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0"/>
  </p:notesMasterIdLst>
  <p:sldIdLst>
    <p:sldId id="256" r:id="rId3"/>
    <p:sldId id="532" r:id="rId4"/>
    <p:sldId id="536" r:id="rId5"/>
    <p:sldId id="537" r:id="rId6"/>
    <p:sldId id="539" r:id="rId7"/>
    <p:sldId id="529" r:id="rId8"/>
    <p:sldId id="530" r:id="rId9"/>
    <p:sldId id="531" r:id="rId10"/>
    <p:sldId id="533" r:id="rId11"/>
    <p:sldId id="534" r:id="rId12"/>
    <p:sldId id="348" r:id="rId13"/>
    <p:sldId id="535" r:id="rId14"/>
    <p:sldId id="527" r:id="rId15"/>
    <p:sldId id="317" r:id="rId16"/>
    <p:sldId id="382" r:id="rId17"/>
  </p:sldIdLst>
  <p:sldSz cx="9144000" cy="5143500" type="screen16x9"/>
  <p:notesSz cx="6858000" cy="9144000"/>
  <p:custDataLst>
    <p:tags r:id="rId21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E5F6"/>
    <a:srgbClr val="D1CDE8"/>
    <a:srgbClr val="FFFF99"/>
    <a:srgbClr val="D3DDF1"/>
    <a:srgbClr val="FEF1DD"/>
    <a:srgbClr val="FFFFD9"/>
    <a:srgbClr val="FFFFD5"/>
    <a:srgbClr val="0000FF"/>
    <a:srgbClr val="CC00CC"/>
    <a:srgbClr val="683F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18"/>
    <p:restoredTop sz="96196" autoAdjust="0"/>
  </p:normalViewPr>
  <p:slideViewPr>
    <p:cSldViewPr snapToGrid="0" showGuides="1">
      <p:cViewPr varScale="1">
        <p:scale>
          <a:sx n="149" d="100"/>
          <a:sy n="149" d="100"/>
        </p:scale>
        <p:origin x="4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noProof="1" dirty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3EED875-A337-4B12-B889-8D7305C4500A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9219" name="Rectangle 3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1747" name="Rectangle 3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4035" name="Rectangle 3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图片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11"/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1295401"/>
            <a:ext cx="7772400" cy="1057274"/>
          </a:xfrm>
        </p:spPr>
        <p:txBody>
          <a:bodyPr>
            <a:normAutofit/>
          </a:bodyPr>
          <a:lstStyle>
            <a:lvl1pPr>
              <a:defRPr sz="3600" b="0">
                <a:latin typeface="+mj-lt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277401"/>
            <a:ext cx="6400800" cy="587375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pic>
        <p:nvPicPr>
          <p:cNvPr id="9" name="图片 7">
            <a:extLst>
              <a:ext uri="{FF2B5EF4-FFF2-40B4-BE49-F238E27FC236}">
                <a16:creationId xmlns:a16="http://schemas.microsoft.com/office/drawing/2014/main" id="{934BB149-DFDB-4865-930E-54EE36563B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947" y="1419225"/>
            <a:ext cx="2563431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4">
            <a:extLst>
              <a:ext uri="{FF2B5EF4-FFF2-40B4-BE49-F238E27FC236}">
                <a16:creationId xmlns:a16="http://schemas.microsoft.com/office/drawing/2014/main" id="{CC49EBBE-C0B5-4CB7-9701-5EBDAC34195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76" name="组合 5"/>
          <p:cNvGrpSpPr/>
          <p:nvPr userDrawn="1"/>
        </p:nvGrpSpPr>
        <p:grpSpPr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7" name="任意多边形: 形状 6"/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pitchFamily="49" charset="-122"/>
                <a:ea typeface="+mn-ea"/>
                <a:cs typeface="+mn-cs"/>
              </a:endParaRPr>
            </a:p>
          </p:txBody>
        </p:sp>
        <p:sp>
          <p:nvSpPr>
            <p:cNvPr id="8" name="任意多边形: 形状 5"/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pitchFamily="49" charset="-122"/>
                <a:ea typeface="+mn-ea"/>
                <a:cs typeface="+mn-cs"/>
              </a:endParaRPr>
            </a:p>
          </p:txBody>
        </p:sp>
      </p:grpSp>
      <p:pic>
        <p:nvPicPr>
          <p:cNvPr id="3077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750" y="-12700"/>
            <a:ext cx="1192213" cy="1190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1"/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8957E210-383E-43A0-AECB-8684CEAD280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E5415528-F984-4E12-A235-A31F423FFD9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659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文本框 11"/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2864004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ctrTitle"/>
          </p:nvPr>
        </p:nvSpPr>
        <p:spPr>
          <a:xfrm>
            <a:off x="2995613" y="2376399"/>
            <a:ext cx="4892675" cy="1057275"/>
          </a:xfrm>
        </p:spPr>
        <p:txBody>
          <a:bodyPr vert="horz" wrap="square" lIns="91440" tIns="45720" rIns="91440" bIns="45720" anchor="ctr"/>
          <a:lstStyle/>
          <a:p>
            <a:pPr>
              <a:buClrTx/>
              <a:buSzTx/>
              <a:buFontTx/>
            </a:pPr>
            <a:r>
              <a:rPr lang="zh-CN" altLang="en-US" sz="4400" b="1" kern="1200" dirty="0">
                <a:latin typeface="+mn-lt"/>
                <a:ea typeface="+mn-ea"/>
                <a:cs typeface="+mn-ea"/>
                <a:sym typeface="+mn-lt"/>
              </a:rPr>
              <a:t>整理与复习</a:t>
            </a:r>
            <a:r>
              <a:rPr lang="en-US" altLang="zh-CN" sz="4400" b="1" kern="1200" dirty="0">
                <a:latin typeface="+mn-lt"/>
                <a:ea typeface="+mn-ea"/>
                <a:cs typeface="+mn-ea"/>
                <a:sym typeface="+mn-lt"/>
              </a:rPr>
              <a:t>(1)</a:t>
            </a:r>
            <a:endParaRPr lang="zh-CN" altLang="en-US" sz="4400" b="1" kern="1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>
          <a:xfrm>
            <a:off x="0" y="0"/>
            <a:ext cx="2387600" cy="587375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R·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一年级上册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86353021-BEF0-4DD0-83FF-171A9F860C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107" y="407988"/>
            <a:ext cx="8171787" cy="97949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一、</a:t>
            </a:r>
            <a:r>
              <a:rPr lang="en-US" altLang="zh-CN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以内数的认识和加、减法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07F4DCEA-3411-CF87-B382-80056CD46C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1990" y="424941"/>
            <a:ext cx="3883495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分类整理，复习巩固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1C13E04-9098-DF4B-A368-898675D5280A}"/>
              </a:ext>
            </a:extLst>
          </p:cNvPr>
          <p:cNvSpPr txBox="1"/>
          <p:nvPr/>
        </p:nvSpPr>
        <p:spPr>
          <a:xfrm>
            <a:off x="457199" y="994228"/>
            <a:ext cx="2155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1.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复习数数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46821B6-933C-0FF6-C4F3-BBFF36AE23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84" y="2120293"/>
            <a:ext cx="4890861" cy="155681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6812D33-BA66-44E8-5D98-4089B6364007}"/>
              </a:ext>
            </a:extLst>
          </p:cNvPr>
          <p:cNvSpPr txBox="1"/>
          <p:nvPr/>
        </p:nvSpPr>
        <p:spPr>
          <a:xfrm>
            <a:off x="486228" y="1451206"/>
            <a:ext cx="80626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dirty="0">
                <a:latin typeface="Times New Roman" panose="02020603050405020304" pitchFamily="18" charset="0"/>
                <a:ea typeface="楷体" panose="02010609060101010101" pitchFamily="49" charset="-122"/>
              </a:rPr>
              <a:t>图片中的事物各有几个</a:t>
            </a:r>
            <a:r>
              <a:rPr lang="en-US" altLang="zh-CN" sz="2400" b="1" i="0" u="none" strike="noStrike" dirty="0">
                <a:latin typeface="Times New Roman" panose="02020603050405020304" pitchFamily="18" charset="0"/>
                <a:ea typeface="楷体" panose="02010609060101010101" pitchFamily="49" charset="-122"/>
              </a:rPr>
              <a:t>? </a:t>
            </a:r>
            <a:r>
              <a:rPr lang="zh-CN" altLang="en-US" sz="2400" b="1" i="0" u="none" strike="noStrike" dirty="0">
                <a:latin typeface="Times New Roman" panose="02020603050405020304" pitchFamily="18" charset="0"/>
                <a:ea typeface="楷体" panose="02010609060101010101" pitchFamily="49" charset="-122"/>
              </a:rPr>
              <a:t>它们可以用哪个数字来表示呢</a:t>
            </a:r>
            <a:r>
              <a:rPr lang="en-US" altLang="zh-CN" sz="2400" b="1" i="0" u="none" strike="noStrike" dirty="0">
                <a:latin typeface="Times New Roman" panose="02020603050405020304" pitchFamily="18" charset="0"/>
                <a:ea typeface="楷体" panose="02010609060101010101" pitchFamily="49" charset="-122"/>
              </a:rPr>
              <a:t>?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A620CF-C773-A48D-17C9-F8E1EFBD7077}"/>
              </a:ext>
            </a:extLst>
          </p:cNvPr>
          <p:cNvSpPr txBox="1"/>
          <p:nvPr/>
        </p:nvSpPr>
        <p:spPr>
          <a:xfrm>
            <a:off x="595086" y="3853543"/>
            <a:ext cx="5116286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只大熊猫，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个苹果，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个杯子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90EABFE-2882-0B41-09DF-4050A407554B}"/>
              </a:ext>
            </a:extLst>
          </p:cNvPr>
          <p:cNvSpPr txBox="1"/>
          <p:nvPr/>
        </p:nvSpPr>
        <p:spPr>
          <a:xfrm>
            <a:off x="6197600" y="2111829"/>
            <a:ext cx="129177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88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5061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C6812D33-BA66-44E8-5D98-4089B6364007}"/>
              </a:ext>
            </a:extLst>
          </p:cNvPr>
          <p:cNvSpPr txBox="1"/>
          <p:nvPr/>
        </p:nvSpPr>
        <p:spPr>
          <a:xfrm>
            <a:off x="486228" y="1451206"/>
            <a:ext cx="80626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dirty="0">
                <a:latin typeface="Times New Roman" panose="02020603050405020304" pitchFamily="18" charset="0"/>
                <a:ea typeface="楷体" panose="02010609060101010101" pitchFamily="49" charset="-122"/>
              </a:rPr>
              <a:t>图片中的事物各有几个</a:t>
            </a:r>
            <a:r>
              <a:rPr lang="en-US" altLang="zh-CN" sz="2400" b="1" i="0" u="none" strike="noStrike" dirty="0">
                <a:latin typeface="Times New Roman" panose="02020603050405020304" pitchFamily="18" charset="0"/>
                <a:ea typeface="楷体" panose="02010609060101010101" pitchFamily="49" charset="-122"/>
              </a:rPr>
              <a:t>? </a:t>
            </a:r>
            <a:r>
              <a:rPr lang="zh-CN" altLang="en-US" sz="2400" b="1" i="0" u="none" strike="noStrike" dirty="0">
                <a:latin typeface="Times New Roman" panose="02020603050405020304" pitchFamily="18" charset="0"/>
                <a:ea typeface="楷体" panose="02010609060101010101" pitchFamily="49" charset="-122"/>
              </a:rPr>
              <a:t>它们可以用哪个数字来表示呢</a:t>
            </a:r>
            <a:r>
              <a:rPr lang="en-US" altLang="zh-CN" sz="2400" b="1" i="0" u="none" strike="noStrike" dirty="0">
                <a:latin typeface="Times New Roman" panose="02020603050405020304" pitchFamily="18" charset="0"/>
                <a:ea typeface="楷体" panose="02010609060101010101" pitchFamily="49" charset="-122"/>
              </a:rPr>
              <a:t>?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A620CF-C773-A48D-17C9-F8E1EFBD7077}"/>
              </a:ext>
            </a:extLst>
          </p:cNvPr>
          <p:cNvSpPr txBox="1"/>
          <p:nvPr/>
        </p:nvSpPr>
        <p:spPr>
          <a:xfrm>
            <a:off x="595086" y="3853543"/>
            <a:ext cx="5116286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本书，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个菠萝，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只小狗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90EABFE-2882-0B41-09DF-4050A407554B}"/>
              </a:ext>
            </a:extLst>
          </p:cNvPr>
          <p:cNvSpPr txBox="1"/>
          <p:nvPr/>
        </p:nvSpPr>
        <p:spPr>
          <a:xfrm>
            <a:off x="6902994" y="2103120"/>
            <a:ext cx="129177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88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4FD08E5-DA71-1B39-4776-8472130362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1" t="6158" r="13272" b="3937"/>
          <a:stretch/>
        </p:blipFill>
        <p:spPr>
          <a:xfrm>
            <a:off x="450483" y="2002970"/>
            <a:ext cx="1317357" cy="133241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CD74EE-4A83-9BE5-A3F5-39CBB6B5F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982" y="1967986"/>
            <a:ext cx="2288908" cy="155612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D9E0A2E-6DF5-F9D4-A4E2-32DDB58940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914" y="2121145"/>
            <a:ext cx="2050136" cy="148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24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C6812D33-BA66-44E8-5D98-4089B6364007}"/>
              </a:ext>
            </a:extLst>
          </p:cNvPr>
          <p:cNvSpPr txBox="1"/>
          <p:nvPr/>
        </p:nvSpPr>
        <p:spPr>
          <a:xfrm>
            <a:off x="486228" y="1172532"/>
            <a:ext cx="80626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dirty="0">
                <a:latin typeface="Times New Roman" panose="02020603050405020304" pitchFamily="18" charset="0"/>
                <a:ea typeface="楷体" panose="02010609060101010101" pitchFamily="49" charset="-122"/>
              </a:rPr>
              <a:t>图片中的事物各有几个</a:t>
            </a:r>
            <a:r>
              <a:rPr lang="en-US" altLang="zh-CN" sz="2400" b="1" i="0" u="none" strike="noStrike" dirty="0">
                <a:latin typeface="Times New Roman" panose="02020603050405020304" pitchFamily="18" charset="0"/>
                <a:ea typeface="楷体" panose="02010609060101010101" pitchFamily="49" charset="-122"/>
              </a:rPr>
              <a:t>? </a:t>
            </a:r>
            <a:r>
              <a:rPr lang="zh-CN" altLang="en-US" sz="2400" b="1" i="0" u="none" strike="noStrike" dirty="0">
                <a:latin typeface="Times New Roman" panose="02020603050405020304" pitchFamily="18" charset="0"/>
                <a:ea typeface="楷体" panose="02010609060101010101" pitchFamily="49" charset="-122"/>
              </a:rPr>
              <a:t>它们可以用哪个数字来表示呢</a:t>
            </a:r>
            <a:r>
              <a:rPr lang="en-US" altLang="zh-CN" sz="2400" b="1" i="0" u="none" strike="noStrike" dirty="0">
                <a:latin typeface="Times New Roman" panose="02020603050405020304" pitchFamily="18" charset="0"/>
                <a:ea typeface="楷体" panose="02010609060101010101" pitchFamily="49" charset="-122"/>
              </a:rPr>
              <a:t>?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A620CF-C773-A48D-17C9-F8E1EFBD7077}"/>
              </a:ext>
            </a:extLst>
          </p:cNvPr>
          <p:cNvSpPr txBox="1"/>
          <p:nvPr/>
        </p:nvSpPr>
        <p:spPr>
          <a:xfrm>
            <a:off x="725715" y="3574868"/>
            <a:ext cx="5116286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盏灯，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只小猫，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条鱼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90EABFE-2882-0B41-09DF-4050A407554B}"/>
              </a:ext>
            </a:extLst>
          </p:cNvPr>
          <p:cNvSpPr txBox="1"/>
          <p:nvPr/>
        </p:nvSpPr>
        <p:spPr>
          <a:xfrm>
            <a:off x="6902994" y="2103120"/>
            <a:ext cx="129177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>
                <a:solidFill>
                  <a:srgbClr val="FF0000"/>
                </a:solidFill>
                <a:latin typeface="+mj-lt"/>
              </a:rPr>
              <a:t>4</a:t>
            </a:r>
            <a:endParaRPr lang="zh-CN" altLang="en-US" sz="88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D7A5350-C133-A76E-0055-ABC88D81E91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20" y="1959428"/>
            <a:ext cx="1567109" cy="159367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005BEEA-F818-83DF-DFA1-5558BB76A9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161" y="2078507"/>
            <a:ext cx="1781412" cy="118108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B737B6A-9EFB-3FC1-B03F-1EF607770B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092" y="2123813"/>
            <a:ext cx="1572601" cy="117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11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C6812D33-BA66-44E8-5D98-4089B6364007}"/>
              </a:ext>
            </a:extLst>
          </p:cNvPr>
          <p:cNvSpPr txBox="1"/>
          <p:nvPr/>
        </p:nvSpPr>
        <p:spPr>
          <a:xfrm>
            <a:off x="486228" y="1172532"/>
            <a:ext cx="80626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dirty="0">
                <a:latin typeface="Times New Roman" panose="02020603050405020304" pitchFamily="18" charset="0"/>
                <a:ea typeface="楷体" panose="02010609060101010101" pitchFamily="49" charset="-122"/>
              </a:rPr>
              <a:t>图片中的事物各有几个</a:t>
            </a:r>
            <a:r>
              <a:rPr lang="en-US" altLang="zh-CN" sz="2400" b="1" i="0" u="none" strike="noStrike" dirty="0">
                <a:latin typeface="Times New Roman" panose="02020603050405020304" pitchFamily="18" charset="0"/>
                <a:ea typeface="楷体" panose="02010609060101010101" pitchFamily="49" charset="-122"/>
              </a:rPr>
              <a:t>? </a:t>
            </a:r>
            <a:r>
              <a:rPr lang="zh-CN" altLang="en-US" sz="2400" b="1" i="0" u="none" strike="noStrike" dirty="0">
                <a:latin typeface="Times New Roman" panose="02020603050405020304" pitchFamily="18" charset="0"/>
                <a:ea typeface="楷体" panose="02010609060101010101" pitchFamily="49" charset="-122"/>
              </a:rPr>
              <a:t>它们可以用哪个数字来表示呢</a:t>
            </a:r>
            <a:r>
              <a:rPr lang="en-US" altLang="zh-CN" sz="2400" b="1" i="0" u="none" strike="noStrike" dirty="0">
                <a:latin typeface="Times New Roman" panose="02020603050405020304" pitchFamily="18" charset="0"/>
                <a:ea typeface="楷体" panose="02010609060101010101" pitchFamily="49" charset="-122"/>
              </a:rPr>
              <a:t>?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A620CF-C773-A48D-17C9-F8E1EFBD7077}"/>
              </a:ext>
            </a:extLst>
          </p:cNvPr>
          <p:cNvSpPr txBox="1"/>
          <p:nvPr/>
        </p:nvSpPr>
        <p:spPr>
          <a:xfrm>
            <a:off x="725715" y="3574868"/>
            <a:ext cx="5116286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只笔，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本书，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个水杯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90EABFE-2882-0B41-09DF-4050A407554B}"/>
              </a:ext>
            </a:extLst>
          </p:cNvPr>
          <p:cNvSpPr txBox="1"/>
          <p:nvPr/>
        </p:nvSpPr>
        <p:spPr>
          <a:xfrm>
            <a:off x="6902994" y="2103120"/>
            <a:ext cx="129177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>
                <a:solidFill>
                  <a:srgbClr val="FF0000"/>
                </a:solidFill>
                <a:latin typeface="+mj-lt"/>
              </a:rPr>
              <a:t>5</a:t>
            </a:r>
            <a:endParaRPr lang="zh-CN" altLang="en-US" sz="88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22602DF-7ADD-1B06-32C2-2DA70C84C50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62" y="1793965"/>
            <a:ext cx="1397000" cy="143691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A542116-57ED-6496-0E24-F9F37163FA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30"/>
          <a:stretch/>
        </p:blipFill>
        <p:spPr>
          <a:xfrm>
            <a:off x="2421710" y="1853293"/>
            <a:ext cx="1724295" cy="143691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44DAFBF-6C0C-808A-678E-E265E80DA7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587" y="2032532"/>
            <a:ext cx="1808660" cy="112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27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EE66AA2-595B-71C4-ED36-8169B6F8A081}"/>
              </a:ext>
            </a:extLst>
          </p:cNvPr>
          <p:cNvSpPr txBox="1"/>
          <p:nvPr/>
        </p:nvSpPr>
        <p:spPr>
          <a:xfrm>
            <a:off x="443906" y="1013985"/>
            <a:ext cx="8460909" cy="113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数一数，一共有几个○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? 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在从左数第三个○的下面画“△”，把右边的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个○圈起来。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50887AD3-9E73-68DE-FE08-A06D1E6F4302}"/>
              </a:ext>
            </a:extLst>
          </p:cNvPr>
          <p:cNvSpPr/>
          <p:nvPr/>
        </p:nvSpPr>
        <p:spPr>
          <a:xfrm>
            <a:off x="1741714" y="2798336"/>
            <a:ext cx="580571" cy="58057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D254693B-E52F-4694-9DCB-431A73950572}"/>
              </a:ext>
            </a:extLst>
          </p:cNvPr>
          <p:cNvSpPr/>
          <p:nvPr/>
        </p:nvSpPr>
        <p:spPr>
          <a:xfrm>
            <a:off x="2548708" y="2798336"/>
            <a:ext cx="580571" cy="58057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B1F056AF-482F-BF4C-FB05-8685C8E37A4A}"/>
              </a:ext>
            </a:extLst>
          </p:cNvPr>
          <p:cNvSpPr/>
          <p:nvPr/>
        </p:nvSpPr>
        <p:spPr>
          <a:xfrm>
            <a:off x="3355702" y="2798336"/>
            <a:ext cx="580571" cy="58057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881A9432-D25D-261A-188C-00CC850849B5}"/>
              </a:ext>
            </a:extLst>
          </p:cNvPr>
          <p:cNvSpPr/>
          <p:nvPr/>
        </p:nvSpPr>
        <p:spPr>
          <a:xfrm>
            <a:off x="4162696" y="2798336"/>
            <a:ext cx="580571" cy="58057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C5B97EAE-C09F-E366-5EF2-34D66A444285}"/>
              </a:ext>
            </a:extLst>
          </p:cNvPr>
          <p:cNvSpPr/>
          <p:nvPr/>
        </p:nvSpPr>
        <p:spPr>
          <a:xfrm>
            <a:off x="4969690" y="2798336"/>
            <a:ext cx="580571" cy="58057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9C42DBA8-84C1-6416-DD81-8386DA032F0E}"/>
              </a:ext>
            </a:extLst>
          </p:cNvPr>
          <p:cNvSpPr/>
          <p:nvPr/>
        </p:nvSpPr>
        <p:spPr>
          <a:xfrm>
            <a:off x="5776685" y="2798336"/>
            <a:ext cx="580571" cy="58057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69A1BE1-16E8-5C14-7699-24B6B45D8DE8}"/>
              </a:ext>
            </a:extLst>
          </p:cNvPr>
          <p:cNvSpPr txBox="1"/>
          <p:nvPr/>
        </p:nvSpPr>
        <p:spPr>
          <a:xfrm>
            <a:off x="1772475" y="2282049"/>
            <a:ext cx="49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B2DA80C-5B28-6414-4554-8051FE288FA8}"/>
              </a:ext>
            </a:extLst>
          </p:cNvPr>
          <p:cNvSpPr txBox="1"/>
          <p:nvPr/>
        </p:nvSpPr>
        <p:spPr>
          <a:xfrm>
            <a:off x="2588178" y="2282049"/>
            <a:ext cx="49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7AED7CB-6FB5-ED89-C365-B14AB1AD58AC}"/>
              </a:ext>
            </a:extLst>
          </p:cNvPr>
          <p:cNvSpPr txBox="1"/>
          <p:nvPr/>
        </p:nvSpPr>
        <p:spPr>
          <a:xfrm>
            <a:off x="3403881" y="2282049"/>
            <a:ext cx="49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id="{77AF1F09-AA4B-0AB6-7CB1-A8412CEAEF3A}"/>
              </a:ext>
            </a:extLst>
          </p:cNvPr>
          <p:cNvSpPr/>
          <p:nvPr/>
        </p:nvSpPr>
        <p:spPr>
          <a:xfrm>
            <a:off x="3396832" y="3507802"/>
            <a:ext cx="498310" cy="429577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1372B34F-75F3-BA83-750C-B4F25938C209}"/>
              </a:ext>
            </a:extLst>
          </p:cNvPr>
          <p:cNvSpPr/>
          <p:nvPr/>
        </p:nvSpPr>
        <p:spPr>
          <a:xfrm>
            <a:off x="4044403" y="2724705"/>
            <a:ext cx="2431143" cy="72850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384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860210F-13B6-DE18-E607-AB635ED87FB4}"/>
              </a:ext>
            </a:extLst>
          </p:cNvPr>
          <p:cNvSpPr txBox="1"/>
          <p:nvPr/>
        </p:nvSpPr>
        <p:spPr>
          <a:xfrm>
            <a:off x="1074056" y="493485"/>
            <a:ext cx="3214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2.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复习加减法的含义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0693EA9-5BFF-31E9-A6AB-CC48667C2C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369" y="1696850"/>
            <a:ext cx="3323772" cy="152769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3495FDC-E8D5-42D9-D8D0-91CDA941E2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67"/>
          <a:stretch/>
        </p:blipFill>
        <p:spPr>
          <a:xfrm>
            <a:off x="4897518" y="1696082"/>
            <a:ext cx="2431330" cy="152846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C954DBE9-3862-2A6E-3FB2-A313235ADE1D}"/>
              </a:ext>
            </a:extLst>
          </p:cNvPr>
          <p:cNvSpPr txBox="1"/>
          <p:nvPr/>
        </p:nvSpPr>
        <p:spPr>
          <a:xfrm>
            <a:off x="420915" y="992930"/>
            <a:ext cx="8525192" cy="576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你能看图讲一个数学故事并用一个算式表示图片中的意思吗？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E7F92A4-A443-F569-9174-AC29CAF508DA}"/>
              </a:ext>
            </a:extLst>
          </p:cNvPr>
          <p:cNvGrpSpPr/>
          <p:nvPr/>
        </p:nvGrpSpPr>
        <p:grpSpPr>
          <a:xfrm>
            <a:off x="689428" y="3421579"/>
            <a:ext cx="7728857" cy="1182915"/>
            <a:chOff x="725714" y="3410857"/>
            <a:chExt cx="7728857" cy="1182915"/>
          </a:xfrm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C297C0F5-9AC8-04C7-D354-8F58EC11B872}"/>
                </a:ext>
              </a:extLst>
            </p:cNvPr>
            <p:cNvSpPr/>
            <p:nvPr/>
          </p:nvSpPr>
          <p:spPr>
            <a:xfrm>
              <a:off x="725714" y="3454401"/>
              <a:ext cx="7728857" cy="113937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4F426E84-282E-4FD1-FFC5-24B39665AD03}"/>
                </a:ext>
              </a:extLst>
            </p:cNvPr>
            <p:cNvSpPr txBox="1"/>
            <p:nvPr/>
          </p:nvSpPr>
          <p:spPr>
            <a:xfrm>
              <a:off x="798286" y="3410857"/>
              <a:ext cx="7540171" cy="113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第一幅图原来有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辆玩具车，小猫又推过来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辆，现在一共有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辆玩具车，列算式为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2+2=4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72FEBB1F-A9FD-C5D2-B710-9D6957545BAD}"/>
              </a:ext>
            </a:extLst>
          </p:cNvPr>
          <p:cNvGrpSpPr/>
          <p:nvPr/>
        </p:nvGrpSpPr>
        <p:grpSpPr>
          <a:xfrm>
            <a:off x="725715" y="3465123"/>
            <a:ext cx="7728857" cy="1139371"/>
            <a:chOff x="725714" y="3454401"/>
            <a:chExt cx="7728857" cy="1139371"/>
          </a:xfrm>
        </p:grpSpPr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799F3C04-1536-C62E-73E4-0D7A1BFCEEB0}"/>
                </a:ext>
              </a:extLst>
            </p:cNvPr>
            <p:cNvSpPr/>
            <p:nvPr/>
          </p:nvSpPr>
          <p:spPr>
            <a:xfrm>
              <a:off x="725714" y="3454401"/>
              <a:ext cx="7728857" cy="113937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323D2DE-6138-98EB-57EB-1E8400D3623C}"/>
                </a:ext>
              </a:extLst>
            </p:cNvPr>
            <p:cNvSpPr txBox="1"/>
            <p:nvPr/>
          </p:nvSpPr>
          <p:spPr>
            <a:xfrm>
              <a:off x="813232" y="3454401"/>
              <a:ext cx="7540171" cy="113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第二幅图原来有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块饼干，小老鼠拿走了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块，现在还剩下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块饼干，列算式为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4-2=2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574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09910123-0C56-7EA7-7E6C-00B5E41E5AFA}"/>
              </a:ext>
            </a:extLst>
          </p:cNvPr>
          <p:cNvGrpSpPr/>
          <p:nvPr/>
        </p:nvGrpSpPr>
        <p:grpSpPr>
          <a:xfrm>
            <a:off x="783771" y="844552"/>
            <a:ext cx="7628175" cy="3630544"/>
            <a:chOff x="574019" y="1086410"/>
            <a:chExt cx="7628175" cy="2772228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A36D486C-0AF4-1F4F-D804-FD9FC154AE08}"/>
                </a:ext>
              </a:extLst>
            </p:cNvPr>
            <p:cNvSpPr/>
            <p:nvPr/>
          </p:nvSpPr>
          <p:spPr>
            <a:xfrm>
              <a:off x="574019" y="1086410"/>
              <a:ext cx="7576457" cy="277222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93258A4-D9AA-926F-1AAF-34DD06EFDF8B}"/>
                </a:ext>
              </a:extLst>
            </p:cNvPr>
            <p:cNvSpPr txBox="1"/>
            <p:nvPr/>
          </p:nvSpPr>
          <p:spPr>
            <a:xfrm>
              <a:off x="734592" y="1724577"/>
              <a:ext cx="7467602" cy="8630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把两部分合起来，求一共有多少，用加法计算；</a:t>
              </a:r>
              <a:endPara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从总数里面去掉一部分，求还剩多少，用减法计算。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93BB9A4D-F832-A897-1DFE-A9DD9BD5D516}"/>
                </a:ext>
              </a:extLst>
            </p:cNvPr>
            <p:cNvSpPr txBox="1"/>
            <p:nvPr/>
          </p:nvSpPr>
          <p:spPr>
            <a:xfrm>
              <a:off x="734592" y="2678712"/>
              <a:ext cx="6647543" cy="8630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“几”表示事物的数量，可以是一个或多个；</a:t>
              </a:r>
              <a:endPara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“第几”表示顺序，指总数中的一个。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5866FD75-2AB8-F17D-C6BB-3A2FBC86C554}"/>
              </a:ext>
            </a:extLst>
          </p:cNvPr>
          <p:cNvSpPr txBox="1"/>
          <p:nvPr/>
        </p:nvSpPr>
        <p:spPr>
          <a:xfrm>
            <a:off x="3852907" y="1083402"/>
            <a:ext cx="1438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/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val="4151845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B845F53-4921-FA01-E425-CA834D0BEF54}"/>
              </a:ext>
            </a:extLst>
          </p:cNvPr>
          <p:cNvSpPr txBox="1"/>
          <p:nvPr/>
        </p:nvSpPr>
        <p:spPr>
          <a:xfrm>
            <a:off x="1065320" y="360320"/>
            <a:ext cx="3426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整理其他知识点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9DA1973-94CB-2F52-C492-4D6C8279688D}"/>
              </a:ext>
            </a:extLst>
          </p:cNvPr>
          <p:cNvSpPr txBox="1"/>
          <p:nvPr/>
        </p:nvSpPr>
        <p:spPr>
          <a:xfrm>
            <a:off x="808066" y="924046"/>
            <a:ext cx="1624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j-ea"/>
                <a:ea typeface="+mj-ea"/>
              </a:rPr>
              <a:t>分与和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7EC8B5B-25DD-20E5-0A6A-460A3394CFE3}"/>
              </a:ext>
            </a:extLst>
          </p:cNvPr>
          <p:cNvSpPr txBox="1"/>
          <p:nvPr/>
        </p:nvSpPr>
        <p:spPr>
          <a:xfrm>
            <a:off x="1596257" y="1425865"/>
            <a:ext cx="435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  <a:ea typeface="+mj-ea"/>
              </a:rPr>
              <a:t>5</a:t>
            </a:r>
            <a:endParaRPr lang="zh-CN" altLang="en-US" sz="3200" b="1" dirty="0">
              <a:latin typeface="+mn-lt"/>
              <a:ea typeface="+mj-ea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59C13C52-F222-C13E-F9BE-EC8B62B13A17}"/>
              </a:ext>
            </a:extLst>
          </p:cNvPr>
          <p:cNvCxnSpPr>
            <a:cxnSpLocks/>
          </p:cNvCxnSpPr>
          <p:nvPr/>
        </p:nvCxnSpPr>
        <p:spPr>
          <a:xfrm flipH="1">
            <a:off x="1392070" y="1930501"/>
            <a:ext cx="390618" cy="62144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5C6EE4DE-E243-B9B9-7DA1-3FDC8C24D85B}"/>
              </a:ext>
            </a:extLst>
          </p:cNvPr>
          <p:cNvCxnSpPr>
            <a:cxnSpLocks/>
          </p:cNvCxnSpPr>
          <p:nvPr/>
        </p:nvCxnSpPr>
        <p:spPr>
          <a:xfrm>
            <a:off x="1791567" y="1939379"/>
            <a:ext cx="399493" cy="6480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73F8D51D-0289-5A6E-17C1-239A769D552E}"/>
              </a:ext>
            </a:extLst>
          </p:cNvPr>
          <p:cNvSpPr/>
          <p:nvPr/>
        </p:nvSpPr>
        <p:spPr>
          <a:xfrm>
            <a:off x="1199227" y="2622963"/>
            <a:ext cx="397029" cy="408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E852E4B-BE51-2428-E21D-D227031C2D8C}"/>
              </a:ext>
            </a:extLst>
          </p:cNvPr>
          <p:cNvSpPr/>
          <p:nvPr/>
        </p:nvSpPr>
        <p:spPr>
          <a:xfrm>
            <a:off x="1989339" y="2622964"/>
            <a:ext cx="397029" cy="408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79EB447-E56C-A04A-2FA3-7DB1267C6CE5}"/>
              </a:ext>
            </a:extLst>
          </p:cNvPr>
          <p:cNvSpPr/>
          <p:nvPr/>
        </p:nvSpPr>
        <p:spPr>
          <a:xfrm>
            <a:off x="1199227" y="3120113"/>
            <a:ext cx="397029" cy="408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0BBA1BC-BBB9-4BDE-D845-864D81E67739}"/>
              </a:ext>
            </a:extLst>
          </p:cNvPr>
          <p:cNvSpPr/>
          <p:nvPr/>
        </p:nvSpPr>
        <p:spPr>
          <a:xfrm>
            <a:off x="1989339" y="3120114"/>
            <a:ext cx="397029" cy="408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94E279C-1154-5E82-F31A-F90B640E2CB3}"/>
              </a:ext>
            </a:extLst>
          </p:cNvPr>
          <p:cNvSpPr/>
          <p:nvPr/>
        </p:nvSpPr>
        <p:spPr>
          <a:xfrm>
            <a:off x="1181472" y="3652773"/>
            <a:ext cx="397029" cy="408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0F7196E-9363-14B1-6F63-933D580738BF}"/>
              </a:ext>
            </a:extLst>
          </p:cNvPr>
          <p:cNvSpPr/>
          <p:nvPr/>
        </p:nvSpPr>
        <p:spPr>
          <a:xfrm>
            <a:off x="1971584" y="3652774"/>
            <a:ext cx="397029" cy="408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3421F01-35AC-EE8A-7531-3C91971C17BE}"/>
              </a:ext>
            </a:extLst>
          </p:cNvPr>
          <p:cNvSpPr/>
          <p:nvPr/>
        </p:nvSpPr>
        <p:spPr>
          <a:xfrm>
            <a:off x="1172594" y="4158800"/>
            <a:ext cx="397029" cy="408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6F011E6-ABAB-67F5-4AC5-9713B0EC2B39}"/>
              </a:ext>
            </a:extLst>
          </p:cNvPr>
          <p:cNvSpPr/>
          <p:nvPr/>
        </p:nvSpPr>
        <p:spPr>
          <a:xfrm>
            <a:off x="1962706" y="4158801"/>
            <a:ext cx="397029" cy="408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BF7F0E7-D8B1-544A-7BD9-E45E34B85BA5}"/>
              </a:ext>
            </a:extLst>
          </p:cNvPr>
          <p:cNvSpPr txBox="1"/>
          <p:nvPr/>
        </p:nvSpPr>
        <p:spPr>
          <a:xfrm>
            <a:off x="3362913" y="1425865"/>
            <a:ext cx="435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  <a:ea typeface="+mj-ea"/>
              </a:rPr>
              <a:t>4</a:t>
            </a:r>
            <a:endParaRPr lang="zh-CN" altLang="en-US" sz="3200" b="1" dirty="0">
              <a:latin typeface="+mn-lt"/>
              <a:ea typeface="+mj-ea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5B3C5ADF-9217-B614-94B3-F9E644966390}"/>
              </a:ext>
            </a:extLst>
          </p:cNvPr>
          <p:cNvCxnSpPr>
            <a:cxnSpLocks/>
          </p:cNvCxnSpPr>
          <p:nvPr/>
        </p:nvCxnSpPr>
        <p:spPr>
          <a:xfrm flipH="1">
            <a:off x="3158726" y="1921624"/>
            <a:ext cx="390618" cy="62144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CD81A3E8-0D0A-58AC-2076-62EC0CADB521}"/>
              </a:ext>
            </a:extLst>
          </p:cNvPr>
          <p:cNvCxnSpPr>
            <a:cxnSpLocks/>
          </p:cNvCxnSpPr>
          <p:nvPr/>
        </p:nvCxnSpPr>
        <p:spPr>
          <a:xfrm>
            <a:off x="3558223" y="1930502"/>
            <a:ext cx="399493" cy="6480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643F7B96-D9FC-E5D7-ED7A-13AF84C5C7FA}"/>
              </a:ext>
            </a:extLst>
          </p:cNvPr>
          <p:cNvSpPr/>
          <p:nvPr/>
        </p:nvSpPr>
        <p:spPr>
          <a:xfrm>
            <a:off x="2965883" y="2614086"/>
            <a:ext cx="397029" cy="408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A0F3FC6-7FA8-49D9-0CCE-583E614466F7}"/>
              </a:ext>
            </a:extLst>
          </p:cNvPr>
          <p:cNvSpPr/>
          <p:nvPr/>
        </p:nvSpPr>
        <p:spPr>
          <a:xfrm>
            <a:off x="3755995" y="2614087"/>
            <a:ext cx="397029" cy="408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75EF011-1C47-AD8A-7A91-26588C64DA1C}"/>
              </a:ext>
            </a:extLst>
          </p:cNvPr>
          <p:cNvSpPr/>
          <p:nvPr/>
        </p:nvSpPr>
        <p:spPr>
          <a:xfrm>
            <a:off x="2965883" y="3111236"/>
            <a:ext cx="397029" cy="408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36A20B9-305A-F403-99AA-4BF54D0A8ED8}"/>
              </a:ext>
            </a:extLst>
          </p:cNvPr>
          <p:cNvSpPr/>
          <p:nvPr/>
        </p:nvSpPr>
        <p:spPr>
          <a:xfrm>
            <a:off x="3755995" y="3111237"/>
            <a:ext cx="397029" cy="408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E325920-4BDB-2808-2CB1-AE37FC544DA8}"/>
              </a:ext>
            </a:extLst>
          </p:cNvPr>
          <p:cNvSpPr/>
          <p:nvPr/>
        </p:nvSpPr>
        <p:spPr>
          <a:xfrm>
            <a:off x="2948128" y="3643896"/>
            <a:ext cx="397029" cy="408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A1F0DFA6-353D-A533-B789-586D9C3DC1E2}"/>
              </a:ext>
            </a:extLst>
          </p:cNvPr>
          <p:cNvSpPr/>
          <p:nvPr/>
        </p:nvSpPr>
        <p:spPr>
          <a:xfrm>
            <a:off x="3738240" y="3643897"/>
            <a:ext cx="397029" cy="408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9298593-5653-734E-50E4-65C4355DB378}"/>
              </a:ext>
            </a:extLst>
          </p:cNvPr>
          <p:cNvSpPr txBox="1"/>
          <p:nvPr/>
        </p:nvSpPr>
        <p:spPr>
          <a:xfrm>
            <a:off x="5218346" y="1425865"/>
            <a:ext cx="435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  <a:ea typeface="+mj-ea"/>
              </a:rPr>
              <a:t>3</a:t>
            </a:r>
            <a:endParaRPr lang="zh-CN" altLang="en-US" sz="3200" b="1" dirty="0">
              <a:latin typeface="+mn-lt"/>
              <a:ea typeface="+mj-ea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D408678D-EFD7-4A91-DE65-D430ED9A60ED}"/>
              </a:ext>
            </a:extLst>
          </p:cNvPr>
          <p:cNvCxnSpPr>
            <a:cxnSpLocks/>
          </p:cNvCxnSpPr>
          <p:nvPr/>
        </p:nvCxnSpPr>
        <p:spPr>
          <a:xfrm flipH="1">
            <a:off x="5014159" y="1912746"/>
            <a:ext cx="390618" cy="62144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4429A997-E6D9-DE9C-546D-8F5ABC331D93}"/>
              </a:ext>
            </a:extLst>
          </p:cNvPr>
          <p:cNvCxnSpPr>
            <a:cxnSpLocks/>
          </p:cNvCxnSpPr>
          <p:nvPr/>
        </p:nvCxnSpPr>
        <p:spPr>
          <a:xfrm>
            <a:off x="5413656" y="1921624"/>
            <a:ext cx="399493" cy="6480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55BEDAE8-1AEA-E87F-863C-808101019C0D}"/>
              </a:ext>
            </a:extLst>
          </p:cNvPr>
          <p:cNvSpPr/>
          <p:nvPr/>
        </p:nvSpPr>
        <p:spPr>
          <a:xfrm>
            <a:off x="4821316" y="2605208"/>
            <a:ext cx="397029" cy="408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AD4E4C66-83F3-7522-0988-01A40FB6079F}"/>
              </a:ext>
            </a:extLst>
          </p:cNvPr>
          <p:cNvSpPr/>
          <p:nvPr/>
        </p:nvSpPr>
        <p:spPr>
          <a:xfrm>
            <a:off x="5611428" y="2605209"/>
            <a:ext cx="397029" cy="408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5F796E79-41C3-60D2-921C-87AA4AA6E547}"/>
              </a:ext>
            </a:extLst>
          </p:cNvPr>
          <p:cNvSpPr/>
          <p:nvPr/>
        </p:nvSpPr>
        <p:spPr>
          <a:xfrm>
            <a:off x="4821316" y="3102358"/>
            <a:ext cx="397029" cy="408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A1629D23-171A-82EA-04E5-D0A56B8B3E1F}"/>
              </a:ext>
            </a:extLst>
          </p:cNvPr>
          <p:cNvSpPr/>
          <p:nvPr/>
        </p:nvSpPr>
        <p:spPr>
          <a:xfrm>
            <a:off x="5611428" y="3102359"/>
            <a:ext cx="397029" cy="408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D264BA28-4C2B-CCBF-AC87-EC32D0550CCC}"/>
              </a:ext>
            </a:extLst>
          </p:cNvPr>
          <p:cNvSpPr txBox="1"/>
          <p:nvPr/>
        </p:nvSpPr>
        <p:spPr>
          <a:xfrm>
            <a:off x="7064902" y="1425865"/>
            <a:ext cx="435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  <a:ea typeface="+mj-ea"/>
              </a:rPr>
              <a:t>2</a:t>
            </a:r>
            <a:endParaRPr lang="zh-CN" altLang="en-US" sz="3200" b="1" dirty="0">
              <a:latin typeface="+mn-lt"/>
              <a:ea typeface="+mj-ea"/>
            </a:endParaRPr>
          </a:p>
        </p:txBody>
      </p: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7B303BC2-916C-9576-A155-2E893A1BA996}"/>
              </a:ext>
            </a:extLst>
          </p:cNvPr>
          <p:cNvCxnSpPr>
            <a:cxnSpLocks/>
          </p:cNvCxnSpPr>
          <p:nvPr/>
        </p:nvCxnSpPr>
        <p:spPr>
          <a:xfrm flipH="1">
            <a:off x="6860715" y="1930501"/>
            <a:ext cx="390618" cy="62144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9E1F0555-EC6A-A230-84D5-CBC8A93948BD}"/>
              </a:ext>
            </a:extLst>
          </p:cNvPr>
          <p:cNvCxnSpPr>
            <a:cxnSpLocks/>
          </p:cNvCxnSpPr>
          <p:nvPr/>
        </p:nvCxnSpPr>
        <p:spPr>
          <a:xfrm>
            <a:off x="7260212" y="1939379"/>
            <a:ext cx="399493" cy="6480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>
            <a:extLst>
              <a:ext uri="{FF2B5EF4-FFF2-40B4-BE49-F238E27FC236}">
                <a16:creationId xmlns:a16="http://schemas.microsoft.com/office/drawing/2014/main" id="{A8D9089A-A0A4-1BFD-07C7-EB6A9E5021ED}"/>
              </a:ext>
            </a:extLst>
          </p:cNvPr>
          <p:cNvSpPr/>
          <p:nvPr/>
        </p:nvSpPr>
        <p:spPr>
          <a:xfrm>
            <a:off x="6667872" y="2622963"/>
            <a:ext cx="397029" cy="408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8ED4C33C-E625-61EC-6C10-5078D75FD162}"/>
              </a:ext>
            </a:extLst>
          </p:cNvPr>
          <p:cNvSpPr/>
          <p:nvPr/>
        </p:nvSpPr>
        <p:spPr>
          <a:xfrm>
            <a:off x="7457984" y="2622964"/>
            <a:ext cx="397029" cy="4083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99B56897-0602-F0E2-47E5-4DA07B4FD115}"/>
              </a:ext>
            </a:extLst>
          </p:cNvPr>
          <p:cNvSpPr txBox="1"/>
          <p:nvPr/>
        </p:nvSpPr>
        <p:spPr>
          <a:xfrm>
            <a:off x="1205640" y="2578574"/>
            <a:ext cx="479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3737157D-CE7A-EB67-E407-B914E74FE8DA}"/>
              </a:ext>
            </a:extLst>
          </p:cNvPr>
          <p:cNvSpPr txBox="1"/>
          <p:nvPr/>
        </p:nvSpPr>
        <p:spPr>
          <a:xfrm>
            <a:off x="1977997" y="2560819"/>
            <a:ext cx="479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8733D7DB-4257-2938-BD46-385551DB2455}"/>
              </a:ext>
            </a:extLst>
          </p:cNvPr>
          <p:cNvSpPr txBox="1"/>
          <p:nvPr/>
        </p:nvSpPr>
        <p:spPr>
          <a:xfrm>
            <a:off x="1179007" y="3075724"/>
            <a:ext cx="479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72E7F813-51F8-D886-D88E-EC67470CFBC2}"/>
              </a:ext>
            </a:extLst>
          </p:cNvPr>
          <p:cNvSpPr txBox="1"/>
          <p:nvPr/>
        </p:nvSpPr>
        <p:spPr>
          <a:xfrm>
            <a:off x="1995752" y="3049091"/>
            <a:ext cx="479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CD9CA6AC-EA7A-5159-1675-C819D8994D15}"/>
              </a:ext>
            </a:extLst>
          </p:cNvPr>
          <p:cNvSpPr txBox="1"/>
          <p:nvPr/>
        </p:nvSpPr>
        <p:spPr>
          <a:xfrm>
            <a:off x="1179007" y="3572873"/>
            <a:ext cx="479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D1CDCE98-C2D0-10CB-309C-768FDF6B3FC3}"/>
              </a:ext>
            </a:extLst>
          </p:cNvPr>
          <p:cNvSpPr txBox="1"/>
          <p:nvPr/>
        </p:nvSpPr>
        <p:spPr>
          <a:xfrm>
            <a:off x="1969119" y="3581751"/>
            <a:ext cx="479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ABD7993D-A90A-3AA2-7A10-5760D93DCF81}"/>
              </a:ext>
            </a:extLst>
          </p:cNvPr>
          <p:cNvSpPr txBox="1"/>
          <p:nvPr/>
        </p:nvSpPr>
        <p:spPr>
          <a:xfrm>
            <a:off x="1170129" y="4078900"/>
            <a:ext cx="479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38433784-4594-775D-4177-4EC713C12E4A}"/>
              </a:ext>
            </a:extLst>
          </p:cNvPr>
          <p:cNvSpPr txBox="1"/>
          <p:nvPr/>
        </p:nvSpPr>
        <p:spPr>
          <a:xfrm>
            <a:off x="1986875" y="4087778"/>
            <a:ext cx="479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5AC87A98-5D39-64ED-2100-FCF69FAAD369}"/>
              </a:ext>
            </a:extLst>
          </p:cNvPr>
          <p:cNvSpPr txBox="1"/>
          <p:nvPr/>
        </p:nvSpPr>
        <p:spPr>
          <a:xfrm>
            <a:off x="2954541" y="2543063"/>
            <a:ext cx="479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6B52D24A-E51A-8873-A4F2-82A2D55BCD17}"/>
              </a:ext>
            </a:extLst>
          </p:cNvPr>
          <p:cNvSpPr txBox="1"/>
          <p:nvPr/>
        </p:nvSpPr>
        <p:spPr>
          <a:xfrm>
            <a:off x="3771286" y="2578574"/>
            <a:ext cx="479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0A3CFCA5-EDC4-5A30-9285-0C6ABB896382}"/>
              </a:ext>
            </a:extLst>
          </p:cNvPr>
          <p:cNvSpPr txBox="1"/>
          <p:nvPr/>
        </p:nvSpPr>
        <p:spPr>
          <a:xfrm>
            <a:off x="2945663" y="3057968"/>
            <a:ext cx="479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DE5C0E52-499B-D4D0-BF95-D7D117EE5BD4}"/>
              </a:ext>
            </a:extLst>
          </p:cNvPr>
          <p:cNvSpPr txBox="1"/>
          <p:nvPr/>
        </p:nvSpPr>
        <p:spPr>
          <a:xfrm>
            <a:off x="3771287" y="3049090"/>
            <a:ext cx="479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192304F9-CB48-C07C-B44F-18F2CFF04049}"/>
              </a:ext>
            </a:extLst>
          </p:cNvPr>
          <p:cNvSpPr txBox="1"/>
          <p:nvPr/>
        </p:nvSpPr>
        <p:spPr>
          <a:xfrm>
            <a:off x="2945663" y="3590628"/>
            <a:ext cx="479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4113728E-DFEF-FBAA-70C7-FC2A4A5E2773}"/>
              </a:ext>
            </a:extLst>
          </p:cNvPr>
          <p:cNvSpPr txBox="1"/>
          <p:nvPr/>
        </p:nvSpPr>
        <p:spPr>
          <a:xfrm>
            <a:off x="3771287" y="3555117"/>
            <a:ext cx="479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8D299D22-0D35-A6FA-BF6C-A382A52B0997}"/>
              </a:ext>
            </a:extLst>
          </p:cNvPr>
          <p:cNvSpPr txBox="1"/>
          <p:nvPr/>
        </p:nvSpPr>
        <p:spPr>
          <a:xfrm>
            <a:off x="4818852" y="2543063"/>
            <a:ext cx="479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CE478FC9-F5C2-B792-D5E3-5791BE6E6939}"/>
              </a:ext>
            </a:extLst>
          </p:cNvPr>
          <p:cNvSpPr txBox="1"/>
          <p:nvPr/>
        </p:nvSpPr>
        <p:spPr>
          <a:xfrm>
            <a:off x="5635598" y="2560819"/>
            <a:ext cx="479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511C8BB0-47BA-C825-5CB9-0FD134B77684}"/>
              </a:ext>
            </a:extLst>
          </p:cNvPr>
          <p:cNvSpPr txBox="1"/>
          <p:nvPr/>
        </p:nvSpPr>
        <p:spPr>
          <a:xfrm>
            <a:off x="4801097" y="3057969"/>
            <a:ext cx="479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0E89AF96-C891-4711-AB46-C2844FDA10C1}"/>
              </a:ext>
            </a:extLst>
          </p:cNvPr>
          <p:cNvSpPr txBox="1"/>
          <p:nvPr/>
        </p:nvSpPr>
        <p:spPr>
          <a:xfrm>
            <a:off x="5600087" y="3049092"/>
            <a:ext cx="479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62F28187-8FAB-9064-9862-E5A85E947731}"/>
              </a:ext>
            </a:extLst>
          </p:cNvPr>
          <p:cNvSpPr txBox="1"/>
          <p:nvPr/>
        </p:nvSpPr>
        <p:spPr>
          <a:xfrm>
            <a:off x="6692040" y="2587453"/>
            <a:ext cx="479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99BEDD0F-3D7C-B3EE-C4D9-B8685097A522}"/>
              </a:ext>
            </a:extLst>
          </p:cNvPr>
          <p:cNvSpPr txBox="1"/>
          <p:nvPr/>
        </p:nvSpPr>
        <p:spPr>
          <a:xfrm>
            <a:off x="7482152" y="2578575"/>
            <a:ext cx="479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17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BF95BA4-4DF3-1C3A-5FB9-5D499285759C}"/>
              </a:ext>
            </a:extLst>
          </p:cNvPr>
          <p:cNvSpPr txBox="1"/>
          <p:nvPr/>
        </p:nvSpPr>
        <p:spPr>
          <a:xfrm>
            <a:off x="1131903" y="331438"/>
            <a:ext cx="63675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一起看看电脑博士收集的知识图，对比自己的，看看谁得好？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BC948EB-AD01-70E1-74D3-97AB81D3A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462" y="1333313"/>
            <a:ext cx="6619413" cy="330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66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27321FE-0001-45E6-94CB-416C24825A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20" t="13333" r="30186" b="80351"/>
          <a:stretch/>
        </p:blipFill>
        <p:spPr>
          <a:xfrm>
            <a:off x="1711897" y="2170988"/>
            <a:ext cx="6622572" cy="1806158"/>
          </a:xfrm>
          <a:prstGeom prst="rect">
            <a:avLst/>
          </a:prstGeom>
        </p:spPr>
      </p:pic>
      <p:sp>
        <p:nvSpPr>
          <p:cNvPr id="12" name="Rectangle 25"/>
          <p:cNvSpPr/>
          <p:nvPr/>
        </p:nvSpPr>
        <p:spPr>
          <a:xfrm>
            <a:off x="3137233" y="2548773"/>
            <a:ext cx="8572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4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40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Rectangle 25"/>
          <p:cNvSpPr/>
          <p:nvPr/>
        </p:nvSpPr>
        <p:spPr>
          <a:xfrm>
            <a:off x="4864099" y="2556961"/>
            <a:ext cx="8572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4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40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Rectangle 25"/>
          <p:cNvSpPr/>
          <p:nvPr/>
        </p:nvSpPr>
        <p:spPr>
          <a:xfrm>
            <a:off x="6674517" y="2560804"/>
            <a:ext cx="8572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4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40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1132277" y="508487"/>
            <a:ext cx="3040871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巩固练习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801688" y="1274763"/>
            <a:ext cx="3673475" cy="6032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按顺序填数。</a:t>
            </a:r>
          </a:p>
        </p:txBody>
      </p:sp>
      <p:sp>
        <p:nvSpPr>
          <p:cNvPr id="30728" name="TextBox 11"/>
          <p:cNvSpPr txBox="1"/>
          <p:nvPr/>
        </p:nvSpPr>
        <p:spPr>
          <a:xfrm>
            <a:off x="3545855" y="1450640"/>
            <a:ext cx="2954655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33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 练一练 第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06204AE-E685-B29D-7686-32CECCD19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92" y="999555"/>
            <a:ext cx="494452" cy="6032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2.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5656BC9-992B-F5C4-137D-857ACDA9ED50}"/>
              </a:ext>
            </a:extLst>
          </p:cNvPr>
          <p:cNvSpPr/>
          <p:nvPr/>
        </p:nvSpPr>
        <p:spPr>
          <a:xfrm>
            <a:off x="568170" y="1806605"/>
            <a:ext cx="346231" cy="3462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46CFC67-A287-06AA-E9CA-D83A67B590FD}"/>
              </a:ext>
            </a:extLst>
          </p:cNvPr>
          <p:cNvSpPr/>
          <p:nvPr/>
        </p:nvSpPr>
        <p:spPr>
          <a:xfrm>
            <a:off x="1280603" y="1806605"/>
            <a:ext cx="346231" cy="3462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58651A2-E7D5-DBAF-329F-F6FF717476BA}"/>
              </a:ext>
            </a:extLst>
          </p:cNvPr>
          <p:cNvSpPr/>
          <p:nvPr/>
        </p:nvSpPr>
        <p:spPr>
          <a:xfrm>
            <a:off x="1993036" y="1806605"/>
            <a:ext cx="346231" cy="3462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69CDB22-E044-1BAE-5147-E533200BBCD6}"/>
              </a:ext>
            </a:extLst>
          </p:cNvPr>
          <p:cNvSpPr/>
          <p:nvPr/>
        </p:nvSpPr>
        <p:spPr>
          <a:xfrm>
            <a:off x="2705469" y="1806605"/>
            <a:ext cx="346231" cy="3462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BF9908B-A99F-8370-D973-1376349C7A41}"/>
              </a:ext>
            </a:extLst>
          </p:cNvPr>
          <p:cNvSpPr/>
          <p:nvPr/>
        </p:nvSpPr>
        <p:spPr>
          <a:xfrm>
            <a:off x="3417902" y="1806605"/>
            <a:ext cx="346231" cy="3462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30160A2D-8714-99E4-7563-CD98AC92BE3D}"/>
              </a:ext>
            </a:extLst>
          </p:cNvPr>
          <p:cNvSpPr/>
          <p:nvPr/>
        </p:nvSpPr>
        <p:spPr>
          <a:xfrm>
            <a:off x="562223" y="3150461"/>
            <a:ext cx="351424" cy="302952"/>
          </a:xfrm>
          <a:prstGeom prst="triangl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>
            <a:extLst>
              <a:ext uri="{FF2B5EF4-FFF2-40B4-BE49-F238E27FC236}">
                <a16:creationId xmlns:a16="http://schemas.microsoft.com/office/drawing/2014/main" id="{58264016-5651-6190-33E8-961895E5496C}"/>
              </a:ext>
            </a:extLst>
          </p:cNvPr>
          <p:cNvSpPr/>
          <p:nvPr/>
        </p:nvSpPr>
        <p:spPr>
          <a:xfrm>
            <a:off x="1275033" y="3150461"/>
            <a:ext cx="351424" cy="302952"/>
          </a:xfrm>
          <a:prstGeom prst="triangl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>
            <a:extLst>
              <a:ext uri="{FF2B5EF4-FFF2-40B4-BE49-F238E27FC236}">
                <a16:creationId xmlns:a16="http://schemas.microsoft.com/office/drawing/2014/main" id="{EB257F8A-2043-1218-FA28-0ED3D88A241D}"/>
              </a:ext>
            </a:extLst>
          </p:cNvPr>
          <p:cNvSpPr/>
          <p:nvPr/>
        </p:nvSpPr>
        <p:spPr>
          <a:xfrm>
            <a:off x="1987843" y="3150461"/>
            <a:ext cx="351424" cy="302952"/>
          </a:xfrm>
          <a:prstGeom prst="triangl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077F8C9-122A-3917-1298-4A9A3F41244B}"/>
              </a:ext>
            </a:extLst>
          </p:cNvPr>
          <p:cNvSpPr txBox="1"/>
          <p:nvPr/>
        </p:nvSpPr>
        <p:spPr>
          <a:xfrm>
            <a:off x="428365" y="2220525"/>
            <a:ext cx="1107996" cy="7357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6000" dirty="0">
                <a:solidFill>
                  <a:srgbClr val="FF0000"/>
                </a:solidFill>
                <a:latin typeface="+mj-lt"/>
              </a:rPr>
              <a:t>…</a:t>
            </a:r>
            <a:endParaRPr lang="zh-CN" altLang="en-US" sz="6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8D8BD5B-85D5-BEEC-C4A7-53CF49A982D3}"/>
              </a:ext>
            </a:extLst>
          </p:cNvPr>
          <p:cNvSpPr txBox="1"/>
          <p:nvPr/>
        </p:nvSpPr>
        <p:spPr>
          <a:xfrm>
            <a:off x="1148920" y="2220526"/>
            <a:ext cx="1107996" cy="7357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6000" dirty="0">
                <a:solidFill>
                  <a:srgbClr val="FF0000"/>
                </a:solidFill>
                <a:latin typeface="+mj-lt"/>
              </a:rPr>
              <a:t>…</a:t>
            </a:r>
            <a:endParaRPr lang="zh-CN" altLang="en-US" sz="6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5EFB1F2-19CA-7A3A-9212-952FB47EBE3A}"/>
              </a:ext>
            </a:extLst>
          </p:cNvPr>
          <p:cNvSpPr txBox="1"/>
          <p:nvPr/>
        </p:nvSpPr>
        <p:spPr>
          <a:xfrm>
            <a:off x="1862111" y="2229402"/>
            <a:ext cx="1107996" cy="7357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6000" dirty="0">
                <a:solidFill>
                  <a:srgbClr val="FF0000"/>
                </a:solidFill>
                <a:latin typeface="+mj-lt"/>
              </a:rPr>
              <a:t>…</a:t>
            </a:r>
            <a:endParaRPr lang="zh-CN" altLang="en-US" sz="6000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8349B63-01A5-9EFC-45F5-302EFB328382}"/>
              </a:ext>
            </a:extLst>
          </p:cNvPr>
          <p:cNvGrpSpPr/>
          <p:nvPr/>
        </p:nvGrpSpPr>
        <p:grpSpPr>
          <a:xfrm>
            <a:off x="3453413" y="2512380"/>
            <a:ext cx="3187084" cy="1401521"/>
            <a:chOff x="3648722" y="2361459"/>
            <a:chExt cx="3187084" cy="1401521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18EE51B6-E796-CE23-A0A4-5DD03F239CA5}"/>
                </a:ext>
              </a:extLst>
            </p:cNvPr>
            <p:cNvSpPr txBox="1"/>
            <p:nvPr/>
          </p:nvSpPr>
          <p:spPr>
            <a:xfrm>
              <a:off x="3968320" y="2361459"/>
              <a:ext cx="28319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比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(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多，少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)</a:t>
              </a:r>
              <a:endPara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171ED12-D296-56EF-8184-FEB288256B3C}"/>
                </a:ext>
              </a:extLst>
            </p:cNvPr>
            <p:cNvSpPr txBox="1"/>
            <p:nvPr/>
          </p:nvSpPr>
          <p:spPr>
            <a:xfrm>
              <a:off x="4003830" y="3178205"/>
              <a:ext cx="28319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比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(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多，少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)</a:t>
              </a:r>
              <a:endPara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9257AEE9-F0A7-C368-CD52-E7BD4A145F88}"/>
                </a:ext>
              </a:extLst>
            </p:cNvPr>
            <p:cNvSpPr/>
            <p:nvPr/>
          </p:nvSpPr>
          <p:spPr>
            <a:xfrm>
              <a:off x="3648722" y="2467992"/>
              <a:ext cx="346231" cy="346231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3C8E886A-60DB-9915-7128-3EB21BE2531D}"/>
                </a:ext>
              </a:extLst>
            </p:cNvPr>
            <p:cNvSpPr/>
            <p:nvPr/>
          </p:nvSpPr>
          <p:spPr>
            <a:xfrm>
              <a:off x="4566806" y="2458002"/>
              <a:ext cx="351424" cy="302952"/>
            </a:xfrm>
            <a:prstGeom prst="triangle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80117D1B-D423-07FE-91B9-EAD7B10A4C1B}"/>
                </a:ext>
              </a:extLst>
            </p:cNvPr>
            <p:cNvSpPr/>
            <p:nvPr/>
          </p:nvSpPr>
          <p:spPr>
            <a:xfrm>
              <a:off x="3648722" y="3302492"/>
              <a:ext cx="351424" cy="302400"/>
            </a:xfrm>
            <a:prstGeom prst="triangle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491E1DF1-E49C-D83F-FED0-EA4B47E06CBE}"/>
                </a:ext>
              </a:extLst>
            </p:cNvPr>
            <p:cNvSpPr/>
            <p:nvPr/>
          </p:nvSpPr>
          <p:spPr>
            <a:xfrm>
              <a:off x="4571999" y="3323294"/>
              <a:ext cx="346231" cy="346231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E33FFEE2-E542-04F1-7EA1-71229FCFAE03}"/>
              </a:ext>
            </a:extLst>
          </p:cNvPr>
          <p:cNvGrpSpPr/>
          <p:nvPr/>
        </p:nvGrpSpPr>
        <p:grpSpPr>
          <a:xfrm>
            <a:off x="6608589" y="2894332"/>
            <a:ext cx="2006353" cy="594804"/>
            <a:chOff x="6622742" y="2574524"/>
            <a:chExt cx="2006353" cy="594804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0DD4FDD-0EA8-7073-902E-284ACDCB5EC7}"/>
                </a:ext>
              </a:extLst>
            </p:cNvPr>
            <p:cNvSpPr/>
            <p:nvPr/>
          </p:nvSpPr>
          <p:spPr>
            <a:xfrm>
              <a:off x="6622742" y="2623351"/>
              <a:ext cx="497150" cy="4971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970C18C3-C007-A1A3-7416-C97FC2F6D10F}"/>
                </a:ext>
              </a:extLst>
            </p:cNvPr>
            <p:cNvSpPr/>
            <p:nvPr/>
          </p:nvSpPr>
          <p:spPr>
            <a:xfrm>
              <a:off x="7328517" y="2574524"/>
              <a:ext cx="594804" cy="59480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27E4E1EA-9F42-D85F-0E01-B2B5B5E0267B}"/>
                </a:ext>
              </a:extLst>
            </p:cNvPr>
            <p:cNvSpPr/>
            <p:nvPr/>
          </p:nvSpPr>
          <p:spPr>
            <a:xfrm>
              <a:off x="8131945" y="2623351"/>
              <a:ext cx="497150" cy="4971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椭圆 31">
            <a:extLst>
              <a:ext uri="{FF2B5EF4-FFF2-40B4-BE49-F238E27FC236}">
                <a16:creationId xmlns:a16="http://schemas.microsoft.com/office/drawing/2014/main" id="{981AA5E1-B4E5-678F-252F-80071A08324A}"/>
              </a:ext>
            </a:extLst>
          </p:cNvPr>
          <p:cNvSpPr/>
          <p:nvPr/>
        </p:nvSpPr>
        <p:spPr>
          <a:xfrm>
            <a:off x="4793942" y="2480732"/>
            <a:ext cx="639192" cy="6480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5FA1F82-5BD3-5BEB-C79B-B44E9E1957FF}"/>
              </a:ext>
            </a:extLst>
          </p:cNvPr>
          <p:cNvSpPr txBox="1"/>
          <p:nvPr/>
        </p:nvSpPr>
        <p:spPr>
          <a:xfrm>
            <a:off x="6640497" y="2869503"/>
            <a:ext cx="665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2AF82C96-907F-44C4-F1C0-AED88A6A11FB}"/>
              </a:ext>
            </a:extLst>
          </p:cNvPr>
          <p:cNvSpPr/>
          <p:nvPr/>
        </p:nvSpPr>
        <p:spPr>
          <a:xfrm>
            <a:off x="5557422" y="3293615"/>
            <a:ext cx="639192" cy="6480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1752C263-A956-8215-B241-7D4944C1994E}"/>
              </a:ext>
            </a:extLst>
          </p:cNvPr>
          <p:cNvSpPr txBox="1"/>
          <p:nvPr/>
        </p:nvSpPr>
        <p:spPr>
          <a:xfrm>
            <a:off x="7414715" y="2850353"/>
            <a:ext cx="665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&gt;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7FF9EEE-547E-ADAE-86F3-3B9E93349053}"/>
              </a:ext>
            </a:extLst>
          </p:cNvPr>
          <p:cNvSpPr txBox="1"/>
          <p:nvPr/>
        </p:nvSpPr>
        <p:spPr>
          <a:xfrm>
            <a:off x="8174067" y="2868568"/>
            <a:ext cx="665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1" name="TextBox 11">
            <a:extLst>
              <a:ext uri="{FF2B5EF4-FFF2-40B4-BE49-F238E27FC236}">
                <a16:creationId xmlns:a16="http://schemas.microsoft.com/office/drawing/2014/main" id="{C0E7A540-3B56-4C01-9D38-0BDCB9ED0A66}"/>
              </a:ext>
            </a:extLst>
          </p:cNvPr>
          <p:cNvSpPr txBox="1"/>
          <p:nvPr/>
        </p:nvSpPr>
        <p:spPr>
          <a:xfrm>
            <a:off x="914401" y="1155973"/>
            <a:ext cx="2954655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33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 练一练 第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783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 animBg="1"/>
      <p:bldP spid="34" grpId="0"/>
      <p:bldP spid="35" grpId="0" animBg="1"/>
      <p:bldP spid="36" grpId="0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A98B9880-1D3E-1B92-0C1C-3268EF05C080}"/>
              </a:ext>
            </a:extLst>
          </p:cNvPr>
          <p:cNvGrpSpPr/>
          <p:nvPr/>
        </p:nvGrpSpPr>
        <p:grpSpPr>
          <a:xfrm>
            <a:off x="639213" y="1131444"/>
            <a:ext cx="3646184" cy="542565"/>
            <a:chOff x="1658967" y="1304142"/>
            <a:chExt cx="3646184" cy="542565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A345756B-BD99-373E-151F-2C1D4253360A}"/>
                </a:ext>
              </a:extLst>
            </p:cNvPr>
            <p:cNvSpPr txBox="1"/>
            <p:nvPr/>
          </p:nvSpPr>
          <p:spPr>
            <a:xfrm>
              <a:off x="1658967" y="1304142"/>
              <a:ext cx="36461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  <a:cs typeface="+mn-ea"/>
                  <a:sym typeface="+mn-lt"/>
                </a:rPr>
                <a:t>3.        </a:t>
              </a:r>
              <a:r>
                <a:rPr lang="zh-CN" altLang="en-US" sz="2800" b="1" dirty="0">
                  <a:latin typeface="+mn-lt"/>
                  <a:ea typeface="+mn-ea"/>
                  <a:cs typeface="+mn-ea"/>
                  <a:sym typeface="+mn-lt"/>
                </a:rPr>
                <a:t>里可以填几？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E700E59B-6B3D-A170-3AB6-AD494EEA97B6}"/>
                </a:ext>
              </a:extLst>
            </p:cNvPr>
            <p:cNvSpPr/>
            <p:nvPr/>
          </p:nvSpPr>
          <p:spPr>
            <a:xfrm>
              <a:off x="2108068" y="1306707"/>
              <a:ext cx="540000" cy="54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853E40D4-DA87-A88F-E600-F1E966B0C5C9}"/>
              </a:ext>
            </a:extLst>
          </p:cNvPr>
          <p:cNvSpPr/>
          <p:nvPr/>
        </p:nvSpPr>
        <p:spPr>
          <a:xfrm>
            <a:off x="988193" y="1951404"/>
            <a:ext cx="46166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F42C052-73FD-7D59-E8EA-7062D444D738}"/>
              </a:ext>
            </a:extLst>
          </p:cNvPr>
          <p:cNvSpPr txBox="1"/>
          <p:nvPr/>
        </p:nvSpPr>
        <p:spPr>
          <a:xfrm>
            <a:off x="1539875" y="1920626"/>
            <a:ext cx="774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&gt;3</a:t>
            </a:r>
            <a:endParaRPr lang="zh-CN" altLang="en-US" sz="28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285C5B6-1409-3F87-2ABB-E5325016A8C5}"/>
              </a:ext>
            </a:extLst>
          </p:cNvPr>
          <p:cNvSpPr/>
          <p:nvPr/>
        </p:nvSpPr>
        <p:spPr>
          <a:xfrm>
            <a:off x="2360136" y="1982181"/>
            <a:ext cx="46166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3971809-4DEC-3DD2-45C0-7A2273E3B904}"/>
              </a:ext>
            </a:extLst>
          </p:cNvPr>
          <p:cNvSpPr txBox="1"/>
          <p:nvPr/>
        </p:nvSpPr>
        <p:spPr>
          <a:xfrm>
            <a:off x="2911818" y="1951403"/>
            <a:ext cx="774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&lt;5</a:t>
            </a:r>
            <a:endParaRPr lang="zh-CN" altLang="en-US" sz="28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79BEF11-F628-6527-0D60-8D518C6B89B0}"/>
              </a:ext>
            </a:extLst>
          </p:cNvPr>
          <p:cNvSpPr/>
          <p:nvPr/>
        </p:nvSpPr>
        <p:spPr>
          <a:xfrm>
            <a:off x="4617306" y="2003504"/>
            <a:ext cx="46166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F69B086-FA06-4749-B7CE-D290E654D997}"/>
              </a:ext>
            </a:extLst>
          </p:cNvPr>
          <p:cNvSpPr txBox="1"/>
          <p:nvPr/>
        </p:nvSpPr>
        <p:spPr>
          <a:xfrm>
            <a:off x="4044094" y="1972727"/>
            <a:ext cx="659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4&gt;</a:t>
            </a:r>
            <a:endParaRPr lang="zh-CN" altLang="en-US" sz="28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6F32243-415B-2A94-C625-15A45F92688B}"/>
              </a:ext>
            </a:extLst>
          </p:cNvPr>
          <p:cNvSpPr/>
          <p:nvPr/>
        </p:nvSpPr>
        <p:spPr>
          <a:xfrm>
            <a:off x="6812603" y="2003504"/>
            <a:ext cx="46166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5056667-2F0E-0DA3-CDE9-91E50360800F}"/>
              </a:ext>
            </a:extLst>
          </p:cNvPr>
          <p:cNvSpPr txBox="1"/>
          <p:nvPr/>
        </p:nvSpPr>
        <p:spPr>
          <a:xfrm>
            <a:off x="6186275" y="1982180"/>
            <a:ext cx="774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2&lt;</a:t>
            </a:r>
            <a:endParaRPr lang="zh-CN" altLang="en-US" sz="28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D88D994-F97F-7D50-DAA6-B87273C809A0}"/>
              </a:ext>
            </a:extLst>
          </p:cNvPr>
          <p:cNvSpPr txBox="1"/>
          <p:nvPr/>
        </p:nvSpPr>
        <p:spPr>
          <a:xfrm>
            <a:off x="1007417" y="1889849"/>
            <a:ext cx="461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D4B9741-5BC4-85D5-EF30-B248C68CC4A9}"/>
              </a:ext>
            </a:extLst>
          </p:cNvPr>
          <p:cNvSpPr txBox="1"/>
          <p:nvPr/>
        </p:nvSpPr>
        <p:spPr>
          <a:xfrm>
            <a:off x="1007417" y="2495947"/>
            <a:ext cx="461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26CA465-C11A-E904-F9AB-D84BCDF7562F}"/>
              </a:ext>
            </a:extLst>
          </p:cNvPr>
          <p:cNvSpPr txBox="1"/>
          <p:nvPr/>
        </p:nvSpPr>
        <p:spPr>
          <a:xfrm>
            <a:off x="2382192" y="1951403"/>
            <a:ext cx="461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8716F8F-BE34-3997-6AE9-414A4372C41D}"/>
              </a:ext>
            </a:extLst>
          </p:cNvPr>
          <p:cNvSpPr txBox="1"/>
          <p:nvPr/>
        </p:nvSpPr>
        <p:spPr>
          <a:xfrm>
            <a:off x="2378068" y="2479837"/>
            <a:ext cx="461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1A82F1D-28E7-4C35-7F1C-B82F5C5CE550}"/>
              </a:ext>
            </a:extLst>
          </p:cNvPr>
          <p:cNvSpPr txBox="1"/>
          <p:nvPr/>
        </p:nvSpPr>
        <p:spPr>
          <a:xfrm>
            <a:off x="2378068" y="3015918"/>
            <a:ext cx="461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E1BF6A0-FD47-057B-5EF2-9372B7DFDCF3}"/>
              </a:ext>
            </a:extLst>
          </p:cNvPr>
          <p:cNvSpPr txBox="1"/>
          <p:nvPr/>
        </p:nvSpPr>
        <p:spPr>
          <a:xfrm>
            <a:off x="2360136" y="3539138"/>
            <a:ext cx="461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69549D9-F203-5FDB-29DF-5274B7051229}"/>
              </a:ext>
            </a:extLst>
          </p:cNvPr>
          <p:cNvSpPr txBox="1"/>
          <p:nvPr/>
        </p:nvSpPr>
        <p:spPr>
          <a:xfrm>
            <a:off x="2378068" y="4062358"/>
            <a:ext cx="461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061F6B6-3E80-EA9E-C429-1FCD07509369}"/>
              </a:ext>
            </a:extLst>
          </p:cNvPr>
          <p:cNvSpPr txBox="1"/>
          <p:nvPr/>
        </p:nvSpPr>
        <p:spPr>
          <a:xfrm>
            <a:off x="4599716" y="1996981"/>
            <a:ext cx="461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147F9E3-1DB3-57F7-EC0F-9AC7A68D6E21}"/>
              </a:ext>
            </a:extLst>
          </p:cNvPr>
          <p:cNvSpPr txBox="1"/>
          <p:nvPr/>
        </p:nvSpPr>
        <p:spPr>
          <a:xfrm>
            <a:off x="4630426" y="2525415"/>
            <a:ext cx="461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2E81E3E-36C6-C268-53C3-192640B3C118}"/>
              </a:ext>
            </a:extLst>
          </p:cNvPr>
          <p:cNvSpPr txBox="1"/>
          <p:nvPr/>
        </p:nvSpPr>
        <p:spPr>
          <a:xfrm>
            <a:off x="4595592" y="3061496"/>
            <a:ext cx="461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6618F10-8BD7-EADF-7EC1-8D4EF293FA09}"/>
              </a:ext>
            </a:extLst>
          </p:cNvPr>
          <p:cNvSpPr txBox="1"/>
          <p:nvPr/>
        </p:nvSpPr>
        <p:spPr>
          <a:xfrm>
            <a:off x="4577660" y="3584716"/>
            <a:ext cx="461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BF28C79-117F-C138-5BF7-BF6488AA713F}"/>
              </a:ext>
            </a:extLst>
          </p:cNvPr>
          <p:cNvSpPr txBox="1"/>
          <p:nvPr/>
        </p:nvSpPr>
        <p:spPr>
          <a:xfrm>
            <a:off x="6877652" y="1996981"/>
            <a:ext cx="461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AA6E433-7EF5-3980-B3BE-14C4BE736586}"/>
              </a:ext>
            </a:extLst>
          </p:cNvPr>
          <p:cNvSpPr txBox="1"/>
          <p:nvPr/>
        </p:nvSpPr>
        <p:spPr>
          <a:xfrm>
            <a:off x="6895584" y="2520201"/>
            <a:ext cx="461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FE16B88-CCB7-86A2-4182-D52A71F2EAC5}"/>
              </a:ext>
            </a:extLst>
          </p:cNvPr>
          <p:cNvSpPr txBox="1"/>
          <p:nvPr/>
        </p:nvSpPr>
        <p:spPr>
          <a:xfrm>
            <a:off x="6895584" y="3098453"/>
            <a:ext cx="461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TextBox 11">
            <a:extLst>
              <a:ext uri="{FF2B5EF4-FFF2-40B4-BE49-F238E27FC236}">
                <a16:creationId xmlns:a16="http://schemas.microsoft.com/office/drawing/2014/main" id="{91F84BF4-58E0-4700-8E0A-DBAD21A8E577}"/>
              </a:ext>
            </a:extLst>
          </p:cNvPr>
          <p:cNvSpPr txBox="1"/>
          <p:nvPr/>
        </p:nvSpPr>
        <p:spPr>
          <a:xfrm>
            <a:off x="3686175" y="1219343"/>
            <a:ext cx="2954655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33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 练一练 第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458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6"/>
          <p:cNvSpPr>
            <a:spLocks noChangeArrowheads="1"/>
          </p:cNvSpPr>
          <p:nvPr/>
        </p:nvSpPr>
        <p:spPr bwMode="auto">
          <a:xfrm>
            <a:off x="1080879" y="411161"/>
            <a:ext cx="2306899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课堂小结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BF6629BB-D61D-DD4A-B2F7-0681F2E9355D}"/>
              </a:ext>
            </a:extLst>
          </p:cNvPr>
          <p:cNvGrpSpPr/>
          <p:nvPr/>
        </p:nvGrpSpPr>
        <p:grpSpPr>
          <a:xfrm>
            <a:off x="777867" y="1262742"/>
            <a:ext cx="7770614" cy="2839250"/>
            <a:chOff x="574019" y="1590884"/>
            <a:chExt cx="7770614" cy="2168008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363CAFE6-CE57-FAFA-37BD-08A79ECD206D}"/>
                </a:ext>
              </a:extLst>
            </p:cNvPr>
            <p:cNvSpPr/>
            <p:nvPr/>
          </p:nvSpPr>
          <p:spPr>
            <a:xfrm>
              <a:off x="574019" y="1590884"/>
              <a:ext cx="7576457" cy="216800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6522B09A-6D7B-6C2D-D928-BAFD1F6D8F94}"/>
                </a:ext>
              </a:extLst>
            </p:cNvPr>
            <p:cNvSpPr txBox="1"/>
            <p:nvPr/>
          </p:nvSpPr>
          <p:spPr>
            <a:xfrm>
              <a:off x="877031" y="1733693"/>
              <a:ext cx="7467602" cy="8630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把两部分合起来，求一共有多少，用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加法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计算；</a:t>
              </a:r>
              <a:endPara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从总数里面去掉一部分，求还剩多少，用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减法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计算。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F6BC1A8-CEE2-0A71-18FB-CB81F71A42BE}"/>
                </a:ext>
              </a:extLst>
            </p:cNvPr>
            <p:cNvSpPr txBox="1"/>
            <p:nvPr/>
          </p:nvSpPr>
          <p:spPr>
            <a:xfrm>
              <a:off x="877031" y="2716501"/>
              <a:ext cx="6647543" cy="8630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“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几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”表示事物的数量，可以是一个或多个；</a:t>
              </a:r>
              <a:endPara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“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第几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”表示顺序，指总数中的一个。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434ABD65-AA1F-443B-BF55-710E5341CC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5E591CD-B4B0-49EE-9050-3C0525E469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000250" y="681411"/>
            <a:ext cx="5143500" cy="388843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EECF8667-3649-438F-931B-3F0393563933}"/>
              </a:ext>
            </a:extLst>
          </p:cNvPr>
          <p:cNvSpPr txBox="1"/>
          <p:nvPr/>
        </p:nvSpPr>
        <p:spPr>
          <a:xfrm>
            <a:off x="3440459" y="2042521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BFA40D9-DDB9-45AB-B2BB-C8434A1801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862" y="1540603"/>
            <a:ext cx="1515919" cy="276916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598e84a9-78f0-48fb-8e98-b2f7e01584a9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93b7719-de15-4c4a-96a1-9ba7e5c6858d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93b7719-de15-4c4a-96a1-9ba7e5c6858d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528</Words>
  <Application>Microsoft Office PowerPoint</Application>
  <PresentationFormat>全屏显示(16:9)</PresentationFormat>
  <Paragraphs>100</Paragraphs>
  <Slides>17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黑体</vt:lpstr>
      <vt:lpstr>楷体</vt:lpstr>
      <vt:lpstr>Arial</vt:lpstr>
      <vt:lpstr>Calibri</vt:lpstr>
      <vt:lpstr>Times New Roman</vt:lpstr>
      <vt:lpstr>2_Office 主题​​</vt:lpstr>
      <vt:lpstr>4_Office 主题​​</vt:lpstr>
      <vt:lpstr>整理与复习(1)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446</cp:revision>
  <dcterms:created xsi:type="dcterms:W3CDTF">2016-01-14T07:05:00Z</dcterms:created>
  <dcterms:modified xsi:type="dcterms:W3CDTF">2024-08-27T03:30:28Z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