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9"/>
  </p:notesMasterIdLst>
  <p:sldIdLst>
    <p:sldId id="256" r:id="rId3"/>
    <p:sldId id="464" r:id="rId4"/>
    <p:sldId id="530" r:id="rId5"/>
    <p:sldId id="537" r:id="rId6"/>
    <p:sldId id="538" r:id="rId7"/>
    <p:sldId id="532" r:id="rId8"/>
    <p:sldId id="533" r:id="rId9"/>
    <p:sldId id="534" r:id="rId10"/>
    <p:sldId id="535" r:id="rId11"/>
    <p:sldId id="539" r:id="rId12"/>
    <p:sldId id="525" r:id="rId13"/>
    <p:sldId id="390" r:id="rId14"/>
    <p:sldId id="317" r:id="rId15"/>
    <p:sldId id="382" r:id="rId16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DDF1"/>
    <a:srgbClr val="E5E5F6"/>
    <a:srgbClr val="D1CDE8"/>
    <a:srgbClr val="FFFF99"/>
    <a:srgbClr val="FEF1DD"/>
    <a:srgbClr val="FFFFD9"/>
    <a:srgbClr val="FFFFD5"/>
    <a:srgbClr val="0000FF"/>
    <a:srgbClr val="CC00CC"/>
    <a:srgbClr val="683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8"/>
    <p:restoredTop sz="96196" autoAdjust="0"/>
  </p:normalViewPr>
  <p:slideViewPr>
    <p:cSldViewPr snapToGrid="0" showGuides="1">
      <p:cViewPr varScale="1">
        <p:scale>
          <a:sx n="149" d="100"/>
          <a:sy n="149" d="100"/>
        </p:scale>
        <p:origin x="4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noProof="1" dirty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3EED875-A337-4B12-B889-8D7305C4500A}" type="slidenum">
              <a:rPr kumimoji="0" lang="zh-CN" altLang="en-US" sz="1200" b="0" i="0" u="none" strike="noStrike" kern="1200" cap="none" spc="0" normalizeH="0" baseline="0" noProof="1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9219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741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2</a:t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5603" name="文本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564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150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2150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en-US" altLang="en-US" sz="1200" dirty="0"/>
              <a:t>5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777998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8915" name="文本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Rectangle 3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366D8E88-9B12-4094-B110-7578253D5BB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947" y="1419225"/>
            <a:ext cx="2563431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">
            <a:extLst>
              <a:ext uri="{FF2B5EF4-FFF2-40B4-BE49-F238E27FC236}">
                <a16:creationId xmlns:a16="http://schemas.microsoft.com/office/drawing/2014/main" id="{1DAF86A4-2345-41FD-B414-C9B68F5DAF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6" name="组合 5"/>
          <p:cNvGrpSpPr/>
          <p:nvPr userDrawn="1"/>
        </p:nvGrpSpPr>
        <p:grpSpPr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7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  <p:sp>
          <p:nvSpPr>
            <p:cNvPr id="8" name="任意多边形: 形状 5"/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黑体" panose="02010609060101010101" pitchFamily="49" charset="-122"/>
                <a:ea typeface="+mn-ea"/>
                <a:cs typeface="+mn-cs"/>
              </a:endParaRPr>
            </a:p>
          </p:txBody>
        </p:sp>
      </p:grpSp>
      <p:pic>
        <p:nvPicPr>
          <p:cNvPr id="3077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750" y="-12700"/>
            <a:ext cx="1192213" cy="1190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150CA8B8-8F0C-467F-AB83-FC377D24D0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9A8277D7-98F6-48E0-88B9-52B9BF8F4C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65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文本框 11"/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286400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ctrTitle"/>
          </p:nvPr>
        </p:nvSpPr>
        <p:spPr>
          <a:xfrm>
            <a:off x="2995613" y="2376399"/>
            <a:ext cx="4892675" cy="1057275"/>
          </a:xfrm>
        </p:spPr>
        <p:txBody>
          <a:bodyPr vert="horz" wrap="square" lIns="91440" tIns="45720" rIns="91440" bIns="45720" anchor="ctr"/>
          <a:lstStyle/>
          <a:p>
            <a:pPr>
              <a:buClrTx/>
              <a:buSzTx/>
              <a:buFontTx/>
            </a:pPr>
            <a:r>
              <a:rPr lang="zh-CN" altLang="en-US" sz="4400" b="1" kern="1200" dirty="0">
                <a:latin typeface="+mn-lt"/>
                <a:ea typeface="+mn-ea"/>
                <a:cs typeface="+mn-ea"/>
                <a:sym typeface="+mn-lt"/>
              </a:rPr>
              <a:t>整理与复习</a:t>
            </a:r>
            <a:r>
              <a:rPr lang="en-US" altLang="zh-CN" sz="4400" b="1" kern="1200" dirty="0">
                <a:latin typeface="+mn-lt"/>
                <a:ea typeface="+mn-ea"/>
                <a:cs typeface="+mn-ea"/>
                <a:sym typeface="+mn-lt"/>
              </a:rPr>
              <a:t>(2)</a:t>
            </a:r>
            <a:endParaRPr lang="zh-CN" altLang="en-US" sz="4400" b="1" kern="1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副标题 6"/>
          <p:cNvSpPr>
            <a:spLocks noGrp="1"/>
          </p:cNvSpPr>
          <p:nvPr>
            <p:ph type="subTitle" idx="1"/>
          </p:nvPr>
        </p:nvSpPr>
        <p:spPr>
          <a:xfrm>
            <a:off x="0" y="0"/>
            <a:ext cx="2387600" cy="587375"/>
          </a:xfrm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13A78B6A-6F7F-496C-AA57-267E67F92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07959" y="1543197"/>
            <a:ext cx="866952" cy="418896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63668" y="1732644"/>
            <a:ext cx="866952" cy="39652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1706" y="1241844"/>
            <a:ext cx="860400" cy="4148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3687" y="2218849"/>
            <a:ext cx="866952" cy="406695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2+0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07960" y="4146323"/>
            <a:ext cx="869135" cy="394494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3+0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833762" y="3834824"/>
            <a:ext cx="884422" cy="410762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4+0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1275" y="3391433"/>
            <a:ext cx="866952" cy="406695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5+0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39166" y="2715658"/>
            <a:ext cx="866952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11275" y="1728360"/>
            <a:ext cx="877870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45631" y="2531601"/>
            <a:ext cx="877870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2+2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75088" y="2494474"/>
            <a:ext cx="877870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3+2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65637" y="4155499"/>
            <a:ext cx="888790" cy="410762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663668" y="2249481"/>
            <a:ext cx="882238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63945" y="2883854"/>
            <a:ext cx="877870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2+3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00136" y="3431857"/>
            <a:ext cx="862584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20308" y="3244969"/>
            <a:ext cx="862584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878740" y="2327236"/>
            <a:ext cx="862584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26762" y="2698174"/>
            <a:ext cx="862584" cy="410762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2+1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10340" y="4245586"/>
            <a:ext cx="862584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4+1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940885" y="2951645"/>
            <a:ext cx="862584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3+1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82203" y="1369941"/>
            <a:ext cx="869135" cy="408729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766758" y="1720429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0-0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3124" y="2350957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1-0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70342" y="1218593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2-0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22038" y="3848815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3-0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73342" y="2057151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28432" y="3616692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5-0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221398" y="3366957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1-1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609950" y="4304724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2-1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918576" y="1730775"/>
            <a:ext cx="862584" cy="410762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3-1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370791" y="4245586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505979" y="4257544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55536" y="3426095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2-2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528837" y="2041394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3-2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939499" y="3176457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06699" y="3366957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77080" y="2913081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3-3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005035" y="2033905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021666" y="1442670"/>
            <a:ext cx="862584" cy="412796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417677" y="4040205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92486" y="1120451"/>
            <a:ext cx="860400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939707" y="2832638"/>
            <a:ext cx="862584" cy="408729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Rectangle 16">
            <a:extLst>
              <a:ext uri="{FF2B5EF4-FFF2-40B4-BE49-F238E27FC236}">
                <a16:creationId xmlns:a16="http://schemas.microsoft.com/office/drawing/2014/main" id="{2F4108AA-5370-EBD9-4165-ABE57D0A3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011" y="429602"/>
            <a:ext cx="262416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游戏导入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53F8BD4-4A38-D61F-4C08-7E2816FBEDEE}"/>
              </a:ext>
            </a:extLst>
          </p:cNvPr>
          <p:cNvSpPr txBox="1"/>
          <p:nvPr/>
        </p:nvSpPr>
        <p:spPr>
          <a:xfrm>
            <a:off x="3089124" y="738511"/>
            <a:ext cx="294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开火车，说得数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图片 72">
            <a:extLst>
              <a:ext uri="{FF2B5EF4-FFF2-40B4-BE49-F238E27FC236}">
                <a16:creationId xmlns:a16="http://schemas.microsoft.com/office/drawing/2014/main" id="{722A3150-8303-4371-A089-E51E27E84D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4923" y="981565"/>
            <a:ext cx="1918525" cy="3676677"/>
          </a:xfrm>
          <a:prstGeom prst="rect">
            <a:avLst/>
          </a:prstGeom>
        </p:spPr>
      </p:pic>
      <p:sp>
        <p:nvSpPr>
          <p:cNvPr id="2" name="Rectangle 16">
            <a:extLst>
              <a:ext uri="{FF2B5EF4-FFF2-40B4-BE49-F238E27FC236}">
                <a16:creationId xmlns:a16="http://schemas.microsoft.com/office/drawing/2014/main" id="{E7562EC6-4D0E-CFDE-FF38-241F24D3A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378802"/>
            <a:ext cx="325966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整理加法算式表</a:t>
            </a:r>
          </a:p>
        </p:txBody>
      </p:sp>
      <p:sp>
        <p:nvSpPr>
          <p:cNvPr id="66" name="对话气泡: 圆角矩形 65">
            <a:extLst>
              <a:ext uri="{FF2B5EF4-FFF2-40B4-BE49-F238E27FC236}">
                <a16:creationId xmlns:a16="http://schemas.microsoft.com/office/drawing/2014/main" id="{5BE73DDD-021D-C5D1-2630-DF42298EACF0}"/>
              </a:ext>
            </a:extLst>
          </p:cNvPr>
          <p:cNvSpPr/>
          <p:nvPr/>
        </p:nvSpPr>
        <p:spPr>
          <a:xfrm>
            <a:off x="2114814" y="1307417"/>
            <a:ext cx="5848697" cy="556244"/>
          </a:xfrm>
          <a:prstGeom prst="wedgeRoundRectCallout">
            <a:avLst>
              <a:gd name="adj1" fmla="val -53680"/>
              <a:gd name="adj2" fmla="val 750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同学们这么多算式我们该怎么整理呢？</a:t>
            </a: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42053263-F381-B1BC-DBEB-A2D277C16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456291" y="3249952"/>
            <a:ext cx="1137058" cy="1458761"/>
          </a:xfrm>
          <a:prstGeom prst="rect">
            <a:avLst/>
          </a:prstGeom>
        </p:spPr>
      </p:pic>
      <p:sp>
        <p:nvSpPr>
          <p:cNvPr id="68" name="对话气泡: 圆角矩形 67">
            <a:extLst>
              <a:ext uri="{FF2B5EF4-FFF2-40B4-BE49-F238E27FC236}">
                <a16:creationId xmlns:a16="http://schemas.microsoft.com/office/drawing/2014/main" id="{DC17A3EE-CE3A-36F9-4910-5DD4848F0B78}"/>
              </a:ext>
            </a:extLst>
          </p:cNvPr>
          <p:cNvSpPr/>
          <p:nvPr/>
        </p:nvSpPr>
        <p:spPr>
          <a:xfrm>
            <a:off x="3269296" y="3033800"/>
            <a:ext cx="3964294" cy="883673"/>
          </a:xfrm>
          <a:prstGeom prst="wedgeRoundRectCallout">
            <a:avLst>
              <a:gd name="adj1" fmla="val 55312"/>
              <a:gd name="adj2" fmla="val 43750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根据计算结果或者结果的大小进行分类。</a:t>
            </a:r>
          </a:p>
        </p:txBody>
      </p:sp>
      <p:sp>
        <p:nvSpPr>
          <p:cNvPr id="71" name="对话气泡: 圆角矩形 70">
            <a:extLst>
              <a:ext uri="{FF2B5EF4-FFF2-40B4-BE49-F238E27FC236}">
                <a16:creationId xmlns:a16="http://schemas.microsoft.com/office/drawing/2014/main" id="{633FB3F5-691F-A99B-2850-1ED0B69A3698}"/>
              </a:ext>
            </a:extLst>
          </p:cNvPr>
          <p:cNvSpPr/>
          <p:nvPr/>
        </p:nvSpPr>
        <p:spPr>
          <a:xfrm>
            <a:off x="2188149" y="1078140"/>
            <a:ext cx="4631224" cy="1000206"/>
          </a:xfrm>
          <a:prstGeom prst="wedgeRoundRectCallout">
            <a:avLst>
              <a:gd name="adj1" fmla="val -56922"/>
              <a:gd name="adj2" fmla="val 30014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不管怎么排列，我们要按照一定的顺序进行排列。</a:t>
            </a:r>
          </a:p>
        </p:txBody>
      </p:sp>
      <p:sp>
        <p:nvSpPr>
          <p:cNvPr id="72" name="对话气泡: 圆角矩形 71">
            <a:extLst>
              <a:ext uri="{FF2B5EF4-FFF2-40B4-BE49-F238E27FC236}">
                <a16:creationId xmlns:a16="http://schemas.microsoft.com/office/drawing/2014/main" id="{1B851240-010C-C88A-A426-6A7C696B7A96}"/>
              </a:ext>
            </a:extLst>
          </p:cNvPr>
          <p:cNvSpPr/>
          <p:nvPr/>
        </p:nvSpPr>
        <p:spPr>
          <a:xfrm>
            <a:off x="2222255" y="981565"/>
            <a:ext cx="4928311" cy="1458761"/>
          </a:xfrm>
          <a:prstGeom prst="wedgeRoundRectCallout">
            <a:avLst>
              <a:gd name="adj1" fmla="val -58803"/>
              <a:gd name="adj2" fmla="val 1451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现在同学们按一定的顺序将你们手中的加法算式整理一下，看看那位同学整理的又快又好。</a:t>
            </a:r>
          </a:p>
        </p:txBody>
      </p:sp>
    </p:spTree>
    <p:extLst>
      <p:ext uri="{BB962C8B-B14F-4D97-AF65-F5344CB8AC3E}">
        <p14:creationId xmlns:p14="http://schemas.microsoft.com/office/powerpoint/2010/main" val="347941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6" grpId="1" animBg="1"/>
      <p:bldP spid="68" grpId="0" animBg="1"/>
      <p:bldP spid="71" grpId="0" animBg="1"/>
      <p:bldP spid="71" grpId="1" animBg="1"/>
      <p:bldP spid="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42085" y="3666067"/>
            <a:ext cx="7908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7745" marR="0" lvl="0" indent="-100774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任意指一道算式，快速地说出得数。</a:t>
            </a:r>
          </a:p>
        </p:txBody>
      </p:sp>
      <p:pic>
        <p:nvPicPr>
          <p:cNvPr id="24579" name="图片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88" y="1141942"/>
            <a:ext cx="3841750" cy="207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矩形 53"/>
          <p:cNvSpPr/>
          <p:nvPr/>
        </p:nvSpPr>
        <p:spPr>
          <a:xfrm>
            <a:off x="3932238" y="2134130"/>
            <a:ext cx="630238" cy="327025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667000" y="1203855"/>
            <a:ext cx="630238" cy="309563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673350" y="1515005"/>
            <a:ext cx="625475" cy="323850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674938" y="1835680"/>
            <a:ext cx="630238" cy="317500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2+0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674938" y="2140480"/>
            <a:ext cx="631825" cy="307975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3+0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671763" y="2437342"/>
            <a:ext cx="642938" cy="320675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4+0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674938" y="2762780"/>
            <a:ext cx="630238" cy="317500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5+0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297238" y="1515005"/>
            <a:ext cx="630238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927475" y="1822980"/>
            <a:ext cx="638175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932238" y="2448455"/>
            <a:ext cx="638175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2+2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568825" y="2142067"/>
            <a:ext cx="646113" cy="320675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568825" y="2446867"/>
            <a:ext cx="641350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564063" y="2759605"/>
            <a:ext cx="638175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2+3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214938" y="2437342"/>
            <a:ext cx="627063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199063" y="2759605"/>
            <a:ext cx="627063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842000" y="2767542"/>
            <a:ext cx="627063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0+5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303588" y="2143655"/>
            <a:ext cx="627063" cy="320675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2+1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303588" y="2761192"/>
            <a:ext cx="627063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4+1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302000" y="2442105"/>
            <a:ext cx="627063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3+1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297238" y="1834092"/>
            <a:ext cx="631825" cy="319088"/>
          </a:xfrm>
          <a:prstGeom prst="rect">
            <a:avLst/>
          </a:prstGeom>
          <a:solidFill>
            <a:srgbClr val="FEF1DD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1+1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807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93827E-6 L 0.02205 -0.269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4" y="-134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5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L 0.16111 -0.0907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56" y="-453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5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16181 -0.1407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90" y="-703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32099E-6 L 0.16076 -0.2015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38" y="-1009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5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34568E-6 L 0.16094 -0.2651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38" y="-1327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7284E-6 L 0.15902 -0.3271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1" y="-1635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5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23457E-6 L 0.15868 -0.3821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-1910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6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xit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35802E-6 L 0.09236 -0.13858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18" y="-694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2000" fill="hold"/>
                                        <p:tgtEl>
                                          <p:spTgt spid="6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81481E-6 L 0.02118 -0.20741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-1037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23457E-7 L 0.01927 -0.32901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5" y="-16451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2000" fill="hold"/>
                                        <p:tgtEl>
                                          <p:spTgt spid="6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8.64198E-7 L -0.04844 -0.26358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1" y="-13179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-0.05243 -0.32562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-1629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9" dur="2000" fill="hold"/>
                                        <p:tgtEl>
                                          <p:spTgt spid="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000"/>
                            </p:stCondLst>
                            <p:childTnLst>
                              <p:par>
                                <p:cTn id="131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95062E-6 L -0.05434 -0.3929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6" y="-1966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000" fill="hold"/>
                                        <p:tgtEl>
                                          <p:spTgt spid="6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3.7037E-7 L -0.12066 -0.32716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-16358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1" dur="2000" fill="hold"/>
                                        <p:tgtEl>
                                          <p:spTgt spid="6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95062E-6 L -0.11979 -0.3929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-19660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2000" fill="hold"/>
                                        <p:tgtEl>
                                          <p:spTgt spid="6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83951E-6 L -0.1908 -0.38797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49" y="-19414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3" dur="2000" fill="hold"/>
                                        <p:tgtEl>
                                          <p:spTgt spid="7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"/>
                            </p:stCondLst>
                            <p:childTnLst>
                              <p:par>
                                <p:cTn id="175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93827E-7 L 0.08941 -0.26821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2" y="-13426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4" dur="2000" fill="hold"/>
                                        <p:tgtEl>
                                          <p:spTgt spid="7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59259E-6 L 0.09097 -0.3929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9" y="-19660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5" dur="2000" fill="hold"/>
                                        <p:tgtEl>
                                          <p:spTgt spid="7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000"/>
                            </p:stCondLst>
                            <p:childTnLst>
                              <p:par>
                                <p:cTn id="197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44444E-6 L 0.09288 -0.32315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5" y="-16173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6" dur="2000" fill="hold"/>
                                        <p:tgtEl>
                                          <p:spTgt spid="7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000"/>
                            </p:stCondLst>
                            <p:childTnLst>
                              <p:par>
                                <p:cTn id="208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32099E-6 L 0.09149 -0.20371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6" y="-10185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7" dur="2000" fill="hold"/>
                                        <p:tgtEl>
                                          <p:spTgt spid="7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  <p:bldP spid="68" grpId="0" animBg="1"/>
      <p:bldP spid="68" grpId="1" animBg="1"/>
      <p:bldP spid="68" grpId="2" animBg="1"/>
      <p:bldP spid="69" grpId="0" animBg="1"/>
      <p:bldP spid="69" grpId="1" animBg="1"/>
      <p:bldP spid="69" grpId="2" animBg="1"/>
      <p:bldP spid="70" grpId="0" animBg="1"/>
      <p:bldP spid="70" grpId="1" animBg="1"/>
      <p:bldP spid="70" grpId="2" animBg="1"/>
      <p:bldP spid="71" grpId="0" animBg="1"/>
      <p:bldP spid="71" grpId="1" animBg="1"/>
      <p:bldP spid="71" grpId="2" animBg="1"/>
      <p:bldP spid="72" grpId="0" animBg="1"/>
      <p:bldP spid="72" grpId="1" animBg="1"/>
      <p:bldP spid="72" grpId="2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255" y="1116542"/>
            <a:ext cx="3841750" cy="207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550333" y="1173692"/>
            <a:ext cx="504296" cy="1871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59933" y="1462617"/>
            <a:ext cx="518583" cy="1582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45733" y="1795992"/>
            <a:ext cx="471488" cy="1247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97668" y="2099205"/>
            <a:ext cx="454024" cy="9461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32668" y="2419880"/>
            <a:ext cx="454024" cy="6254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67668" y="2740555"/>
            <a:ext cx="449262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C9ACC6E-05CC-65E1-00E0-228468987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89" y="1116542"/>
            <a:ext cx="3841750" cy="207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796FE3D-5D2E-6973-6589-EDE52456F078}"/>
              </a:ext>
            </a:extLst>
          </p:cNvPr>
          <p:cNvSpPr/>
          <p:nvPr/>
        </p:nvSpPr>
        <p:spPr>
          <a:xfrm>
            <a:off x="4886326" y="1481667"/>
            <a:ext cx="1268413" cy="312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8EE6E93-2BF6-16B7-8FAF-864DC4A3B0DB}"/>
              </a:ext>
            </a:extLst>
          </p:cNvPr>
          <p:cNvSpPr/>
          <p:nvPr/>
        </p:nvSpPr>
        <p:spPr>
          <a:xfrm>
            <a:off x="4886326" y="1794405"/>
            <a:ext cx="1900238" cy="3111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A1D2451-F9D6-CCF1-F986-6AB39B7A51FA}"/>
              </a:ext>
            </a:extLst>
          </p:cNvPr>
          <p:cNvSpPr/>
          <p:nvPr/>
        </p:nvSpPr>
        <p:spPr>
          <a:xfrm>
            <a:off x="4886326" y="2096030"/>
            <a:ext cx="2547938" cy="33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D09A61E-82FE-9B91-AA1A-D8553825363F}"/>
              </a:ext>
            </a:extLst>
          </p:cNvPr>
          <p:cNvSpPr/>
          <p:nvPr/>
        </p:nvSpPr>
        <p:spPr>
          <a:xfrm>
            <a:off x="4886326" y="2424642"/>
            <a:ext cx="3173413" cy="306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5996C74-C916-61C7-EC9E-74413944BB8F}"/>
              </a:ext>
            </a:extLst>
          </p:cNvPr>
          <p:cNvSpPr/>
          <p:nvPr/>
        </p:nvSpPr>
        <p:spPr>
          <a:xfrm>
            <a:off x="4886326" y="2731030"/>
            <a:ext cx="3805238" cy="319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F512705-750C-A2B7-E2F7-9242A85EF013}"/>
              </a:ext>
            </a:extLst>
          </p:cNvPr>
          <p:cNvSpPr/>
          <p:nvPr/>
        </p:nvSpPr>
        <p:spPr>
          <a:xfrm>
            <a:off x="4886326" y="1176867"/>
            <a:ext cx="665163" cy="312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A92A991D-8FD5-5773-4FD6-B4271C82A241}"/>
              </a:ext>
            </a:extLst>
          </p:cNvPr>
          <p:cNvGrpSpPr/>
          <p:nvPr/>
        </p:nvGrpSpPr>
        <p:grpSpPr>
          <a:xfrm>
            <a:off x="461591" y="3246967"/>
            <a:ext cx="4090818" cy="1303866"/>
            <a:chOff x="414866" y="3107268"/>
            <a:chExt cx="4090818" cy="1303866"/>
          </a:xfrm>
        </p:grpSpPr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3A38E144-89B6-0242-5045-C9270101154D}"/>
                </a:ext>
              </a:extLst>
            </p:cNvPr>
            <p:cNvSpPr/>
            <p:nvPr/>
          </p:nvSpPr>
          <p:spPr>
            <a:xfrm>
              <a:off x="414866" y="3107268"/>
              <a:ext cx="4090818" cy="130386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C1CD32F-2B40-C0B3-72CA-BD53F06B2DBD}"/>
                </a:ext>
              </a:extLst>
            </p:cNvPr>
            <p:cNvSpPr txBox="1"/>
            <p:nvPr/>
          </p:nvSpPr>
          <p:spPr>
            <a:xfrm>
              <a:off x="433218" y="3165386"/>
              <a:ext cx="407246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竖着看，每一列每个算式的第一个数字依次多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，第二个数字不变，结果也依次多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B894932-ED17-E948-0935-6E25B6064655}"/>
              </a:ext>
            </a:extLst>
          </p:cNvPr>
          <p:cNvGrpSpPr/>
          <p:nvPr/>
        </p:nvGrpSpPr>
        <p:grpSpPr>
          <a:xfrm>
            <a:off x="4591593" y="3598335"/>
            <a:ext cx="4534487" cy="507999"/>
            <a:chOff x="310375" y="3107267"/>
            <a:chExt cx="4411422" cy="1684867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BD844668-67E9-C47F-B212-73A2B21CE92D}"/>
                </a:ext>
              </a:extLst>
            </p:cNvPr>
            <p:cNvSpPr/>
            <p:nvPr/>
          </p:nvSpPr>
          <p:spPr>
            <a:xfrm>
              <a:off x="414866" y="3107267"/>
              <a:ext cx="3945467" cy="1684867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F7A3E0A-824A-97A4-220D-3FD17A19057E}"/>
                </a:ext>
              </a:extLst>
            </p:cNvPr>
            <p:cNvSpPr txBox="1"/>
            <p:nvPr/>
          </p:nvSpPr>
          <p:spPr>
            <a:xfrm>
              <a:off x="310375" y="3184101"/>
              <a:ext cx="4411422" cy="1531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横着看，每一行的结果都相等。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39652499-9972-F7DA-90F9-93CC6B7E7B54}"/>
              </a:ext>
            </a:extLst>
          </p:cNvPr>
          <p:cNvSpPr txBox="1"/>
          <p:nvPr/>
        </p:nvSpPr>
        <p:spPr>
          <a:xfrm>
            <a:off x="1151466" y="474133"/>
            <a:ext cx="681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计算加法算式表中的得数，你们有什么发现？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201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8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5DE7821-C6C7-9FC1-631D-98926AAC6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476" y="606605"/>
            <a:ext cx="5069383" cy="2735791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0EC51427-9DA9-A110-564B-0C0E1481E9BD}"/>
              </a:ext>
            </a:extLst>
          </p:cNvPr>
          <p:cNvCxnSpPr>
            <a:cxnSpLocks/>
          </p:cNvCxnSpPr>
          <p:nvPr/>
        </p:nvCxnSpPr>
        <p:spPr>
          <a:xfrm>
            <a:off x="1929822" y="683863"/>
            <a:ext cx="5037667" cy="25061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80D37770-368C-CAC6-233A-F21FE6787481}"/>
              </a:ext>
            </a:extLst>
          </p:cNvPr>
          <p:cNvCxnSpPr>
            <a:cxnSpLocks/>
          </p:cNvCxnSpPr>
          <p:nvPr/>
        </p:nvCxnSpPr>
        <p:spPr>
          <a:xfrm>
            <a:off x="1946755" y="1115663"/>
            <a:ext cx="4182534" cy="20574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55A25D3B-B41A-7B78-99BE-41B26D209C96}"/>
              </a:ext>
            </a:extLst>
          </p:cNvPr>
          <p:cNvCxnSpPr>
            <a:cxnSpLocks/>
          </p:cNvCxnSpPr>
          <p:nvPr/>
        </p:nvCxnSpPr>
        <p:spPr>
          <a:xfrm>
            <a:off x="1955222" y="1505129"/>
            <a:ext cx="3327400" cy="16594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62E60C5-95B2-525F-4C3B-9F54E8F4EE1E}"/>
              </a:ext>
            </a:extLst>
          </p:cNvPr>
          <p:cNvCxnSpPr>
            <a:cxnSpLocks/>
          </p:cNvCxnSpPr>
          <p:nvPr/>
        </p:nvCxnSpPr>
        <p:spPr>
          <a:xfrm>
            <a:off x="1946755" y="1945395"/>
            <a:ext cx="2489200" cy="12276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A0606AF7-B96F-1C0D-BD0E-53D3AF51A7CA}"/>
              </a:ext>
            </a:extLst>
          </p:cNvPr>
          <p:cNvCxnSpPr>
            <a:cxnSpLocks/>
          </p:cNvCxnSpPr>
          <p:nvPr/>
        </p:nvCxnSpPr>
        <p:spPr>
          <a:xfrm>
            <a:off x="1972155" y="2351796"/>
            <a:ext cx="1642534" cy="8382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FB95B4A-6A8B-5F3F-15D3-09988CEC4105}"/>
              </a:ext>
            </a:extLst>
          </p:cNvPr>
          <p:cNvGrpSpPr/>
          <p:nvPr/>
        </p:nvGrpSpPr>
        <p:grpSpPr>
          <a:xfrm>
            <a:off x="2463221" y="3342396"/>
            <a:ext cx="3945467" cy="1303866"/>
            <a:chOff x="414866" y="3107268"/>
            <a:chExt cx="3945467" cy="1303866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C8161397-8F9D-A6EF-CE1A-AB9B183A87CA}"/>
                </a:ext>
              </a:extLst>
            </p:cNvPr>
            <p:cNvSpPr/>
            <p:nvPr/>
          </p:nvSpPr>
          <p:spPr>
            <a:xfrm>
              <a:off x="414866" y="3107268"/>
              <a:ext cx="3945467" cy="130386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F8EA4B8-EF76-6C33-F2DB-DB50A6A614FA}"/>
                </a:ext>
              </a:extLst>
            </p:cNvPr>
            <p:cNvSpPr txBox="1"/>
            <p:nvPr/>
          </p:nvSpPr>
          <p:spPr>
            <a:xfrm>
              <a:off x="457200" y="3159036"/>
              <a:ext cx="39031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斜着看第一个数字不变，第二个数字依次多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，结果也依次多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58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32450181-EC94-7452-58FC-77713695D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378802"/>
            <a:ext cx="325966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整理减法算式表</a:t>
            </a:r>
          </a:p>
        </p:txBody>
      </p:sp>
      <p:pic>
        <p:nvPicPr>
          <p:cNvPr id="3" name="图片 1">
            <a:extLst>
              <a:ext uri="{FF2B5EF4-FFF2-40B4-BE49-F238E27FC236}">
                <a16:creationId xmlns:a16="http://schemas.microsoft.com/office/drawing/2014/main" id="{6E246360-955C-B5BF-5476-A6F4850A2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844" y="1483256"/>
            <a:ext cx="4941269" cy="268234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9B34FF4-7BE5-BB8B-69E4-521D8FCF1681}"/>
              </a:ext>
            </a:extLst>
          </p:cNvPr>
          <p:cNvSpPr txBox="1"/>
          <p:nvPr/>
        </p:nvSpPr>
        <p:spPr>
          <a:xfrm>
            <a:off x="567266" y="1007533"/>
            <a:ext cx="467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仔细观察将表格补充完整。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C32060F-B27A-48C0-6B9B-21C118BAB3CF}"/>
              </a:ext>
            </a:extLst>
          </p:cNvPr>
          <p:cNvSpPr/>
          <p:nvPr/>
        </p:nvSpPr>
        <p:spPr>
          <a:xfrm>
            <a:off x="2599267" y="2006600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654C2E-90DE-4398-C66A-43B9E14DB846}"/>
              </a:ext>
            </a:extLst>
          </p:cNvPr>
          <p:cNvSpPr/>
          <p:nvPr/>
        </p:nvSpPr>
        <p:spPr>
          <a:xfrm>
            <a:off x="1778000" y="2412999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B4CE94-6884-5B5F-09B1-0ADC2B78A5BF}"/>
              </a:ext>
            </a:extLst>
          </p:cNvPr>
          <p:cNvSpPr/>
          <p:nvPr/>
        </p:nvSpPr>
        <p:spPr>
          <a:xfrm>
            <a:off x="3412067" y="2404531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62F11F9-C0BD-EEF9-3771-2BE874E7B806}"/>
              </a:ext>
            </a:extLst>
          </p:cNvPr>
          <p:cNvSpPr/>
          <p:nvPr/>
        </p:nvSpPr>
        <p:spPr>
          <a:xfrm>
            <a:off x="1769534" y="2810930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DFC987C-4A0F-2133-C9EF-FD6128E7D25C}"/>
              </a:ext>
            </a:extLst>
          </p:cNvPr>
          <p:cNvSpPr/>
          <p:nvPr/>
        </p:nvSpPr>
        <p:spPr>
          <a:xfrm>
            <a:off x="2590798" y="2802464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AAD3DFC-03D5-F24C-2567-A2DD7DA32288}"/>
              </a:ext>
            </a:extLst>
          </p:cNvPr>
          <p:cNvSpPr/>
          <p:nvPr/>
        </p:nvSpPr>
        <p:spPr>
          <a:xfrm>
            <a:off x="4224864" y="2810930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7E81187-E40D-ED01-7FB5-43902866D340}"/>
              </a:ext>
            </a:extLst>
          </p:cNvPr>
          <p:cNvSpPr/>
          <p:nvPr/>
        </p:nvSpPr>
        <p:spPr>
          <a:xfrm>
            <a:off x="1786464" y="3200398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170AAF1-A69E-5FD5-9416-083C158D0892}"/>
              </a:ext>
            </a:extLst>
          </p:cNvPr>
          <p:cNvSpPr/>
          <p:nvPr/>
        </p:nvSpPr>
        <p:spPr>
          <a:xfrm>
            <a:off x="2590798" y="3200397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01606A2-000D-6C8B-061F-9BF7F8CC4E38}"/>
              </a:ext>
            </a:extLst>
          </p:cNvPr>
          <p:cNvSpPr/>
          <p:nvPr/>
        </p:nvSpPr>
        <p:spPr>
          <a:xfrm>
            <a:off x="3403598" y="3200396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7738A57-8E14-2887-9027-3E4B7A82397E}"/>
              </a:ext>
            </a:extLst>
          </p:cNvPr>
          <p:cNvSpPr/>
          <p:nvPr/>
        </p:nvSpPr>
        <p:spPr>
          <a:xfrm>
            <a:off x="5029196" y="3225795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4933050-6892-B878-CE2A-7E7A175EE730}"/>
              </a:ext>
            </a:extLst>
          </p:cNvPr>
          <p:cNvSpPr/>
          <p:nvPr/>
        </p:nvSpPr>
        <p:spPr>
          <a:xfrm>
            <a:off x="2590796" y="3606795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A210D73-5066-8561-6ED7-27074A7FBABC}"/>
              </a:ext>
            </a:extLst>
          </p:cNvPr>
          <p:cNvSpPr/>
          <p:nvPr/>
        </p:nvSpPr>
        <p:spPr>
          <a:xfrm>
            <a:off x="3412062" y="3615262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FF0AE65-D6B5-852F-E04E-D33F29E1FF96}"/>
              </a:ext>
            </a:extLst>
          </p:cNvPr>
          <p:cNvSpPr/>
          <p:nvPr/>
        </p:nvSpPr>
        <p:spPr>
          <a:xfrm>
            <a:off x="4233327" y="3598329"/>
            <a:ext cx="770466" cy="355600"/>
          </a:xfrm>
          <a:prstGeom prst="rect">
            <a:avLst/>
          </a:prstGeom>
          <a:solidFill>
            <a:srgbClr val="D3DD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693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4">
            <a:extLst>
              <a:ext uri="{FF2B5EF4-FFF2-40B4-BE49-F238E27FC236}">
                <a16:creationId xmlns:a16="http://schemas.microsoft.com/office/drawing/2014/main" id="{CB1E3E95-4E37-1003-E447-1F8D878E0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379" y="1318155"/>
            <a:ext cx="3816350" cy="2071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45F4A95-6855-6576-C652-B8562DF86739}"/>
              </a:ext>
            </a:extLst>
          </p:cNvPr>
          <p:cNvSpPr/>
          <p:nvPr/>
        </p:nvSpPr>
        <p:spPr>
          <a:xfrm>
            <a:off x="2761191" y="1362605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0-0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2024B7A-DB84-0D4C-0243-E7A938DCAB9F}"/>
              </a:ext>
            </a:extLst>
          </p:cNvPr>
          <p:cNvSpPr/>
          <p:nvPr/>
        </p:nvSpPr>
        <p:spPr>
          <a:xfrm>
            <a:off x="2761191" y="1686455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1-0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5E6C4D8-D69D-DC4B-D1D4-DB8D0144289C}"/>
              </a:ext>
            </a:extLst>
          </p:cNvPr>
          <p:cNvSpPr/>
          <p:nvPr/>
        </p:nvSpPr>
        <p:spPr>
          <a:xfrm>
            <a:off x="2761191" y="1997605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2-0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3B584E4-134A-2C34-730C-8D3BCF5E835D}"/>
              </a:ext>
            </a:extLst>
          </p:cNvPr>
          <p:cNvSpPr/>
          <p:nvPr/>
        </p:nvSpPr>
        <p:spPr>
          <a:xfrm>
            <a:off x="2761191" y="2310342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3-0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E44F4C5-3591-FC4E-108E-0B99049FF914}"/>
              </a:ext>
            </a:extLst>
          </p:cNvPr>
          <p:cNvSpPr/>
          <p:nvPr/>
        </p:nvSpPr>
        <p:spPr>
          <a:xfrm>
            <a:off x="2761191" y="2635780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8B3853C-BE96-8ECA-2F0B-8B457D018A34}"/>
              </a:ext>
            </a:extLst>
          </p:cNvPr>
          <p:cNvSpPr/>
          <p:nvPr/>
        </p:nvSpPr>
        <p:spPr>
          <a:xfrm>
            <a:off x="2761191" y="2954867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336785-62B5-70BF-7FDE-0AC869F75A0B}"/>
              </a:ext>
            </a:extLst>
          </p:cNvPr>
          <p:cNvSpPr/>
          <p:nvPr/>
        </p:nvSpPr>
        <p:spPr>
          <a:xfrm>
            <a:off x="3394604" y="1678517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1-1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39D6C54-55D6-F8B4-23CD-9F7FB542970E}"/>
              </a:ext>
            </a:extLst>
          </p:cNvPr>
          <p:cNvSpPr/>
          <p:nvPr/>
        </p:nvSpPr>
        <p:spPr>
          <a:xfrm>
            <a:off x="3388254" y="1997605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2-1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345F594-8AA2-8770-8F30-96F3B77B5471}"/>
              </a:ext>
            </a:extLst>
          </p:cNvPr>
          <p:cNvSpPr/>
          <p:nvPr/>
        </p:nvSpPr>
        <p:spPr>
          <a:xfrm>
            <a:off x="3388254" y="2316692"/>
            <a:ext cx="627063" cy="320675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3-1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D397B56-4F54-4D55-942D-377FC3AC1B56}"/>
              </a:ext>
            </a:extLst>
          </p:cNvPr>
          <p:cNvSpPr/>
          <p:nvPr/>
        </p:nvSpPr>
        <p:spPr>
          <a:xfrm>
            <a:off x="3388254" y="2629430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3CE8242-8434-8707-1F8C-8BA8D78D6D8E}"/>
              </a:ext>
            </a:extLst>
          </p:cNvPr>
          <p:cNvSpPr/>
          <p:nvPr/>
        </p:nvSpPr>
        <p:spPr>
          <a:xfrm>
            <a:off x="3388254" y="2950105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39BB571-CE46-7E83-4DC2-32D5CEDA8F1D}"/>
              </a:ext>
            </a:extLst>
          </p:cNvPr>
          <p:cNvSpPr/>
          <p:nvPr/>
        </p:nvSpPr>
        <p:spPr>
          <a:xfrm>
            <a:off x="4021666" y="1991255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2-2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CCE1985-6B00-D435-37BC-3E17F5505130}"/>
              </a:ext>
            </a:extLst>
          </p:cNvPr>
          <p:cNvSpPr/>
          <p:nvPr/>
        </p:nvSpPr>
        <p:spPr>
          <a:xfrm>
            <a:off x="4015316" y="2303992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3-2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68C1710-27D7-8BDE-A45F-5A7BAB62DFC0}"/>
              </a:ext>
            </a:extLst>
          </p:cNvPr>
          <p:cNvSpPr/>
          <p:nvPr/>
        </p:nvSpPr>
        <p:spPr>
          <a:xfrm>
            <a:off x="4021666" y="2623080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64D745C-2C90-3ED6-493F-151DCAF67647}"/>
              </a:ext>
            </a:extLst>
          </p:cNvPr>
          <p:cNvSpPr/>
          <p:nvPr/>
        </p:nvSpPr>
        <p:spPr>
          <a:xfrm>
            <a:off x="4021666" y="2950105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7DD43CE-3424-5232-6A95-865BED4C5F43}"/>
              </a:ext>
            </a:extLst>
          </p:cNvPr>
          <p:cNvSpPr/>
          <p:nvPr/>
        </p:nvSpPr>
        <p:spPr>
          <a:xfrm>
            <a:off x="4648729" y="2303992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3-3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20E7D8D-EB7F-8318-45AC-1E3B127F1931}"/>
              </a:ext>
            </a:extLst>
          </p:cNvPr>
          <p:cNvSpPr/>
          <p:nvPr/>
        </p:nvSpPr>
        <p:spPr>
          <a:xfrm>
            <a:off x="4648729" y="2623080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9FBA1B6-DADA-FA6F-A22A-462921E3EEC2}"/>
              </a:ext>
            </a:extLst>
          </p:cNvPr>
          <p:cNvSpPr/>
          <p:nvPr/>
        </p:nvSpPr>
        <p:spPr>
          <a:xfrm>
            <a:off x="4656666" y="2942167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BE078CA-FD58-7228-B6B5-E8B39862EB27}"/>
              </a:ext>
            </a:extLst>
          </p:cNvPr>
          <p:cNvSpPr/>
          <p:nvPr/>
        </p:nvSpPr>
        <p:spPr>
          <a:xfrm>
            <a:off x="5283729" y="2623080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4-4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1C50EB3-85F4-98D8-FB1A-E8964E25070C}"/>
              </a:ext>
            </a:extLst>
          </p:cNvPr>
          <p:cNvSpPr/>
          <p:nvPr/>
        </p:nvSpPr>
        <p:spPr>
          <a:xfrm>
            <a:off x="5285316" y="2942167"/>
            <a:ext cx="625475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DF9847D-5F31-5C08-8302-5180AA53CAE3}"/>
              </a:ext>
            </a:extLst>
          </p:cNvPr>
          <p:cNvSpPr/>
          <p:nvPr/>
        </p:nvSpPr>
        <p:spPr>
          <a:xfrm>
            <a:off x="5918729" y="2942167"/>
            <a:ext cx="627063" cy="319088"/>
          </a:xfrm>
          <a:prstGeom prst="rect">
            <a:avLst/>
          </a:prstGeom>
          <a:solidFill>
            <a:srgbClr val="D3DDF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+mn-ea"/>
                <a:sym typeface="+mn-lt"/>
              </a:rPr>
              <a:t>5-5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7ED2754-3B77-B5D1-291C-95F5F00FC373}"/>
              </a:ext>
            </a:extLst>
          </p:cNvPr>
          <p:cNvSpPr/>
          <p:nvPr/>
        </p:nvSpPr>
        <p:spPr>
          <a:xfrm>
            <a:off x="1057418" y="3640667"/>
            <a:ext cx="7908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07745" marR="0" lvl="0" indent="-1007745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任意指一道算式，快速地说出得数。</a:t>
            </a:r>
          </a:p>
        </p:txBody>
      </p:sp>
    </p:spTree>
    <p:extLst>
      <p:ext uri="{BB962C8B-B14F-4D97-AF65-F5344CB8AC3E}">
        <p14:creationId xmlns:p14="http://schemas.microsoft.com/office/powerpoint/2010/main" val="354169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9.87654E-7 L 0.17448 -0.087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-43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97531E-6 L 0.17448 -0.1490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-746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19753E-6 L 0.17448 -0.20988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15" y="-1049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7284E-6 L 0.17535 -0.2675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13395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23457E-7 L 0.17535 -0.3324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-1663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08642E-6 L 0.17622 -0.3913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2" y="-1956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23457E-6 L 0.10643 -0.146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731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19753E-6 L 0.10712 -0.20957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7" y="-10494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0.10712 -0.26759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7" y="-1339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69136E-6 L 0.10538 -0.32655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0" y="-16327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9.87654E-7 L 0.10712 -0.38889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7" y="-19444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23457E-6 L 0.03785 -0.20401 " pathEditMode="relative" rAng="0" ptsTypes="AA">
                                      <p:cBhvr>
                                        <p:cTn id="1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2" y="-1021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9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000"/>
                            </p:stCondLst>
                            <p:childTnLst>
                              <p:par>
                                <p:cTn id="131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7037E-6 L 0.03438 -0.26481 " pathEditMode="relative" rAng="0" ptsTypes="AA">
                                      <p:cBhvr>
                                        <p:cTn id="1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-13241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0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000"/>
                            </p:stCondLst>
                            <p:childTnLst>
                              <p:par>
                                <p:cTn id="142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L 0.03611 -0.32253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6" y="-16142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1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9.87654E-7 L 0.03524 -0.38889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3" y="-19444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000"/>
                            </p:stCondLst>
                            <p:childTnLst>
                              <p:par>
                                <p:cTn id="164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7037E-6 L -0.03333 -0.26172 " pathEditMode="relative" rAng="0" ptsTypes="AA">
                                      <p:cBhvr>
                                        <p:cTn id="1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13086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3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"/>
                            </p:stCondLst>
                            <p:childTnLst>
                              <p:par>
                                <p:cTn id="175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-0.03263 -0.32376 " pathEditMode="relative" rAng="0" ptsTypes="AA">
                                      <p:cBhvr>
                                        <p:cTn id="18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2" y="-16204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4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-0.03593 -0.40309 " pathEditMode="relative" rAng="0" ptsTypes="AA">
                                      <p:cBhvr>
                                        <p:cTn id="19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6" y="-20154"/>
                                    </p:animMotion>
                                  </p:childTnLst>
                                </p:cTn>
                              </p:par>
                              <p:par>
                                <p:cTn id="19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000"/>
                            </p:stCondLst>
                            <p:childTnLst>
                              <p:par>
                                <p:cTn id="197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-0.10451 -0.32531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26" y="-16265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6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000"/>
                            </p:stCondLst>
                            <p:childTnLst>
                              <p:par>
                                <p:cTn id="208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22222E-6 L -0.10521 -0.40309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-20154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7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000"/>
                            </p:stCondLst>
                            <p:childTnLst>
                              <p:par>
                                <p:cTn id="219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-0.17222 -0.38889 " pathEditMode="relative" rAng="0" ptsTypes="AA">
                                      <p:cBhvr>
                                        <p:cTn id="2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11" y="-19444"/>
                                    </p:animMotion>
                                  </p:childTnLst>
                                </p:cTn>
                              </p:par>
                              <p:par>
                                <p:cTn id="2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8" dur="2000" fill="hold"/>
                                        <p:tgtEl>
                                          <p:spTgt spid="23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000"/>
                            </p:stCondLst>
                            <p:childTnLst>
                              <p:par>
                                <p:cTn id="230" presetID="10" presetClass="exit" presetSubtype="0" fill="hold" grpId="2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4" grpId="0" animBg="1"/>
      <p:bldP spid="4" grpId="1" animBg="1"/>
      <p:bldP spid="4" grpId="2" animBg="1"/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EAC9A94-2453-9B3B-07D0-5EEA44B06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3" y="1047221"/>
            <a:ext cx="3816350" cy="2071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70F40C8-1B65-133F-3298-DFDFE1BB0FBD}"/>
              </a:ext>
            </a:extLst>
          </p:cNvPr>
          <p:cNvSpPr/>
          <p:nvPr/>
        </p:nvSpPr>
        <p:spPr>
          <a:xfrm>
            <a:off x="508001" y="1134004"/>
            <a:ext cx="534988" cy="1851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8F01FE0-CF19-6057-8E3F-8FEE84A393EB}"/>
              </a:ext>
            </a:extLst>
          </p:cNvPr>
          <p:cNvSpPr/>
          <p:nvPr/>
        </p:nvSpPr>
        <p:spPr>
          <a:xfrm>
            <a:off x="1185333" y="1405466"/>
            <a:ext cx="440267" cy="15795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57D2CDF-64EB-208C-A83C-393B37A0F7B7}"/>
              </a:ext>
            </a:extLst>
          </p:cNvPr>
          <p:cNvSpPr/>
          <p:nvPr/>
        </p:nvSpPr>
        <p:spPr>
          <a:xfrm>
            <a:off x="1803400" y="1721379"/>
            <a:ext cx="458789" cy="12636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91D3091-C2A6-0135-A78D-4981FE1EB273}"/>
              </a:ext>
            </a:extLst>
          </p:cNvPr>
          <p:cNvSpPr/>
          <p:nvPr/>
        </p:nvSpPr>
        <p:spPr>
          <a:xfrm>
            <a:off x="2463800" y="2048404"/>
            <a:ext cx="444501" cy="936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EB9E008-9631-9E53-0146-21856D589712}"/>
              </a:ext>
            </a:extLst>
          </p:cNvPr>
          <p:cNvSpPr/>
          <p:nvPr/>
        </p:nvSpPr>
        <p:spPr>
          <a:xfrm>
            <a:off x="3098800" y="2353204"/>
            <a:ext cx="433388" cy="6318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DF29616-CCB7-7569-4B4C-E64BFE4B87DB}"/>
              </a:ext>
            </a:extLst>
          </p:cNvPr>
          <p:cNvSpPr/>
          <p:nvPr/>
        </p:nvSpPr>
        <p:spPr>
          <a:xfrm>
            <a:off x="3666067" y="2669116"/>
            <a:ext cx="497948" cy="3159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572655F-DA18-5933-9E2D-3C5D3FE35FB1}"/>
              </a:ext>
            </a:extLst>
          </p:cNvPr>
          <p:cNvSpPr txBox="1"/>
          <p:nvPr/>
        </p:nvSpPr>
        <p:spPr>
          <a:xfrm>
            <a:off x="1151466" y="474133"/>
            <a:ext cx="6815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计算减法算式表中的得数，你们有什么发现？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1" name="图片 27">
            <a:extLst>
              <a:ext uri="{FF2B5EF4-FFF2-40B4-BE49-F238E27FC236}">
                <a16:creationId xmlns:a16="http://schemas.microsoft.com/office/drawing/2014/main" id="{9DD34B6F-0D4C-2126-7368-0D1D45CDB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646" y="1081089"/>
            <a:ext cx="3816350" cy="2071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A9894DD5-FEC9-1EE0-0D69-F738F727808C}"/>
              </a:ext>
            </a:extLst>
          </p:cNvPr>
          <p:cNvSpPr/>
          <p:nvPr/>
        </p:nvSpPr>
        <p:spPr>
          <a:xfrm>
            <a:off x="4714346" y="1444626"/>
            <a:ext cx="1268413" cy="314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90FE529-40C2-A7A2-D527-96EAF3621782}"/>
              </a:ext>
            </a:extLst>
          </p:cNvPr>
          <p:cNvSpPr/>
          <p:nvPr/>
        </p:nvSpPr>
        <p:spPr>
          <a:xfrm>
            <a:off x="4714346" y="1765301"/>
            <a:ext cx="1911350" cy="312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0DC5FC7-728B-D63F-CAEC-420BD4B5BAF8}"/>
              </a:ext>
            </a:extLst>
          </p:cNvPr>
          <p:cNvSpPr/>
          <p:nvPr/>
        </p:nvSpPr>
        <p:spPr>
          <a:xfrm>
            <a:off x="4714346" y="2078039"/>
            <a:ext cx="2544763" cy="312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735AA57-7D0C-A57E-3009-F02CF0504BFC}"/>
              </a:ext>
            </a:extLst>
          </p:cNvPr>
          <p:cNvSpPr/>
          <p:nvPr/>
        </p:nvSpPr>
        <p:spPr>
          <a:xfrm>
            <a:off x="4711171" y="2390776"/>
            <a:ext cx="3171825" cy="312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F475C30-9A3E-D8A7-FDAA-CC6E1DBC75F4}"/>
              </a:ext>
            </a:extLst>
          </p:cNvPr>
          <p:cNvSpPr/>
          <p:nvPr/>
        </p:nvSpPr>
        <p:spPr>
          <a:xfrm>
            <a:off x="4702704" y="2714097"/>
            <a:ext cx="3825875" cy="312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AA8646B-8FF5-569D-7F1C-BB320E03FD37}"/>
              </a:ext>
            </a:extLst>
          </p:cNvPr>
          <p:cNvSpPr/>
          <p:nvPr/>
        </p:nvSpPr>
        <p:spPr>
          <a:xfrm>
            <a:off x="4703021" y="1146071"/>
            <a:ext cx="665163" cy="3063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C8E0133-C5BD-7945-DCF0-2C82E31E9A0B}"/>
              </a:ext>
            </a:extLst>
          </p:cNvPr>
          <p:cNvGrpSpPr/>
          <p:nvPr/>
        </p:nvGrpSpPr>
        <p:grpSpPr>
          <a:xfrm>
            <a:off x="423333" y="3369735"/>
            <a:ext cx="4211637" cy="1303866"/>
            <a:chOff x="414866" y="3107268"/>
            <a:chExt cx="4211637" cy="1303866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D8D2C2D8-BC54-6B9D-83EB-2333D5FBF785}"/>
                </a:ext>
              </a:extLst>
            </p:cNvPr>
            <p:cNvSpPr/>
            <p:nvPr/>
          </p:nvSpPr>
          <p:spPr>
            <a:xfrm>
              <a:off x="414866" y="3107268"/>
              <a:ext cx="4148667" cy="130386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0DB5ADDF-24C6-C232-7DFE-4B5FDB47E506}"/>
                </a:ext>
              </a:extLst>
            </p:cNvPr>
            <p:cNvSpPr txBox="1"/>
            <p:nvPr/>
          </p:nvSpPr>
          <p:spPr>
            <a:xfrm>
              <a:off x="414866" y="3162322"/>
              <a:ext cx="421163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竖着看，每一列每个算式的第二个数字相同，第一个数字依次多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，结果依次多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E049EEE-FDCA-AE5B-8AF2-283350BE6CB0}"/>
              </a:ext>
            </a:extLst>
          </p:cNvPr>
          <p:cNvGrpSpPr/>
          <p:nvPr/>
        </p:nvGrpSpPr>
        <p:grpSpPr>
          <a:xfrm>
            <a:off x="4682066" y="3386669"/>
            <a:ext cx="4099130" cy="1303866"/>
            <a:chOff x="414866" y="3107268"/>
            <a:chExt cx="4099130" cy="1303866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1D0823C0-66FF-0AD6-ACBB-590CDB3C4E0C}"/>
                </a:ext>
              </a:extLst>
            </p:cNvPr>
            <p:cNvSpPr/>
            <p:nvPr/>
          </p:nvSpPr>
          <p:spPr>
            <a:xfrm>
              <a:off x="414866" y="3107268"/>
              <a:ext cx="3945467" cy="130386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4BEF24B6-F387-1722-6D9E-D188DA71B6B7}"/>
                </a:ext>
              </a:extLst>
            </p:cNvPr>
            <p:cNvSpPr txBox="1"/>
            <p:nvPr/>
          </p:nvSpPr>
          <p:spPr>
            <a:xfrm>
              <a:off x="428514" y="3145388"/>
              <a:ext cx="408548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横着看，每一行每个算式的第一个数字相同，第二个数字依次多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，结果依次少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329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980C066-B263-D82F-7C45-D0884B91D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814" y="801880"/>
            <a:ext cx="4941269" cy="2682344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B26F6822-87C3-DE84-92B3-FD82F9A27946}"/>
              </a:ext>
            </a:extLst>
          </p:cNvPr>
          <p:cNvCxnSpPr>
            <a:cxnSpLocks/>
          </p:cNvCxnSpPr>
          <p:nvPr/>
        </p:nvCxnSpPr>
        <p:spPr>
          <a:xfrm>
            <a:off x="2070037" y="910356"/>
            <a:ext cx="4885266" cy="23960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FFBC112B-273D-0126-2E31-F0D7749C77AE}"/>
              </a:ext>
            </a:extLst>
          </p:cNvPr>
          <p:cNvCxnSpPr>
            <a:cxnSpLocks/>
          </p:cNvCxnSpPr>
          <p:nvPr/>
        </p:nvCxnSpPr>
        <p:spPr>
          <a:xfrm>
            <a:off x="2086970" y="1342156"/>
            <a:ext cx="4055533" cy="19473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C4ED6F71-1A65-C9D3-D94B-79AC4ECAB54A}"/>
              </a:ext>
            </a:extLst>
          </p:cNvPr>
          <p:cNvCxnSpPr>
            <a:cxnSpLocks/>
          </p:cNvCxnSpPr>
          <p:nvPr/>
        </p:nvCxnSpPr>
        <p:spPr>
          <a:xfrm>
            <a:off x="2095437" y="1731622"/>
            <a:ext cx="3200400" cy="15748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0D2DBBA9-9156-D98A-959F-B87E915F747D}"/>
              </a:ext>
            </a:extLst>
          </p:cNvPr>
          <p:cNvCxnSpPr>
            <a:cxnSpLocks/>
          </p:cNvCxnSpPr>
          <p:nvPr/>
        </p:nvCxnSpPr>
        <p:spPr>
          <a:xfrm>
            <a:off x="2070037" y="2129555"/>
            <a:ext cx="2429933" cy="11514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AC115658-10B1-DDA7-7B25-FBE469496919}"/>
              </a:ext>
            </a:extLst>
          </p:cNvPr>
          <p:cNvCxnSpPr>
            <a:cxnSpLocks/>
          </p:cNvCxnSpPr>
          <p:nvPr/>
        </p:nvCxnSpPr>
        <p:spPr>
          <a:xfrm>
            <a:off x="2061570" y="2519022"/>
            <a:ext cx="1608667" cy="7789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75518F7-F384-9D3B-CE56-BEAD3F0C5202}"/>
              </a:ext>
            </a:extLst>
          </p:cNvPr>
          <p:cNvGrpSpPr/>
          <p:nvPr/>
        </p:nvGrpSpPr>
        <p:grpSpPr>
          <a:xfrm>
            <a:off x="2311085" y="3563835"/>
            <a:ext cx="4481233" cy="931332"/>
            <a:chOff x="414866" y="3107268"/>
            <a:chExt cx="4081744" cy="1303866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8921840B-929D-3A93-CEDD-CA8C652168F6}"/>
                </a:ext>
              </a:extLst>
            </p:cNvPr>
            <p:cNvSpPr/>
            <p:nvPr/>
          </p:nvSpPr>
          <p:spPr>
            <a:xfrm>
              <a:off x="414866" y="3107268"/>
              <a:ext cx="3945467" cy="130386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B38D04A-5628-DFF0-9F2A-5D0442BE5097}"/>
                </a:ext>
              </a:extLst>
            </p:cNvPr>
            <p:cNvSpPr txBox="1"/>
            <p:nvPr/>
          </p:nvSpPr>
          <p:spPr>
            <a:xfrm>
              <a:off x="451843" y="3177502"/>
              <a:ext cx="4044767" cy="11633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斜着看，第一个数字和第二个数字都依次多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，结果都相同。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10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6C725CE-5264-2120-F882-EE92C9917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5280" y="855133"/>
            <a:ext cx="1033463" cy="603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 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5F278C63-7133-23BB-4CA1-4CDB2A471E24}"/>
              </a:ext>
            </a:extLst>
          </p:cNvPr>
          <p:cNvSpPr txBox="1"/>
          <p:nvPr/>
        </p:nvSpPr>
        <p:spPr>
          <a:xfrm>
            <a:off x="1633008" y="1002771"/>
            <a:ext cx="2954655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33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F05CC2A-7D1F-0E6A-C659-375FA7B0DDDA}"/>
              </a:ext>
            </a:extLst>
          </p:cNvPr>
          <p:cNvSpPr txBox="1"/>
          <p:nvPr/>
        </p:nvSpPr>
        <p:spPr>
          <a:xfrm>
            <a:off x="845536" y="1461831"/>
            <a:ext cx="7688863" cy="2219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1-0=          2+3=            0+0=             5-3=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3-2=          2-2=             4-3=              4-1=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+mn-lt"/>
                <a:ea typeface="+mn-ea"/>
                <a:cs typeface="+mn-ea"/>
                <a:sym typeface="+mn-lt"/>
              </a:rPr>
              <a:t>1+3=         3+1=            0+2=             5-5=</a:t>
            </a:r>
            <a:endParaRPr lang="zh-CN" altLang="en-US" sz="32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38518A9-AB4F-E8A8-F758-B964577773E7}"/>
              </a:ext>
            </a:extLst>
          </p:cNvPr>
          <p:cNvSpPr txBox="1"/>
          <p:nvPr/>
        </p:nvSpPr>
        <p:spPr>
          <a:xfrm>
            <a:off x="1739041" y="1672281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4D31816-A87B-1630-D09F-A12B67E35A40}"/>
              </a:ext>
            </a:extLst>
          </p:cNvPr>
          <p:cNvSpPr txBox="1"/>
          <p:nvPr/>
        </p:nvSpPr>
        <p:spPr>
          <a:xfrm>
            <a:off x="3506530" y="1672281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AF93900-1084-B625-FCEE-1819356CA572}"/>
              </a:ext>
            </a:extLst>
          </p:cNvPr>
          <p:cNvSpPr txBox="1"/>
          <p:nvPr/>
        </p:nvSpPr>
        <p:spPr>
          <a:xfrm>
            <a:off x="5755460" y="1672281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1F09816-FD81-E623-1BE5-9FE3A7A01C5D}"/>
              </a:ext>
            </a:extLst>
          </p:cNvPr>
          <p:cNvSpPr txBox="1"/>
          <p:nvPr/>
        </p:nvSpPr>
        <p:spPr>
          <a:xfrm>
            <a:off x="7749017" y="1672281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6ADF50B-26FD-06C6-AB9D-EB7C4BA82B53}"/>
              </a:ext>
            </a:extLst>
          </p:cNvPr>
          <p:cNvSpPr txBox="1"/>
          <p:nvPr/>
        </p:nvSpPr>
        <p:spPr>
          <a:xfrm>
            <a:off x="1763284" y="2424780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7B0DB6F-6093-2298-1AEC-C0439582A1C2}"/>
              </a:ext>
            </a:extLst>
          </p:cNvPr>
          <p:cNvSpPr txBox="1"/>
          <p:nvPr/>
        </p:nvSpPr>
        <p:spPr>
          <a:xfrm>
            <a:off x="3616798" y="2395597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5B5ABC9-2686-20CE-1796-84542BE207D5}"/>
              </a:ext>
            </a:extLst>
          </p:cNvPr>
          <p:cNvSpPr txBox="1"/>
          <p:nvPr/>
        </p:nvSpPr>
        <p:spPr>
          <a:xfrm>
            <a:off x="5731134" y="2395597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68026E0-50FA-7B19-59B2-BE0A1DEEC648}"/>
              </a:ext>
            </a:extLst>
          </p:cNvPr>
          <p:cNvSpPr txBox="1"/>
          <p:nvPr/>
        </p:nvSpPr>
        <p:spPr>
          <a:xfrm>
            <a:off x="7840810" y="2395597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8D37269-1AF6-00AB-4311-6620CFCCCB5B}"/>
              </a:ext>
            </a:extLst>
          </p:cNvPr>
          <p:cNvSpPr txBox="1"/>
          <p:nvPr/>
        </p:nvSpPr>
        <p:spPr>
          <a:xfrm>
            <a:off x="1769910" y="3146822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484AD70-B2E6-B4D1-F685-9C4F3946FFE7}"/>
              </a:ext>
            </a:extLst>
          </p:cNvPr>
          <p:cNvSpPr txBox="1"/>
          <p:nvPr/>
        </p:nvSpPr>
        <p:spPr>
          <a:xfrm>
            <a:off x="3616798" y="3158449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4B5E0B3-FA1F-983E-98CE-6C06EB1F4A90}"/>
              </a:ext>
            </a:extLst>
          </p:cNvPr>
          <p:cNvSpPr txBox="1"/>
          <p:nvPr/>
        </p:nvSpPr>
        <p:spPr>
          <a:xfrm>
            <a:off x="5747997" y="3129267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CE405CE-F634-F808-96A7-BA340516E1FD}"/>
              </a:ext>
            </a:extLst>
          </p:cNvPr>
          <p:cNvSpPr txBox="1"/>
          <p:nvPr/>
        </p:nvSpPr>
        <p:spPr>
          <a:xfrm>
            <a:off x="7879196" y="3109652"/>
            <a:ext cx="87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CEF51B-0CD9-C9FF-58F3-06AA1BEEB4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400" y="378802"/>
            <a:ext cx="325966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巩固练习</a:t>
            </a:r>
          </a:p>
        </p:txBody>
      </p:sp>
    </p:spTree>
    <p:extLst>
      <p:ext uri="{BB962C8B-B14F-4D97-AF65-F5344CB8AC3E}">
        <p14:creationId xmlns:p14="http://schemas.microsoft.com/office/powerpoint/2010/main" val="240191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05CD04F-4FB9-401B-9053-1FC66226B8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8" t="31579" r="45377" b="56725"/>
          <a:stretch/>
        </p:blipFill>
        <p:spPr>
          <a:xfrm>
            <a:off x="661108" y="1413932"/>
            <a:ext cx="3776261" cy="1748269"/>
          </a:xfrm>
          <a:prstGeom prst="rect">
            <a:avLst/>
          </a:prstGeom>
        </p:spPr>
      </p:pic>
      <p:pic>
        <p:nvPicPr>
          <p:cNvPr id="37890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408" y="3239029"/>
            <a:ext cx="2749550" cy="833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1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878" y="3234796"/>
            <a:ext cx="2747962" cy="833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Rectangle 25"/>
          <p:cNvSpPr/>
          <p:nvPr/>
        </p:nvSpPr>
        <p:spPr>
          <a:xfrm>
            <a:off x="553508" y="3307291"/>
            <a:ext cx="857250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Rectangle 25"/>
          <p:cNvSpPr/>
          <p:nvPr/>
        </p:nvSpPr>
        <p:spPr>
          <a:xfrm>
            <a:off x="1852083" y="3321579"/>
            <a:ext cx="857250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Rectangle 25"/>
          <p:cNvSpPr/>
          <p:nvPr/>
        </p:nvSpPr>
        <p:spPr>
          <a:xfrm>
            <a:off x="2817283" y="3307291"/>
            <a:ext cx="857250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Rectangle 25"/>
          <p:cNvSpPr/>
          <p:nvPr/>
        </p:nvSpPr>
        <p:spPr>
          <a:xfrm>
            <a:off x="1207558" y="3321579"/>
            <a:ext cx="857250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+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166813" y="508000"/>
            <a:ext cx="1033463" cy="6032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2. 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898" name="TextBox 11"/>
          <p:cNvSpPr txBox="1"/>
          <p:nvPr/>
        </p:nvSpPr>
        <p:spPr>
          <a:xfrm>
            <a:off x="1539875" y="630238"/>
            <a:ext cx="2954655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33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Rectangle 25"/>
          <p:cNvSpPr/>
          <p:nvPr/>
        </p:nvSpPr>
        <p:spPr>
          <a:xfrm>
            <a:off x="4909607" y="3296708"/>
            <a:ext cx="85725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Rectangle 25"/>
          <p:cNvSpPr/>
          <p:nvPr/>
        </p:nvSpPr>
        <p:spPr>
          <a:xfrm>
            <a:off x="6201832" y="3284008"/>
            <a:ext cx="857250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Rectangle 25"/>
          <p:cNvSpPr/>
          <p:nvPr/>
        </p:nvSpPr>
        <p:spPr>
          <a:xfrm>
            <a:off x="7163329" y="3279246"/>
            <a:ext cx="857250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Rectangle 25"/>
          <p:cNvSpPr/>
          <p:nvPr/>
        </p:nvSpPr>
        <p:spPr>
          <a:xfrm>
            <a:off x="5515503" y="3279245"/>
            <a:ext cx="857250" cy="5857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  <a:cs typeface="+mn-ea"/>
                <a:sym typeface="+mn-lt"/>
              </a:rPr>
              <a:t>-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91D58C9-7E5F-5F22-8715-D99D3B4FC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9908" y="1420812"/>
            <a:ext cx="3448050" cy="174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F0C97EB-1C95-AF95-7C74-1517C4395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2933" y="1989081"/>
            <a:ext cx="3775513" cy="204951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6">
            <a:extLst>
              <a:ext uri="{FF2B5EF4-FFF2-40B4-BE49-F238E27FC236}">
                <a16:creationId xmlns:a16="http://schemas.microsoft.com/office/drawing/2014/main" id="{F763544E-26D5-4E75-AA4F-ACBF3776C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787" y="1920874"/>
            <a:ext cx="3841750" cy="20732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Rectangle 16">
            <a:extLst>
              <a:ext uri="{FF2B5EF4-FFF2-40B4-BE49-F238E27FC236}">
                <a16:creationId xmlns:a16="http://schemas.microsoft.com/office/drawing/2014/main" id="{DD879BCE-1550-41C0-BB64-74987A575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946" y="390525"/>
            <a:ext cx="220059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4F7ACE36-E10F-45CC-9814-3185C8EC2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4BF52B3-1E2F-42B1-BCFE-42537A032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CCD2B9B-486B-4208-A888-B9977BA618D2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43556C1-08FA-4C06-82D7-756FF384B4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598e84a9-78f0-48fb-8e98-b2f7e01584a9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93b7719-de15-4c4a-96a1-9ba7e5c6858d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93b7719-de15-4c4a-96a1-9ba7e5c6858d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442</Words>
  <Application>Microsoft Office PowerPoint</Application>
  <PresentationFormat>全屏显示(16:9)</PresentationFormat>
  <Paragraphs>138</Paragraphs>
  <Slides>16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整理与复习(2)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445</cp:revision>
  <dcterms:created xsi:type="dcterms:W3CDTF">2016-01-14T07:05:00Z</dcterms:created>
  <dcterms:modified xsi:type="dcterms:W3CDTF">2024-08-27T03:30:05Z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