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17"/>
  </p:notesMasterIdLst>
  <p:sldIdLst>
    <p:sldId id="256" r:id="rId3"/>
    <p:sldId id="554" r:id="rId4"/>
    <p:sldId id="555" r:id="rId5"/>
    <p:sldId id="556" r:id="rId6"/>
    <p:sldId id="540" r:id="rId7"/>
    <p:sldId id="557" r:id="rId8"/>
    <p:sldId id="559" r:id="rId9"/>
    <p:sldId id="560" r:id="rId10"/>
    <p:sldId id="537" r:id="rId11"/>
    <p:sldId id="532" r:id="rId12"/>
    <p:sldId id="561" r:id="rId13"/>
    <p:sldId id="382" r:id="rId14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k" initials="l" lastIdx="1" clrIdx="0">
    <p:extLst>
      <p:ext uri="{19B8F6BF-5375-455C-9EA6-DF929625EA0E}">
        <p15:presenceInfo xmlns:p15="http://schemas.microsoft.com/office/powerpoint/2012/main" userId="l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CF3"/>
    <a:srgbClr val="BFDDDB"/>
    <a:srgbClr val="FDA16F"/>
    <a:srgbClr val="00B0AB"/>
    <a:srgbClr val="FFCCFF"/>
    <a:srgbClr val="FFB66D"/>
    <a:srgbClr val="ED297F"/>
    <a:srgbClr val="0000FF"/>
    <a:srgbClr val="FFF100"/>
    <a:srgbClr val="009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81"/>
    <p:restoredTop sz="93837" autoAdjust="0"/>
  </p:normalViewPr>
  <p:slideViewPr>
    <p:cSldViewPr snapToGrid="0" showGuides="1">
      <p:cViewPr varScale="1">
        <p:scale>
          <a:sx n="149" d="100"/>
          <a:sy n="149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noProof="1" dirty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D05AC94-FCD0-4554-8943-FD9FEF7BC767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741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altLang="en-US" sz="1200" dirty="0"/>
              <a:t>5</a:t>
            </a:fld>
            <a:endParaRPr lang="en-US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图片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11"/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1295401"/>
            <a:ext cx="7772400" cy="1057274"/>
          </a:xfrm>
        </p:spPr>
        <p:txBody>
          <a:bodyPr>
            <a:normAutofit/>
          </a:bodyPr>
          <a:lstStyle>
            <a:lvl1pPr>
              <a:defRPr sz="3600" b="0">
                <a:latin typeface="+mj-lt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277401"/>
            <a:ext cx="6400800" cy="587375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pic>
        <p:nvPicPr>
          <p:cNvPr id="9" name="图片 7">
            <a:extLst>
              <a:ext uri="{FF2B5EF4-FFF2-40B4-BE49-F238E27FC236}">
                <a16:creationId xmlns:a16="http://schemas.microsoft.com/office/drawing/2014/main" id="{05A4ADD6-F2D8-C20C-2703-7F9DD37596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947" y="1419225"/>
            <a:ext cx="2563431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4">
            <a:extLst>
              <a:ext uri="{FF2B5EF4-FFF2-40B4-BE49-F238E27FC236}">
                <a16:creationId xmlns:a16="http://schemas.microsoft.com/office/drawing/2014/main" id="{A94C0330-B765-4A5F-9232-366EF507176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76" name="组合 5"/>
          <p:cNvGrpSpPr/>
          <p:nvPr userDrawn="1"/>
        </p:nvGrpSpPr>
        <p:grpSpPr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7" name="任意多边形: 形状 6"/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pitchFamily="49" charset="-122"/>
                <a:ea typeface="+mn-ea"/>
                <a:cs typeface="+mn-cs"/>
              </a:endParaRPr>
            </a:p>
          </p:txBody>
        </p:sp>
        <p:sp>
          <p:nvSpPr>
            <p:cNvPr id="8" name="任意多边形: 形状 5"/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pitchFamily="49" charset="-122"/>
                <a:ea typeface="+mn-ea"/>
                <a:cs typeface="+mn-cs"/>
              </a:endParaRPr>
            </a:p>
          </p:txBody>
        </p:sp>
      </p:grpSp>
      <p:pic>
        <p:nvPicPr>
          <p:cNvPr id="3077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750" y="-12700"/>
            <a:ext cx="1192213" cy="1190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1"/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2" name="图片 4">
            <a:extLst>
              <a:ext uri="{FF2B5EF4-FFF2-40B4-BE49-F238E27FC236}">
                <a16:creationId xmlns:a16="http://schemas.microsoft.com/office/drawing/2014/main" id="{94C0F8D0-3C81-4B8F-A027-A1A0A1999A9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1C3517A-EA01-4551-B22D-BCA06BABAE6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0086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文本框 11"/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36883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ctrTitle"/>
          </p:nvPr>
        </p:nvSpPr>
        <p:spPr>
          <a:xfrm>
            <a:off x="2835275" y="2291896"/>
            <a:ext cx="5049838" cy="1057275"/>
          </a:xfrm>
        </p:spPr>
        <p:txBody>
          <a:bodyPr vert="horz" wrap="square" lIns="91440" tIns="45720" rIns="91440" bIns="45720" anchor="ctr"/>
          <a:lstStyle/>
          <a:p>
            <a:pPr>
              <a:buClrTx/>
              <a:buSzTx/>
              <a:buFontTx/>
            </a:pPr>
            <a:r>
              <a:rPr lang="zh-CN" altLang="en-US" sz="4400" b="1" kern="1200" dirty="0">
                <a:latin typeface="+mn-lt"/>
                <a:ea typeface="+mn-ea"/>
                <a:cs typeface="+mn-ea"/>
                <a:sym typeface="+mn-lt"/>
              </a:rPr>
              <a:t>减  法</a:t>
            </a:r>
            <a:r>
              <a:rPr lang="en-US" altLang="zh-CN" sz="4400" b="1" dirty="0">
                <a:latin typeface="+mn-lt"/>
                <a:ea typeface="+mn-ea"/>
                <a:cs typeface="+mn-ea"/>
                <a:sym typeface="+mn-lt"/>
              </a:rPr>
              <a:t>(1)</a:t>
            </a:r>
            <a:endParaRPr lang="zh-CN" altLang="en-US" sz="4400" b="1" kern="1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>
          <a:xfrm>
            <a:off x="-268287" y="0"/>
            <a:ext cx="2928938" cy="587375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R·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一年级上册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52C0715E-654C-4328-9A12-86B3FD05A8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107" y="407988"/>
            <a:ext cx="8171787" cy="97949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一、</a:t>
            </a:r>
            <a:r>
              <a:rPr lang="en-US" altLang="zh-CN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以内数的认识和加、减法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E30AD152-C5C1-F96A-4241-741378712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5404" y="336549"/>
            <a:ext cx="2214390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情景导入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ACD3D30-3BA6-2917-A56E-C68102214E2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2731" y="1484199"/>
            <a:ext cx="1680161" cy="223542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B2631C2-3305-3AE7-FF6C-4C5F40431D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89271" y="1253480"/>
            <a:ext cx="2270583" cy="249483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4F7F6B2-59AB-6724-F143-8A57AE77B1DD}"/>
              </a:ext>
            </a:extLst>
          </p:cNvPr>
          <p:cNvSpPr txBox="1"/>
          <p:nvPr/>
        </p:nvSpPr>
        <p:spPr>
          <a:xfrm>
            <a:off x="391884" y="849085"/>
            <a:ext cx="5123543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仔细观察，分享你所看到的。</a:t>
            </a:r>
          </a:p>
        </p:txBody>
      </p:sp>
      <p:sp>
        <p:nvSpPr>
          <p:cNvPr id="6" name="箭头: 右 5">
            <a:extLst>
              <a:ext uri="{FF2B5EF4-FFF2-40B4-BE49-F238E27FC236}">
                <a16:creationId xmlns:a16="http://schemas.microsoft.com/office/drawing/2014/main" id="{068DFB6D-340D-9191-4A51-0BA7FB3C4FCE}"/>
              </a:ext>
            </a:extLst>
          </p:cNvPr>
          <p:cNvSpPr/>
          <p:nvPr/>
        </p:nvSpPr>
        <p:spPr>
          <a:xfrm>
            <a:off x="3512889" y="2391098"/>
            <a:ext cx="941842" cy="500743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对话气泡: 圆角矩形 32">
            <a:extLst>
              <a:ext uri="{FF2B5EF4-FFF2-40B4-BE49-F238E27FC236}">
                <a16:creationId xmlns:a16="http://schemas.microsoft.com/office/drawing/2014/main" id="{7E0894A4-8A3F-A894-843F-502AA4CA4B8F}"/>
              </a:ext>
            </a:extLst>
          </p:cNvPr>
          <p:cNvSpPr/>
          <p:nvPr/>
        </p:nvSpPr>
        <p:spPr>
          <a:xfrm>
            <a:off x="1644019" y="3777008"/>
            <a:ext cx="5603671" cy="931332"/>
          </a:xfrm>
          <a:prstGeom prst="wedgeRoundRectCallout">
            <a:avLst>
              <a:gd name="adj1" fmla="val -53795"/>
              <a:gd name="adj2" fmla="val 6618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小男孩手里原来有</a:t>
            </a:r>
            <a:r>
              <a:rPr lang="en-US" altLang="zh-CN" sz="2400" b="1" dirty="0">
                <a:solidFill>
                  <a:schemeClr val="tx1"/>
                </a:solidFill>
              </a:rPr>
              <a:t>4</a:t>
            </a:r>
            <a:r>
              <a:rPr lang="zh-CN" altLang="en-US" sz="2400" b="1" dirty="0">
                <a:solidFill>
                  <a:schemeClr val="tx1"/>
                </a:solidFill>
              </a:rPr>
              <a:t>个气球，飞走了</a:t>
            </a:r>
            <a:r>
              <a:rPr lang="en-US" altLang="zh-CN" sz="2400" b="1" dirty="0">
                <a:solidFill>
                  <a:schemeClr val="tx1"/>
                </a:solidFill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</a:rPr>
              <a:t>个气球，还剩</a:t>
            </a:r>
            <a:r>
              <a:rPr lang="en-US" altLang="zh-CN" sz="2400" b="1" dirty="0">
                <a:solidFill>
                  <a:schemeClr val="tx1"/>
                </a:solidFill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</a:rPr>
              <a:t>个气球。</a:t>
            </a:r>
          </a:p>
        </p:txBody>
      </p:sp>
      <p:sp>
        <p:nvSpPr>
          <p:cNvPr id="34" name="对话气泡: 圆角矩形 33">
            <a:extLst>
              <a:ext uri="{FF2B5EF4-FFF2-40B4-BE49-F238E27FC236}">
                <a16:creationId xmlns:a16="http://schemas.microsoft.com/office/drawing/2014/main" id="{20E27629-7D9F-C43A-B4A0-A1ED6DCB0D38}"/>
              </a:ext>
            </a:extLst>
          </p:cNvPr>
          <p:cNvSpPr/>
          <p:nvPr/>
        </p:nvSpPr>
        <p:spPr>
          <a:xfrm>
            <a:off x="1632324" y="3969235"/>
            <a:ext cx="3141135" cy="626534"/>
          </a:xfrm>
          <a:prstGeom prst="wedgeRoundRectCallout">
            <a:avLst>
              <a:gd name="adj1" fmla="val -53795"/>
              <a:gd name="adj2" fmla="val 6618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还能用加法算式吗？</a:t>
            </a: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563D5FD0-C727-44F7-B939-3E57EA8638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74" y="3694526"/>
            <a:ext cx="995157" cy="104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22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3" grpId="0" animBg="1"/>
      <p:bldP spid="33" grpId="1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E090A1CC-FDAE-7408-840B-B6057C158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5404" y="336549"/>
            <a:ext cx="2214390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新知探究</a:t>
            </a:r>
            <a:endParaRPr kumimoji="0" lang="zh-CN" altLang="en-US" sz="3200" b="1" i="0" u="none" strike="noStrike" kern="1200" cap="none" spc="0" normalizeH="0" baseline="0" noProof="0" dirty="0">
              <a:ln>
                <a:solidFill>
                  <a:srgbClr val="B05408"/>
                </a:solidFill>
              </a:ln>
              <a:solidFill>
                <a:srgbClr val="B05408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3A92955-B29C-7BDA-96A7-F222DCE23BAB}"/>
              </a:ext>
            </a:extLst>
          </p:cNvPr>
          <p:cNvSpPr txBox="1"/>
          <p:nvPr/>
        </p:nvSpPr>
        <p:spPr>
          <a:xfrm>
            <a:off x="423334" y="982134"/>
            <a:ext cx="3247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摆一摆、画一画。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394FE733-79C3-4B98-33F3-11A9F57B9BDC}"/>
              </a:ext>
            </a:extLst>
          </p:cNvPr>
          <p:cNvGrpSpPr/>
          <p:nvPr/>
        </p:nvGrpSpPr>
        <p:grpSpPr>
          <a:xfrm>
            <a:off x="745067" y="1629833"/>
            <a:ext cx="2328332" cy="533399"/>
            <a:chOff x="745067" y="1617133"/>
            <a:chExt cx="2328332" cy="533399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5AF6960D-2020-F6B4-1A99-67BB1DECA2EB}"/>
                </a:ext>
              </a:extLst>
            </p:cNvPr>
            <p:cNvSpPr/>
            <p:nvPr/>
          </p:nvSpPr>
          <p:spPr>
            <a:xfrm>
              <a:off x="745067" y="1617133"/>
              <a:ext cx="524933" cy="52493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4FB1B28E-B30D-92A2-60E6-D3B680A0BAFF}"/>
                </a:ext>
              </a:extLst>
            </p:cNvPr>
            <p:cNvSpPr/>
            <p:nvPr/>
          </p:nvSpPr>
          <p:spPr>
            <a:xfrm>
              <a:off x="1346200" y="1625599"/>
              <a:ext cx="524933" cy="52493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F3690CCB-BF28-416B-C2F3-B8993750052E}"/>
                </a:ext>
              </a:extLst>
            </p:cNvPr>
            <p:cNvSpPr/>
            <p:nvPr/>
          </p:nvSpPr>
          <p:spPr>
            <a:xfrm>
              <a:off x="1947333" y="1625599"/>
              <a:ext cx="524933" cy="52493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94A6D2CF-29A7-83E3-5D19-3F729E644CB8}"/>
                </a:ext>
              </a:extLst>
            </p:cNvPr>
            <p:cNvSpPr/>
            <p:nvPr/>
          </p:nvSpPr>
          <p:spPr>
            <a:xfrm>
              <a:off x="2548466" y="1625599"/>
              <a:ext cx="524933" cy="52493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箭头: 右 9">
            <a:extLst>
              <a:ext uri="{FF2B5EF4-FFF2-40B4-BE49-F238E27FC236}">
                <a16:creationId xmlns:a16="http://schemas.microsoft.com/office/drawing/2014/main" id="{0F9F36C7-96BA-5D93-0820-F5847978EAA9}"/>
              </a:ext>
            </a:extLst>
          </p:cNvPr>
          <p:cNvSpPr/>
          <p:nvPr/>
        </p:nvSpPr>
        <p:spPr>
          <a:xfrm>
            <a:off x="3346671" y="1646766"/>
            <a:ext cx="1100667" cy="49953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C937B575-C9B2-9636-CF44-A165315A338C}"/>
              </a:ext>
            </a:extLst>
          </p:cNvPr>
          <p:cNvGrpSpPr/>
          <p:nvPr/>
        </p:nvGrpSpPr>
        <p:grpSpPr>
          <a:xfrm>
            <a:off x="4618567" y="1634066"/>
            <a:ext cx="2946399" cy="524933"/>
            <a:chOff x="4597400" y="1646766"/>
            <a:chExt cx="2946399" cy="524933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3C28004E-54DD-9337-DBA5-38E9A0E628BA}"/>
                </a:ext>
              </a:extLst>
            </p:cNvPr>
            <p:cNvSpPr/>
            <p:nvPr/>
          </p:nvSpPr>
          <p:spPr>
            <a:xfrm>
              <a:off x="4597400" y="1646766"/>
              <a:ext cx="524933" cy="52493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7E5FB93D-0814-E842-2414-B61DFFDEF939}"/>
                </a:ext>
              </a:extLst>
            </p:cNvPr>
            <p:cNvSpPr/>
            <p:nvPr/>
          </p:nvSpPr>
          <p:spPr>
            <a:xfrm>
              <a:off x="5198533" y="1646766"/>
              <a:ext cx="524933" cy="52493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5856795A-7294-F7C2-8F06-557A81966E03}"/>
                </a:ext>
              </a:extLst>
            </p:cNvPr>
            <p:cNvSpPr/>
            <p:nvPr/>
          </p:nvSpPr>
          <p:spPr>
            <a:xfrm>
              <a:off x="5799666" y="1646766"/>
              <a:ext cx="524933" cy="52493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23049957-95F7-A1C4-AD52-3E4E37F0166B}"/>
                </a:ext>
              </a:extLst>
            </p:cNvPr>
            <p:cNvSpPr/>
            <p:nvPr/>
          </p:nvSpPr>
          <p:spPr>
            <a:xfrm>
              <a:off x="7018866" y="1646766"/>
              <a:ext cx="524933" cy="52493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B5513524-BDAB-8EF0-B711-1E4F2E9FE324}"/>
              </a:ext>
            </a:extLst>
          </p:cNvPr>
          <p:cNvGrpSpPr/>
          <p:nvPr/>
        </p:nvGrpSpPr>
        <p:grpSpPr>
          <a:xfrm>
            <a:off x="745067" y="2834217"/>
            <a:ext cx="2328332" cy="524933"/>
            <a:chOff x="694267" y="2874433"/>
            <a:chExt cx="2328332" cy="524933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5A55E32E-C3F1-7779-A349-4DDAD56BBA1E}"/>
                </a:ext>
              </a:extLst>
            </p:cNvPr>
            <p:cNvSpPr/>
            <p:nvPr/>
          </p:nvSpPr>
          <p:spPr>
            <a:xfrm>
              <a:off x="694267" y="2874433"/>
              <a:ext cx="524933" cy="52493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673B387F-885C-8CDA-6EBB-400E7A0DC12C}"/>
                </a:ext>
              </a:extLst>
            </p:cNvPr>
            <p:cNvSpPr/>
            <p:nvPr/>
          </p:nvSpPr>
          <p:spPr>
            <a:xfrm>
              <a:off x="1295400" y="2874433"/>
              <a:ext cx="524933" cy="52493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719476EC-5B89-0A65-6DFD-BC5D281106F5}"/>
                </a:ext>
              </a:extLst>
            </p:cNvPr>
            <p:cNvSpPr/>
            <p:nvPr/>
          </p:nvSpPr>
          <p:spPr>
            <a:xfrm>
              <a:off x="1896533" y="2874433"/>
              <a:ext cx="524933" cy="52493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8C274458-E60A-3DB5-DB1D-D696D25C550A}"/>
                </a:ext>
              </a:extLst>
            </p:cNvPr>
            <p:cNvSpPr/>
            <p:nvPr/>
          </p:nvSpPr>
          <p:spPr>
            <a:xfrm>
              <a:off x="2497666" y="2874433"/>
              <a:ext cx="524933" cy="52493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67896863-5AA8-2EFB-4644-BB2ADBDF1A00}"/>
              </a:ext>
            </a:extLst>
          </p:cNvPr>
          <p:cNvGrpSpPr/>
          <p:nvPr/>
        </p:nvGrpSpPr>
        <p:grpSpPr>
          <a:xfrm>
            <a:off x="4618567" y="2829984"/>
            <a:ext cx="2328332" cy="533399"/>
            <a:chOff x="4563533" y="2802467"/>
            <a:chExt cx="2328332" cy="533399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D9A6C668-CCBA-E4AC-EC35-4D10D9FC40E3}"/>
                </a:ext>
              </a:extLst>
            </p:cNvPr>
            <p:cNvSpPr/>
            <p:nvPr/>
          </p:nvSpPr>
          <p:spPr>
            <a:xfrm>
              <a:off x="4563533" y="2802467"/>
              <a:ext cx="524933" cy="52493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9D66AACA-6DD1-F6CC-997F-B38BE6467F7B}"/>
                </a:ext>
              </a:extLst>
            </p:cNvPr>
            <p:cNvSpPr/>
            <p:nvPr/>
          </p:nvSpPr>
          <p:spPr>
            <a:xfrm>
              <a:off x="5164666" y="2810933"/>
              <a:ext cx="524933" cy="52493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7E96838F-73EF-5606-1563-19C1BD1021F8}"/>
                </a:ext>
              </a:extLst>
            </p:cNvPr>
            <p:cNvSpPr/>
            <p:nvPr/>
          </p:nvSpPr>
          <p:spPr>
            <a:xfrm>
              <a:off x="5765799" y="2810933"/>
              <a:ext cx="524933" cy="52493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5B4C4476-6412-E44F-5323-236A9582500C}"/>
                </a:ext>
              </a:extLst>
            </p:cNvPr>
            <p:cNvSpPr/>
            <p:nvPr/>
          </p:nvSpPr>
          <p:spPr>
            <a:xfrm>
              <a:off x="6366932" y="2810933"/>
              <a:ext cx="524933" cy="52493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箭头: 右 22">
            <a:extLst>
              <a:ext uri="{FF2B5EF4-FFF2-40B4-BE49-F238E27FC236}">
                <a16:creationId xmlns:a16="http://schemas.microsoft.com/office/drawing/2014/main" id="{08F1BB95-C430-CC2F-EE1E-07AE9DD650AF}"/>
              </a:ext>
            </a:extLst>
          </p:cNvPr>
          <p:cNvSpPr/>
          <p:nvPr/>
        </p:nvSpPr>
        <p:spPr>
          <a:xfrm>
            <a:off x="3352799" y="2846917"/>
            <a:ext cx="1100667" cy="49953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7C5BAA36-630D-A020-41D2-9A672DF12268}"/>
              </a:ext>
            </a:extLst>
          </p:cNvPr>
          <p:cNvCxnSpPr>
            <a:cxnSpLocks/>
          </p:cNvCxnSpPr>
          <p:nvPr/>
        </p:nvCxnSpPr>
        <p:spPr>
          <a:xfrm>
            <a:off x="6405036" y="2715683"/>
            <a:ext cx="533400" cy="7704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2B77CF70-5263-E169-FA28-AD72B79F0340}"/>
              </a:ext>
            </a:extLst>
          </p:cNvPr>
          <p:cNvSpPr txBox="1"/>
          <p:nvPr/>
        </p:nvSpPr>
        <p:spPr>
          <a:xfrm>
            <a:off x="3259667" y="1236133"/>
            <a:ext cx="1329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拿走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个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AFCE6C6A-B0C1-7A8E-6A43-2E6091B05920}"/>
              </a:ext>
            </a:extLst>
          </p:cNvPr>
          <p:cNvSpPr txBox="1"/>
          <p:nvPr/>
        </p:nvSpPr>
        <p:spPr>
          <a:xfrm>
            <a:off x="3206749" y="2423640"/>
            <a:ext cx="1329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画掉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个</a:t>
            </a:r>
          </a:p>
        </p:txBody>
      </p:sp>
    </p:spTree>
    <p:extLst>
      <p:ext uri="{BB962C8B-B14F-4D97-AF65-F5344CB8AC3E}">
        <p14:creationId xmlns:p14="http://schemas.microsoft.com/office/powerpoint/2010/main" val="285385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3" grpId="0" animBg="1"/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181F38B-6015-25A3-92A9-35017502E03F}"/>
              </a:ext>
            </a:extLst>
          </p:cNvPr>
          <p:cNvSpPr txBox="1"/>
          <p:nvPr/>
        </p:nvSpPr>
        <p:spPr>
          <a:xfrm>
            <a:off x="1185333" y="397934"/>
            <a:ext cx="1734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圈一圈。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8F6598AE-4C39-5F68-608E-09F881ED5557}"/>
              </a:ext>
            </a:extLst>
          </p:cNvPr>
          <p:cNvSpPr/>
          <p:nvPr/>
        </p:nvSpPr>
        <p:spPr>
          <a:xfrm>
            <a:off x="778934" y="1735666"/>
            <a:ext cx="524933" cy="52493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173DC6B9-3901-A673-010F-EE58E66EA449}"/>
              </a:ext>
            </a:extLst>
          </p:cNvPr>
          <p:cNvSpPr/>
          <p:nvPr/>
        </p:nvSpPr>
        <p:spPr>
          <a:xfrm>
            <a:off x="1447803" y="1744132"/>
            <a:ext cx="524933" cy="52493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4BB1B374-9461-98E2-35BD-B70E1E77DEF7}"/>
              </a:ext>
            </a:extLst>
          </p:cNvPr>
          <p:cNvSpPr/>
          <p:nvPr/>
        </p:nvSpPr>
        <p:spPr>
          <a:xfrm>
            <a:off x="2099739" y="1744132"/>
            <a:ext cx="524933" cy="52493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5DBEB65-524A-5A74-CB11-52A2B63D602B}"/>
              </a:ext>
            </a:extLst>
          </p:cNvPr>
          <p:cNvSpPr/>
          <p:nvPr/>
        </p:nvSpPr>
        <p:spPr>
          <a:xfrm>
            <a:off x="2785541" y="1744132"/>
            <a:ext cx="524933" cy="52493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3F76AA9F-FB98-F995-BF3E-05E2312A1AB0}"/>
              </a:ext>
            </a:extLst>
          </p:cNvPr>
          <p:cNvGrpSpPr/>
          <p:nvPr/>
        </p:nvGrpSpPr>
        <p:grpSpPr>
          <a:xfrm>
            <a:off x="2717808" y="1303866"/>
            <a:ext cx="897459" cy="1058325"/>
            <a:chOff x="2717808" y="1303866"/>
            <a:chExt cx="897459" cy="1058325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264AB0C8-B286-0D22-E1BB-B5FD6FAC30B2}"/>
                </a:ext>
              </a:extLst>
            </p:cNvPr>
            <p:cNvSpPr/>
            <p:nvPr/>
          </p:nvSpPr>
          <p:spPr>
            <a:xfrm>
              <a:off x="2717808" y="1659465"/>
              <a:ext cx="702726" cy="702726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id="{B7280AB1-8316-4C95-A8E6-D881A6B619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24489" y="1303866"/>
              <a:ext cx="390778" cy="39077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箭头: 右 11">
            <a:extLst>
              <a:ext uri="{FF2B5EF4-FFF2-40B4-BE49-F238E27FC236}">
                <a16:creationId xmlns:a16="http://schemas.microsoft.com/office/drawing/2014/main" id="{ABBC7003-33A2-5B67-CC36-C7296EBDC9F2}"/>
              </a:ext>
            </a:extLst>
          </p:cNvPr>
          <p:cNvSpPr/>
          <p:nvPr/>
        </p:nvSpPr>
        <p:spPr>
          <a:xfrm>
            <a:off x="3640666" y="1761066"/>
            <a:ext cx="1100667" cy="49953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4CB54F26-F485-A0AF-7568-7672FE45DD65}"/>
              </a:ext>
            </a:extLst>
          </p:cNvPr>
          <p:cNvSpPr/>
          <p:nvPr/>
        </p:nvSpPr>
        <p:spPr>
          <a:xfrm>
            <a:off x="4910667" y="1794932"/>
            <a:ext cx="524933" cy="52493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897014AB-CAB3-A818-1704-A1D645932A48}"/>
              </a:ext>
            </a:extLst>
          </p:cNvPr>
          <p:cNvSpPr/>
          <p:nvPr/>
        </p:nvSpPr>
        <p:spPr>
          <a:xfrm>
            <a:off x="5647272" y="1803398"/>
            <a:ext cx="524933" cy="52493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38ED5170-252D-BED1-7682-E53AD516BD46}"/>
              </a:ext>
            </a:extLst>
          </p:cNvPr>
          <p:cNvSpPr/>
          <p:nvPr/>
        </p:nvSpPr>
        <p:spPr>
          <a:xfrm>
            <a:off x="6443141" y="1803399"/>
            <a:ext cx="524933" cy="52493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对话气泡: 圆角矩形 41">
            <a:extLst>
              <a:ext uri="{FF2B5EF4-FFF2-40B4-BE49-F238E27FC236}">
                <a16:creationId xmlns:a16="http://schemas.microsoft.com/office/drawing/2014/main" id="{148640B2-7ECF-1654-05B6-ABD16109752A}"/>
              </a:ext>
            </a:extLst>
          </p:cNvPr>
          <p:cNvSpPr/>
          <p:nvPr/>
        </p:nvSpPr>
        <p:spPr>
          <a:xfrm>
            <a:off x="1727199" y="3773615"/>
            <a:ext cx="2717804" cy="626534"/>
          </a:xfrm>
          <a:prstGeom prst="wedgeRoundRectCallout">
            <a:avLst>
              <a:gd name="adj1" fmla="val -58314"/>
              <a:gd name="adj2" fmla="val 24044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哪些是剩下的呢？</a:t>
            </a:r>
          </a:p>
        </p:txBody>
      </p:sp>
      <p:sp>
        <p:nvSpPr>
          <p:cNvPr id="43" name="对话气泡: 圆角矩形 42">
            <a:extLst>
              <a:ext uri="{FF2B5EF4-FFF2-40B4-BE49-F238E27FC236}">
                <a16:creationId xmlns:a16="http://schemas.microsoft.com/office/drawing/2014/main" id="{2E83C451-6796-26A0-6B15-754C7E5A4181}"/>
              </a:ext>
            </a:extLst>
          </p:cNvPr>
          <p:cNvSpPr/>
          <p:nvPr/>
        </p:nvSpPr>
        <p:spPr>
          <a:xfrm>
            <a:off x="1727199" y="3773615"/>
            <a:ext cx="2717804" cy="626534"/>
          </a:xfrm>
          <a:prstGeom prst="wedgeRoundRectCallout">
            <a:avLst>
              <a:gd name="adj1" fmla="val -53795"/>
              <a:gd name="adj2" fmla="val 6618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哪些是去掉的呢？</a:t>
            </a:r>
          </a:p>
        </p:txBody>
      </p:sp>
      <p:sp>
        <p:nvSpPr>
          <p:cNvPr id="44" name="对话气泡: 圆角矩形 43">
            <a:extLst>
              <a:ext uri="{FF2B5EF4-FFF2-40B4-BE49-F238E27FC236}">
                <a16:creationId xmlns:a16="http://schemas.microsoft.com/office/drawing/2014/main" id="{F1C967C5-5660-46E6-E9A7-A4D31F3738C7}"/>
              </a:ext>
            </a:extLst>
          </p:cNvPr>
          <p:cNvSpPr/>
          <p:nvPr/>
        </p:nvSpPr>
        <p:spPr>
          <a:xfrm>
            <a:off x="1727199" y="3773615"/>
            <a:ext cx="2421662" cy="626534"/>
          </a:xfrm>
          <a:prstGeom prst="wedgeRoundRectCallout">
            <a:avLst>
              <a:gd name="adj1" fmla="val -53795"/>
              <a:gd name="adj2" fmla="val 6618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分别有多少个？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7B746744-8438-8D5F-97FE-D1DBF0752B82}"/>
              </a:ext>
            </a:extLst>
          </p:cNvPr>
          <p:cNvSpPr/>
          <p:nvPr/>
        </p:nvSpPr>
        <p:spPr>
          <a:xfrm>
            <a:off x="626533" y="1617133"/>
            <a:ext cx="2040467" cy="81280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D33FE4CF-1136-2F14-A997-2C3A130D983F}"/>
              </a:ext>
            </a:extLst>
          </p:cNvPr>
          <p:cNvSpPr/>
          <p:nvPr/>
        </p:nvSpPr>
        <p:spPr>
          <a:xfrm>
            <a:off x="2717801" y="1625600"/>
            <a:ext cx="736600" cy="804333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ED24F1E6-0205-D1E6-5A35-4A8964BB8CDA}"/>
              </a:ext>
            </a:extLst>
          </p:cNvPr>
          <p:cNvSpPr txBox="1"/>
          <p:nvPr/>
        </p:nvSpPr>
        <p:spPr>
          <a:xfrm>
            <a:off x="937999" y="1012477"/>
            <a:ext cx="1540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剩下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个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E5768AF7-F3E7-8C43-A10E-4343E4692E70}"/>
              </a:ext>
            </a:extLst>
          </p:cNvPr>
          <p:cNvSpPr txBox="1"/>
          <p:nvPr/>
        </p:nvSpPr>
        <p:spPr>
          <a:xfrm>
            <a:off x="2599267" y="846666"/>
            <a:ext cx="147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去掉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个</a:t>
            </a:r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C2328E20-6FEE-491E-AB5B-CAC959FC23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74" y="3694526"/>
            <a:ext cx="995157" cy="104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204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2" grpId="0" animBg="1"/>
      <p:bldP spid="13" grpId="0" animBg="1"/>
      <p:bldP spid="14" grpId="0" animBg="1"/>
      <p:bldP spid="15" grpId="0" animBg="1"/>
      <p:bldP spid="42" grpId="0" animBg="1"/>
      <p:bldP spid="42" grpId="1" animBg="1"/>
      <p:bldP spid="43" grpId="0" animBg="1"/>
      <p:bldP spid="43" grpId="1" animBg="1"/>
      <p:bldP spid="44" grpId="0" animBg="1"/>
      <p:bldP spid="45" grpId="0" animBg="1"/>
      <p:bldP spid="46" grpId="0" animBg="1"/>
      <p:bldP spid="49" grpId="0"/>
      <p:bldP spid="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15"/>
          <p:cNvSpPr/>
          <p:nvPr/>
        </p:nvSpPr>
        <p:spPr>
          <a:xfrm>
            <a:off x="5102254" y="1481873"/>
            <a:ext cx="377825" cy="379412"/>
          </a:xfrm>
          <a:prstGeom prst="ellipse">
            <a:avLst/>
          </a:prstGeom>
          <a:solidFill>
            <a:srgbClr val="BFDDDB"/>
          </a:solidFill>
          <a:ln w="9525">
            <a:noFill/>
          </a:ln>
        </p:spPr>
        <p:txBody>
          <a:bodyPr wrap="none" anchor="ctr"/>
          <a:lstStyle/>
          <a:p>
            <a:pPr eaLnBrk="1" hangingPunct="1"/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Oval 15"/>
          <p:cNvSpPr/>
          <p:nvPr/>
        </p:nvSpPr>
        <p:spPr>
          <a:xfrm>
            <a:off x="5711854" y="1481873"/>
            <a:ext cx="379413" cy="379412"/>
          </a:xfrm>
          <a:prstGeom prst="ellipse">
            <a:avLst/>
          </a:prstGeom>
          <a:solidFill>
            <a:srgbClr val="BFDDDB"/>
          </a:solidFill>
          <a:ln w="9525">
            <a:noFill/>
          </a:ln>
        </p:spPr>
        <p:txBody>
          <a:bodyPr wrap="none" anchor="ctr"/>
          <a:lstStyle/>
          <a:p>
            <a:pPr eaLnBrk="1" hangingPunct="1"/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Oval 15"/>
          <p:cNvSpPr/>
          <p:nvPr/>
        </p:nvSpPr>
        <p:spPr>
          <a:xfrm>
            <a:off x="6323042" y="1481873"/>
            <a:ext cx="377825" cy="379412"/>
          </a:xfrm>
          <a:prstGeom prst="ellipse">
            <a:avLst/>
          </a:prstGeom>
          <a:solidFill>
            <a:srgbClr val="BFDDDB"/>
          </a:solidFill>
          <a:ln w="9525">
            <a:noFill/>
          </a:ln>
        </p:spPr>
        <p:txBody>
          <a:bodyPr wrap="none" anchor="ctr"/>
          <a:lstStyle/>
          <a:p>
            <a:pPr eaLnBrk="1" hangingPunct="1"/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Oval 15"/>
          <p:cNvSpPr/>
          <p:nvPr/>
        </p:nvSpPr>
        <p:spPr>
          <a:xfrm>
            <a:off x="6934229" y="1481873"/>
            <a:ext cx="377825" cy="379412"/>
          </a:xfrm>
          <a:prstGeom prst="ellipse">
            <a:avLst/>
          </a:prstGeom>
          <a:solidFill>
            <a:srgbClr val="BFDDDB"/>
          </a:solidFill>
          <a:ln w="9525">
            <a:noFill/>
          </a:ln>
        </p:spPr>
        <p:txBody>
          <a:bodyPr wrap="none" anchor="ctr"/>
          <a:lstStyle/>
          <a:p>
            <a:pPr eaLnBrk="1" hangingPunct="1"/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3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502" y="3233138"/>
            <a:ext cx="133350" cy="3698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矩形 15"/>
          <p:cNvSpPr>
            <a:spLocks noChangeArrowheads="1"/>
          </p:cNvSpPr>
          <p:nvPr/>
        </p:nvSpPr>
        <p:spPr bwMode="auto">
          <a:xfrm>
            <a:off x="1378114" y="3534785"/>
            <a:ext cx="1762125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减号</a:t>
            </a:r>
          </a:p>
        </p:txBody>
      </p:sp>
      <p:sp>
        <p:nvSpPr>
          <p:cNvPr id="15" name="Rectangle 4"/>
          <p:cNvSpPr txBox="1"/>
          <p:nvPr/>
        </p:nvSpPr>
        <p:spPr>
          <a:xfrm>
            <a:off x="519333" y="4005792"/>
            <a:ext cx="4410075" cy="7270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sz="3200" dirty="0">
                <a:cs typeface="+mn-ea"/>
                <a:sym typeface="+mn-lt"/>
              </a:rPr>
              <a:t>读作：</a:t>
            </a:r>
            <a:r>
              <a:rPr lang="en-US" altLang="zh-CN" sz="3200" dirty="0">
                <a:cs typeface="+mn-ea"/>
                <a:sym typeface="+mn-lt"/>
              </a:rPr>
              <a:t>4 </a:t>
            </a:r>
            <a:r>
              <a:rPr lang="zh-CN" altLang="en-US" sz="3200" dirty="0">
                <a:solidFill>
                  <a:srgbClr val="FF0000"/>
                </a:solidFill>
                <a:cs typeface="+mn-ea"/>
                <a:sym typeface="+mn-lt"/>
              </a:rPr>
              <a:t>减</a:t>
            </a:r>
            <a:r>
              <a:rPr lang="zh-CN" altLang="en-US" sz="3200" dirty="0">
                <a:cs typeface="+mn-ea"/>
                <a:sym typeface="+mn-lt"/>
              </a:rPr>
              <a:t> </a:t>
            </a:r>
            <a:r>
              <a:rPr lang="en-US" altLang="zh-CN" sz="3200" dirty="0">
                <a:cs typeface="+mn-ea"/>
                <a:sym typeface="+mn-lt"/>
              </a:rPr>
              <a:t>1 </a:t>
            </a:r>
            <a:r>
              <a:rPr lang="zh-CN" altLang="en-US" sz="3200" dirty="0">
                <a:cs typeface="+mn-ea"/>
                <a:sym typeface="+mn-lt"/>
              </a:rPr>
              <a:t>等于 </a:t>
            </a:r>
            <a:r>
              <a:rPr lang="en-US" altLang="zh-CN" sz="3200" dirty="0">
                <a:cs typeface="+mn-ea"/>
                <a:sym typeface="+mn-lt"/>
              </a:rPr>
              <a:t>3 </a:t>
            </a:r>
            <a:r>
              <a:rPr lang="zh-CN" altLang="en-US" sz="3200" dirty="0">
                <a:cs typeface="+mn-ea"/>
                <a:sym typeface="+mn-lt"/>
              </a:rPr>
              <a:t>。</a:t>
            </a:r>
          </a:p>
        </p:txBody>
      </p:sp>
      <p:sp>
        <p:nvSpPr>
          <p:cNvPr id="22" name="Oval 15">
            <a:extLst>
              <a:ext uri="{FF2B5EF4-FFF2-40B4-BE49-F238E27FC236}">
                <a16:creationId xmlns:a16="http://schemas.microsoft.com/office/drawing/2014/main" id="{4BD14143-D634-BD61-644F-6CF021A8885E}"/>
              </a:ext>
            </a:extLst>
          </p:cNvPr>
          <p:cNvSpPr/>
          <p:nvPr/>
        </p:nvSpPr>
        <p:spPr>
          <a:xfrm>
            <a:off x="5102254" y="2290500"/>
            <a:ext cx="377825" cy="379412"/>
          </a:xfrm>
          <a:prstGeom prst="ellipse">
            <a:avLst/>
          </a:prstGeom>
          <a:solidFill>
            <a:srgbClr val="BFDDDB"/>
          </a:solidFill>
          <a:ln w="9525">
            <a:noFill/>
          </a:ln>
        </p:spPr>
        <p:txBody>
          <a:bodyPr wrap="none" anchor="ctr"/>
          <a:lstStyle/>
          <a:p>
            <a:pPr eaLnBrk="1" hangingPunct="1"/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Oval 15">
            <a:extLst>
              <a:ext uri="{FF2B5EF4-FFF2-40B4-BE49-F238E27FC236}">
                <a16:creationId xmlns:a16="http://schemas.microsoft.com/office/drawing/2014/main" id="{E82AFC84-B2CB-B656-89F1-195F4A77E4E8}"/>
              </a:ext>
            </a:extLst>
          </p:cNvPr>
          <p:cNvSpPr/>
          <p:nvPr/>
        </p:nvSpPr>
        <p:spPr>
          <a:xfrm>
            <a:off x="5711854" y="2290500"/>
            <a:ext cx="379413" cy="379412"/>
          </a:xfrm>
          <a:prstGeom prst="ellipse">
            <a:avLst/>
          </a:prstGeom>
          <a:solidFill>
            <a:srgbClr val="BFDDDB"/>
          </a:solidFill>
          <a:ln w="9525">
            <a:noFill/>
          </a:ln>
        </p:spPr>
        <p:txBody>
          <a:bodyPr wrap="none" anchor="ctr"/>
          <a:lstStyle/>
          <a:p>
            <a:pPr eaLnBrk="1" hangingPunct="1"/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Oval 15">
            <a:extLst>
              <a:ext uri="{FF2B5EF4-FFF2-40B4-BE49-F238E27FC236}">
                <a16:creationId xmlns:a16="http://schemas.microsoft.com/office/drawing/2014/main" id="{11F2EE13-27E0-CD50-53FD-CE2F6D8521C9}"/>
              </a:ext>
            </a:extLst>
          </p:cNvPr>
          <p:cNvSpPr/>
          <p:nvPr/>
        </p:nvSpPr>
        <p:spPr>
          <a:xfrm>
            <a:off x="6323042" y="2290500"/>
            <a:ext cx="377825" cy="379412"/>
          </a:xfrm>
          <a:prstGeom prst="ellipse">
            <a:avLst/>
          </a:prstGeom>
          <a:solidFill>
            <a:srgbClr val="BFDDDB"/>
          </a:solidFill>
          <a:ln w="9525">
            <a:noFill/>
          </a:ln>
        </p:spPr>
        <p:txBody>
          <a:bodyPr wrap="none" anchor="ctr"/>
          <a:lstStyle/>
          <a:p>
            <a:pPr eaLnBrk="1" hangingPunct="1"/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03764640-5349-11BC-10B2-C2024320C522}"/>
              </a:ext>
            </a:extLst>
          </p:cNvPr>
          <p:cNvGrpSpPr/>
          <p:nvPr/>
        </p:nvGrpSpPr>
        <p:grpSpPr>
          <a:xfrm>
            <a:off x="6790794" y="1091056"/>
            <a:ext cx="942934" cy="934535"/>
            <a:chOff x="6545261" y="345989"/>
            <a:chExt cx="942934" cy="934535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2CC3CAB7-9599-DF86-B231-6C11CFAA12D2}"/>
                </a:ext>
              </a:extLst>
            </p:cNvPr>
            <p:cNvSpPr/>
            <p:nvPr/>
          </p:nvSpPr>
          <p:spPr>
            <a:xfrm>
              <a:off x="6545261" y="572499"/>
              <a:ext cx="708025" cy="708025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4ADB396C-1EFB-0C6C-E226-AE17C836CF84}"/>
                </a:ext>
              </a:extLst>
            </p:cNvPr>
            <p:cNvCxnSpPr>
              <a:stCxn id="25" idx="7"/>
            </p:cNvCxnSpPr>
            <p:nvPr/>
          </p:nvCxnSpPr>
          <p:spPr>
            <a:xfrm flipV="1">
              <a:off x="7149598" y="345989"/>
              <a:ext cx="338597" cy="330198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F9902EE5-2EDA-F815-C6C3-E72F02CC99F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4421" y="865792"/>
            <a:ext cx="4100764" cy="1909233"/>
          </a:xfrm>
          <a:prstGeom prst="rect">
            <a:avLst/>
          </a:prstGeom>
        </p:spPr>
      </p:pic>
      <p:sp>
        <p:nvSpPr>
          <p:cNvPr id="10" name="Rectangle 16">
            <a:extLst>
              <a:ext uri="{FF2B5EF4-FFF2-40B4-BE49-F238E27FC236}">
                <a16:creationId xmlns:a16="http://schemas.microsoft.com/office/drawing/2014/main" id="{B17C9C95-4413-CA2F-BC02-B162648278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5403" y="336549"/>
            <a:ext cx="2416797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认识减算式</a:t>
            </a:r>
            <a:endParaRPr kumimoji="0" lang="zh-CN" altLang="en-US" sz="3200" i="0" u="none" strike="noStrike" kern="1200" cap="none" spc="0" normalizeH="0" baseline="0" noProof="0" dirty="0">
              <a:ln>
                <a:solidFill>
                  <a:srgbClr val="B05408"/>
                </a:solidFill>
              </a:ln>
              <a:solidFill>
                <a:srgbClr val="B05408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9909ECB-81E1-2F6A-091F-BA87BF58D3D9}"/>
              </a:ext>
            </a:extLst>
          </p:cNvPr>
          <p:cNvSpPr txBox="1"/>
          <p:nvPr/>
        </p:nvSpPr>
        <p:spPr>
          <a:xfrm>
            <a:off x="1210732" y="2752549"/>
            <a:ext cx="651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4</a:t>
            </a:r>
            <a:endParaRPr lang="zh-CN" altLang="en-US" sz="3200" b="1" dirty="0">
              <a:latin typeface="+mj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7E1CCFB-D8A2-6F88-48E7-FE69FBC72370}"/>
              </a:ext>
            </a:extLst>
          </p:cNvPr>
          <p:cNvSpPr txBox="1"/>
          <p:nvPr/>
        </p:nvSpPr>
        <p:spPr>
          <a:xfrm>
            <a:off x="2072437" y="2752549"/>
            <a:ext cx="651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ea"/>
                <a:ea typeface="+mn-ea"/>
              </a:rPr>
              <a:t>-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2FAC9B3-72D0-26FD-E09E-D90044B8946E}"/>
              </a:ext>
            </a:extLst>
          </p:cNvPr>
          <p:cNvSpPr txBox="1"/>
          <p:nvPr/>
        </p:nvSpPr>
        <p:spPr>
          <a:xfrm>
            <a:off x="2988733" y="2752549"/>
            <a:ext cx="651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1</a:t>
            </a:r>
            <a:endParaRPr lang="zh-CN" altLang="en-US" sz="3200" b="1" dirty="0">
              <a:latin typeface="+mj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6D9151E3-2BC3-BEC2-EF19-E4F3A7E36E97}"/>
              </a:ext>
            </a:extLst>
          </p:cNvPr>
          <p:cNvSpPr txBox="1"/>
          <p:nvPr/>
        </p:nvSpPr>
        <p:spPr>
          <a:xfrm>
            <a:off x="3369733" y="2752549"/>
            <a:ext cx="651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=</a:t>
            </a:r>
            <a:endParaRPr lang="zh-CN" altLang="en-US" sz="3200" b="1" dirty="0">
              <a:latin typeface="+mj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BCB1A17-2892-1DFA-90D8-C859F1329C30}"/>
              </a:ext>
            </a:extLst>
          </p:cNvPr>
          <p:cNvSpPr txBox="1"/>
          <p:nvPr/>
        </p:nvSpPr>
        <p:spPr>
          <a:xfrm>
            <a:off x="3911599" y="2752549"/>
            <a:ext cx="651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3</a:t>
            </a:r>
            <a:endParaRPr lang="zh-CN" altLang="en-US" sz="3200" b="1" dirty="0">
              <a:latin typeface="+mj-lt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149D9989-7278-14EA-F5E5-FC338E023AF3}"/>
              </a:ext>
            </a:extLst>
          </p:cNvPr>
          <p:cNvGrpSpPr/>
          <p:nvPr/>
        </p:nvGrpSpPr>
        <p:grpSpPr>
          <a:xfrm>
            <a:off x="4523406" y="2853267"/>
            <a:ext cx="3816826" cy="1879600"/>
            <a:chOff x="4523406" y="2853267"/>
            <a:chExt cx="3816826" cy="1879600"/>
          </a:xfrm>
        </p:grpSpPr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id="{EAA715B5-359C-E742-55AD-7226723FA17E}"/>
                </a:ext>
              </a:extLst>
            </p:cNvPr>
            <p:cNvSpPr/>
            <p:nvPr/>
          </p:nvSpPr>
          <p:spPr>
            <a:xfrm>
              <a:off x="4523406" y="2853267"/>
              <a:ext cx="3689261" cy="18796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04BCB937-2B46-CC4F-024D-C5CBB05FB715}"/>
                </a:ext>
              </a:extLst>
            </p:cNvPr>
            <p:cNvSpPr txBox="1"/>
            <p:nvPr/>
          </p:nvSpPr>
          <p:spPr>
            <a:xfrm>
              <a:off x="4640298" y="2916985"/>
              <a:ext cx="3699934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当从一个数里去掉一部分，求还剩多少的时候，就需要用到减法来计算。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14" grpId="0"/>
      <p:bldP spid="15" grpId="0"/>
      <p:bldP spid="22" grpId="0" animBg="1"/>
      <p:bldP spid="23" grpId="0" animBg="1"/>
      <p:bldP spid="24" grpId="0" animBg="1"/>
      <p:bldP spid="20" grpId="0"/>
      <p:bldP spid="26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59AE8FD-7E35-3BF8-CFCA-2635393232C0}"/>
              </a:ext>
            </a:extLst>
          </p:cNvPr>
          <p:cNvSpPr txBox="1"/>
          <p:nvPr/>
        </p:nvSpPr>
        <p:spPr>
          <a:xfrm>
            <a:off x="983871" y="990692"/>
            <a:ext cx="5579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大家谁能再举个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en-US" altLang="zh-CN" sz="2800" b="1" dirty="0">
                <a:latin typeface="+mn-ea"/>
                <a:ea typeface="+mn-ea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1=3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的例子呢？</a:t>
            </a:r>
          </a:p>
        </p:txBody>
      </p:sp>
      <p:sp>
        <p:nvSpPr>
          <p:cNvPr id="752" name="对话气泡: 圆角矩形 751">
            <a:extLst>
              <a:ext uri="{FF2B5EF4-FFF2-40B4-BE49-F238E27FC236}">
                <a16:creationId xmlns:a16="http://schemas.microsoft.com/office/drawing/2014/main" id="{97054D4C-AC03-0280-5A81-A1B66D6B5F7B}"/>
              </a:ext>
            </a:extLst>
          </p:cNvPr>
          <p:cNvSpPr/>
          <p:nvPr/>
        </p:nvSpPr>
        <p:spPr>
          <a:xfrm>
            <a:off x="1657932" y="1650389"/>
            <a:ext cx="4995352" cy="558800"/>
          </a:xfrm>
          <a:prstGeom prst="wedgeRoundRectCallout">
            <a:avLst>
              <a:gd name="adj1" fmla="val -55577"/>
              <a:gd name="adj2" fmla="val 3186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有</a:t>
            </a:r>
            <a:r>
              <a:rPr lang="en-US" altLang="zh-CN" sz="2400" b="1" dirty="0">
                <a:solidFill>
                  <a:schemeClr val="tx1"/>
                </a:solidFill>
              </a:rPr>
              <a:t>4</a:t>
            </a:r>
            <a:r>
              <a:rPr lang="zh-CN" altLang="en-US" sz="2400" b="1" dirty="0">
                <a:solidFill>
                  <a:schemeClr val="tx1"/>
                </a:solidFill>
              </a:rPr>
              <a:t>辆轿车，开走了</a:t>
            </a:r>
            <a:r>
              <a:rPr lang="en-US" altLang="zh-CN" sz="2400" b="1" dirty="0">
                <a:solidFill>
                  <a:schemeClr val="tx1"/>
                </a:solidFill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</a:rPr>
              <a:t>辆，还剩</a:t>
            </a:r>
            <a:r>
              <a:rPr lang="en-US" altLang="zh-CN" sz="2400" b="1" dirty="0">
                <a:solidFill>
                  <a:schemeClr val="tx1"/>
                </a:solidFill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</a:rPr>
              <a:t>辆。</a:t>
            </a:r>
          </a:p>
        </p:txBody>
      </p:sp>
      <p:sp>
        <p:nvSpPr>
          <p:cNvPr id="818" name="对话气泡: 圆角矩形 817">
            <a:extLst>
              <a:ext uri="{FF2B5EF4-FFF2-40B4-BE49-F238E27FC236}">
                <a16:creationId xmlns:a16="http://schemas.microsoft.com/office/drawing/2014/main" id="{C98242D2-871A-5077-6CAB-5DB1DCBC23FF}"/>
              </a:ext>
            </a:extLst>
          </p:cNvPr>
          <p:cNvSpPr/>
          <p:nvPr/>
        </p:nvSpPr>
        <p:spPr>
          <a:xfrm>
            <a:off x="2176818" y="2389506"/>
            <a:ext cx="5058273" cy="558800"/>
          </a:xfrm>
          <a:prstGeom prst="wedgeRoundRectCallout">
            <a:avLst>
              <a:gd name="adj1" fmla="val 57093"/>
              <a:gd name="adj2" fmla="val 13075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有</a:t>
            </a:r>
            <a:r>
              <a:rPr lang="en-US" altLang="zh-CN" sz="2400" b="1" dirty="0">
                <a:solidFill>
                  <a:schemeClr val="tx1"/>
                </a:solidFill>
              </a:rPr>
              <a:t>4</a:t>
            </a:r>
            <a:r>
              <a:rPr lang="zh-CN" altLang="en-US" sz="2400" b="1" dirty="0">
                <a:solidFill>
                  <a:schemeClr val="tx1"/>
                </a:solidFill>
              </a:rPr>
              <a:t>颗糖，我吃了</a:t>
            </a:r>
            <a:r>
              <a:rPr lang="en-US" altLang="zh-CN" sz="2400" b="1" dirty="0">
                <a:solidFill>
                  <a:schemeClr val="tx1"/>
                </a:solidFill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</a:rPr>
              <a:t>颗，还剩</a:t>
            </a:r>
            <a:r>
              <a:rPr lang="en-US" altLang="zh-CN" sz="2400" b="1" dirty="0">
                <a:solidFill>
                  <a:schemeClr val="tx1"/>
                </a:solidFill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</a:rPr>
              <a:t>颗糖。</a:t>
            </a:r>
          </a:p>
        </p:txBody>
      </p:sp>
      <p:sp>
        <p:nvSpPr>
          <p:cNvPr id="881" name="对话气泡: 圆角矩形 880">
            <a:extLst>
              <a:ext uri="{FF2B5EF4-FFF2-40B4-BE49-F238E27FC236}">
                <a16:creationId xmlns:a16="http://schemas.microsoft.com/office/drawing/2014/main" id="{848C15D1-CEB3-62AB-3248-AA696B32C830}"/>
              </a:ext>
            </a:extLst>
          </p:cNvPr>
          <p:cNvSpPr/>
          <p:nvPr/>
        </p:nvSpPr>
        <p:spPr>
          <a:xfrm>
            <a:off x="2005520" y="3201722"/>
            <a:ext cx="5445641" cy="558800"/>
          </a:xfrm>
          <a:prstGeom prst="wedgeRoundRectCallout">
            <a:avLst>
              <a:gd name="adj1" fmla="val -55804"/>
              <a:gd name="adj2" fmla="val 28792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树上有</a:t>
            </a:r>
            <a:r>
              <a:rPr lang="en-US" altLang="zh-CN" sz="2400" b="1" dirty="0">
                <a:solidFill>
                  <a:schemeClr val="tx1"/>
                </a:solidFill>
              </a:rPr>
              <a:t>4</a:t>
            </a:r>
            <a:r>
              <a:rPr lang="zh-CN" altLang="en-US" sz="2400" b="1" dirty="0">
                <a:solidFill>
                  <a:schemeClr val="tx1"/>
                </a:solidFill>
              </a:rPr>
              <a:t>只鸟，飞走了</a:t>
            </a:r>
            <a:r>
              <a:rPr lang="en-US" altLang="zh-CN" sz="2400" b="1" dirty="0">
                <a:solidFill>
                  <a:schemeClr val="tx1"/>
                </a:solidFill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</a:rPr>
              <a:t>只，还剩</a:t>
            </a:r>
            <a:r>
              <a:rPr lang="en-US" altLang="zh-CN" sz="2400" b="1" dirty="0">
                <a:solidFill>
                  <a:schemeClr val="tx1"/>
                </a:solidFill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</a:rPr>
              <a:t>只。</a:t>
            </a:r>
          </a:p>
        </p:txBody>
      </p:sp>
      <p:sp>
        <p:nvSpPr>
          <p:cNvPr id="882" name="对话气泡: 圆角矩形 881">
            <a:extLst>
              <a:ext uri="{FF2B5EF4-FFF2-40B4-BE49-F238E27FC236}">
                <a16:creationId xmlns:a16="http://schemas.microsoft.com/office/drawing/2014/main" id="{DE55ED6E-4371-8553-75C0-7E09C0D2BAD3}"/>
              </a:ext>
            </a:extLst>
          </p:cNvPr>
          <p:cNvSpPr/>
          <p:nvPr/>
        </p:nvSpPr>
        <p:spPr>
          <a:xfrm>
            <a:off x="1891361" y="4024413"/>
            <a:ext cx="5629186" cy="558800"/>
          </a:xfrm>
          <a:prstGeom prst="wedgeRoundRectCallout">
            <a:avLst>
              <a:gd name="adj1" fmla="val 53665"/>
              <a:gd name="adj2" fmla="val -6622"/>
              <a:gd name="adj3" fmla="val 16667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妈妈给了我</a:t>
            </a:r>
            <a:r>
              <a:rPr lang="en-US" altLang="zh-CN" sz="2400" b="1" dirty="0">
                <a:solidFill>
                  <a:schemeClr val="tx1"/>
                </a:solidFill>
              </a:rPr>
              <a:t>4</a:t>
            </a:r>
            <a:r>
              <a:rPr lang="zh-CN" altLang="en-US" sz="2400" b="1" dirty="0">
                <a:solidFill>
                  <a:schemeClr val="tx1"/>
                </a:solidFill>
              </a:rPr>
              <a:t>元钱，花了</a:t>
            </a:r>
            <a:r>
              <a:rPr lang="en-US" altLang="zh-CN" sz="2400" b="1" dirty="0">
                <a:solidFill>
                  <a:schemeClr val="tx1"/>
                </a:solidFill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</a:rPr>
              <a:t>元，还剩</a:t>
            </a:r>
            <a:r>
              <a:rPr lang="en-US" altLang="zh-CN" sz="2400" b="1" dirty="0">
                <a:solidFill>
                  <a:schemeClr val="tx1"/>
                </a:solidFill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</a:rPr>
              <a:t>元。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7CB38CB-E766-4E3B-B8A1-CAE7F7DD60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32" y="1497269"/>
            <a:ext cx="948299" cy="135885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AE36342-C18C-4021-8CE0-51111AE965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757" y="1836886"/>
            <a:ext cx="1224981" cy="135885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1E3FF77-4B6B-419D-B7FA-B0972707FA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29" y="2934312"/>
            <a:ext cx="1131266" cy="147265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E671160A-4223-4C77-B404-D9CDEC5097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90816" y="3446150"/>
            <a:ext cx="1168387" cy="139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41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2" grpId="0" animBg="1"/>
      <p:bldP spid="818" grpId="0" animBg="1"/>
      <p:bldP spid="881" grpId="0" animBg="1"/>
      <p:bldP spid="88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A2BD0C24-0638-9A3C-A672-0443A3AD8722}"/>
              </a:ext>
            </a:extLst>
          </p:cNvPr>
          <p:cNvGrpSpPr/>
          <p:nvPr/>
        </p:nvGrpSpPr>
        <p:grpSpPr>
          <a:xfrm>
            <a:off x="527472" y="1081217"/>
            <a:ext cx="7202594" cy="461665"/>
            <a:chOff x="967739" y="1208217"/>
            <a:chExt cx="7202594" cy="461665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A12816E-209B-D1CF-8063-F66246149B4E}"/>
                </a:ext>
              </a:extLst>
            </p:cNvPr>
            <p:cNvSpPr txBox="1"/>
            <p:nvPr/>
          </p:nvSpPr>
          <p:spPr>
            <a:xfrm>
              <a:off x="967739" y="1208217"/>
              <a:ext cx="720259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latin typeface="+mn-lt"/>
                  <a:ea typeface="+mn-ea"/>
                  <a:cs typeface="+mn-ea"/>
                  <a:sym typeface="+mn-lt"/>
                </a:rPr>
                <a:t>果果怎么做，就可以使自己的        和花花的同样多</a:t>
              </a:r>
              <a:r>
                <a:rPr lang="en-US" altLang="zh-CN" sz="2400" b="1" dirty="0">
                  <a:latin typeface="+mn-lt"/>
                  <a:ea typeface="+mn-ea"/>
                  <a:cs typeface="+mn-ea"/>
                  <a:sym typeface="+mn-lt"/>
                </a:rPr>
                <a:t>?</a:t>
              </a:r>
              <a:endParaRPr lang="zh-CN" altLang="en-US" sz="24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599C8F59-E104-CC7C-40E4-53B74E91E7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86494" y="1208673"/>
              <a:ext cx="604749" cy="453560"/>
            </a:xfrm>
            <a:prstGeom prst="rect">
              <a:avLst/>
            </a:prstGeom>
          </p:spPr>
        </p:pic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652F1749-C78F-357F-CA4A-5F046E1D94DB}"/>
              </a:ext>
            </a:extLst>
          </p:cNvPr>
          <p:cNvGrpSpPr/>
          <p:nvPr/>
        </p:nvGrpSpPr>
        <p:grpSpPr>
          <a:xfrm>
            <a:off x="5422871" y="2952476"/>
            <a:ext cx="3094397" cy="1439334"/>
            <a:chOff x="5395575" y="2693169"/>
            <a:chExt cx="3094397" cy="1439334"/>
          </a:xfrm>
        </p:grpSpPr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3947EA06-D4D6-A072-6DB6-1EBD36002F3C}"/>
                </a:ext>
              </a:extLst>
            </p:cNvPr>
            <p:cNvSpPr/>
            <p:nvPr/>
          </p:nvSpPr>
          <p:spPr>
            <a:xfrm>
              <a:off x="5395575" y="2693169"/>
              <a:ext cx="2850957" cy="1439334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0C206D0F-D2D5-DDCA-8DA2-1B6258FC41D7}"/>
                </a:ext>
              </a:extLst>
            </p:cNvPr>
            <p:cNvSpPr txBox="1"/>
            <p:nvPr/>
          </p:nvSpPr>
          <p:spPr>
            <a:xfrm>
              <a:off x="5469966" y="2727289"/>
              <a:ext cx="3020006" cy="1303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果果有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根香蕉，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花花有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根香蕉。</a:t>
              </a:r>
            </a:p>
          </p:txBody>
        </p:sp>
      </p:grpSp>
      <p:pic>
        <p:nvPicPr>
          <p:cNvPr id="40" name="图片 39">
            <a:extLst>
              <a:ext uri="{FF2B5EF4-FFF2-40B4-BE49-F238E27FC236}">
                <a16:creationId xmlns:a16="http://schemas.microsoft.com/office/drawing/2014/main" id="{F71C1EFD-263D-5368-50D6-597A7E814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89" y="1697305"/>
            <a:ext cx="4639794" cy="18764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3B4A71A6-2DFA-44A2-ADCF-0EC4E995C1D7}"/>
              </a:ext>
            </a:extLst>
          </p:cNvPr>
          <p:cNvSpPr/>
          <p:nvPr/>
        </p:nvSpPr>
        <p:spPr>
          <a:xfrm>
            <a:off x="1236195" y="409202"/>
            <a:ext cx="1489901" cy="524976"/>
          </a:xfrm>
          <a:prstGeom prst="roundRect">
            <a:avLst>
              <a:gd name="adj" fmla="val 50000"/>
            </a:avLst>
          </a:prstGeom>
          <a:solidFill>
            <a:srgbClr val="F5D4BA"/>
          </a:solidFill>
          <a:ln>
            <a:solidFill>
              <a:srgbClr val="F5D4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5686A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试一试</a:t>
            </a: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DD158DFF-0D9D-4C6E-B1C6-957BEEA70D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110" y="1625232"/>
            <a:ext cx="997945" cy="1047171"/>
          </a:xfrm>
          <a:prstGeom prst="rect">
            <a:avLst/>
          </a:prstGeom>
        </p:spPr>
      </p:pic>
      <p:sp>
        <p:nvSpPr>
          <p:cNvPr id="42" name="对话气泡: 圆角矩形 41">
            <a:extLst>
              <a:ext uri="{FF2B5EF4-FFF2-40B4-BE49-F238E27FC236}">
                <a16:creationId xmlns:a16="http://schemas.microsoft.com/office/drawing/2014/main" id="{78069F7F-E8EC-4ABD-9FA3-CE6CAEB2ACD1}"/>
              </a:ext>
            </a:extLst>
          </p:cNvPr>
          <p:cNvSpPr/>
          <p:nvPr/>
        </p:nvSpPr>
        <p:spPr>
          <a:xfrm>
            <a:off x="5316975" y="1600200"/>
            <a:ext cx="2482721" cy="850131"/>
          </a:xfrm>
          <a:prstGeom prst="wedgeRoundRectCallout">
            <a:avLst>
              <a:gd name="adj1" fmla="val 59518"/>
              <a:gd name="adj2" fmla="val 34779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你们可以从图中知道哪些信息？</a:t>
            </a:r>
          </a:p>
        </p:txBody>
      </p:sp>
    </p:spTree>
    <p:extLst>
      <p:ext uri="{BB962C8B-B14F-4D97-AF65-F5344CB8AC3E}">
        <p14:creationId xmlns:p14="http://schemas.microsoft.com/office/powerpoint/2010/main" val="24469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65FAF5C-7C23-7D25-FF89-A8EAF3A9A0DF}"/>
              </a:ext>
            </a:extLst>
          </p:cNvPr>
          <p:cNvSpPr txBox="1"/>
          <p:nvPr/>
        </p:nvSpPr>
        <p:spPr>
          <a:xfrm>
            <a:off x="1203063" y="403515"/>
            <a:ext cx="1914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解决问题</a:t>
            </a:r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AD12D003-EED8-5CEF-B781-37B43A1C5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381" y="3374666"/>
            <a:ext cx="1053488" cy="13653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3320A56F-9EA9-6DD3-CC6D-F4C4F6B8EAAD}"/>
              </a:ext>
            </a:extLst>
          </p:cNvPr>
          <p:cNvSpPr/>
          <p:nvPr/>
        </p:nvSpPr>
        <p:spPr>
          <a:xfrm>
            <a:off x="2160220" y="3447253"/>
            <a:ext cx="2903099" cy="600364"/>
          </a:xfrm>
          <a:prstGeom prst="wedgeRoundRectCallout">
            <a:avLst>
              <a:gd name="adj1" fmla="val -56257"/>
              <a:gd name="adj2" fmla="val 4250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果果吃掉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根香蕉。</a:t>
            </a:r>
          </a:p>
        </p:txBody>
      </p:sp>
      <p:sp>
        <p:nvSpPr>
          <p:cNvPr id="34" name="对话气泡: 圆角矩形 33">
            <a:extLst>
              <a:ext uri="{FF2B5EF4-FFF2-40B4-BE49-F238E27FC236}">
                <a16:creationId xmlns:a16="http://schemas.microsoft.com/office/drawing/2014/main" id="{E994C482-BB0D-C0D0-C041-C9DEFE5B7083}"/>
              </a:ext>
            </a:extLst>
          </p:cNvPr>
          <p:cNvSpPr/>
          <p:nvPr/>
        </p:nvSpPr>
        <p:spPr>
          <a:xfrm>
            <a:off x="2230686" y="3472941"/>
            <a:ext cx="1773382" cy="550678"/>
          </a:xfrm>
          <a:prstGeom prst="wedgeRoundRectCallout">
            <a:avLst>
              <a:gd name="adj1" fmla="val -64338"/>
              <a:gd name="adj2" fmla="val 41261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en-US" altLang="zh-CN" sz="2400" b="1" dirty="0">
                <a:solidFill>
                  <a:schemeClr val="tx1"/>
                </a:solidFill>
                <a:latin typeface="+mn-ea"/>
              </a:rPr>
              <a:t>-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1=3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D38C75F6-0AFA-39C8-CA17-D43B328F38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70" y="1583605"/>
            <a:ext cx="3623265" cy="14653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8" name="对话气泡: 圆角矩形 37">
            <a:extLst>
              <a:ext uri="{FF2B5EF4-FFF2-40B4-BE49-F238E27FC236}">
                <a16:creationId xmlns:a16="http://schemas.microsoft.com/office/drawing/2014/main" id="{6A95C95E-9AF1-557B-28BE-2A81BAE9B3BC}"/>
              </a:ext>
            </a:extLst>
          </p:cNvPr>
          <p:cNvSpPr/>
          <p:nvPr/>
        </p:nvSpPr>
        <p:spPr>
          <a:xfrm>
            <a:off x="2165907" y="3221030"/>
            <a:ext cx="4272472" cy="913012"/>
          </a:xfrm>
          <a:prstGeom prst="wedgeRoundRectCallout">
            <a:avLst>
              <a:gd name="adj1" fmla="val -56257"/>
              <a:gd name="adj2" fmla="val 4250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果果原来有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根香蕉，吃掉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根香蕉，还剩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根香蕉。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22E9E7D6-8FD6-4F7B-B1BB-33EE39E6F19C}"/>
              </a:ext>
            </a:extLst>
          </p:cNvPr>
          <p:cNvGrpSpPr/>
          <p:nvPr/>
        </p:nvGrpSpPr>
        <p:grpSpPr>
          <a:xfrm>
            <a:off x="527472" y="1081217"/>
            <a:ext cx="7202594" cy="461665"/>
            <a:chOff x="967739" y="1208217"/>
            <a:chExt cx="7202594" cy="461665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C081ED1B-B654-4655-9045-1C1F2B002A84}"/>
                </a:ext>
              </a:extLst>
            </p:cNvPr>
            <p:cNvSpPr txBox="1"/>
            <p:nvPr/>
          </p:nvSpPr>
          <p:spPr>
            <a:xfrm>
              <a:off x="967739" y="1208217"/>
              <a:ext cx="720259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latin typeface="+mn-lt"/>
                  <a:ea typeface="+mn-ea"/>
                  <a:cs typeface="+mn-ea"/>
                  <a:sym typeface="+mn-lt"/>
                </a:rPr>
                <a:t>果果怎么做，就可以使自己的        和花花的同样多</a:t>
              </a:r>
              <a:r>
                <a:rPr lang="en-US" altLang="zh-CN" sz="2400" b="1" dirty="0">
                  <a:latin typeface="+mn-lt"/>
                  <a:ea typeface="+mn-ea"/>
                  <a:cs typeface="+mn-ea"/>
                  <a:sym typeface="+mn-lt"/>
                </a:rPr>
                <a:t>?</a:t>
              </a:r>
              <a:endParaRPr lang="zh-CN" altLang="en-US" sz="24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D3BB933B-A3DA-4211-A909-85C62CAA4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86494" y="1208673"/>
              <a:ext cx="604749" cy="453560"/>
            </a:xfrm>
            <a:prstGeom prst="rect">
              <a:avLst/>
            </a:prstGeom>
          </p:spPr>
        </p:pic>
      </p:grpSp>
      <p:pic>
        <p:nvPicPr>
          <p:cNvPr id="42" name="图片 41">
            <a:extLst>
              <a:ext uri="{FF2B5EF4-FFF2-40B4-BE49-F238E27FC236}">
                <a16:creationId xmlns:a16="http://schemas.microsoft.com/office/drawing/2014/main" id="{E6C56D2B-C8B0-482B-8C8B-434A671185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695" y="1792679"/>
            <a:ext cx="997945" cy="1047171"/>
          </a:xfrm>
          <a:prstGeom prst="rect">
            <a:avLst/>
          </a:prstGeom>
        </p:spPr>
      </p:pic>
      <p:sp>
        <p:nvSpPr>
          <p:cNvPr id="37" name="对话气泡: 圆角矩形 36">
            <a:extLst>
              <a:ext uri="{FF2B5EF4-FFF2-40B4-BE49-F238E27FC236}">
                <a16:creationId xmlns:a16="http://schemas.microsoft.com/office/drawing/2014/main" id="{BF5D9EF9-1EBD-170C-D7FC-20AD6782D92A}"/>
              </a:ext>
            </a:extLst>
          </p:cNvPr>
          <p:cNvSpPr/>
          <p:nvPr/>
        </p:nvSpPr>
        <p:spPr>
          <a:xfrm>
            <a:off x="5218984" y="1635809"/>
            <a:ext cx="2229250" cy="843589"/>
          </a:xfrm>
          <a:prstGeom prst="wedgeRoundRectCallout">
            <a:avLst>
              <a:gd name="adj1" fmla="val 58187"/>
              <a:gd name="adj2" fmla="val 41742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这个算式表示什么含义呢？</a:t>
            </a:r>
          </a:p>
        </p:txBody>
      </p:sp>
      <p:sp>
        <p:nvSpPr>
          <p:cNvPr id="33" name="对话气泡: 圆角矩形 32">
            <a:extLst>
              <a:ext uri="{FF2B5EF4-FFF2-40B4-BE49-F238E27FC236}">
                <a16:creationId xmlns:a16="http://schemas.microsoft.com/office/drawing/2014/main" id="{90A5B37B-5937-04BE-1698-0A32A97334D6}"/>
              </a:ext>
            </a:extLst>
          </p:cNvPr>
          <p:cNvSpPr/>
          <p:nvPr/>
        </p:nvSpPr>
        <p:spPr>
          <a:xfrm>
            <a:off x="4646227" y="1617592"/>
            <a:ext cx="2802007" cy="913012"/>
          </a:xfrm>
          <a:prstGeom prst="wedgeRoundRectCallout">
            <a:avLst>
              <a:gd name="adj1" fmla="val 58187"/>
              <a:gd name="adj2" fmla="val 41742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可以用减法算式来表示吗？</a:t>
            </a:r>
          </a:p>
        </p:txBody>
      </p:sp>
    </p:spTree>
    <p:extLst>
      <p:ext uri="{BB962C8B-B14F-4D97-AF65-F5344CB8AC3E}">
        <p14:creationId xmlns:p14="http://schemas.microsoft.com/office/powerpoint/2010/main" val="2159014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34" grpId="0" animBg="1"/>
      <p:bldP spid="34" grpId="1" animBg="1"/>
      <p:bldP spid="38" grpId="0" animBg="1"/>
      <p:bldP spid="37" grpId="0" animBg="1"/>
      <p:bldP spid="33" grpId="0" animBg="1"/>
      <p:bldP spid="3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4"/>
          <p:cNvSpPr txBox="1"/>
          <p:nvPr/>
        </p:nvSpPr>
        <p:spPr>
          <a:xfrm>
            <a:off x="878015" y="1095527"/>
            <a:ext cx="5835650" cy="71913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sz="3200" dirty="0">
                <a:cs typeface="+mn-ea"/>
                <a:sym typeface="+mn-lt"/>
              </a:rPr>
              <a:t>1.</a:t>
            </a:r>
            <a:r>
              <a:rPr lang="zh-CN" altLang="en-US" sz="3200" dirty="0">
                <a:cs typeface="+mn-ea"/>
                <a:sym typeface="+mn-lt"/>
              </a:rPr>
              <a:t>看图说一说算式表示的意思。</a:t>
            </a:r>
          </a:p>
        </p:txBody>
      </p:sp>
      <p:sp>
        <p:nvSpPr>
          <p:cNvPr id="2" name="矩形 1"/>
          <p:cNvSpPr/>
          <p:nvPr/>
        </p:nvSpPr>
        <p:spPr>
          <a:xfrm>
            <a:off x="3123523" y="447514"/>
            <a:ext cx="32040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27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页做一做 </a:t>
            </a:r>
            <a:r>
              <a:rPr lang="zh-CN" altLang="en-US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第</a:t>
            </a:r>
            <a:r>
              <a:rPr lang="en-US" altLang="zh-CN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】</a:t>
            </a:r>
            <a:endParaRPr kumimoji="0" lang="zh-CN" altLang="en-US" sz="2800" b="0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AC6D31AD-49FF-6DB8-E96A-B9E825C4D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5403" y="336549"/>
            <a:ext cx="2416797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巩固练习</a:t>
            </a:r>
            <a:endParaRPr kumimoji="0" lang="zh-CN" altLang="en-US" sz="3200" i="0" u="none" strike="noStrike" kern="1200" cap="none" spc="0" normalizeH="0" baseline="0" noProof="0" dirty="0">
              <a:ln>
                <a:solidFill>
                  <a:srgbClr val="B05408"/>
                </a:solidFill>
              </a:ln>
              <a:solidFill>
                <a:srgbClr val="B05408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4B97863-399A-AC7C-D073-6A5B13C0397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6508" y="1814665"/>
            <a:ext cx="3104621" cy="266004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56C3969-606C-3F76-AD04-8C32BD8E97B9}"/>
              </a:ext>
            </a:extLst>
          </p:cNvPr>
          <p:cNvSpPr txBox="1"/>
          <p:nvPr/>
        </p:nvSpPr>
        <p:spPr>
          <a:xfrm>
            <a:off x="4032913" y="2288401"/>
            <a:ext cx="4394579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原来有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把铁锹（</a:t>
            </a:r>
            <a:r>
              <a:rPr lang="en-US" altLang="zh-CN" sz="2800" b="1" dirty="0" err="1">
                <a:solidFill>
                  <a:srgbClr val="FF0000"/>
                </a:solidFill>
                <a:latin typeface="宋体" panose="02010600030101010101" pitchFamily="2" charset="-122"/>
              </a:rPr>
              <a:t>qiāo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），拿走了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把，还剩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把。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C91E5E1-4548-C3A1-7F52-F8A476216BC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7497" y="1355045"/>
            <a:ext cx="2867025" cy="25527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A444216-1EB4-3694-A154-97733A0296A0}"/>
              </a:ext>
            </a:extLst>
          </p:cNvPr>
          <p:cNvSpPr txBox="1"/>
          <p:nvPr/>
        </p:nvSpPr>
        <p:spPr>
          <a:xfrm>
            <a:off x="4711005" y="1656641"/>
            <a:ext cx="3403600" cy="1949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原来有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块饼干，小老鼠拿走了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块，还剩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块饼干。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15">
            <a:extLst>
              <a:ext uri="{FF2B5EF4-FFF2-40B4-BE49-F238E27FC236}">
                <a16:creationId xmlns:a16="http://schemas.microsoft.com/office/drawing/2014/main" id="{6A2D2CA4-5160-79A9-1AD7-C4CFE96BF3C2}"/>
              </a:ext>
            </a:extLst>
          </p:cNvPr>
          <p:cNvSpPr/>
          <p:nvPr/>
        </p:nvSpPr>
        <p:spPr>
          <a:xfrm>
            <a:off x="5102254" y="1481873"/>
            <a:ext cx="377825" cy="379412"/>
          </a:xfrm>
          <a:prstGeom prst="ellipse">
            <a:avLst/>
          </a:prstGeom>
          <a:solidFill>
            <a:srgbClr val="BFDDDB"/>
          </a:solidFill>
          <a:ln w="9525">
            <a:noFill/>
          </a:ln>
        </p:spPr>
        <p:txBody>
          <a:bodyPr wrap="none" anchor="ctr"/>
          <a:lstStyle/>
          <a:p>
            <a:pPr eaLnBrk="1" hangingPunct="1"/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Oval 15">
            <a:extLst>
              <a:ext uri="{FF2B5EF4-FFF2-40B4-BE49-F238E27FC236}">
                <a16:creationId xmlns:a16="http://schemas.microsoft.com/office/drawing/2014/main" id="{DFD7AF54-51B8-9222-12E0-9051DF19FDE6}"/>
              </a:ext>
            </a:extLst>
          </p:cNvPr>
          <p:cNvSpPr/>
          <p:nvPr/>
        </p:nvSpPr>
        <p:spPr>
          <a:xfrm>
            <a:off x="5711854" y="1481873"/>
            <a:ext cx="379413" cy="379412"/>
          </a:xfrm>
          <a:prstGeom prst="ellipse">
            <a:avLst/>
          </a:prstGeom>
          <a:solidFill>
            <a:srgbClr val="BFDDDB"/>
          </a:solidFill>
          <a:ln w="9525">
            <a:noFill/>
          </a:ln>
        </p:spPr>
        <p:txBody>
          <a:bodyPr wrap="none" anchor="ctr"/>
          <a:lstStyle/>
          <a:p>
            <a:pPr eaLnBrk="1" hangingPunct="1"/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Oval 15">
            <a:extLst>
              <a:ext uri="{FF2B5EF4-FFF2-40B4-BE49-F238E27FC236}">
                <a16:creationId xmlns:a16="http://schemas.microsoft.com/office/drawing/2014/main" id="{7C481D6A-2307-5D28-195F-156164172E35}"/>
              </a:ext>
            </a:extLst>
          </p:cNvPr>
          <p:cNvSpPr/>
          <p:nvPr/>
        </p:nvSpPr>
        <p:spPr>
          <a:xfrm>
            <a:off x="6323042" y="1481873"/>
            <a:ext cx="377825" cy="379412"/>
          </a:xfrm>
          <a:prstGeom prst="ellipse">
            <a:avLst/>
          </a:prstGeom>
          <a:solidFill>
            <a:srgbClr val="BFDDDB"/>
          </a:solidFill>
          <a:ln w="9525">
            <a:noFill/>
          </a:ln>
        </p:spPr>
        <p:txBody>
          <a:bodyPr wrap="none" anchor="ctr"/>
          <a:lstStyle/>
          <a:p>
            <a:pPr eaLnBrk="1" hangingPunct="1"/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Oval 15">
            <a:extLst>
              <a:ext uri="{FF2B5EF4-FFF2-40B4-BE49-F238E27FC236}">
                <a16:creationId xmlns:a16="http://schemas.microsoft.com/office/drawing/2014/main" id="{5C15E490-2D3A-55B5-2072-76F59CD714BE}"/>
              </a:ext>
            </a:extLst>
          </p:cNvPr>
          <p:cNvSpPr/>
          <p:nvPr/>
        </p:nvSpPr>
        <p:spPr>
          <a:xfrm>
            <a:off x="6934229" y="1481873"/>
            <a:ext cx="377825" cy="379412"/>
          </a:xfrm>
          <a:prstGeom prst="ellipse">
            <a:avLst/>
          </a:prstGeom>
          <a:solidFill>
            <a:srgbClr val="BFDDDB"/>
          </a:solidFill>
          <a:ln w="9525">
            <a:noFill/>
          </a:ln>
        </p:spPr>
        <p:txBody>
          <a:bodyPr wrap="none" anchor="ctr"/>
          <a:lstStyle/>
          <a:p>
            <a:pPr eaLnBrk="1" hangingPunct="1"/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Picture 21">
            <a:extLst>
              <a:ext uri="{FF2B5EF4-FFF2-40B4-BE49-F238E27FC236}">
                <a16:creationId xmlns:a16="http://schemas.microsoft.com/office/drawing/2014/main" id="{90CF5C94-C004-3EA6-53B9-9F2D796AC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518" y="3172686"/>
            <a:ext cx="133350" cy="3698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15">
            <a:extLst>
              <a:ext uri="{FF2B5EF4-FFF2-40B4-BE49-F238E27FC236}">
                <a16:creationId xmlns:a16="http://schemas.microsoft.com/office/drawing/2014/main" id="{D535AF12-C23F-3DF4-17C8-5D2618FAB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7130" y="3547560"/>
            <a:ext cx="1762125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减号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BFBF6FC-DD8C-D427-B4AA-6F890F9452DE}"/>
              </a:ext>
            </a:extLst>
          </p:cNvPr>
          <p:cNvSpPr txBox="1"/>
          <p:nvPr/>
        </p:nvSpPr>
        <p:spPr>
          <a:xfrm>
            <a:off x="488895" y="4101621"/>
            <a:ext cx="4410075" cy="7270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sz="3200" dirty="0">
                <a:cs typeface="+mn-ea"/>
                <a:sym typeface="+mn-lt"/>
              </a:rPr>
              <a:t>读作：</a:t>
            </a:r>
            <a:r>
              <a:rPr lang="en-US" altLang="zh-CN" sz="3200" dirty="0">
                <a:cs typeface="+mn-ea"/>
                <a:sym typeface="+mn-lt"/>
              </a:rPr>
              <a:t>4 </a:t>
            </a:r>
            <a:r>
              <a:rPr lang="zh-CN" altLang="en-US" sz="3200" dirty="0">
                <a:solidFill>
                  <a:srgbClr val="FF0000"/>
                </a:solidFill>
                <a:cs typeface="+mn-ea"/>
                <a:sym typeface="+mn-lt"/>
              </a:rPr>
              <a:t>减</a:t>
            </a:r>
            <a:r>
              <a:rPr lang="zh-CN" altLang="en-US" sz="3200" dirty="0">
                <a:cs typeface="+mn-ea"/>
                <a:sym typeface="+mn-lt"/>
              </a:rPr>
              <a:t> </a:t>
            </a:r>
            <a:r>
              <a:rPr lang="en-US" altLang="zh-CN" sz="3200" dirty="0">
                <a:cs typeface="+mn-ea"/>
                <a:sym typeface="+mn-lt"/>
              </a:rPr>
              <a:t>1 </a:t>
            </a:r>
            <a:r>
              <a:rPr lang="zh-CN" altLang="en-US" sz="3200" dirty="0">
                <a:cs typeface="+mn-ea"/>
                <a:sym typeface="+mn-lt"/>
              </a:rPr>
              <a:t>等于 </a:t>
            </a:r>
            <a:r>
              <a:rPr lang="en-US" altLang="zh-CN" sz="3200" dirty="0">
                <a:cs typeface="+mn-ea"/>
                <a:sym typeface="+mn-lt"/>
              </a:rPr>
              <a:t>3 </a:t>
            </a:r>
            <a:r>
              <a:rPr lang="zh-CN" altLang="en-US" sz="3200" dirty="0">
                <a:cs typeface="+mn-ea"/>
                <a:sym typeface="+mn-lt"/>
              </a:rPr>
              <a:t>。</a:t>
            </a:r>
          </a:p>
        </p:txBody>
      </p:sp>
      <p:sp>
        <p:nvSpPr>
          <p:cNvPr id="10" name="Oval 15">
            <a:extLst>
              <a:ext uri="{FF2B5EF4-FFF2-40B4-BE49-F238E27FC236}">
                <a16:creationId xmlns:a16="http://schemas.microsoft.com/office/drawing/2014/main" id="{D2822E00-716E-6AD1-C0D4-DD0FEB3F0E89}"/>
              </a:ext>
            </a:extLst>
          </p:cNvPr>
          <p:cNvSpPr/>
          <p:nvPr/>
        </p:nvSpPr>
        <p:spPr>
          <a:xfrm>
            <a:off x="5102254" y="2290500"/>
            <a:ext cx="377825" cy="379412"/>
          </a:xfrm>
          <a:prstGeom prst="ellipse">
            <a:avLst/>
          </a:prstGeom>
          <a:solidFill>
            <a:srgbClr val="BFDDDB"/>
          </a:solidFill>
          <a:ln w="9525">
            <a:noFill/>
          </a:ln>
        </p:spPr>
        <p:txBody>
          <a:bodyPr wrap="none" anchor="ctr"/>
          <a:lstStyle/>
          <a:p>
            <a:pPr eaLnBrk="1" hangingPunct="1"/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Oval 15">
            <a:extLst>
              <a:ext uri="{FF2B5EF4-FFF2-40B4-BE49-F238E27FC236}">
                <a16:creationId xmlns:a16="http://schemas.microsoft.com/office/drawing/2014/main" id="{870B6DA5-64CB-7883-DA9E-9F65A8A2EF0C}"/>
              </a:ext>
            </a:extLst>
          </p:cNvPr>
          <p:cNvSpPr/>
          <p:nvPr/>
        </p:nvSpPr>
        <p:spPr>
          <a:xfrm>
            <a:off x="5711854" y="2290500"/>
            <a:ext cx="379413" cy="379412"/>
          </a:xfrm>
          <a:prstGeom prst="ellipse">
            <a:avLst/>
          </a:prstGeom>
          <a:solidFill>
            <a:srgbClr val="BFDDDB"/>
          </a:solidFill>
          <a:ln w="9525">
            <a:noFill/>
          </a:ln>
        </p:spPr>
        <p:txBody>
          <a:bodyPr wrap="none" anchor="ctr"/>
          <a:lstStyle/>
          <a:p>
            <a:pPr eaLnBrk="1" hangingPunct="1"/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Oval 15">
            <a:extLst>
              <a:ext uri="{FF2B5EF4-FFF2-40B4-BE49-F238E27FC236}">
                <a16:creationId xmlns:a16="http://schemas.microsoft.com/office/drawing/2014/main" id="{0FA6F545-239E-534B-FFAB-14202F86325C}"/>
              </a:ext>
            </a:extLst>
          </p:cNvPr>
          <p:cNvSpPr/>
          <p:nvPr/>
        </p:nvSpPr>
        <p:spPr>
          <a:xfrm>
            <a:off x="6323042" y="2290500"/>
            <a:ext cx="377825" cy="379412"/>
          </a:xfrm>
          <a:prstGeom prst="ellipse">
            <a:avLst/>
          </a:prstGeom>
          <a:solidFill>
            <a:srgbClr val="BFDDDB"/>
          </a:solidFill>
          <a:ln w="9525">
            <a:noFill/>
          </a:ln>
        </p:spPr>
        <p:txBody>
          <a:bodyPr wrap="none" anchor="ctr"/>
          <a:lstStyle/>
          <a:p>
            <a:pPr eaLnBrk="1" hangingPunct="1"/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74868F3-2D7E-B516-E9A0-2386C6C28B5B}"/>
              </a:ext>
            </a:extLst>
          </p:cNvPr>
          <p:cNvGrpSpPr/>
          <p:nvPr/>
        </p:nvGrpSpPr>
        <p:grpSpPr>
          <a:xfrm>
            <a:off x="6790794" y="1091056"/>
            <a:ext cx="942934" cy="934535"/>
            <a:chOff x="6545261" y="345989"/>
            <a:chExt cx="942934" cy="934535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095F0531-5AC9-4CAE-23F3-9A61C6071BF6}"/>
                </a:ext>
              </a:extLst>
            </p:cNvPr>
            <p:cNvSpPr/>
            <p:nvPr/>
          </p:nvSpPr>
          <p:spPr>
            <a:xfrm>
              <a:off x="6545261" y="572499"/>
              <a:ext cx="708025" cy="708025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7DD860A6-7B99-05AB-14FC-DC05194FE9E6}"/>
                </a:ext>
              </a:extLst>
            </p:cNvPr>
            <p:cNvCxnSpPr>
              <a:stCxn id="14" idx="7"/>
            </p:cNvCxnSpPr>
            <p:nvPr/>
          </p:nvCxnSpPr>
          <p:spPr>
            <a:xfrm flipV="1">
              <a:off x="7149598" y="345989"/>
              <a:ext cx="338597" cy="330198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4327976F-18AC-DC33-2279-30573502B57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2976" y="886938"/>
            <a:ext cx="3890433" cy="1811307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DD03CAE2-12F9-21F0-5128-0DC3AAB1F4AB}"/>
              </a:ext>
            </a:extLst>
          </p:cNvPr>
          <p:cNvSpPr txBox="1"/>
          <p:nvPr/>
        </p:nvSpPr>
        <p:spPr>
          <a:xfrm>
            <a:off x="1210732" y="2692081"/>
            <a:ext cx="651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4</a:t>
            </a:r>
            <a:endParaRPr lang="zh-CN" altLang="en-US" sz="3200" b="1" dirty="0">
              <a:latin typeface="+mj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4B6A19E-F970-D12F-C5DF-3781C2961253}"/>
              </a:ext>
            </a:extLst>
          </p:cNvPr>
          <p:cNvSpPr txBox="1"/>
          <p:nvPr/>
        </p:nvSpPr>
        <p:spPr>
          <a:xfrm>
            <a:off x="2099733" y="2692081"/>
            <a:ext cx="651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ea"/>
                <a:ea typeface="+mn-ea"/>
              </a:rPr>
              <a:t>-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63F041F-CEBF-E5F1-7247-9D04D6B86FAC}"/>
              </a:ext>
            </a:extLst>
          </p:cNvPr>
          <p:cNvSpPr txBox="1"/>
          <p:nvPr/>
        </p:nvSpPr>
        <p:spPr>
          <a:xfrm>
            <a:off x="2988733" y="2692081"/>
            <a:ext cx="651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1</a:t>
            </a:r>
            <a:endParaRPr lang="zh-CN" altLang="en-US" sz="3200" b="1" dirty="0">
              <a:latin typeface="+mj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9033D45-113C-16C9-59F5-C058C669A83A}"/>
              </a:ext>
            </a:extLst>
          </p:cNvPr>
          <p:cNvSpPr txBox="1"/>
          <p:nvPr/>
        </p:nvSpPr>
        <p:spPr>
          <a:xfrm>
            <a:off x="3369733" y="2692081"/>
            <a:ext cx="651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=</a:t>
            </a:r>
            <a:endParaRPr lang="zh-CN" altLang="en-US" sz="3200" b="1" dirty="0">
              <a:latin typeface="+mj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55001DD-3EC7-0130-0A14-FE33E6C22209}"/>
              </a:ext>
            </a:extLst>
          </p:cNvPr>
          <p:cNvSpPr txBox="1"/>
          <p:nvPr/>
        </p:nvSpPr>
        <p:spPr>
          <a:xfrm>
            <a:off x="3970866" y="2692081"/>
            <a:ext cx="651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3</a:t>
            </a:r>
            <a:endParaRPr lang="zh-CN" altLang="en-US" sz="3200" b="1" dirty="0">
              <a:latin typeface="+mj-lt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231B3EE-A269-F139-3C1C-1C3B86E6640D}"/>
              </a:ext>
            </a:extLst>
          </p:cNvPr>
          <p:cNvGrpSpPr/>
          <p:nvPr/>
        </p:nvGrpSpPr>
        <p:grpSpPr>
          <a:xfrm>
            <a:off x="4572000" y="2787263"/>
            <a:ext cx="3841661" cy="1883615"/>
            <a:chOff x="4523406" y="2853267"/>
            <a:chExt cx="3841661" cy="1883615"/>
          </a:xfrm>
        </p:grpSpPr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E92759DA-C40E-2FC0-2698-708B5839B65A}"/>
                </a:ext>
              </a:extLst>
            </p:cNvPr>
            <p:cNvSpPr/>
            <p:nvPr/>
          </p:nvSpPr>
          <p:spPr>
            <a:xfrm>
              <a:off x="4523406" y="2853267"/>
              <a:ext cx="3689261" cy="18796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A86DF8CB-968C-9B4A-C0D5-93C150D676E7}"/>
                </a:ext>
              </a:extLst>
            </p:cNvPr>
            <p:cNvSpPr txBox="1"/>
            <p:nvPr/>
          </p:nvSpPr>
          <p:spPr>
            <a:xfrm>
              <a:off x="4665133" y="2921000"/>
              <a:ext cx="3699934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当从一个数里去掉一部分，求还剩多少的时候，就需要用到减法来计算。</a:t>
              </a:r>
            </a:p>
          </p:txBody>
        </p:sp>
      </p:grpSp>
      <p:sp>
        <p:nvSpPr>
          <p:cNvPr id="26" name="Rectangle 16">
            <a:extLst>
              <a:ext uri="{FF2B5EF4-FFF2-40B4-BE49-F238E27FC236}">
                <a16:creationId xmlns:a16="http://schemas.microsoft.com/office/drawing/2014/main" id="{C6F39E94-318B-46BF-AC14-CE1CE4E1E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3946" y="390525"/>
            <a:ext cx="220059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70267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6E5B3846-CB7E-43E4-8FE6-BB5E21FE97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CF0511C-3C4E-4BC1-8D67-19A6C022BA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000250" y="681411"/>
            <a:ext cx="5143500" cy="388843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ECFA3533-1DE6-4D29-A769-D1C40AFBED91}"/>
              </a:ext>
            </a:extLst>
          </p:cNvPr>
          <p:cNvSpPr txBox="1"/>
          <p:nvPr/>
        </p:nvSpPr>
        <p:spPr>
          <a:xfrm>
            <a:off x="3440459" y="2042521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51B305C-90BB-4394-8031-4418A68C01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862" y="1540603"/>
            <a:ext cx="1515919" cy="276916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90402da6-54f7-4cb1-868b-d6a72fc1e202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4ff0e83-080e-489d-a29c-4b9d1c954a5c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4ff0e83-080e-489d-a29c-4b9d1c954a5c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430</Words>
  <Application>Microsoft Office PowerPoint</Application>
  <PresentationFormat>全屏显示(16:9)</PresentationFormat>
  <Paragraphs>60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黑体</vt:lpstr>
      <vt:lpstr>楷体</vt:lpstr>
      <vt:lpstr>宋体</vt:lpstr>
      <vt:lpstr>Arial</vt:lpstr>
      <vt:lpstr>Calibri</vt:lpstr>
      <vt:lpstr>Times New Roman</vt:lpstr>
      <vt:lpstr>2_Office 主题​​</vt:lpstr>
      <vt:lpstr>4_Office 主题​​</vt:lpstr>
      <vt:lpstr>减  法(1)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644</cp:revision>
  <dcterms:created xsi:type="dcterms:W3CDTF">2016-01-14T07:05:00Z</dcterms:created>
  <dcterms:modified xsi:type="dcterms:W3CDTF">2024-08-27T03:28:52Z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