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5"/>
  </p:notesMasterIdLst>
  <p:sldIdLst>
    <p:sldId id="256" r:id="rId3"/>
    <p:sldId id="559" r:id="rId4"/>
    <p:sldId id="540" r:id="rId5"/>
    <p:sldId id="555" r:id="rId6"/>
    <p:sldId id="556" r:id="rId7"/>
    <p:sldId id="557" r:id="rId8"/>
    <p:sldId id="535" r:id="rId9"/>
    <p:sldId id="536" r:id="rId10"/>
    <p:sldId id="558" r:id="rId11"/>
    <p:sldId id="382" r:id="rId12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k" initials="l" lastIdx="1" clrIdx="0">
    <p:extLst>
      <p:ext uri="{19B8F6BF-5375-455C-9EA6-DF929625EA0E}">
        <p15:presenceInfo xmlns:p15="http://schemas.microsoft.com/office/powerpoint/2012/main" userId="l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DDB"/>
    <a:srgbClr val="FDA16F"/>
    <a:srgbClr val="00B0AB"/>
    <a:srgbClr val="FFCCFF"/>
    <a:srgbClr val="FFB66D"/>
    <a:srgbClr val="ED297F"/>
    <a:srgbClr val="0000FF"/>
    <a:srgbClr val="FFF100"/>
    <a:srgbClr val="009A46"/>
    <a:srgbClr val="A0D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81"/>
    <p:restoredTop sz="93837" autoAdjust="0"/>
  </p:normalViewPr>
  <p:slideViewPr>
    <p:cSldViewPr snapToGrid="0" showGuides="1">
      <p:cViewPr varScale="1">
        <p:scale>
          <a:sx n="149" d="100"/>
          <a:sy n="149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05AC94-FCD0-4554-8943-FD9FEF7BC76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dirty="0"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8978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7651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05A4ADD6-F2D8-C20C-2703-7F9DD37596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D61B59A4-4A6C-418E-8F95-F79EFABB49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6" name="组合 5"/>
          <p:cNvGrpSpPr/>
          <p:nvPr userDrawn="1"/>
        </p:nvGrpSpPr>
        <p:grpSpPr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7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  <p:sp>
          <p:nvSpPr>
            <p:cNvPr id="8" name="任意多边形: 形状 5"/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</p:grpSp>
      <p:pic>
        <p:nvPicPr>
          <p:cNvPr id="307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" y="-12700"/>
            <a:ext cx="1192213" cy="119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074AC97E-C66B-4EB7-BD8B-649744E6A8E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47A840CF-132C-487D-B18F-ADA8C40563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08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36883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>
          <a:xfrm>
            <a:off x="2965904" y="2204811"/>
            <a:ext cx="5049838" cy="1057275"/>
          </a:xfrm>
        </p:spPr>
        <p:txBody>
          <a:bodyPr vert="horz" wrap="square" lIns="91440" tIns="45720" rIns="91440" bIns="45720" anchor="ctr"/>
          <a:lstStyle/>
          <a:p>
            <a:pPr>
              <a:buClrTx/>
              <a:buSzTx/>
              <a:buFontTx/>
            </a:pPr>
            <a:r>
              <a:rPr lang="zh-CN" altLang="en-US" sz="4400" b="1" kern="1200" dirty="0">
                <a:latin typeface="+mn-lt"/>
                <a:ea typeface="+mn-ea"/>
                <a:cs typeface="+mn-ea"/>
                <a:sym typeface="+mn-lt"/>
              </a:rPr>
              <a:t>减  法</a:t>
            </a:r>
            <a:r>
              <a:rPr lang="en-US" altLang="zh-CN" sz="4400" b="1" dirty="0">
                <a:latin typeface="+mn-lt"/>
                <a:ea typeface="+mn-ea"/>
                <a:cs typeface="+mn-ea"/>
                <a:sym typeface="+mn-lt"/>
              </a:rPr>
              <a:t>(2)</a:t>
            </a:r>
            <a:endParaRPr lang="zh-CN" altLang="en-US" sz="4400" b="1" kern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-268287" y="0"/>
            <a:ext cx="2928938" cy="5873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B5059E5-39FB-4CCF-81D8-97EF183D1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B113621F-077D-4F7F-A570-3982F72E750C}"/>
              </a:ext>
            </a:extLst>
          </p:cNvPr>
          <p:cNvSpPr/>
          <p:nvPr/>
        </p:nvSpPr>
        <p:spPr>
          <a:xfrm>
            <a:off x="5244947" y="998791"/>
            <a:ext cx="1626702" cy="552734"/>
          </a:xfrm>
          <a:prstGeom prst="rect">
            <a:avLst/>
          </a:prstGeom>
          <a:solidFill>
            <a:schemeClr val="bg1"/>
          </a:solidFill>
          <a:ln>
            <a:solidFill>
              <a:srgbClr val="BFDD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3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 dirty="0">
                <a:solidFill>
                  <a:schemeClr val="tx1"/>
                </a:solidFill>
              </a:rPr>
              <a:t>2=1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5122" name="Rectangle 16"/>
          <p:cNvSpPr>
            <a:spLocks noChangeArrowheads="1"/>
          </p:cNvSpPr>
          <p:nvPr/>
        </p:nvSpPr>
        <p:spPr bwMode="auto">
          <a:xfrm>
            <a:off x="1215404" y="336549"/>
            <a:ext cx="221439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游戏</a:t>
            </a:r>
            <a:r>
              <a:rPr kumimoji="0" lang="zh-CN" altLang="en-US" sz="3200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导入</a:t>
            </a: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43D3A8BA-2B4C-447C-AF65-A19712FFB3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40" y="998791"/>
            <a:ext cx="1918525" cy="367667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26E2E2E-24EA-4D19-B0E1-CD66A7191708}"/>
              </a:ext>
            </a:extLst>
          </p:cNvPr>
          <p:cNvSpPr txBox="1"/>
          <p:nvPr/>
        </p:nvSpPr>
        <p:spPr>
          <a:xfrm>
            <a:off x="543616" y="1107476"/>
            <a:ext cx="23610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心灵感应</a:t>
            </a:r>
            <a:endParaRPr lang="zh-CN" altLang="en-US" sz="4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E68EA72-88A3-48A9-8DB9-6E0FE312CD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5" y="1399871"/>
            <a:ext cx="965514" cy="218134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1D91ACF-EE5E-45FF-AD58-2EA57982B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40" y="2490544"/>
            <a:ext cx="1802828" cy="2261815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8B927A8-B17F-4DA2-9763-791FC60FEDB5}"/>
              </a:ext>
            </a:extLst>
          </p:cNvPr>
          <p:cNvGrpSpPr/>
          <p:nvPr/>
        </p:nvGrpSpPr>
        <p:grpSpPr>
          <a:xfrm>
            <a:off x="1182170" y="3714105"/>
            <a:ext cx="1942739" cy="856343"/>
            <a:chOff x="2509871" y="3355669"/>
            <a:chExt cx="1942739" cy="856343"/>
          </a:xfrm>
        </p:grpSpPr>
        <p:sp>
          <p:nvSpPr>
            <p:cNvPr id="22" name="对话气泡: 圆角矩形 21">
              <a:extLst>
                <a:ext uri="{FF2B5EF4-FFF2-40B4-BE49-F238E27FC236}">
                  <a16:creationId xmlns:a16="http://schemas.microsoft.com/office/drawing/2014/main" id="{D71A44F5-4854-4169-B9A5-384CC01C1063}"/>
                </a:ext>
              </a:extLst>
            </p:cNvPr>
            <p:cNvSpPr/>
            <p:nvPr/>
          </p:nvSpPr>
          <p:spPr>
            <a:xfrm>
              <a:off x="2509871" y="3355669"/>
              <a:ext cx="1942739" cy="856343"/>
            </a:xfrm>
            <a:prstGeom prst="wedgeRoundRectCallout">
              <a:avLst>
                <a:gd name="adj1" fmla="val 69594"/>
                <a:gd name="adj2" fmla="val -51672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4319A245-FDD6-4CF4-A597-65AA09511676}"/>
                </a:ext>
              </a:extLst>
            </p:cNvPr>
            <p:cNvGrpSpPr/>
            <p:nvPr/>
          </p:nvGrpSpPr>
          <p:grpSpPr>
            <a:xfrm>
              <a:off x="2756848" y="3500651"/>
              <a:ext cx="1508077" cy="552734"/>
              <a:chOff x="2756848" y="3500651"/>
              <a:chExt cx="1508077" cy="552734"/>
            </a:xfrm>
          </p:grpSpPr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1A60C97E-0A7B-43DB-BB49-FA3D72B9FB83}"/>
                  </a:ext>
                </a:extLst>
              </p:cNvPr>
              <p:cNvSpPr/>
              <p:nvPr/>
            </p:nvSpPr>
            <p:spPr>
              <a:xfrm>
                <a:off x="2756848" y="3575713"/>
                <a:ext cx="416256" cy="4162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44E1F0CB-B730-40ED-BAF1-7D959E52C76E}"/>
                  </a:ext>
                </a:extLst>
              </p:cNvPr>
              <p:cNvSpPr/>
              <p:nvPr/>
            </p:nvSpPr>
            <p:spPr>
              <a:xfrm>
                <a:off x="3273113" y="3575713"/>
                <a:ext cx="416256" cy="4162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17F0BA98-5E57-4EAB-AE3B-C282648E9175}"/>
                  </a:ext>
                </a:extLst>
              </p:cNvPr>
              <p:cNvSpPr/>
              <p:nvPr/>
            </p:nvSpPr>
            <p:spPr>
              <a:xfrm>
                <a:off x="3789378" y="3575713"/>
                <a:ext cx="416256" cy="4162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BB8F14FB-96C4-472F-A010-42AE51A6EE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9369" y="3500651"/>
                <a:ext cx="575556" cy="55273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764D1479-BB2B-410F-9171-FD19EACD2E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2804" y="3500651"/>
                <a:ext cx="575556" cy="55273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对话气泡: 圆角矩形 24">
            <a:extLst>
              <a:ext uri="{FF2B5EF4-FFF2-40B4-BE49-F238E27FC236}">
                <a16:creationId xmlns:a16="http://schemas.microsoft.com/office/drawing/2014/main" id="{2E7E397A-8835-4D50-AAD7-BB5E27E3AD10}"/>
              </a:ext>
            </a:extLst>
          </p:cNvPr>
          <p:cNvSpPr/>
          <p:nvPr/>
        </p:nvSpPr>
        <p:spPr>
          <a:xfrm>
            <a:off x="4761701" y="3164841"/>
            <a:ext cx="2149639" cy="1142114"/>
          </a:xfrm>
          <a:prstGeom prst="wedgeRoundRectCallout">
            <a:avLst>
              <a:gd name="adj1" fmla="val -67407"/>
              <a:gd name="adj2" fmla="val -2533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77DC7B0-C665-4DFC-9543-9EFCB8FF0D40}"/>
              </a:ext>
            </a:extLst>
          </p:cNvPr>
          <p:cNvGrpSpPr/>
          <p:nvPr/>
        </p:nvGrpSpPr>
        <p:grpSpPr>
          <a:xfrm>
            <a:off x="5008678" y="3670655"/>
            <a:ext cx="1448786" cy="416256"/>
            <a:chOff x="2756848" y="3575713"/>
            <a:chExt cx="1448786" cy="416256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203E6CB-A33E-48B5-BE2C-EB3729AE29F4}"/>
                </a:ext>
              </a:extLst>
            </p:cNvPr>
            <p:cNvSpPr/>
            <p:nvPr/>
          </p:nvSpPr>
          <p:spPr>
            <a:xfrm>
              <a:off x="2756848" y="3575713"/>
              <a:ext cx="416256" cy="4162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6A269A23-E774-4480-8692-7623081E7724}"/>
                </a:ext>
              </a:extLst>
            </p:cNvPr>
            <p:cNvSpPr/>
            <p:nvPr/>
          </p:nvSpPr>
          <p:spPr>
            <a:xfrm>
              <a:off x="3273113" y="3575713"/>
              <a:ext cx="416256" cy="4162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AD37FC03-8A7F-4602-9476-50D79895F601}"/>
                </a:ext>
              </a:extLst>
            </p:cNvPr>
            <p:cNvSpPr/>
            <p:nvPr/>
          </p:nvSpPr>
          <p:spPr>
            <a:xfrm>
              <a:off x="3789378" y="3575713"/>
              <a:ext cx="416256" cy="4162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5A32383-1999-4637-8BDC-2C65769CAC03}"/>
              </a:ext>
            </a:extLst>
          </p:cNvPr>
          <p:cNvCxnSpPr>
            <a:cxnSpLocks/>
          </p:cNvCxnSpPr>
          <p:nvPr/>
        </p:nvCxnSpPr>
        <p:spPr>
          <a:xfrm flipV="1">
            <a:off x="6467400" y="3274027"/>
            <a:ext cx="301360" cy="2928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9FB613A3-ADF5-455C-82EA-00B4D21E486C}"/>
              </a:ext>
            </a:extLst>
          </p:cNvPr>
          <p:cNvSpPr/>
          <p:nvPr/>
        </p:nvSpPr>
        <p:spPr>
          <a:xfrm>
            <a:off x="5468112" y="3539841"/>
            <a:ext cx="1063608" cy="690783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176913E-BFD2-47F2-90A2-0E983945B826}"/>
              </a:ext>
            </a:extLst>
          </p:cNvPr>
          <p:cNvGrpSpPr/>
          <p:nvPr/>
        </p:nvGrpSpPr>
        <p:grpSpPr>
          <a:xfrm>
            <a:off x="1275307" y="2354752"/>
            <a:ext cx="1942739" cy="856343"/>
            <a:chOff x="2509871" y="3355669"/>
            <a:chExt cx="1942739" cy="856343"/>
          </a:xfrm>
        </p:grpSpPr>
        <p:sp>
          <p:nvSpPr>
            <p:cNvPr id="37" name="对话气泡: 圆角矩形 36">
              <a:extLst>
                <a:ext uri="{FF2B5EF4-FFF2-40B4-BE49-F238E27FC236}">
                  <a16:creationId xmlns:a16="http://schemas.microsoft.com/office/drawing/2014/main" id="{B1974EB8-5234-482F-A63E-ECE172452558}"/>
                </a:ext>
              </a:extLst>
            </p:cNvPr>
            <p:cNvSpPr/>
            <p:nvPr/>
          </p:nvSpPr>
          <p:spPr>
            <a:xfrm>
              <a:off x="2509871" y="3355669"/>
              <a:ext cx="1942739" cy="856343"/>
            </a:xfrm>
            <a:prstGeom prst="wedgeRoundRectCallout">
              <a:avLst>
                <a:gd name="adj1" fmla="val 66456"/>
                <a:gd name="adj2" fmla="val 37311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0DEAD722-A097-4ECE-B29B-E84E3163ED10}"/>
                </a:ext>
              </a:extLst>
            </p:cNvPr>
            <p:cNvGrpSpPr/>
            <p:nvPr/>
          </p:nvGrpSpPr>
          <p:grpSpPr>
            <a:xfrm>
              <a:off x="2756848" y="3575713"/>
              <a:ext cx="1448786" cy="416256"/>
              <a:chOff x="2756848" y="3575713"/>
              <a:chExt cx="1448786" cy="416256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74BBB120-51CD-4BF0-85EA-2A34DC2ABA5E}"/>
                  </a:ext>
                </a:extLst>
              </p:cNvPr>
              <p:cNvSpPr/>
              <p:nvPr/>
            </p:nvSpPr>
            <p:spPr>
              <a:xfrm>
                <a:off x="2756848" y="3575713"/>
                <a:ext cx="416256" cy="416256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C7CCE2E7-6A42-433B-B073-87B264D26F00}"/>
                  </a:ext>
                </a:extLst>
              </p:cNvPr>
              <p:cNvSpPr/>
              <p:nvPr/>
            </p:nvSpPr>
            <p:spPr>
              <a:xfrm>
                <a:off x="3273113" y="3575713"/>
                <a:ext cx="416256" cy="4162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CDFA742D-042F-45E8-B63C-8579F641DD54}"/>
                  </a:ext>
                </a:extLst>
              </p:cNvPr>
              <p:cNvSpPr/>
              <p:nvPr/>
            </p:nvSpPr>
            <p:spPr>
              <a:xfrm>
                <a:off x="3789378" y="3575713"/>
                <a:ext cx="416256" cy="41625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135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F1F0BB8-36C4-76E2-5393-B799BCBDF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94" y="1562581"/>
            <a:ext cx="4150750" cy="19191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1157876" y="401187"/>
            <a:ext cx="2638095" cy="5842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探究新知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B9DC02-4611-2317-6A68-CA2AEADECD3C}"/>
              </a:ext>
            </a:extLst>
          </p:cNvPr>
          <p:cNvSpPr txBox="1"/>
          <p:nvPr/>
        </p:nvSpPr>
        <p:spPr>
          <a:xfrm>
            <a:off x="544285" y="1016001"/>
            <a:ext cx="6255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观察图片，你从图中知道哪些信息？</a:t>
            </a:r>
          </a:p>
        </p:txBody>
      </p:sp>
      <p:sp>
        <p:nvSpPr>
          <p:cNvPr id="756" name="对话气泡: 圆角矩形 755">
            <a:extLst>
              <a:ext uri="{FF2B5EF4-FFF2-40B4-BE49-F238E27FC236}">
                <a16:creationId xmlns:a16="http://schemas.microsoft.com/office/drawing/2014/main" id="{2D34CD8B-5871-8D1B-9FFB-4C00A0FFD9FC}"/>
              </a:ext>
            </a:extLst>
          </p:cNvPr>
          <p:cNvSpPr/>
          <p:nvPr/>
        </p:nvSpPr>
        <p:spPr>
          <a:xfrm>
            <a:off x="4888343" y="1665820"/>
            <a:ext cx="2389629" cy="856343"/>
          </a:xfrm>
          <a:prstGeom prst="wedgeRoundRectCallout">
            <a:avLst>
              <a:gd name="adj1" fmla="val 60147"/>
              <a:gd name="adj2" fmla="val 5138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树上有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只松鼠，跑了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只。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EB76FA92-3611-9D3D-D6F5-8D06EBC2363E}"/>
              </a:ext>
            </a:extLst>
          </p:cNvPr>
          <p:cNvSpPr/>
          <p:nvPr/>
        </p:nvSpPr>
        <p:spPr>
          <a:xfrm>
            <a:off x="4678644" y="3696486"/>
            <a:ext cx="2723239" cy="856343"/>
          </a:xfrm>
          <a:prstGeom prst="wedgeRoundRectCallout">
            <a:avLst>
              <a:gd name="adj1" fmla="val -58186"/>
              <a:gd name="adj2" fmla="val 2257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你能提出一个数学问题吗？</a:t>
            </a: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0AD85EAA-C093-ABB4-AF79-D6C5A24987CD}"/>
              </a:ext>
            </a:extLst>
          </p:cNvPr>
          <p:cNvSpPr/>
          <p:nvPr/>
        </p:nvSpPr>
        <p:spPr>
          <a:xfrm>
            <a:off x="5071384" y="1799584"/>
            <a:ext cx="2206588" cy="856343"/>
          </a:xfrm>
          <a:prstGeom prst="wedgeRoundRectCallout">
            <a:avLst>
              <a:gd name="adj1" fmla="val 62930"/>
              <a:gd name="adj2" fmla="val 3624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求树上还剩下多少只？</a:t>
            </a: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9C376B96-B837-1ECA-02AD-83002010C321}"/>
              </a:ext>
            </a:extLst>
          </p:cNvPr>
          <p:cNvSpPr/>
          <p:nvPr/>
        </p:nvSpPr>
        <p:spPr>
          <a:xfrm>
            <a:off x="6288527" y="2004901"/>
            <a:ext cx="1128434" cy="499242"/>
          </a:xfrm>
          <a:prstGeom prst="wedgeRoundRectCallout">
            <a:avLst>
              <a:gd name="adj1" fmla="val 60147"/>
              <a:gd name="adj2" fmla="val 5138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</a:rPr>
              <a:t>-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38" name="图片 137">
            <a:extLst>
              <a:ext uri="{FF2B5EF4-FFF2-40B4-BE49-F238E27FC236}">
                <a16:creationId xmlns:a16="http://schemas.microsoft.com/office/drawing/2014/main" id="{BE16CA47-7BB8-4218-8B71-3BB87A03E6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700" y="3601073"/>
            <a:ext cx="997945" cy="1047171"/>
          </a:xfrm>
          <a:prstGeom prst="rect">
            <a:avLst/>
          </a:prstGeom>
        </p:spPr>
      </p:pic>
      <p:sp>
        <p:nvSpPr>
          <p:cNvPr id="820" name="对话气泡: 圆角矩形 819">
            <a:extLst>
              <a:ext uri="{FF2B5EF4-FFF2-40B4-BE49-F238E27FC236}">
                <a16:creationId xmlns:a16="http://schemas.microsoft.com/office/drawing/2014/main" id="{D774F7B5-3774-1DBA-CD29-37C43CEDDE8F}"/>
              </a:ext>
            </a:extLst>
          </p:cNvPr>
          <p:cNvSpPr/>
          <p:nvPr/>
        </p:nvSpPr>
        <p:spPr>
          <a:xfrm>
            <a:off x="4756357" y="3705312"/>
            <a:ext cx="3492982" cy="942932"/>
          </a:xfrm>
          <a:prstGeom prst="wedgeRoundRectCallout">
            <a:avLst>
              <a:gd name="adj1" fmla="val -58186"/>
              <a:gd name="adj2" fmla="val 2257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要求还剩下多少只，该如何列出算式呢？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21A460-3591-4E2E-88D4-B9489D5D5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672" y="1770301"/>
            <a:ext cx="1128434" cy="1447697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B5CB7B1B-8916-10D8-E24D-61C36F7FF995}"/>
              </a:ext>
            </a:extLst>
          </p:cNvPr>
          <p:cNvSpPr/>
          <p:nvPr/>
        </p:nvSpPr>
        <p:spPr>
          <a:xfrm>
            <a:off x="4678644" y="4020789"/>
            <a:ext cx="2295581" cy="499242"/>
          </a:xfrm>
          <a:prstGeom prst="wedgeRoundRectCallout">
            <a:avLst>
              <a:gd name="adj1" fmla="val -58186"/>
              <a:gd name="adj2" fmla="val 2257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如何求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</a:rPr>
              <a:t>-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呢？</a:t>
            </a:r>
          </a:p>
        </p:txBody>
      </p:sp>
    </p:spTree>
    <p:extLst>
      <p:ext uri="{BB962C8B-B14F-4D97-AF65-F5344CB8AC3E}">
        <p14:creationId xmlns:p14="http://schemas.microsoft.com/office/powerpoint/2010/main" val="270881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" grpId="0" animBg="1"/>
      <p:bldP spid="756" grpId="1" animBg="1"/>
      <p:bldP spid="8" grpId="0" animBg="1"/>
      <p:bldP spid="8" grpId="1" animBg="1"/>
      <p:bldP spid="9" grpId="0" animBg="1"/>
      <p:bldP spid="9" grpId="1" animBg="1"/>
      <p:bldP spid="10" grpId="0" animBg="1"/>
      <p:bldP spid="820" grpId="0" animBg="1"/>
      <p:bldP spid="820" grpId="1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394275-D865-AF31-55D4-9EC49DBB1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93" y="1097704"/>
            <a:ext cx="5025918" cy="2323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16934081-7EFF-007A-5C45-CFF9DBBD0F74}"/>
              </a:ext>
            </a:extLst>
          </p:cNvPr>
          <p:cNvSpPr/>
          <p:nvPr/>
        </p:nvSpPr>
        <p:spPr>
          <a:xfrm>
            <a:off x="1046098" y="1463040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1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B46ED28-5D6C-4422-6447-D415F9EFF846}"/>
              </a:ext>
            </a:extLst>
          </p:cNvPr>
          <p:cNvSpPr/>
          <p:nvPr/>
        </p:nvSpPr>
        <p:spPr>
          <a:xfrm>
            <a:off x="1792286" y="1175657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2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EA7954B-5106-70C7-DFA1-5887FBE5B1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295450" y="2774150"/>
            <a:ext cx="1450290" cy="2078182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94D79D12-9D03-44CA-7AF0-EE5DD9A4931B}"/>
              </a:ext>
            </a:extLst>
          </p:cNvPr>
          <p:cNvSpPr/>
          <p:nvPr/>
        </p:nvSpPr>
        <p:spPr>
          <a:xfrm>
            <a:off x="5989157" y="1848938"/>
            <a:ext cx="1906072" cy="722812"/>
          </a:xfrm>
          <a:prstGeom prst="wedgeRoundRectCallout">
            <a:avLst>
              <a:gd name="adj1" fmla="val 36161"/>
              <a:gd name="adj2" fmla="val 10603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1, 2</a:t>
            </a:r>
            <a:r>
              <a:rPr lang="zh-CN" altLang="en-US" sz="40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9F1B4A5-9FDF-B61F-F8D9-DDA791862FA1}"/>
              </a:ext>
            </a:extLst>
          </p:cNvPr>
          <p:cNvSpPr txBox="1"/>
          <p:nvPr/>
        </p:nvSpPr>
        <p:spPr>
          <a:xfrm>
            <a:off x="1245326" y="261257"/>
            <a:ext cx="1933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点数法</a:t>
            </a:r>
          </a:p>
        </p:txBody>
      </p:sp>
    </p:spTree>
    <p:extLst>
      <p:ext uri="{BB962C8B-B14F-4D97-AF65-F5344CB8AC3E}">
        <p14:creationId xmlns:p14="http://schemas.microsoft.com/office/powerpoint/2010/main" val="206594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8797B49B-81F8-4081-99DD-631E06766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93" y="1097704"/>
            <a:ext cx="5025918" cy="2323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1530F9B0-22D1-D53D-DF27-3FD1543C9C8A}"/>
              </a:ext>
            </a:extLst>
          </p:cNvPr>
          <p:cNvSpPr/>
          <p:nvPr/>
        </p:nvSpPr>
        <p:spPr>
          <a:xfrm>
            <a:off x="3073511" y="2081348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3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6614A6F-60B2-CFFE-6A59-0FA5BE6716D2}"/>
              </a:ext>
            </a:extLst>
          </p:cNvPr>
          <p:cNvSpPr/>
          <p:nvPr/>
        </p:nvSpPr>
        <p:spPr>
          <a:xfrm>
            <a:off x="3710499" y="1798319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4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DB79FD6-F3A9-4DE1-643B-59856836F702}"/>
              </a:ext>
            </a:extLst>
          </p:cNvPr>
          <p:cNvSpPr/>
          <p:nvPr/>
        </p:nvSpPr>
        <p:spPr>
          <a:xfrm>
            <a:off x="4345576" y="1410788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5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EA7954B-5106-70C7-DFA1-5887FBE5B1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5350" y="2878853"/>
            <a:ext cx="1990725" cy="1950664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94D79D12-9D03-44CA-7AF0-EE5DD9A4931B}"/>
              </a:ext>
            </a:extLst>
          </p:cNvPr>
          <p:cNvSpPr/>
          <p:nvPr/>
        </p:nvSpPr>
        <p:spPr>
          <a:xfrm>
            <a:off x="5414760" y="1404809"/>
            <a:ext cx="3201180" cy="962297"/>
          </a:xfrm>
          <a:prstGeom prst="wedgeRoundRectCallout">
            <a:avLst>
              <a:gd name="adj1" fmla="val 29674"/>
              <a:gd name="adj2" fmla="val 10013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</a:rPr>
              <a:t>从</a:t>
            </a:r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</a:rPr>
              <a:t>倒着数，</a:t>
            </a:r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</a:rPr>
              <a:t>，还剩</a:t>
            </a:r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只。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B2F458-B645-FE06-7601-7E92DC1FC708}"/>
              </a:ext>
            </a:extLst>
          </p:cNvPr>
          <p:cNvSpPr txBox="1"/>
          <p:nvPr/>
        </p:nvSpPr>
        <p:spPr>
          <a:xfrm>
            <a:off x="1245326" y="261257"/>
            <a:ext cx="1933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倒着数</a:t>
            </a:r>
          </a:p>
        </p:txBody>
      </p:sp>
    </p:spTree>
    <p:extLst>
      <p:ext uri="{BB962C8B-B14F-4D97-AF65-F5344CB8AC3E}">
        <p14:creationId xmlns:p14="http://schemas.microsoft.com/office/powerpoint/2010/main" val="115466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A99CCCF1-3F72-4D60-B2F3-0AE922FCB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93" y="1097704"/>
            <a:ext cx="5025918" cy="23238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4CD59BA-CD3B-FB8E-1DC4-041BAF4335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1399" y="2908004"/>
            <a:ext cx="1295820" cy="1963070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CF19FC5A-8CD1-0390-0972-E900F7E50D9C}"/>
              </a:ext>
            </a:extLst>
          </p:cNvPr>
          <p:cNvSpPr/>
          <p:nvPr/>
        </p:nvSpPr>
        <p:spPr>
          <a:xfrm>
            <a:off x="4026090" y="3611631"/>
            <a:ext cx="2915551" cy="1010195"/>
          </a:xfrm>
          <a:prstGeom prst="wedgeRoundRectCallout">
            <a:avLst>
              <a:gd name="adj1" fmla="val 61519"/>
              <a:gd name="adj2" fmla="val -34459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</a:rPr>
              <a:t>可以分成</a:t>
            </a:r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，所以</a:t>
            </a:r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</a:rPr>
              <a:t>3=2</a:t>
            </a:r>
            <a:r>
              <a:rPr lang="zh-CN" altLang="en-US" sz="28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4790BB1-B6B1-8541-793C-C102C0328BCF}"/>
              </a:ext>
            </a:extLst>
          </p:cNvPr>
          <p:cNvSpPr txBox="1"/>
          <p:nvPr/>
        </p:nvSpPr>
        <p:spPr>
          <a:xfrm>
            <a:off x="1245326" y="261257"/>
            <a:ext cx="2255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数的组成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56A45AE-7FE3-9003-F1C5-BC3985520E86}"/>
              </a:ext>
            </a:extLst>
          </p:cNvPr>
          <p:cNvGrpSpPr/>
          <p:nvPr/>
        </p:nvGrpSpPr>
        <p:grpSpPr>
          <a:xfrm>
            <a:off x="6392091" y="1060055"/>
            <a:ext cx="1224538" cy="1541858"/>
            <a:chOff x="6357257" y="1141681"/>
            <a:chExt cx="1224538" cy="1541858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67C4BC08-B80C-2AE8-D3C1-179288A1341F}"/>
                </a:ext>
              </a:extLst>
            </p:cNvPr>
            <p:cNvGrpSpPr/>
            <p:nvPr/>
          </p:nvGrpSpPr>
          <p:grpSpPr>
            <a:xfrm>
              <a:off x="6600608" y="1141681"/>
              <a:ext cx="981187" cy="1460232"/>
              <a:chOff x="6600608" y="1079861"/>
              <a:chExt cx="981187" cy="1460232"/>
            </a:xfrm>
          </p:grpSpPr>
          <p:grpSp>
            <p:nvGrpSpPr>
              <p:cNvPr id="5" name="组合 2">
                <a:extLst>
                  <a:ext uri="{FF2B5EF4-FFF2-40B4-BE49-F238E27FC236}">
                    <a16:creationId xmlns:a16="http://schemas.microsoft.com/office/drawing/2014/main" id="{279F115A-08AE-6C0E-EA59-9321EC83FBB6}"/>
                  </a:ext>
                </a:extLst>
              </p:cNvPr>
              <p:cNvGrpSpPr/>
              <p:nvPr/>
            </p:nvGrpSpPr>
            <p:grpSpPr>
              <a:xfrm rot="10800000">
                <a:off x="6600608" y="1663332"/>
                <a:ext cx="981187" cy="876761"/>
                <a:chOff x="3533045" y="2982605"/>
                <a:chExt cx="1482183" cy="1324261"/>
              </a:xfrm>
            </p:grpSpPr>
            <p:cxnSp>
              <p:nvCxnSpPr>
                <p:cNvPr id="7" name="直接连接符 4">
                  <a:extLst>
                    <a:ext uri="{FF2B5EF4-FFF2-40B4-BE49-F238E27FC236}">
                      <a16:creationId xmlns:a16="http://schemas.microsoft.com/office/drawing/2014/main" id="{E2B9BEDF-8AF2-B58B-F355-8B02F36A40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963914" y="3671333"/>
                  <a:ext cx="480584" cy="635533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cxnSp>
            <p:cxnSp>
              <p:nvCxnSpPr>
                <p:cNvPr id="8" name="直接连接符 5">
                  <a:extLst>
                    <a:ext uri="{FF2B5EF4-FFF2-40B4-BE49-F238E27FC236}">
                      <a16:creationId xmlns:a16="http://schemas.microsoft.com/office/drawing/2014/main" id="{4796CC5C-1DC1-929F-D6F4-79C022FF77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434319" y="3629746"/>
                  <a:ext cx="580909" cy="675246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cxn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BD868EE0-573D-DF6F-CFA1-C704B4D61342}"/>
                    </a:ext>
                  </a:extLst>
                </p:cNvPr>
                <p:cNvSpPr/>
                <p:nvPr/>
              </p:nvSpPr>
              <p:spPr bwMode="auto">
                <a:xfrm>
                  <a:off x="3533045" y="2982605"/>
                  <a:ext cx="623502" cy="621021"/>
                </a:xfrm>
                <a:prstGeom prst="rect">
                  <a:avLst/>
                </a:prstGeom>
                <a:solidFill>
                  <a:srgbClr val="FFFFD5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6A4F3F6-F8DC-B1A5-B72D-C01B0889BA4F}"/>
                  </a:ext>
                </a:extLst>
              </p:cNvPr>
              <p:cNvSpPr txBox="1"/>
              <p:nvPr/>
            </p:nvSpPr>
            <p:spPr>
              <a:xfrm>
                <a:off x="6783977" y="1079861"/>
                <a:ext cx="4702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+mj-lt"/>
                  </a:rPr>
                  <a:t>5</a:t>
                </a: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7F5CB1E-1B9D-06D6-6FA3-60D949E70FB5}"/>
                </a:ext>
              </a:extLst>
            </p:cNvPr>
            <p:cNvSpPr txBox="1"/>
            <p:nvPr/>
          </p:nvSpPr>
          <p:spPr>
            <a:xfrm>
              <a:off x="6357257" y="2098764"/>
              <a:ext cx="4702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3</a:t>
              </a:r>
              <a:endParaRPr lang="zh-CN" altLang="en-US" sz="3200" b="1" dirty="0">
                <a:latin typeface="+mj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C6ED935B-912B-F899-9B92-1600C3343B15}"/>
              </a:ext>
            </a:extLst>
          </p:cNvPr>
          <p:cNvSpPr txBox="1"/>
          <p:nvPr/>
        </p:nvSpPr>
        <p:spPr>
          <a:xfrm>
            <a:off x="7219406" y="2017138"/>
            <a:ext cx="357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390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542FF19-C14A-46B9-865B-CDE5292082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3" t="70591" r="14055" b="25235"/>
          <a:stretch/>
        </p:blipFill>
        <p:spPr>
          <a:xfrm>
            <a:off x="585204" y="1677294"/>
            <a:ext cx="8202192" cy="741162"/>
          </a:xfrm>
          <a:prstGeom prst="rect">
            <a:avLst/>
          </a:prstGeom>
        </p:spPr>
      </p:pic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1002983" y="763088"/>
            <a:ext cx="6432550" cy="6762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画一画，填一填。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6627" name="组合 5"/>
          <p:cNvGrpSpPr/>
          <p:nvPr/>
        </p:nvGrpSpPr>
        <p:grpSpPr>
          <a:xfrm>
            <a:off x="1325563" y="3286125"/>
            <a:ext cx="2352675" cy="708025"/>
            <a:chOff x="733424" y="3565444"/>
            <a:chExt cx="2352675" cy="707747"/>
          </a:xfrm>
        </p:grpSpPr>
        <p:sp>
          <p:nvSpPr>
            <p:cNvPr id="7" name="矩形 15"/>
            <p:cNvSpPr>
              <a:spLocks noChangeArrowheads="1"/>
            </p:cNvSpPr>
            <p:nvPr/>
          </p:nvSpPr>
          <p:spPr bwMode="auto">
            <a:xfrm>
              <a:off x="733424" y="3565444"/>
              <a:ext cx="1979612" cy="70774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－</a:t>
              </a: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2482849" y="3613050"/>
              <a:ext cx="603250" cy="603013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6628" name="组合 8"/>
          <p:cNvGrpSpPr/>
          <p:nvPr/>
        </p:nvGrpSpPr>
        <p:grpSpPr>
          <a:xfrm>
            <a:off x="5219700" y="3297238"/>
            <a:ext cx="3014663" cy="708025"/>
            <a:chOff x="769938" y="3568699"/>
            <a:chExt cx="3014662" cy="707886"/>
          </a:xfrm>
        </p:grpSpPr>
        <p:sp>
          <p:nvSpPr>
            <p:cNvPr id="26639" name="矩形 15"/>
            <p:cNvSpPr/>
            <p:nvPr/>
          </p:nvSpPr>
          <p:spPr>
            <a:xfrm>
              <a:off x="769938" y="3568699"/>
              <a:ext cx="3014662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4000" b="1" dirty="0">
                  <a:latin typeface="+mn-lt"/>
                  <a:ea typeface="+mn-ea"/>
                  <a:cs typeface="+mn-ea"/>
                  <a:sym typeface="+mn-lt"/>
                </a:rPr>
                <a:t>－</a:t>
              </a:r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     </a:t>
              </a:r>
              <a:r>
                <a:rPr lang="zh-CN" altLang="en-US" sz="40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40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2940050" y="3611553"/>
              <a:ext cx="603250" cy="603132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1697038" y="3611553"/>
              <a:ext cx="603250" cy="603132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Rectangle 25"/>
          <p:cNvSpPr/>
          <p:nvPr/>
        </p:nvSpPr>
        <p:spPr>
          <a:xfrm>
            <a:off x="2938463" y="3235325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25"/>
          <p:cNvSpPr/>
          <p:nvPr/>
        </p:nvSpPr>
        <p:spPr>
          <a:xfrm>
            <a:off x="6013450" y="3287713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Rectangle 25"/>
          <p:cNvSpPr/>
          <p:nvPr/>
        </p:nvSpPr>
        <p:spPr>
          <a:xfrm>
            <a:off x="7278688" y="3278188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802563" y="1662113"/>
            <a:ext cx="666750" cy="6953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999288" y="1671638"/>
            <a:ext cx="666750" cy="6953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96013" y="1671638"/>
            <a:ext cx="666750" cy="6953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770438" y="1138238"/>
            <a:ext cx="0" cy="350202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506528" y="78907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27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5777797D-17EA-9DB3-4B03-0DDDCC859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876" y="401187"/>
            <a:ext cx="263809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  <a:endParaRPr kumimoji="0" lang="zh-CN" altLang="en-US" sz="3200" b="1" i="0" u="none" strike="noStrike" kern="1200" cap="none" spc="0" normalizeH="0" baseline="0" noProof="0" dirty="0">
              <a:ln>
                <a:solidFill>
                  <a:srgbClr val="B05408"/>
                </a:solidFill>
              </a:ln>
              <a:solidFill>
                <a:srgbClr val="B05408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F99EBEE-1EE5-5D30-C380-4881793D0B23}"/>
              </a:ext>
            </a:extLst>
          </p:cNvPr>
          <p:cNvSpPr txBox="1"/>
          <p:nvPr/>
        </p:nvSpPr>
        <p:spPr>
          <a:xfrm>
            <a:off x="5929756" y="4118802"/>
            <a:ext cx="2398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答案不唯一。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矩形 15"/>
          <p:cNvSpPr/>
          <p:nvPr/>
        </p:nvSpPr>
        <p:spPr>
          <a:xfrm>
            <a:off x="826559" y="1840924"/>
            <a:ext cx="7392987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＝             </a:t>
            </a: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＝            </a:t>
            </a: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＝</a:t>
            </a:r>
            <a:endParaRPr lang="en-US" altLang="zh-CN" sz="32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2170462" y="1863311"/>
            <a:ext cx="540000" cy="540000"/>
          </a:xfrm>
          <a:prstGeom prst="rect">
            <a:avLst/>
          </a:prstGeom>
          <a:solidFill>
            <a:srgbClr val="FFFF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Rectangle 25"/>
          <p:cNvSpPr/>
          <p:nvPr/>
        </p:nvSpPr>
        <p:spPr>
          <a:xfrm>
            <a:off x="2005013" y="1825360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957263" y="958850"/>
            <a:ext cx="6432550" cy="6762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涂一涂，填一填。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8678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765" y="2631498"/>
            <a:ext cx="2287969" cy="10338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9" name="椭圆 8"/>
          <p:cNvSpPr/>
          <p:nvPr/>
        </p:nvSpPr>
        <p:spPr>
          <a:xfrm>
            <a:off x="3333876" y="2719390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0" name="椭圆 9"/>
          <p:cNvSpPr/>
          <p:nvPr/>
        </p:nvSpPr>
        <p:spPr>
          <a:xfrm>
            <a:off x="3824413" y="2717802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1" name="椭圆 10"/>
          <p:cNvSpPr/>
          <p:nvPr/>
        </p:nvSpPr>
        <p:spPr>
          <a:xfrm>
            <a:off x="4311776" y="2717802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2" name="椭圆 11"/>
          <p:cNvSpPr/>
          <p:nvPr/>
        </p:nvSpPr>
        <p:spPr>
          <a:xfrm>
            <a:off x="4802313" y="2717802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3" name="椭圆 12"/>
          <p:cNvSpPr/>
          <p:nvPr/>
        </p:nvSpPr>
        <p:spPr>
          <a:xfrm>
            <a:off x="5680200" y="2719390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4" name="椭圆 13"/>
          <p:cNvSpPr/>
          <p:nvPr/>
        </p:nvSpPr>
        <p:spPr>
          <a:xfrm>
            <a:off x="6167562" y="2717802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5" name="椭圆 14"/>
          <p:cNvSpPr/>
          <p:nvPr/>
        </p:nvSpPr>
        <p:spPr>
          <a:xfrm>
            <a:off x="6656512" y="2717802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6" name="椭圆 15"/>
          <p:cNvSpPr/>
          <p:nvPr/>
        </p:nvSpPr>
        <p:spPr>
          <a:xfrm>
            <a:off x="7145462" y="2717802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7" name="椭圆 16"/>
          <p:cNvSpPr/>
          <p:nvPr/>
        </p:nvSpPr>
        <p:spPr>
          <a:xfrm>
            <a:off x="7636000" y="2717802"/>
            <a:ext cx="431800" cy="431800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4694113" y="1863311"/>
            <a:ext cx="540000" cy="540000"/>
          </a:xfrm>
          <a:prstGeom prst="rect">
            <a:avLst/>
          </a:prstGeom>
          <a:solidFill>
            <a:srgbClr val="FFFF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7153275" y="1863311"/>
            <a:ext cx="540000" cy="540000"/>
          </a:xfrm>
          <a:prstGeom prst="rect">
            <a:avLst/>
          </a:prstGeom>
          <a:solidFill>
            <a:srgbClr val="FFFF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Rectangle 25"/>
          <p:cNvSpPr/>
          <p:nvPr/>
        </p:nvSpPr>
        <p:spPr>
          <a:xfrm>
            <a:off x="4538497" y="1825359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 25"/>
          <p:cNvSpPr/>
          <p:nvPr/>
        </p:nvSpPr>
        <p:spPr>
          <a:xfrm>
            <a:off x="6994650" y="1825360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椭圆 8"/>
          <p:cNvSpPr/>
          <p:nvPr/>
        </p:nvSpPr>
        <p:spPr>
          <a:xfrm>
            <a:off x="3340226" y="2717802"/>
            <a:ext cx="431800" cy="431800"/>
          </a:xfrm>
          <a:prstGeom prst="ellipse">
            <a:avLst/>
          </a:prstGeom>
          <a:solidFill>
            <a:srgbClr val="FFF100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椭圆 8"/>
          <p:cNvSpPr/>
          <p:nvPr/>
        </p:nvSpPr>
        <p:spPr>
          <a:xfrm>
            <a:off x="5680200" y="2719390"/>
            <a:ext cx="431800" cy="431800"/>
          </a:xfrm>
          <a:prstGeom prst="ellipse">
            <a:avLst/>
          </a:prstGeom>
          <a:solidFill>
            <a:srgbClr val="FFF100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椭圆 8"/>
          <p:cNvSpPr/>
          <p:nvPr/>
        </p:nvSpPr>
        <p:spPr>
          <a:xfrm>
            <a:off x="6170737" y="2719390"/>
            <a:ext cx="431800" cy="431800"/>
          </a:xfrm>
          <a:prstGeom prst="ellipse">
            <a:avLst/>
          </a:prstGeom>
          <a:solidFill>
            <a:srgbClr val="FFF100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53778" y="1074465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27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5" grpId="0"/>
      <p:bldP spid="36" grpId="0"/>
      <p:bldP spid="37" grpId="0" animBg="1"/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>
            <a:extLst>
              <a:ext uri="{FF2B5EF4-FFF2-40B4-BE49-F238E27FC236}">
                <a16:creationId xmlns:a16="http://schemas.microsoft.com/office/drawing/2014/main" id="{8C7FBF29-7032-98B4-E15B-464435B86F48}"/>
              </a:ext>
            </a:extLst>
          </p:cNvPr>
          <p:cNvGrpSpPr/>
          <p:nvPr/>
        </p:nvGrpSpPr>
        <p:grpSpPr>
          <a:xfrm>
            <a:off x="861355" y="1752798"/>
            <a:ext cx="5308535" cy="2734492"/>
            <a:chOff x="1332411" y="1254034"/>
            <a:chExt cx="4781006" cy="2734492"/>
          </a:xfrm>
        </p:grpSpPr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82B4D24C-3424-DB06-85BE-E1091D8261AB}"/>
                </a:ext>
              </a:extLst>
            </p:cNvPr>
            <p:cNvSpPr/>
            <p:nvPr/>
          </p:nvSpPr>
          <p:spPr>
            <a:xfrm>
              <a:off x="1332411" y="1254034"/>
              <a:ext cx="4781006" cy="273449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1523EA3-54C2-0C24-150C-0EC099626BC0}"/>
                </a:ext>
              </a:extLst>
            </p:cNvPr>
            <p:cNvSpPr txBox="1"/>
            <p:nvPr/>
          </p:nvSpPr>
          <p:spPr>
            <a:xfrm>
              <a:off x="1410788" y="1323360"/>
              <a:ext cx="4624251" cy="2595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点数法；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倒着数，就是在总数的基础上从后往前数；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利用数的组成进行计算。</a:t>
              </a:r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7A3E13CD-0B47-8C3E-8BDE-D925CE3BCDEC}"/>
              </a:ext>
            </a:extLst>
          </p:cNvPr>
          <p:cNvSpPr txBox="1"/>
          <p:nvPr/>
        </p:nvSpPr>
        <p:spPr>
          <a:xfrm>
            <a:off x="1422399" y="1052946"/>
            <a:ext cx="3925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1~5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减法的计算方法</a:t>
            </a:r>
          </a:p>
        </p:txBody>
      </p:sp>
      <p:sp>
        <p:nvSpPr>
          <p:cNvPr id="67" name="Rectangle 16">
            <a:extLst>
              <a:ext uri="{FF2B5EF4-FFF2-40B4-BE49-F238E27FC236}">
                <a16:creationId xmlns:a16="http://schemas.microsoft.com/office/drawing/2014/main" id="{F393F3FD-BCE5-1233-8167-AA6ADF287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609" y="274187"/>
            <a:ext cx="263809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  <a:endParaRPr kumimoji="0" lang="zh-CN" altLang="en-US" sz="3200" b="1" i="0" u="none" strike="noStrike" kern="1200" cap="none" spc="0" normalizeH="0" baseline="0" noProof="0" dirty="0">
              <a:ln>
                <a:solidFill>
                  <a:srgbClr val="B05408"/>
                </a:solidFill>
              </a:ln>
              <a:solidFill>
                <a:srgbClr val="B05408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C7C51070-46CA-4B7D-9F58-CA9023A19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40" y="998791"/>
            <a:ext cx="1918525" cy="36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15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6A37676D-F0F2-43D1-A723-8D69F6F2D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6D7218E-CA20-49E5-A3AA-EFE8C0D49D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8AF4E92-2A20-4AB4-8B61-165A620FBDD9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9433437-B557-47E1-9115-35D42F6EE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342a9516-f84e-4029-bf38-bdf506059421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9e7d29b4-3256-4714-82ae-9f7951c88fa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9e7d29b4-3256-4714-82ae-9f7951c88fa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240</Words>
  <Application>Microsoft Office PowerPoint</Application>
  <PresentationFormat>全屏显示(16:9)</PresentationFormat>
  <Paragraphs>51</Paragraphs>
  <Slides>12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减  法(2)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645</cp:revision>
  <dcterms:created xsi:type="dcterms:W3CDTF">2016-01-14T07:05:00Z</dcterms:created>
  <dcterms:modified xsi:type="dcterms:W3CDTF">2024-08-27T03:28:37Z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