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19"/>
  </p:notesMasterIdLst>
  <p:sldIdLst>
    <p:sldId id="256" r:id="rId3"/>
    <p:sldId id="564" r:id="rId4"/>
    <p:sldId id="567" r:id="rId5"/>
    <p:sldId id="550" r:id="rId6"/>
    <p:sldId id="544" r:id="rId7"/>
    <p:sldId id="546" r:id="rId8"/>
    <p:sldId id="565" r:id="rId9"/>
    <p:sldId id="548" r:id="rId10"/>
    <p:sldId id="560" r:id="rId11"/>
    <p:sldId id="566" r:id="rId12"/>
    <p:sldId id="551" r:id="rId13"/>
    <p:sldId id="552" r:id="rId14"/>
    <p:sldId id="563" r:id="rId15"/>
    <p:sldId id="562" r:id="rId16"/>
  </p:sldIdLst>
  <p:sldSz cx="9144000" cy="5143500" type="screen16x9"/>
  <p:notesSz cx="6858000" cy="9144000"/>
  <p:custDataLst>
    <p:tags r:id="rId20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k" initials="l" lastIdx="1" clrIdx="0">
    <p:extLst>
      <p:ext uri="{19B8F6BF-5375-455C-9EA6-DF929625EA0E}">
        <p15:presenceInfo xmlns:p15="http://schemas.microsoft.com/office/powerpoint/2012/main" userId="l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DDDB"/>
    <a:srgbClr val="FDA16F"/>
    <a:srgbClr val="00B0AB"/>
    <a:srgbClr val="FFCCFF"/>
    <a:srgbClr val="FFB66D"/>
    <a:srgbClr val="ED297F"/>
    <a:srgbClr val="0000FF"/>
    <a:srgbClr val="FFF100"/>
    <a:srgbClr val="009A46"/>
    <a:srgbClr val="A0DD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81"/>
    <p:restoredTop sz="93837" autoAdjust="0"/>
  </p:normalViewPr>
  <p:slideViewPr>
    <p:cSldViewPr snapToGrid="0" showGuides="1">
      <p:cViewPr varScale="1">
        <p:scale>
          <a:sx n="149" d="100"/>
          <a:sy n="149" d="100"/>
        </p:scale>
        <p:origin x="4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noProof="1" dirty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D05AC94-FCD0-4554-8943-FD9FEF7BC767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图片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11"/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76275" y="1295401"/>
            <a:ext cx="7772400" cy="1057274"/>
          </a:xfrm>
        </p:spPr>
        <p:txBody>
          <a:bodyPr>
            <a:normAutofit/>
          </a:bodyPr>
          <a:lstStyle>
            <a:lvl1pPr>
              <a:defRPr sz="3600" b="0">
                <a:latin typeface="+mj-lt"/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62075" y="2277401"/>
            <a:ext cx="6400800" cy="587375"/>
          </a:xfrm>
        </p:spPr>
        <p:txBody>
          <a:bodyPr anchor="ctr"/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pic>
        <p:nvPicPr>
          <p:cNvPr id="9" name="图片 7">
            <a:extLst>
              <a:ext uri="{FF2B5EF4-FFF2-40B4-BE49-F238E27FC236}">
                <a16:creationId xmlns:a16="http://schemas.microsoft.com/office/drawing/2014/main" id="{05A4ADD6-F2D8-C20C-2703-7F9DD37596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9947" y="1419225"/>
            <a:ext cx="2563431" cy="352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4">
            <a:extLst>
              <a:ext uri="{FF2B5EF4-FFF2-40B4-BE49-F238E27FC236}">
                <a16:creationId xmlns:a16="http://schemas.microsoft.com/office/drawing/2014/main" id="{538AF8B3-7F5A-4BD2-BF8E-DDF163971E9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076" name="组合 5"/>
          <p:cNvGrpSpPr/>
          <p:nvPr userDrawn="1"/>
        </p:nvGrpSpPr>
        <p:grpSpPr>
          <a:xfrm>
            <a:off x="211138" y="200025"/>
            <a:ext cx="8721725" cy="4757738"/>
            <a:chOff x="314790" y="249767"/>
            <a:chExt cx="8514419" cy="4643965"/>
          </a:xfrm>
        </p:grpSpPr>
        <p:sp>
          <p:nvSpPr>
            <p:cNvPr id="7" name="任意多边形: 形状 6"/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黑体" panose="02010609060101010101" pitchFamily="49" charset="-122"/>
                <a:ea typeface="+mn-ea"/>
                <a:cs typeface="+mn-cs"/>
              </a:endParaRPr>
            </a:p>
          </p:txBody>
        </p:sp>
        <p:sp>
          <p:nvSpPr>
            <p:cNvPr id="8" name="任意多边形: 形状 5"/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黑体" panose="02010609060101010101" pitchFamily="49" charset="-122"/>
                <a:ea typeface="+mn-ea"/>
                <a:cs typeface="+mn-cs"/>
              </a:endParaRPr>
            </a:p>
          </p:txBody>
        </p:sp>
      </p:grpSp>
      <p:pic>
        <p:nvPicPr>
          <p:cNvPr id="3077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750" y="-12700"/>
            <a:ext cx="1192213" cy="1190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1"/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A3B9D4E3-F805-49C7-8176-F32C7F34B6E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4955" y="376971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>
            <a:extLst>
              <a:ext uri="{FF2B5EF4-FFF2-40B4-BE49-F238E27FC236}">
                <a16:creationId xmlns:a16="http://schemas.microsoft.com/office/drawing/2014/main" id="{6EF494AC-AAFF-46ED-A033-0D591CEE04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E8F5FF57-E1AB-4600-BF4A-F57DF6F513A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11138" y="200025"/>
            <a:ext cx="8721725" cy="4757738"/>
            <a:chOff x="314790" y="249767"/>
            <a:chExt cx="8514419" cy="4643965"/>
          </a:xfrm>
        </p:grpSpPr>
        <p:sp>
          <p:nvSpPr>
            <p:cNvPr id="4" name="任意多边形: 形状 6">
              <a:extLst>
                <a:ext uri="{FF2B5EF4-FFF2-40B4-BE49-F238E27FC236}">
                  <a16:creationId xmlns:a16="http://schemas.microsoft.com/office/drawing/2014/main" id="{CE888B1B-CEF6-4040-AF2B-105ABE330E03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951669E6-828D-4C69-8D72-64B1D663FBAE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6">
            <a:extLst>
              <a:ext uri="{FF2B5EF4-FFF2-40B4-BE49-F238E27FC236}">
                <a16:creationId xmlns:a16="http://schemas.microsoft.com/office/drawing/2014/main" id="{799736D6-EA6D-4A24-8DF4-935BD8405C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-12700"/>
            <a:ext cx="119221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91FC3115-1987-42BE-A4A5-F0B373B4D1D2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1563688" y="2652713"/>
            <a:ext cx="3024187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36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130C4799-A34F-4CB7-9445-A77D7E0EA44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4955" y="376971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0086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文本框 11"/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>
            <a:extLst>
              <a:ext uri="{FF2B5EF4-FFF2-40B4-BE49-F238E27FC236}">
                <a16:creationId xmlns:a16="http://schemas.microsoft.com/office/drawing/2014/main" id="{8901BF0A-58E1-419F-8BEE-4D2FCE31ED65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1563688" y="2652713"/>
            <a:ext cx="3024187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36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</p:spTree>
    <p:extLst>
      <p:ext uri="{BB962C8B-B14F-4D97-AF65-F5344CB8AC3E}">
        <p14:creationId xmlns:p14="http://schemas.microsoft.com/office/powerpoint/2010/main" val="3688358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ctrTitle"/>
          </p:nvPr>
        </p:nvSpPr>
        <p:spPr>
          <a:xfrm>
            <a:off x="2965904" y="2204811"/>
            <a:ext cx="5049838" cy="1057275"/>
          </a:xfrm>
        </p:spPr>
        <p:txBody>
          <a:bodyPr vert="horz" wrap="square" lIns="91440" tIns="45720" rIns="91440" bIns="45720" anchor="ctr"/>
          <a:lstStyle/>
          <a:p>
            <a:pPr>
              <a:buClrTx/>
              <a:buSzTx/>
              <a:buFontTx/>
            </a:pPr>
            <a:r>
              <a:rPr lang="zh-CN" altLang="en-US" sz="4400" b="1" kern="1200" dirty="0">
                <a:latin typeface="+mn-lt"/>
                <a:ea typeface="+mn-ea"/>
                <a:cs typeface="+mn-ea"/>
                <a:sym typeface="+mn-lt"/>
              </a:rPr>
              <a:t>练一练</a:t>
            </a:r>
          </a:p>
        </p:txBody>
      </p:sp>
      <p:sp>
        <p:nvSpPr>
          <p:cNvPr id="7" name="副标题 6"/>
          <p:cNvSpPr>
            <a:spLocks noGrp="1"/>
          </p:cNvSpPr>
          <p:nvPr>
            <p:ph type="subTitle" idx="1"/>
          </p:nvPr>
        </p:nvSpPr>
        <p:spPr>
          <a:xfrm>
            <a:off x="-268287" y="0"/>
            <a:ext cx="2928938" cy="587375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R·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一年级上册</a:t>
            </a: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D352B9E7-E1B5-4DB2-ACB8-E8F567C046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107" y="407988"/>
            <a:ext cx="8171787" cy="97949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一、</a:t>
            </a:r>
            <a:r>
              <a:rPr lang="en-US" altLang="zh-CN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以内数的认识和加、减法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6C3FF4C8-23D2-6308-B854-4A1BD7EA4E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8183" y="422345"/>
            <a:ext cx="2624165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基础练习</a:t>
            </a:r>
          </a:p>
        </p:txBody>
      </p:sp>
      <p:grpSp>
        <p:nvGrpSpPr>
          <p:cNvPr id="139" name="组合 138">
            <a:extLst>
              <a:ext uri="{FF2B5EF4-FFF2-40B4-BE49-F238E27FC236}">
                <a16:creationId xmlns:a16="http://schemas.microsoft.com/office/drawing/2014/main" id="{A6B4EC49-0C8B-65A0-37FB-953C372C9E3B}"/>
              </a:ext>
            </a:extLst>
          </p:cNvPr>
          <p:cNvGrpSpPr/>
          <p:nvPr/>
        </p:nvGrpSpPr>
        <p:grpSpPr>
          <a:xfrm>
            <a:off x="3138328" y="1604673"/>
            <a:ext cx="4043707" cy="2286000"/>
            <a:chOff x="1291771" y="1560286"/>
            <a:chExt cx="3635829" cy="2286000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CDE6B8ED-4A37-336C-B784-8A79ED0D6D80}"/>
                </a:ext>
              </a:extLst>
            </p:cNvPr>
            <p:cNvSpPr/>
            <p:nvPr/>
          </p:nvSpPr>
          <p:spPr>
            <a:xfrm>
              <a:off x="1291771" y="1560286"/>
              <a:ext cx="3635829" cy="2286000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04CDDF58-A162-122E-15B7-3A176A575519}"/>
                </a:ext>
              </a:extLst>
            </p:cNvPr>
            <p:cNvSpPr txBox="1"/>
            <p:nvPr/>
          </p:nvSpPr>
          <p:spPr>
            <a:xfrm>
              <a:off x="1465942" y="1728532"/>
              <a:ext cx="3287485" cy="1949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1.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我们所有人一边拍手一边说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2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、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3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、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4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、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5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的组成。</a:t>
              </a:r>
            </a:p>
          </p:txBody>
        </p:sp>
      </p:grpSp>
      <p:pic>
        <p:nvPicPr>
          <p:cNvPr id="140" name="图片 139">
            <a:extLst>
              <a:ext uri="{FF2B5EF4-FFF2-40B4-BE49-F238E27FC236}">
                <a16:creationId xmlns:a16="http://schemas.microsoft.com/office/drawing/2014/main" id="{2139AB28-6C95-4554-821D-6121DEF7F5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2880" y="1064519"/>
            <a:ext cx="1918525" cy="367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491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1A1B932-42B9-444A-A176-981297B5C4CD}"/>
              </a:ext>
            </a:extLst>
          </p:cNvPr>
          <p:cNvSpPr txBox="1"/>
          <p:nvPr/>
        </p:nvSpPr>
        <p:spPr>
          <a:xfrm>
            <a:off x="793406" y="1043033"/>
            <a:ext cx="5962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/>
              <a:t>2.</a:t>
            </a:r>
            <a:endParaRPr lang="zh-CN" altLang="en-US" sz="3200" b="1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C1754BD-E56B-4510-9BBD-92F7CD30B74C}"/>
              </a:ext>
            </a:extLst>
          </p:cNvPr>
          <p:cNvSpPr/>
          <p:nvPr/>
        </p:nvSpPr>
        <p:spPr>
          <a:xfrm>
            <a:off x="1155222" y="1150754"/>
            <a:ext cx="30941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kumimoji="0" lang="zh-CN" altLang="en-US" sz="18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课本</a:t>
            </a: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28</a:t>
            </a:r>
            <a:r>
              <a:rPr kumimoji="0" lang="zh-CN" altLang="en-US" sz="18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页 练一练 第</a:t>
            </a: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18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题</a:t>
            </a: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】</a:t>
            </a:r>
            <a:endParaRPr kumimoji="0" lang="zh-CN" altLang="en-US" sz="2800" b="1" i="0" u="none" strike="noStrike" kern="1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F4D739E-03BE-4E9A-9FF7-499DC268DB29}"/>
              </a:ext>
            </a:extLst>
          </p:cNvPr>
          <p:cNvSpPr txBox="1"/>
          <p:nvPr/>
        </p:nvSpPr>
        <p:spPr>
          <a:xfrm>
            <a:off x="1155221" y="1809703"/>
            <a:ext cx="12740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n-lt"/>
              </a:rPr>
              <a:t>1+2=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E231704-D0FD-462A-9F92-F40286E3BD40}"/>
              </a:ext>
            </a:extLst>
          </p:cNvPr>
          <p:cNvSpPr txBox="1"/>
          <p:nvPr/>
        </p:nvSpPr>
        <p:spPr>
          <a:xfrm>
            <a:off x="3104576" y="1809703"/>
            <a:ext cx="12740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n-lt"/>
              </a:rPr>
              <a:t>2+3=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ABACE05-9AC2-44C4-9B27-2737BC68D226}"/>
              </a:ext>
            </a:extLst>
          </p:cNvPr>
          <p:cNvSpPr txBox="1"/>
          <p:nvPr/>
        </p:nvSpPr>
        <p:spPr>
          <a:xfrm>
            <a:off x="5053931" y="1809703"/>
            <a:ext cx="12740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n-lt"/>
              </a:rPr>
              <a:t>2+2=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B7702A1-51B6-41CB-A270-18DED66DD908}"/>
              </a:ext>
            </a:extLst>
          </p:cNvPr>
          <p:cNvSpPr txBox="1"/>
          <p:nvPr/>
        </p:nvSpPr>
        <p:spPr>
          <a:xfrm>
            <a:off x="7003287" y="1809703"/>
            <a:ext cx="12740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n-lt"/>
              </a:rPr>
              <a:t>1+4=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651FA65-AA40-431C-85FD-6ED74139293F}"/>
              </a:ext>
            </a:extLst>
          </p:cNvPr>
          <p:cNvSpPr txBox="1"/>
          <p:nvPr/>
        </p:nvSpPr>
        <p:spPr>
          <a:xfrm>
            <a:off x="1155221" y="2686865"/>
            <a:ext cx="12740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n-lt"/>
              </a:rPr>
              <a:t>3</a:t>
            </a:r>
            <a:r>
              <a:rPr lang="en-US" altLang="zh-CN" sz="3200" b="1" dirty="0">
                <a:latin typeface="+mn-ea"/>
                <a:ea typeface="+mn-ea"/>
              </a:rPr>
              <a:t>-</a:t>
            </a:r>
            <a:r>
              <a:rPr lang="en-US" altLang="zh-CN" sz="3200" b="1" dirty="0">
                <a:latin typeface="+mn-lt"/>
              </a:rPr>
              <a:t>1=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C03E124-E1CC-4B73-9248-7F4446671963}"/>
              </a:ext>
            </a:extLst>
          </p:cNvPr>
          <p:cNvSpPr txBox="1"/>
          <p:nvPr/>
        </p:nvSpPr>
        <p:spPr>
          <a:xfrm>
            <a:off x="3104576" y="2686865"/>
            <a:ext cx="12740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n-lt"/>
              </a:rPr>
              <a:t>5</a:t>
            </a:r>
            <a:r>
              <a:rPr lang="en-US" altLang="zh-CN" sz="3200" b="1" dirty="0">
                <a:latin typeface="+mn-ea"/>
                <a:ea typeface="+mn-ea"/>
              </a:rPr>
              <a:t>-</a:t>
            </a:r>
            <a:r>
              <a:rPr lang="en-US" altLang="zh-CN" sz="3200" b="1" dirty="0">
                <a:latin typeface="+mn-lt"/>
              </a:rPr>
              <a:t>2=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918B3E5-01CA-4E82-B4D1-492BCED7B89E}"/>
              </a:ext>
            </a:extLst>
          </p:cNvPr>
          <p:cNvSpPr txBox="1"/>
          <p:nvPr/>
        </p:nvSpPr>
        <p:spPr>
          <a:xfrm>
            <a:off x="5053931" y="2686865"/>
            <a:ext cx="12740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n-lt"/>
              </a:rPr>
              <a:t>4</a:t>
            </a:r>
            <a:r>
              <a:rPr lang="en-US" altLang="zh-CN" sz="3200" b="1" dirty="0">
                <a:latin typeface="+mn-ea"/>
                <a:ea typeface="+mn-ea"/>
              </a:rPr>
              <a:t>-</a:t>
            </a:r>
            <a:r>
              <a:rPr lang="en-US" altLang="zh-CN" sz="3200" b="1" dirty="0">
                <a:latin typeface="+mn-lt"/>
              </a:rPr>
              <a:t>2=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BC5EDC7-10EB-46C9-A85F-AEBAFDF92B1C}"/>
              </a:ext>
            </a:extLst>
          </p:cNvPr>
          <p:cNvSpPr txBox="1"/>
          <p:nvPr/>
        </p:nvSpPr>
        <p:spPr>
          <a:xfrm>
            <a:off x="7003287" y="2686865"/>
            <a:ext cx="12740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n-lt"/>
              </a:rPr>
              <a:t>5</a:t>
            </a:r>
            <a:r>
              <a:rPr lang="en-US" altLang="zh-CN" sz="3200" b="1" dirty="0">
                <a:latin typeface="+mn-ea"/>
                <a:ea typeface="+mn-ea"/>
              </a:rPr>
              <a:t>-</a:t>
            </a:r>
            <a:r>
              <a:rPr lang="en-US" altLang="zh-CN" sz="3200" b="1" dirty="0">
                <a:latin typeface="+mn-lt"/>
              </a:rPr>
              <a:t>1=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B271DB1-AC99-4DE3-8D15-D4F1281E6F81}"/>
              </a:ext>
            </a:extLst>
          </p:cNvPr>
          <p:cNvSpPr txBox="1"/>
          <p:nvPr/>
        </p:nvSpPr>
        <p:spPr>
          <a:xfrm>
            <a:off x="2066830" y="1806679"/>
            <a:ext cx="362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66B8D0E-139C-415C-A288-D203A0AAD9F3}"/>
              </a:ext>
            </a:extLst>
          </p:cNvPr>
          <p:cNvSpPr txBox="1"/>
          <p:nvPr/>
        </p:nvSpPr>
        <p:spPr>
          <a:xfrm>
            <a:off x="4016185" y="1806679"/>
            <a:ext cx="362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1C8FDAA-01CD-4DFF-80B6-BC151C091BE5}"/>
              </a:ext>
            </a:extLst>
          </p:cNvPr>
          <p:cNvSpPr txBox="1"/>
          <p:nvPr/>
        </p:nvSpPr>
        <p:spPr>
          <a:xfrm>
            <a:off x="5965539" y="1806679"/>
            <a:ext cx="476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5F2B8F7-DFF6-45F9-A14A-65D824EF0AB6}"/>
              </a:ext>
            </a:extLst>
          </p:cNvPr>
          <p:cNvSpPr txBox="1"/>
          <p:nvPr/>
        </p:nvSpPr>
        <p:spPr>
          <a:xfrm>
            <a:off x="7914894" y="1806679"/>
            <a:ext cx="476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73BE539-7877-4DAE-A0FF-FDDCAE63DE7F}"/>
              </a:ext>
            </a:extLst>
          </p:cNvPr>
          <p:cNvSpPr txBox="1"/>
          <p:nvPr/>
        </p:nvSpPr>
        <p:spPr>
          <a:xfrm>
            <a:off x="2066830" y="2692040"/>
            <a:ext cx="362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0F4287A-D40D-4E41-82AA-022162F5DA7B}"/>
              </a:ext>
            </a:extLst>
          </p:cNvPr>
          <p:cNvSpPr txBox="1"/>
          <p:nvPr/>
        </p:nvSpPr>
        <p:spPr>
          <a:xfrm>
            <a:off x="4016185" y="2692040"/>
            <a:ext cx="362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00303B6-CE35-4506-9AF4-29613A2B1C82}"/>
              </a:ext>
            </a:extLst>
          </p:cNvPr>
          <p:cNvSpPr txBox="1"/>
          <p:nvPr/>
        </p:nvSpPr>
        <p:spPr>
          <a:xfrm>
            <a:off x="5965539" y="2692040"/>
            <a:ext cx="476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6576696-1FE0-42B6-A37F-52552A96A9AD}"/>
              </a:ext>
            </a:extLst>
          </p:cNvPr>
          <p:cNvSpPr txBox="1"/>
          <p:nvPr/>
        </p:nvSpPr>
        <p:spPr>
          <a:xfrm>
            <a:off x="7914894" y="2692040"/>
            <a:ext cx="476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96182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209EA566-FB80-B37A-3615-E53A597321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8256086"/>
              </p:ext>
            </p:extLst>
          </p:nvPr>
        </p:nvGraphicFramePr>
        <p:xfrm>
          <a:off x="1186247" y="1278409"/>
          <a:ext cx="749643" cy="286676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749643">
                  <a:extLst>
                    <a:ext uri="{9D8B030D-6E8A-4147-A177-3AD203B41FA5}">
                      <a16:colId xmlns:a16="http://schemas.microsoft.com/office/drawing/2014/main" val="3339997777"/>
                    </a:ext>
                  </a:extLst>
                </a:gridCol>
              </a:tblGrid>
              <a:tr h="71669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/>
                        <a:t>4</a:t>
                      </a:r>
                      <a:endParaRPr lang="zh-CN" altLang="en-US" sz="3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0261318"/>
                  </a:ext>
                </a:extLst>
              </a:tr>
              <a:tr h="71669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/>
                        <a:t>3</a:t>
                      </a:r>
                      <a:endParaRPr lang="zh-CN" altLang="en-US" sz="3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0003554"/>
                  </a:ext>
                </a:extLst>
              </a:tr>
              <a:tr h="71669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/>
                        <a:t>2</a:t>
                      </a:r>
                      <a:endParaRPr lang="zh-CN" altLang="en-US" sz="3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5639834"/>
                  </a:ext>
                </a:extLst>
              </a:tr>
              <a:tr h="71669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/>
                        <a:t>1</a:t>
                      </a:r>
                      <a:endParaRPr lang="zh-CN" altLang="en-US" sz="3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3146462"/>
                  </a:ext>
                </a:extLst>
              </a:tr>
            </a:tbl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8CB0A01B-0B43-172E-8E5A-C63896D8DEB4}"/>
              </a:ext>
            </a:extLst>
          </p:cNvPr>
          <p:cNvSpPr txBox="1"/>
          <p:nvPr/>
        </p:nvSpPr>
        <p:spPr>
          <a:xfrm>
            <a:off x="2000523" y="2369756"/>
            <a:ext cx="9308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n-lt"/>
              </a:rPr>
              <a:t>+1=</a:t>
            </a:r>
            <a:endParaRPr lang="zh-CN" altLang="en-US" sz="3200" b="1" dirty="0">
              <a:latin typeface="+mn-lt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49AC5E45-12A5-880A-434F-22CBBCC551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096362"/>
              </p:ext>
            </p:extLst>
          </p:nvPr>
        </p:nvGraphicFramePr>
        <p:xfrm>
          <a:off x="2858528" y="1278409"/>
          <a:ext cx="749643" cy="286676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749643">
                  <a:extLst>
                    <a:ext uri="{9D8B030D-6E8A-4147-A177-3AD203B41FA5}">
                      <a16:colId xmlns:a16="http://schemas.microsoft.com/office/drawing/2014/main" val="3339997777"/>
                    </a:ext>
                  </a:extLst>
                </a:gridCol>
              </a:tblGrid>
              <a:tr h="716692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0261318"/>
                  </a:ext>
                </a:extLst>
              </a:tr>
              <a:tr h="716692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0003554"/>
                  </a:ext>
                </a:extLst>
              </a:tr>
              <a:tr h="716692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5639834"/>
                  </a:ext>
                </a:extLst>
              </a:tr>
              <a:tr h="716692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3146462"/>
                  </a:ext>
                </a:extLst>
              </a:tr>
            </a:tbl>
          </a:graphicData>
        </a:graphic>
      </p:graphicFrame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6FFF3141-63CD-E517-DA21-44F448799F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982451"/>
              </p:ext>
            </p:extLst>
          </p:nvPr>
        </p:nvGraphicFramePr>
        <p:xfrm>
          <a:off x="5651155" y="1278409"/>
          <a:ext cx="749643" cy="286676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749643">
                  <a:extLst>
                    <a:ext uri="{9D8B030D-6E8A-4147-A177-3AD203B41FA5}">
                      <a16:colId xmlns:a16="http://schemas.microsoft.com/office/drawing/2014/main" val="3339997777"/>
                    </a:ext>
                  </a:extLst>
                </a:gridCol>
              </a:tblGrid>
              <a:tr h="71669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/>
                        <a:t>4</a:t>
                      </a:r>
                      <a:endParaRPr lang="zh-CN" altLang="en-US" sz="3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0261318"/>
                  </a:ext>
                </a:extLst>
              </a:tr>
              <a:tr h="71669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/>
                        <a:t>3</a:t>
                      </a:r>
                      <a:endParaRPr lang="zh-CN" altLang="en-US" sz="3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0003554"/>
                  </a:ext>
                </a:extLst>
              </a:tr>
              <a:tr h="71669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/>
                        <a:t>2</a:t>
                      </a:r>
                      <a:endParaRPr lang="zh-CN" altLang="en-US" sz="3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5639834"/>
                  </a:ext>
                </a:extLst>
              </a:tr>
              <a:tr h="71669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/>
                        <a:t>1</a:t>
                      </a:r>
                      <a:endParaRPr lang="zh-CN" altLang="en-US" sz="3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3146462"/>
                  </a:ext>
                </a:extLst>
              </a:tr>
            </a:tbl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B668A802-9D69-EFC7-741F-349688617A3B}"/>
              </a:ext>
            </a:extLst>
          </p:cNvPr>
          <p:cNvSpPr txBox="1"/>
          <p:nvPr/>
        </p:nvSpPr>
        <p:spPr>
          <a:xfrm>
            <a:off x="5020959" y="2369755"/>
            <a:ext cx="8732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n-lt"/>
              </a:rPr>
              <a:t>5</a:t>
            </a:r>
            <a:r>
              <a:rPr lang="en-US" altLang="zh-CN" sz="3200" b="1" dirty="0">
                <a:latin typeface="+mn-ea"/>
                <a:ea typeface="+mn-ea"/>
              </a:rPr>
              <a:t>-</a:t>
            </a:r>
            <a:endParaRPr lang="zh-CN" altLang="en-US" sz="3200" b="1" dirty="0">
              <a:latin typeface="+mn-ea"/>
              <a:ea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5034E2A-BDF4-69E8-66F9-4F4FFE344ED8}"/>
              </a:ext>
            </a:extLst>
          </p:cNvPr>
          <p:cNvSpPr txBox="1"/>
          <p:nvPr/>
        </p:nvSpPr>
        <p:spPr>
          <a:xfrm>
            <a:off x="6458472" y="2369754"/>
            <a:ext cx="6013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n-lt"/>
              </a:rPr>
              <a:t>=</a:t>
            </a:r>
            <a:endParaRPr lang="zh-CN" altLang="en-US" sz="3200" b="1" dirty="0">
              <a:latin typeface="+mn-lt"/>
            </a:endParaRP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395F0C67-5016-E33D-E578-01E9DA80A9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9904651"/>
              </p:ext>
            </p:extLst>
          </p:nvPr>
        </p:nvGraphicFramePr>
        <p:xfrm>
          <a:off x="6923910" y="1278409"/>
          <a:ext cx="749643" cy="286676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749643">
                  <a:extLst>
                    <a:ext uri="{9D8B030D-6E8A-4147-A177-3AD203B41FA5}">
                      <a16:colId xmlns:a16="http://schemas.microsoft.com/office/drawing/2014/main" val="3339997777"/>
                    </a:ext>
                  </a:extLst>
                </a:gridCol>
              </a:tblGrid>
              <a:tr h="716692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0261318"/>
                  </a:ext>
                </a:extLst>
              </a:tr>
              <a:tr h="716692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0003554"/>
                  </a:ext>
                </a:extLst>
              </a:tr>
              <a:tr h="716692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5639834"/>
                  </a:ext>
                </a:extLst>
              </a:tr>
              <a:tr h="716692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3146462"/>
                  </a:ext>
                </a:extLst>
              </a:tr>
            </a:tbl>
          </a:graphicData>
        </a:graphic>
      </p:graphicFrame>
      <p:sp>
        <p:nvSpPr>
          <p:cNvPr id="9" name="文本框 8">
            <a:extLst>
              <a:ext uri="{FF2B5EF4-FFF2-40B4-BE49-F238E27FC236}">
                <a16:creationId xmlns:a16="http://schemas.microsoft.com/office/drawing/2014/main" id="{6433EAF1-967C-B40D-B4D3-CD955A61E471}"/>
              </a:ext>
            </a:extLst>
          </p:cNvPr>
          <p:cNvSpPr txBox="1"/>
          <p:nvPr/>
        </p:nvSpPr>
        <p:spPr>
          <a:xfrm>
            <a:off x="3042153" y="1335331"/>
            <a:ext cx="362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D4490C8-59DF-86D3-5220-F8B489E63350}"/>
              </a:ext>
            </a:extLst>
          </p:cNvPr>
          <p:cNvSpPr txBox="1"/>
          <p:nvPr/>
        </p:nvSpPr>
        <p:spPr>
          <a:xfrm>
            <a:off x="3042153" y="2055994"/>
            <a:ext cx="362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064CE7E-42BA-7502-6E1E-34F8EEF63511}"/>
              </a:ext>
            </a:extLst>
          </p:cNvPr>
          <p:cNvSpPr txBox="1"/>
          <p:nvPr/>
        </p:nvSpPr>
        <p:spPr>
          <a:xfrm>
            <a:off x="3042153" y="2768176"/>
            <a:ext cx="362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085EC4A-D913-289F-EE0A-65975820FD92}"/>
              </a:ext>
            </a:extLst>
          </p:cNvPr>
          <p:cNvSpPr txBox="1"/>
          <p:nvPr/>
        </p:nvSpPr>
        <p:spPr>
          <a:xfrm>
            <a:off x="3042153" y="3480358"/>
            <a:ext cx="362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E1C7487-8ECB-59D1-8900-5837EB0CA5F5}"/>
              </a:ext>
            </a:extLst>
          </p:cNvPr>
          <p:cNvSpPr txBox="1"/>
          <p:nvPr/>
        </p:nvSpPr>
        <p:spPr>
          <a:xfrm>
            <a:off x="7117496" y="1340694"/>
            <a:ext cx="362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9FC26AE-2E7B-7F04-0697-D4337183B3BC}"/>
              </a:ext>
            </a:extLst>
          </p:cNvPr>
          <p:cNvSpPr txBox="1"/>
          <p:nvPr/>
        </p:nvSpPr>
        <p:spPr>
          <a:xfrm>
            <a:off x="7117496" y="2055994"/>
            <a:ext cx="362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166589D-00B8-2F61-81DA-0939B17F2BB7}"/>
              </a:ext>
            </a:extLst>
          </p:cNvPr>
          <p:cNvSpPr txBox="1"/>
          <p:nvPr/>
        </p:nvSpPr>
        <p:spPr>
          <a:xfrm>
            <a:off x="7117496" y="2781040"/>
            <a:ext cx="362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9B8C4F5-6B8A-25A1-61E9-A64A989D32FD}"/>
              </a:ext>
            </a:extLst>
          </p:cNvPr>
          <p:cNvSpPr txBox="1"/>
          <p:nvPr/>
        </p:nvSpPr>
        <p:spPr>
          <a:xfrm>
            <a:off x="7117496" y="3494624"/>
            <a:ext cx="362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4DFF75A-81CF-A3A7-2B1C-B8520A38E752}"/>
              </a:ext>
            </a:extLst>
          </p:cNvPr>
          <p:cNvSpPr txBox="1"/>
          <p:nvPr/>
        </p:nvSpPr>
        <p:spPr>
          <a:xfrm>
            <a:off x="493155" y="1029385"/>
            <a:ext cx="5962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/>
              <a:t>3.</a:t>
            </a:r>
            <a:endParaRPr lang="zh-CN" altLang="en-US" sz="3200" b="1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C1B96A3-74B8-7CA3-2DE4-765B9095E882}"/>
              </a:ext>
            </a:extLst>
          </p:cNvPr>
          <p:cNvSpPr/>
          <p:nvPr/>
        </p:nvSpPr>
        <p:spPr>
          <a:xfrm>
            <a:off x="961363" y="807309"/>
            <a:ext cx="30941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kumimoji="0" lang="zh-CN" altLang="en-US" sz="18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课本</a:t>
            </a: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29</a:t>
            </a:r>
            <a:r>
              <a:rPr kumimoji="0" lang="zh-CN" altLang="en-US" sz="18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页 练一练 第</a:t>
            </a: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kumimoji="0" lang="zh-CN" altLang="en-US" sz="18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题</a:t>
            </a: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】</a:t>
            </a:r>
            <a:endParaRPr kumimoji="0" lang="zh-CN" altLang="en-US" sz="2800" b="1" i="0" u="none" strike="noStrike" kern="1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9193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6457D234-3D4A-B2EA-6271-F94EAE164696}"/>
              </a:ext>
            </a:extLst>
          </p:cNvPr>
          <p:cNvGrpSpPr/>
          <p:nvPr/>
        </p:nvGrpSpPr>
        <p:grpSpPr>
          <a:xfrm>
            <a:off x="1223236" y="3756635"/>
            <a:ext cx="2582862" cy="603250"/>
            <a:chOff x="861668" y="3495848"/>
            <a:chExt cx="2582862" cy="603013"/>
          </a:xfrm>
        </p:grpSpPr>
        <p:sp>
          <p:nvSpPr>
            <p:cNvPr id="7" name="矩形 15">
              <a:extLst>
                <a:ext uri="{FF2B5EF4-FFF2-40B4-BE49-F238E27FC236}">
                  <a16:creationId xmlns:a16="http://schemas.microsoft.com/office/drawing/2014/main" id="{2243D56A-473B-B2D3-6C53-F8BA27294D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4918" y="3505082"/>
              <a:ext cx="1979612" cy="58454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cs typeface="+mn-cs"/>
                  <a:sym typeface="+mn-ea"/>
                </a:rPr>
                <a:t>+1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黑体" panose="02010609060101010101" pitchFamily="49" charset="-122"/>
                  <a:cs typeface="+mn-cs"/>
                  <a:sym typeface="+mn-ea"/>
                </a:rPr>
                <a:t>＝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  <a:sym typeface="+mn-ea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4EE99136-480D-88A4-2F72-F09AB099D954}"/>
                </a:ext>
              </a:extLst>
            </p:cNvPr>
            <p:cNvSpPr/>
            <p:nvPr/>
          </p:nvSpPr>
          <p:spPr bwMode="auto">
            <a:xfrm>
              <a:off x="861668" y="3495848"/>
              <a:ext cx="603250" cy="603013"/>
            </a:xfrm>
            <a:prstGeom prst="rect">
              <a:avLst/>
            </a:prstGeom>
            <a:solidFill>
              <a:srgbClr val="FFFFD5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C866976E-3C26-CC3E-3CA8-85550B86258C}"/>
                </a:ext>
              </a:extLst>
            </p:cNvPr>
            <p:cNvSpPr/>
            <p:nvPr/>
          </p:nvSpPr>
          <p:spPr bwMode="auto">
            <a:xfrm>
              <a:off x="2454724" y="3495848"/>
              <a:ext cx="603250" cy="603013"/>
            </a:xfrm>
            <a:prstGeom prst="rect">
              <a:avLst/>
            </a:prstGeom>
            <a:solidFill>
              <a:srgbClr val="FFFFD5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6EBDF63C-70A1-B1AE-D28B-0179265B077C}"/>
              </a:ext>
            </a:extLst>
          </p:cNvPr>
          <p:cNvGrpSpPr/>
          <p:nvPr/>
        </p:nvGrpSpPr>
        <p:grpSpPr>
          <a:xfrm>
            <a:off x="5221420" y="3756635"/>
            <a:ext cx="2671590" cy="603250"/>
            <a:chOff x="772940" y="3486613"/>
            <a:chExt cx="2671590" cy="603014"/>
          </a:xfrm>
        </p:grpSpPr>
        <p:sp>
          <p:nvSpPr>
            <p:cNvPr id="11" name="矩形 15">
              <a:extLst>
                <a:ext uri="{FF2B5EF4-FFF2-40B4-BE49-F238E27FC236}">
                  <a16:creationId xmlns:a16="http://schemas.microsoft.com/office/drawing/2014/main" id="{0402942E-1382-1571-D225-217FB218BA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2940" y="3505082"/>
              <a:ext cx="2671590" cy="5845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3200" b="1" dirty="0">
                  <a:latin typeface="+mn-lt"/>
                  <a:sym typeface="+mn-ea"/>
                </a:rPr>
                <a:t>5</a:t>
              </a:r>
              <a:r>
                <a:rPr lang="en-US" altLang="zh-CN" sz="3200" b="1" dirty="0">
                  <a:latin typeface="+mn-ea"/>
                  <a:ea typeface="+mn-ea"/>
                  <a:sym typeface="+mn-ea"/>
                </a:rPr>
                <a:t>-</a:t>
              </a:r>
              <a:r>
                <a:rPr lang="en-US" altLang="zh-CN" sz="3200" b="1" dirty="0">
                  <a:latin typeface="+mn-lt"/>
                  <a:sym typeface="+mn-ea"/>
                </a:rPr>
                <a:t>       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黑体" panose="02010609060101010101" pitchFamily="49" charset="-122"/>
                  <a:sym typeface="+mn-ea"/>
                </a:rPr>
                <a:t>＝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sym typeface="+mn-ea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7D23AC20-41A8-BC23-6604-796F4C7E9445}"/>
                </a:ext>
              </a:extLst>
            </p:cNvPr>
            <p:cNvSpPr/>
            <p:nvPr/>
          </p:nvSpPr>
          <p:spPr bwMode="auto">
            <a:xfrm>
              <a:off x="1328912" y="3486613"/>
              <a:ext cx="588720" cy="603013"/>
            </a:xfrm>
            <a:prstGeom prst="rect">
              <a:avLst/>
            </a:prstGeom>
            <a:solidFill>
              <a:srgbClr val="FFFFD5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344B0C45-7E8E-B4D8-0627-CFA8187DEABA}"/>
                </a:ext>
              </a:extLst>
            </p:cNvPr>
            <p:cNvSpPr/>
            <p:nvPr/>
          </p:nvSpPr>
          <p:spPr bwMode="auto">
            <a:xfrm>
              <a:off x="2473604" y="3486613"/>
              <a:ext cx="603250" cy="603013"/>
            </a:xfrm>
            <a:prstGeom prst="rect">
              <a:avLst/>
            </a:prstGeom>
            <a:solidFill>
              <a:srgbClr val="FFFFD5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4" name="Rectangle 25">
            <a:extLst>
              <a:ext uri="{FF2B5EF4-FFF2-40B4-BE49-F238E27FC236}">
                <a16:creationId xmlns:a16="http://schemas.microsoft.com/office/drawing/2014/main" id="{1138280D-4F1D-0C90-27D9-24E5D3547D8D}"/>
              </a:ext>
            </a:extLst>
          </p:cNvPr>
          <p:cNvSpPr/>
          <p:nvPr/>
        </p:nvSpPr>
        <p:spPr>
          <a:xfrm>
            <a:off x="1096236" y="3765873"/>
            <a:ext cx="857250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B7218C03-BECF-9927-4011-134CD12B4E0F}"/>
              </a:ext>
            </a:extLst>
          </p:cNvPr>
          <p:cNvSpPr/>
          <p:nvPr/>
        </p:nvSpPr>
        <p:spPr>
          <a:xfrm>
            <a:off x="2690413" y="3775111"/>
            <a:ext cx="857250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" name="Rectangle 25">
            <a:extLst>
              <a:ext uri="{FF2B5EF4-FFF2-40B4-BE49-F238E27FC236}">
                <a16:creationId xmlns:a16="http://schemas.microsoft.com/office/drawing/2014/main" id="{A3CB63AF-40CF-8DDE-BCA1-2F34E2383AFA}"/>
              </a:ext>
            </a:extLst>
          </p:cNvPr>
          <p:cNvSpPr/>
          <p:nvPr/>
        </p:nvSpPr>
        <p:spPr>
          <a:xfrm>
            <a:off x="5596339" y="3775111"/>
            <a:ext cx="857250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 4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7" name="Rectangle 25">
            <a:extLst>
              <a:ext uri="{FF2B5EF4-FFF2-40B4-BE49-F238E27FC236}">
                <a16:creationId xmlns:a16="http://schemas.microsoft.com/office/drawing/2014/main" id="{75A37851-C89E-56FA-C377-6AF683716FFF}"/>
              </a:ext>
            </a:extLst>
          </p:cNvPr>
          <p:cNvSpPr/>
          <p:nvPr/>
        </p:nvSpPr>
        <p:spPr>
          <a:xfrm>
            <a:off x="6795084" y="3774599"/>
            <a:ext cx="857250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1678A78-5E20-CAE7-1D3E-448068268462}"/>
              </a:ext>
            </a:extLst>
          </p:cNvPr>
          <p:cNvSpPr txBox="1"/>
          <p:nvPr/>
        </p:nvSpPr>
        <p:spPr>
          <a:xfrm>
            <a:off x="738371" y="1025328"/>
            <a:ext cx="5962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/>
              <a:t>1.</a:t>
            </a:r>
            <a:endParaRPr lang="zh-CN" altLang="en-US" sz="3200" b="1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7E4434B-8348-ADA4-2E57-0BA715D66B61}"/>
              </a:ext>
            </a:extLst>
          </p:cNvPr>
          <p:cNvSpPr/>
          <p:nvPr/>
        </p:nvSpPr>
        <p:spPr>
          <a:xfrm>
            <a:off x="1120327" y="1186118"/>
            <a:ext cx="3070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课本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28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页 练一练 第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题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】</a:t>
            </a:r>
            <a:endParaRPr kumimoji="0" lang="zh-CN" altLang="en-US" sz="2800" b="0" i="0" u="none" strike="noStrike" kern="1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Rectangle 16">
            <a:extLst>
              <a:ext uri="{FF2B5EF4-FFF2-40B4-BE49-F238E27FC236}">
                <a16:creationId xmlns:a16="http://schemas.microsoft.com/office/drawing/2014/main" id="{F419951C-9249-21BB-386E-A4FC90A6F8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0327" y="289180"/>
            <a:ext cx="3620349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看图列算式练习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01F91716-80C5-5B7E-E9D5-725DE5145BC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19054" y="1616493"/>
            <a:ext cx="1878441" cy="194176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40BE4273-57B2-7066-941E-BAD14A7D7E2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94580" y="1616493"/>
            <a:ext cx="3723114" cy="194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098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>
            <a:extLst>
              <a:ext uri="{FF2B5EF4-FFF2-40B4-BE49-F238E27FC236}">
                <a16:creationId xmlns:a16="http://schemas.microsoft.com/office/drawing/2014/main" id="{75330870-96F7-4CF9-8233-355EF1E0DB85}"/>
              </a:ext>
            </a:extLst>
          </p:cNvPr>
          <p:cNvGrpSpPr/>
          <p:nvPr/>
        </p:nvGrpSpPr>
        <p:grpSpPr>
          <a:xfrm>
            <a:off x="5589139" y="3386323"/>
            <a:ext cx="2333839" cy="584775"/>
            <a:chOff x="1464918" y="3505082"/>
            <a:chExt cx="1979612" cy="584545"/>
          </a:xfrm>
        </p:grpSpPr>
        <p:sp>
          <p:nvSpPr>
            <p:cNvPr id="22" name="矩形 15">
              <a:extLst>
                <a:ext uri="{FF2B5EF4-FFF2-40B4-BE49-F238E27FC236}">
                  <a16:creationId xmlns:a16="http://schemas.microsoft.com/office/drawing/2014/main" id="{3F835D2E-A900-4B39-8CCE-A3F4EEDB9D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4918" y="3505082"/>
              <a:ext cx="1979612" cy="58454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b="1" dirty="0">
                  <a:latin typeface="+mn-lt"/>
                  <a:sym typeface="+mn-ea"/>
                </a:rPr>
                <a:t>1+      </a:t>
              </a:r>
              <a:r>
                <a:rPr lang="zh-CN" altLang="en-US" sz="3200" b="1" dirty="0">
                  <a:latin typeface="+mn-lt"/>
                  <a:sym typeface="+mn-ea"/>
                </a:rPr>
                <a:t>＝</a:t>
              </a:r>
              <a:endParaRPr lang="en-US" altLang="zh-CN" sz="3200" b="1" dirty="0">
                <a:latin typeface="+mn-lt"/>
                <a:sym typeface="+mn-ea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3EEDDD77-8C88-4D60-9C8E-D7AF5B855BA4}"/>
                </a:ext>
              </a:extLst>
            </p:cNvPr>
            <p:cNvSpPr/>
            <p:nvPr/>
          </p:nvSpPr>
          <p:spPr bwMode="auto">
            <a:xfrm>
              <a:off x="1945726" y="3515506"/>
              <a:ext cx="485636" cy="572175"/>
            </a:xfrm>
            <a:prstGeom prst="rect">
              <a:avLst/>
            </a:prstGeom>
            <a:solidFill>
              <a:srgbClr val="FFFFD5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387272C1-42F3-4BEF-BB65-728D642019F6}"/>
                </a:ext>
              </a:extLst>
            </p:cNvPr>
            <p:cNvSpPr/>
            <p:nvPr/>
          </p:nvSpPr>
          <p:spPr bwMode="auto">
            <a:xfrm>
              <a:off x="2779458" y="3515506"/>
              <a:ext cx="485522" cy="572175"/>
            </a:xfrm>
            <a:prstGeom prst="rect">
              <a:avLst/>
            </a:prstGeom>
            <a:solidFill>
              <a:srgbClr val="FFFFD5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30E6B3C3-5765-46AD-ADA5-17D18DC3203C}"/>
              </a:ext>
            </a:extLst>
          </p:cNvPr>
          <p:cNvGrpSpPr/>
          <p:nvPr/>
        </p:nvGrpSpPr>
        <p:grpSpPr>
          <a:xfrm>
            <a:off x="1013253" y="3382027"/>
            <a:ext cx="2333839" cy="584775"/>
            <a:chOff x="1464918" y="3505082"/>
            <a:chExt cx="1979612" cy="584545"/>
          </a:xfrm>
        </p:grpSpPr>
        <p:sp>
          <p:nvSpPr>
            <p:cNvPr id="6" name="矩形 15">
              <a:extLst>
                <a:ext uri="{FF2B5EF4-FFF2-40B4-BE49-F238E27FC236}">
                  <a16:creationId xmlns:a16="http://schemas.microsoft.com/office/drawing/2014/main" id="{EC75A412-4D51-295A-2E21-672BCEC5C6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4918" y="3505082"/>
              <a:ext cx="1979612" cy="58454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b="1" dirty="0">
                  <a:latin typeface="+mn-lt"/>
                  <a:sym typeface="+mn-ea"/>
                </a:rPr>
                <a:t>3+      </a:t>
              </a:r>
              <a:r>
                <a:rPr lang="zh-CN" altLang="en-US" sz="3200" b="1" dirty="0">
                  <a:latin typeface="+mn-lt"/>
                  <a:sym typeface="+mn-ea"/>
                </a:rPr>
                <a:t>＝</a:t>
              </a:r>
              <a:endParaRPr lang="en-US" altLang="zh-CN" sz="3200" b="1" dirty="0">
                <a:latin typeface="+mn-lt"/>
                <a:sym typeface="+mn-ea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B05AEAB9-FC34-2E2D-5DBE-6A644EA5D145}"/>
                </a:ext>
              </a:extLst>
            </p:cNvPr>
            <p:cNvSpPr/>
            <p:nvPr/>
          </p:nvSpPr>
          <p:spPr bwMode="auto">
            <a:xfrm>
              <a:off x="1945726" y="3515506"/>
              <a:ext cx="485636" cy="572175"/>
            </a:xfrm>
            <a:prstGeom prst="rect">
              <a:avLst/>
            </a:prstGeom>
            <a:solidFill>
              <a:srgbClr val="FFFFD5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D458DE8C-7F02-2499-C45B-6DE17C0CFE1D}"/>
                </a:ext>
              </a:extLst>
            </p:cNvPr>
            <p:cNvSpPr/>
            <p:nvPr/>
          </p:nvSpPr>
          <p:spPr bwMode="auto">
            <a:xfrm>
              <a:off x="2779458" y="3515506"/>
              <a:ext cx="485522" cy="572175"/>
            </a:xfrm>
            <a:prstGeom prst="rect">
              <a:avLst/>
            </a:prstGeom>
            <a:solidFill>
              <a:srgbClr val="FFFFD5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3" name="Rectangle 25">
            <a:extLst>
              <a:ext uri="{FF2B5EF4-FFF2-40B4-BE49-F238E27FC236}">
                <a16:creationId xmlns:a16="http://schemas.microsoft.com/office/drawing/2014/main" id="{D4F7B856-1537-77C8-5D41-6514CA8C031C}"/>
              </a:ext>
            </a:extLst>
          </p:cNvPr>
          <p:cNvSpPr/>
          <p:nvPr/>
        </p:nvSpPr>
        <p:spPr>
          <a:xfrm>
            <a:off x="1438512" y="3390563"/>
            <a:ext cx="857250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4" name="Rectangle 25">
            <a:extLst>
              <a:ext uri="{FF2B5EF4-FFF2-40B4-BE49-F238E27FC236}">
                <a16:creationId xmlns:a16="http://schemas.microsoft.com/office/drawing/2014/main" id="{BFC0F939-4A31-8AA2-87AB-5AA933786BD9}"/>
              </a:ext>
            </a:extLst>
          </p:cNvPr>
          <p:cNvSpPr/>
          <p:nvPr/>
        </p:nvSpPr>
        <p:spPr>
          <a:xfrm>
            <a:off x="2392415" y="3390563"/>
            <a:ext cx="857250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16EAADBA-1E64-F1F3-46E0-05F9F8659697}"/>
              </a:ext>
            </a:extLst>
          </p:cNvPr>
          <p:cNvSpPr/>
          <p:nvPr/>
        </p:nvSpPr>
        <p:spPr>
          <a:xfrm>
            <a:off x="6006800" y="3380080"/>
            <a:ext cx="857250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" name="Rectangle 25">
            <a:extLst>
              <a:ext uri="{FF2B5EF4-FFF2-40B4-BE49-F238E27FC236}">
                <a16:creationId xmlns:a16="http://schemas.microsoft.com/office/drawing/2014/main" id="{A92E6792-7140-E571-D985-BCAC085C6DB6}"/>
              </a:ext>
            </a:extLst>
          </p:cNvPr>
          <p:cNvSpPr/>
          <p:nvPr/>
        </p:nvSpPr>
        <p:spPr>
          <a:xfrm>
            <a:off x="6989651" y="3394721"/>
            <a:ext cx="857250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071B53A-C12B-EC87-46F2-1A19A74649A7}"/>
              </a:ext>
            </a:extLst>
          </p:cNvPr>
          <p:cNvSpPr txBox="1"/>
          <p:nvPr/>
        </p:nvSpPr>
        <p:spPr>
          <a:xfrm>
            <a:off x="619284" y="1080896"/>
            <a:ext cx="5962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/>
              <a:t>2.</a:t>
            </a:r>
            <a:endParaRPr lang="zh-CN" altLang="en-US" sz="3200" b="1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1C91CD5-CF49-4023-BA0D-BEF4034A574D}"/>
              </a:ext>
            </a:extLst>
          </p:cNvPr>
          <p:cNvSpPr/>
          <p:nvPr/>
        </p:nvSpPr>
        <p:spPr>
          <a:xfrm>
            <a:off x="1120327" y="1186118"/>
            <a:ext cx="3070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课本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28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页 练一练 第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题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】</a:t>
            </a:r>
            <a:endParaRPr kumimoji="0" lang="zh-CN" altLang="en-US" sz="2800" b="0" i="0" u="none" strike="noStrike" kern="1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AB825FD-A08D-42CB-A4C1-C8DA305C2EE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8776" y="1581169"/>
            <a:ext cx="8066448" cy="16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182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C194162B-C3A9-4DCF-A18E-B3597683801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8776" y="1106266"/>
            <a:ext cx="8066447" cy="2224911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236132E4-2C5E-42CB-9A03-3F3B0917D0C7}"/>
              </a:ext>
            </a:extLst>
          </p:cNvPr>
          <p:cNvGrpSpPr/>
          <p:nvPr/>
        </p:nvGrpSpPr>
        <p:grpSpPr>
          <a:xfrm>
            <a:off x="878889" y="3580010"/>
            <a:ext cx="3080553" cy="707886"/>
            <a:chOff x="878889" y="3582140"/>
            <a:chExt cx="3080553" cy="707886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3F56939E-6D7E-F6BB-D22F-ED95E5E369B8}"/>
                </a:ext>
              </a:extLst>
            </p:cNvPr>
            <p:cNvSpPr txBox="1"/>
            <p:nvPr/>
          </p:nvSpPr>
          <p:spPr>
            <a:xfrm>
              <a:off x="878889" y="3582140"/>
              <a:ext cx="47939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latin typeface="+mj-lt"/>
                </a:rPr>
                <a:t>2</a:t>
              </a:r>
              <a:endParaRPr lang="zh-CN" altLang="en-US" sz="4000" b="1" dirty="0">
                <a:latin typeface="+mj-lt"/>
              </a:endParaRPr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3236C2D2-3751-8080-FF27-1748E1016D54}"/>
                </a:ext>
              </a:extLst>
            </p:cNvPr>
            <p:cNvSpPr/>
            <p:nvPr/>
          </p:nvSpPr>
          <p:spPr>
            <a:xfrm>
              <a:off x="1336652" y="3607610"/>
              <a:ext cx="656947" cy="65694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698D0FD8-1085-2BC1-3194-FB1F32492C86}"/>
                </a:ext>
              </a:extLst>
            </p:cNvPr>
            <p:cNvSpPr/>
            <p:nvPr/>
          </p:nvSpPr>
          <p:spPr>
            <a:xfrm>
              <a:off x="2108446" y="3616487"/>
              <a:ext cx="639193" cy="63919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6C82144B-F457-FBF1-2B3C-207416337CBC}"/>
                </a:ext>
              </a:extLst>
            </p:cNvPr>
            <p:cNvSpPr txBox="1"/>
            <p:nvPr/>
          </p:nvSpPr>
          <p:spPr>
            <a:xfrm>
              <a:off x="2794246" y="3582140"/>
              <a:ext cx="47939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latin typeface="+mj-lt"/>
                </a:rPr>
                <a:t>=</a:t>
              </a:r>
              <a:endParaRPr lang="zh-CN" altLang="en-US" sz="4000" b="1" dirty="0">
                <a:latin typeface="+mj-lt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EE36BB51-06E6-B185-DEF4-6F76D888D48F}"/>
                </a:ext>
              </a:extLst>
            </p:cNvPr>
            <p:cNvSpPr/>
            <p:nvPr/>
          </p:nvSpPr>
          <p:spPr>
            <a:xfrm>
              <a:off x="3320249" y="3616487"/>
              <a:ext cx="639193" cy="63919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AF27BF03-9893-4AAB-8B89-9C3886ECB3F9}"/>
              </a:ext>
            </a:extLst>
          </p:cNvPr>
          <p:cNvGrpSpPr/>
          <p:nvPr/>
        </p:nvGrpSpPr>
        <p:grpSpPr>
          <a:xfrm>
            <a:off x="4918229" y="3580010"/>
            <a:ext cx="3400149" cy="707886"/>
            <a:chOff x="4918229" y="3580010"/>
            <a:chExt cx="3400149" cy="707886"/>
          </a:xfrm>
        </p:grpSpPr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5FB728DC-AFEA-0694-8201-77581D328BDE}"/>
                </a:ext>
              </a:extLst>
            </p:cNvPr>
            <p:cNvSpPr/>
            <p:nvPr/>
          </p:nvSpPr>
          <p:spPr>
            <a:xfrm>
              <a:off x="5683929" y="3605480"/>
              <a:ext cx="656947" cy="65694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5263FA10-6AAB-DD41-B703-F875B9FA7CDD}"/>
                </a:ext>
              </a:extLst>
            </p:cNvPr>
            <p:cNvSpPr/>
            <p:nvPr/>
          </p:nvSpPr>
          <p:spPr>
            <a:xfrm>
              <a:off x="6467382" y="3614357"/>
              <a:ext cx="639193" cy="63919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BC322307-803A-626B-F47C-6BE7D242EA4C}"/>
                </a:ext>
              </a:extLst>
            </p:cNvPr>
            <p:cNvSpPr txBox="1"/>
            <p:nvPr/>
          </p:nvSpPr>
          <p:spPr>
            <a:xfrm>
              <a:off x="7153183" y="3580010"/>
              <a:ext cx="47939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latin typeface="+mj-lt"/>
                </a:rPr>
                <a:t>=</a:t>
              </a:r>
              <a:endParaRPr lang="zh-CN" altLang="en-US" sz="4000" b="1" dirty="0">
                <a:latin typeface="+mj-lt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298370F3-E208-6669-F35E-0687FF6540DB}"/>
                </a:ext>
              </a:extLst>
            </p:cNvPr>
            <p:cNvSpPr/>
            <p:nvPr/>
          </p:nvSpPr>
          <p:spPr>
            <a:xfrm>
              <a:off x="7679185" y="3614357"/>
              <a:ext cx="639193" cy="63919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EE44F93B-07E1-15AF-E1E0-B2B9173B29FE}"/>
                </a:ext>
              </a:extLst>
            </p:cNvPr>
            <p:cNvSpPr/>
            <p:nvPr/>
          </p:nvSpPr>
          <p:spPr>
            <a:xfrm>
              <a:off x="4918229" y="3614357"/>
              <a:ext cx="639193" cy="63919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A36B31C6-9B66-8259-49DE-A75C7DD099B0}"/>
              </a:ext>
            </a:extLst>
          </p:cNvPr>
          <p:cNvSpPr txBox="1"/>
          <p:nvPr/>
        </p:nvSpPr>
        <p:spPr>
          <a:xfrm>
            <a:off x="1132202" y="486657"/>
            <a:ext cx="5962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/>
              <a:t>3.</a:t>
            </a:r>
            <a:endParaRPr lang="zh-CN" altLang="en-US" sz="3200" b="1" dirty="0"/>
          </a:p>
        </p:txBody>
      </p:sp>
      <p:sp>
        <p:nvSpPr>
          <p:cNvPr id="28" name="Rectangle 25">
            <a:extLst>
              <a:ext uri="{FF2B5EF4-FFF2-40B4-BE49-F238E27FC236}">
                <a16:creationId xmlns:a16="http://schemas.microsoft.com/office/drawing/2014/main" id="{1554E86A-B7B0-C253-3235-71CF2CBAF165}"/>
              </a:ext>
            </a:extLst>
          </p:cNvPr>
          <p:cNvSpPr/>
          <p:nvPr/>
        </p:nvSpPr>
        <p:spPr>
          <a:xfrm>
            <a:off x="1236500" y="3582094"/>
            <a:ext cx="857250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4000" b="1" dirty="0">
                <a:solidFill>
                  <a:srgbClr val="FF0000"/>
                </a:solidFill>
                <a:latin typeface="+mn-lt"/>
              </a:rPr>
              <a:t>+</a:t>
            </a:r>
            <a:endParaRPr lang="zh-CN" altLang="en-US" sz="4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5" name="Rectangle 25">
            <a:extLst>
              <a:ext uri="{FF2B5EF4-FFF2-40B4-BE49-F238E27FC236}">
                <a16:creationId xmlns:a16="http://schemas.microsoft.com/office/drawing/2014/main" id="{2D67551A-9600-42A1-AE06-1D430A04E491}"/>
              </a:ext>
            </a:extLst>
          </p:cNvPr>
          <p:cNvSpPr/>
          <p:nvPr/>
        </p:nvSpPr>
        <p:spPr>
          <a:xfrm>
            <a:off x="1995248" y="3577880"/>
            <a:ext cx="857250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4000" b="1" dirty="0">
                <a:solidFill>
                  <a:srgbClr val="FF0000"/>
                </a:solidFill>
                <a:latin typeface="+mn-lt"/>
              </a:rPr>
              <a:t>2</a:t>
            </a:r>
            <a:endParaRPr lang="zh-CN" altLang="en-US" sz="4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6" name="Rectangle 25">
            <a:extLst>
              <a:ext uri="{FF2B5EF4-FFF2-40B4-BE49-F238E27FC236}">
                <a16:creationId xmlns:a16="http://schemas.microsoft.com/office/drawing/2014/main" id="{C47D5F09-6123-9368-BCAD-62776F4960CE}"/>
              </a:ext>
            </a:extLst>
          </p:cNvPr>
          <p:cNvSpPr/>
          <p:nvPr/>
        </p:nvSpPr>
        <p:spPr>
          <a:xfrm>
            <a:off x="3198736" y="3577879"/>
            <a:ext cx="857250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4000" b="1" dirty="0">
                <a:solidFill>
                  <a:srgbClr val="FF0000"/>
                </a:solidFill>
                <a:latin typeface="+mn-lt"/>
              </a:rPr>
              <a:t>4</a:t>
            </a:r>
            <a:endParaRPr lang="zh-CN" altLang="en-US" sz="4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7" name="Rectangle 25">
            <a:extLst>
              <a:ext uri="{FF2B5EF4-FFF2-40B4-BE49-F238E27FC236}">
                <a16:creationId xmlns:a16="http://schemas.microsoft.com/office/drawing/2014/main" id="{9F7521DA-6299-FED8-AF21-F3CDE5A5969A}"/>
              </a:ext>
            </a:extLst>
          </p:cNvPr>
          <p:cNvSpPr/>
          <p:nvPr/>
        </p:nvSpPr>
        <p:spPr>
          <a:xfrm>
            <a:off x="4809200" y="3582847"/>
            <a:ext cx="857250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4000" b="1" dirty="0">
                <a:solidFill>
                  <a:srgbClr val="FF0000"/>
                </a:solidFill>
                <a:latin typeface="+mn-lt"/>
              </a:rPr>
              <a:t>5</a:t>
            </a:r>
            <a:endParaRPr lang="zh-CN" altLang="en-US" sz="4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8" name="Rectangle 25">
            <a:extLst>
              <a:ext uri="{FF2B5EF4-FFF2-40B4-BE49-F238E27FC236}">
                <a16:creationId xmlns:a16="http://schemas.microsoft.com/office/drawing/2014/main" id="{C05426D3-4733-730D-6309-62CD858A3C4A}"/>
              </a:ext>
            </a:extLst>
          </p:cNvPr>
          <p:cNvSpPr/>
          <p:nvPr/>
        </p:nvSpPr>
        <p:spPr>
          <a:xfrm>
            <a:off x="5596312" y="3581372"/>
            <a:ext cx="857250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40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endParaRPr lang="zh-CN" altLang="en-US" sz="40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9" name="Rectangle 25">
            <a:extLst>
              <a:ext uri="{FF2B5EF4-FFF2-40B4-BE49-F238E27FC236}">
                <a16:creationId xmlns:a16="http://schemas.microsoft.com/office/drawing/2014/main" id="{8B594012-F0DA-20E8-97C7-65B3799A4488}"/>
              </a:ext>
            </a:extLst>
          </p:cNvPr>
          <p:cNvSpPr/>
          <p:nvPr/>
        </p:nvSpPr>
        <p:spPr>
          <a:xfrm>
            <a:off x="6355939" y="3577878"/>
            <a:ext cx="857250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4000" b="1" dirty="0">
                <a:solidFill>
                  <a:srgbClr val="FF0000"/>
                </a:solidFill>
                <a:latin typeface="+mn-lt"/>
              </a:rPr>
              <a:t>2</a:t>
            </a:r>
            <a:endParaRPr lang="zh-CN" altLang="en-US" sz="4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0" name="Rectangle 25">
            <a:extLst>
              <a:ext uri="{FF2B5EF4-FFF2-40B4-BE49-F238E27FC236}">
                <a16:creationId xmlns:a16="http://schemas.microsoft.com/office/drawing/2014/main" id="{15D31A55-2BAD-0F5D-92E7-C1ECF00AFA90}"/>
              </a:ext>
            </a:extLst>
          </p:cNvPr>
          <p:cNvSpPr/>
          <p:nvPr/>
        </p:nvSpPr>
        <p:spPr>
          <a:xfrm>
            <a:off x="7581808" y="3577878"/>
            <a:ext cx="857250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4000" b="1" dirty="0">
                <a:solidFill>
                  <a:srgbClr val="FF0000"/>
                </a:solidFill>
                <a:latin typeface="+mn-lt"/>
              </a:rPr>
              <a:t>3</a:t>
            </a:r>
            <a:endParaRPr lang="zh-CN" altLang="en-US" sz="4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478B185-D70D-4E92-9A97-F4FCFDA0E9D2}"/>
              </a:ext>
            </a:extLst>
          </p:cNvPr>
          <p:cNvSpPr/>
          <p:nvPr/>
        </p:nvSpPr>
        <p:spPr>
          <a:xfrm>
            <a:off x="1430351" y="640524"/>
            <a:ext cx="3070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课本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28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页 练一练 第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题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】</a:t>
            </a:r>
            <a:endParaRPr kumimoji="0" lang="zh-CN" altLang="en-US" sz="2800" b="0" i="0" u="none" strike="noStrike" kern="1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979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8119CFB0-D28B-4C8E-848B-F2B39E3A6436}"/>
              </a:ext>
            </a:extLst>
          </p:cNvPr>
          <p:cNvGrpSpPr/>
          <p:nvPr/>
        </p:nvGrpSpPr>
        <p:grpSpPr>
          <a:xfrm>
            <a:off x="1321559" y="3902087"/>
            <a:ext cx="2577134" cy="665630"/>
            <a:chOff x="1321559" y="3902087"/>
            <a:chExt cx="2577134" cy="665630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FB201344-712B-6414-1BFE-C952ACBD4B37}"/>
                </a:ext>
              </a:extLst>
            </p:cNvPr>
            <p:cNvSpPr/>
            <p:nvPr/>
          </p:nvSpPr>
          <p:spPr>
            <a:xfrm>
              <a:off x="2303048" y="3996417"/>
              <a:ext cx="530053" cy="530053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C27E791-C3E8-F046-0B37-119B53D098B9}"/>
                </a:ext>
              </a:extLst>
            </p:cNvPr>
            <p:cNvSpPr txBox="1"/>
            <p:nvPr/>
          </p:nvSpPr>
          <p:spPr>
            <a:xfrm>
              <a:off x="2884169" y="3921386"/>
              <a:ext cx="5300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n-lt"/>
                </a:rPr>
                <a:t>=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CA8B6D0-36DA-B1F5-AE86-0A3A7CC94A4A}"/>
                </a:ext>
              </a:extLst>
            </p:cNvPr>
            <p:cNvSpPr/>
            <p:nvPr/>
          </p:nvSpPr>
          <p:spPr>
            <a:xfrm>
              <a:off x="3368640" y="3996417"/>
              <a:ext cx="530053" cy="530053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F4FC332E-D0E9-5403-C792-488BEC011EEA}"/>
                </a:ext>
              </a:extLst>
            </p:cNvPr>
            <p:cNvSpPr/>
            <p:nvPr/>
          </p:nvSpPr>
          <p:spPr>
            <a:xfrm>
              <a:off x="1321559" y="4002791"/>
              <a:ext cx="530053" cy="530053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3BF1C090-F0B1-D3F4-1710-1A26E60BC5EE}"/>
                </a:ext>
              </a:extLst>
            </p:cNvPr>
            <p:cNvSpPr txBox="1"/>
            <p:nvPr/>
          </p:nvSpPr>
          <p:spPr>
            <a:xfrm>
              <a:off x="1853766" y="3902087"/>
              <a:ext cx="5300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n-lt"/>
                </a:rPr>
                <a:t>+</a:t>
              </a:r>
              <a:endParaRPr lang="zh-CN" altLang="en-US" sz="3600" b="1" dirty="0">
                <a:latin typeface="+mn-lt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928090B9-0370-4856-A09F-5D407EFF9237}"/>
              </a:ext>
            </a:extLst>
          </p:cNvPr>
          <p:cNvGrpSpPr/>
          <p:nvPr/>
        </p:nvGrpSpPr>
        <p:grpSpPr>
          <a:xfrm>
            <a:off x="5227101" y="3902087"/>
            <a:ext cx="2577134" cy="665630"/>
            <a:chOff x="1321559" y="3902087"/>
            <a:chExt cx="2577134" cy="665630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C7AADC00-AB08-4638-9DB1-E0F289008036}"/>
                </a:ext>
              </a:extLst>
            </p:cNvPr>
            <p:cNvSpPr/>
            <p:nvPr/>
          </p:nvSpPr>
          <p:spPr>
            <a:xfrm>
              <a:off x="2303048" y="3996417"/>
              <a:ext cx="530053" cy="530053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9524F48E-282A-44E8-8D30-18305E4C43E2}"/>
                </a:ext>
              </a:extLst>
            </p:cNvPr>
            <p:cNvSpPr txBox="1"/>
            <p:nvPr/>
          </p:nvSpPr>
          <p:spPr>
            <a:xfrm>
              <a:off x="2884169" y="3921386"/>
              <a:ext cx="5300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n-lt"/>
                </a:rPr>
                <a:t>=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7D97AB79-5DEA-472F-B6A1-085B3294672D}"/>
                </a:ext>
              </a:extLst>
            </p:cNvPr>
            <p:cNvSpPr/>
            <p:nvPr/>
          </p:nvSpPr>
          <p:spPr>
            <a:xfrm>
              <a:off x="3368640" y="3996417"/>
              <a:ext cx="530053" cy="530053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8BC45984-9064-4692-B29C-6A80C9CF173A}"/>
                </a:ext>
              </a:extLst>
            </p:cNvPr>
            <p:cNvSpPr/>
            <p:nvPr/>
          </p:nvSpPr>
          <p:spPr>
            <a:xfrm>
              <a:off x="1321559" y="4002791"/>
              <a:ext cx="530053" cy="530053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210FA0EE-BE04-4033-9948-CA898784AFCD}"/>
                </a:ext>
              </a:extLst>
            </p:cNvPr>
            <p:cNvSpPr txBox="1"/>
            <p:nvPr/>
          </p:nvSpPr>
          <p:spPr>
            <a:xfrm>
              <a:off x="1874238" y="3902087"/>
              <a:ext cx="5300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n-ea"/>
                  <a:ea typeface="+mn-ea"/>
                </a:rPr>
                <a:t>-</a:t>
              </a:r>
              <a:endParaRPr lang="zh-CN" altLang="en-US" sz="3600" b="1" dirty="0">
                <a:latin typeface="+mn-ea"/>
                <a:ea typeface="+mn-ea"/>
              </a:endParaRP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0F8A332A-38B5-F556-367E-4CCB39C49727}"/>
              </a:ext>
            </a:extLst>
          </p:cNvPr>
          <p:cNvSpPr txBox="1"/>
          <p:nvPr/>
        </p:nvSpPr>
        <p:spPr>
          <a:xfrm>
            <a:off x="599344" y="1043710"/>
            <a:ext cx="82625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ea typeface="楷体" panose="02010609060101010101" pitchFamily="49" charset="-122"/>
                <a:cs typeface="Arial" panose="020B0604020202020204" pitchFamily="34" charset="0"/>
              </a:rPr>
              <a:t>4.</a:t>
            </a:r>
            <a:r>
              <a:rPr lang="zh-CN" altLang="en-US" sz="3200" b="1" dirty="0">
                <a:ea typeface="楷体" panose="02010609060101010101" pitchFamily="49" charset="-122"/>
                <a:cs typeface="Arial" panose="020B0604020202020204" pitchFamily="34" charset="0"/>
              </a:rPr>
              <a:t>看图填一填，再说一说算式表示的意思。</a:t>
            </a:r>
          </a:p>
        </p:txBody>
      </p:sp>
      <p:sp>
        <p:nvSpPr>
          <p:cNvPr id="21" name="Rectangle 25">
            <a:extLst>
              <a:ext uri="{FF2B5EF4-FFF2-40B4-BE49-F238E27FC236}">
                <a16:creationId xmlns:a16="http://schemas.microsoft.com/office/drawing/2014/main" id="{B4772A92-35FE-B3C5-EDB0-DE594EC8B01D}"/>
              </a:ext>
            </a:extLst>
          </p:cNvPr>
          <p:cNvSpPr/>
          <p:nvPr/>
        </p:nvSpPr>
        <p:spPr>
          <a:xfrm>
            <a:off x="1150198" y="3975429"/>
            <a:ext cx="857250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2" name="Rectangle 25">
            <a:extLst>
              <a:ext uri="{FF2B5EF4-FFF2-40B4-BE49-F238E27FC236}">
                <a16:creationId xmlns:a16="http://schemas.microsoft.com/office/drawing/2014/main" id="{775BA3BB-13CD-F5A7-FAF5-06AD114B3E99}"/>
              </a:ext>
            </a:extLst>
          </p:cNvPr>
          <p:cNvSpPr/>
          <p:nvPr/>
        </p:nvSpPr>
        <p:spPr>
          <a:xfrm>
            <a:off x="2146273" y="3975428"/>
            <a:ext cx="857250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3" name="Rectangle 25">
            <a:extLst>
              <a:ext uri="{FF2B5EF4-FFF2-40B4-BE49-F238E27FC236}">
                <a16:creationId xmlns:a16="http://schemas.microsoft.com/office/drawing/2014/main" id="{34859724-E321-1D91-B019-A570311EB963}"/>
              </a:ext>
            </a:extLst>
          </p:cNvPr>
          <p:cNvSpPr/>
          <p:nvPr/>
        </p:nvSpPr>
        <p:spPr>
          <a:xfrm>
            <a:off x="3205041" y="3969055"/>
            <a:ext cx="857250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4" name="Rectangle 25">
            <a:extLst>
              <a:ext uri="{FF2B5EF4-FFF2-40B4-BE49-F238E27FC236}">
                <a16:creationId xmlns:a16="http://schemas.microsoft.com/office/drawing/2014/main" id="{5B3A055D-62EF-7EAC-9890-41EA90FDA0BA}"/>
              </a:ext>
            </a:extLst>
          </p:cNvPr>
          <p:cNvSpPr/>
          <p:nvPr/>
        </p:nvSpPr>
        <p:spPr>
          <a:xfrm>
            <a:off x="5063502" y="3978008"/>
            <a:ext cx="857250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5" name="Rectangle 25">
            <a:extLst>
              <a:ext uri="{FF2B5EF4-FFF2-40B4-BE49-F238E27FC236}">
                <a16:creationId xmlns:a16="http://schemas.microsoft.com/office/drawing/2014/main" id="{4E6DCC1D-827D-7E38-73C6-F947EB1A68FA}"/>
              </a:ext>
            </a:extLst>
          </p:cNvPr>
          <p:cNvSpPr/>
          <p:nvPr/>
        </p:nvSpPr>
        <p:spPr>
          <a:xfrm>
            <a:off x="6063083" y="3975427"/>
            <a:ext cx="857250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7ECFD4B-1CE7-7584-675C-A074C923E834}"/>
              </a:ext>
            </a:extLst>
          </p:cNvPr>
          <p:cNvSpPr/>
          <p:nvPr/>
        </p:nvSpPr>
        <p:spPr>
          <a:xfrm>
            <a:off x="7110583" y="3982942"/>
            <a:ext cx="857250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3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0312B80-77C4-0247-CFEE-362101E62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841" y="1713961"/>
            <a:ext cx="3294885" cy="203143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A3AF259-041E-13F5-B49E-F3D4C51BA40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99337" y="1696692"/>
            <a:ext cx="2735334" cy="2080511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72D02A2F-512C-4EAF-8672-8867824C5FCF}"/>
              </a:ext>
            </a:extLst>
          </p:cNvPr>
          <p:cNvSpPr/>
          <p:nvPr/>
        </p:nvSpPr>
        <p:spPr>
          <a:xfrm>
            <a:off x="1233733" y="595082"/>
            <a:ext cx="3070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课本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28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页 练一练 第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题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】</a:t>
            </a:r>
            <a:endParaRPr kumimoji="0" lang="zh-CN" altLang="en-US" sz="2800" b="0" i="0" u="none" strike="noStrike" kern="1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958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08A5C126-E82C-98BD-B03E-C91158B6F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0327" y="289180"/>
            <a:ext cx="3146873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看图讲故事练习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E3A39BC-9AD4-6645-8E8B-2F6C6C22F8A2}"/>
              </a:ext>
            </a:extLst>
          </p:cNvPr>
          <p:cNvSpPr txBox="1"/>
          <p:nvPr/>
        </p:nvSpPr>
        <p:spPr>
          <a:xfrm>
            <a:off x="686006" y="942374"/>
            <a:ext cx="44025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ea typeface="楷体" panose="02010609060101010101" pitchFamily="49" charset="-122"/>
                <a:cs typeface="Arial" panose="020B0604020202020204" pitchFamily="34" charset="0"/>
              </a:rPr>
              <a:t>1.</a:t>
            </a:r>
            <a:r>
              <a:rPr lang="zh-CN" altLang="en-US" sz="3200" b="1" dirty="0">
                <a:ea typeface="楷体" panose="02010609060101010101" pitchFamily="49" charset="-122"/>
                <a:cs typeface="Arial" panose="020B0604020202020204" pitchFamily="34" charset="0"/>
              </a:rPr>
              <a:t>看算式，讲故事。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98C505D-3308-A058-BC7B-3C2C13364B1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9853" y="1634066"/>
            <a:ext cx="1520410" cy="182297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BEA9DEE-7EF8-1436-6F07-125DAE3D70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0739" y="1741243"/>
            <a:ext cx="2374660" cy="117783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42B4D6E-843A-B20F-CDB0-0A48CAE174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3627" y="1737012"/>
            <a:ext cx="2399990" cy="124748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9D2DFC8-3EAF-A7B0-E87C-50AB120D957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1845" y="1641350"/>
            <a:ext cx="1550667" cy="1860800"/>
          </a:xfrm>
          <a:prstGeom prst="rect">
            <a:avLst/>
          </a:prstGeom>
        </p:spPr>
      </p:pic>
      <p:sp>
        <p:nvSpPr>
          <p:cNvPr id="344" name="对话气泡: 圆角矩形 343">
            <a:extLst>
              <a:ext uri="{FF2B5EF4-FFF2-40B4-BE49-F238E27FC236}">
                <a16:creationId xmlns:a16="http://schemas.microsoft.com/office/drawing/2014/main" id="{10D26E82-7FF9-30D1-2BC4-5D6934DB3FB6}"/>
              </a:ext>
            </a:extLst>
          </p:cNvPr>
          <p:cNvSpPr/>
          <p:nvPr/>
        </p:nvSpPr>
        <p:spPr>
          <a:xfrm>
            <a:off x="1693333" y="3725333"/>
            <a:ext cx="3779419" cy="575734"/>
          </a:xfrm>
          <a:prstGeom prst="wedgeRoundRectCallout">
            <a:avLst>
              <a:gd name="adj1" fmla="val -55934"/>
              <a:gd name="adj2" fmla="val 49264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</a:rPr>
              <a:t>观察图片你看到了什么？</a:t>
            </a:r>
          </a:p>
        </p:txBody>
      </p:sp>
      <p:sp>
        <p:nvSpPr>
          <p:cNvPr id="345" name="对话气泡: 圆角矩形 344">
            <a:extLst>
              <a:ext uri="{FF2B5EF4-FFF2-40B4-BE49-F238E27FC236}">
                <a16:creationId xmlns:a16="http://schemas.microsoft.com/office/drawing/2014/main" id="{53085ED1-3BE3-F5AA-4297-4C0F2466830D}"/>
              </a:ext>
            </a:extLst>
          </p:cNvPr>
          <p:cNvSpPr/>
          <p:nvPr/>
        </p:nvSpPr>
        <p:spPr>
          <a:xfrm>
            <a:off x="1808130" y="3724170"/>
            <a:ext cx="6161408" cy="575734"/>
          </a:xfrm>
          <a:prstGeom prst="wedgeRoundRectCallout">
            <a:avLst>
              <a:gd name="adj1" fmla="val -55934"/>
              <a:gd name="adj2" fmla="val 49264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</a:rPr>
              <a:t>第一幅图左边有</a:t>
            </a:r>
            <a:r>
              <a:rPr lang="en-US" altLang="zh-CN" sz="2400" b="1" dirty="0">
                <a:solidFill>
                  <a:schemeClr val="tx1"/>
                </a:solidFill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</a:rPr>
              <a:t>只小鸡，右边有</a:t>
            </a:r>
            <a:r>
              <a:rPr lang="en-US" altLang="zh-CN" sz="2400" b="1" dirty="0">
                <a:solidFill>
                  <a:schemeClr val="tx1"/>
                </a:solidFill>
              </a:rPr>
              <a:t>2</a:t>
            </a:r>
            <a:r>
              <a:rPr lang="zh-CN" altLang="en-US" sz="2400" b="1" dirty="0">
                <a:solidFill>
                  <a:schemeClr val="tx1"/>
                </a:solidFill>
              </a:rPr>
              <a:t>只小鸡。</a:t>
            </a:r>
          </a:p>
        </p:txBody>
      </p:sp>
      <p:sp>
        <p:nvSpPr>
          <p:cNvPr id="346" name="对话气泡: 圆角矩形 345">
            <a:extLst>
              <a:ext uri="{FF2B5EF4-FFF2-40B4-BE49-F238E27FC236}">
                <a16:creationId xmlns:a16="http://schemas.microsoft.com/office/drawing/2014/main" id="{C9883FEC-3E27-F70D-851A-FC0CBD94E9A9}"/>
              </a:ext>
            </a:extLst>
          </p:cNvPr>
          <p:cNvSpPr/>
          <p:nvPr/>
        </p:nvSpPr>
        <p:spPr>
          <a:xfrm>
            <a:off x="1829525" y="3718923"/>
            <a:ext cx="6118618" cy="575734"/>
          </a:xfrm>
          <a:prstGeom prst="wedgeRoundRectCallout">
            <a:avLst>
              <a:gd name="adj1" fmla="val -55934"/>
              <a:gd name="adj2" fmla="val 49264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</a:rPr>
              <a:t>第二幅图左边有</a:t>
            </a:r>
            <a:r>
              <a:rPr lang="en-US" altLang="zh-CN" sz="2400" b="1" dirty="0">
                <a:solidFill>
                  <a:schemeClr val="tx1"/>
                </a:solidFill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</a:rPr>
              <a:t>盒糖果，右边有</a:t>
            </a:r>
            <a:r>
              <a:rPr lang="en-US" altLang="zh-CN" sz="2400" b="1" dirty="0">
                <a:solidFill>
                  <a:schemeClr val="tx1"/>
                </a:solidFill>
              </a:rPr>
              <a:t>2</a:t>
            </a:r>
            <a:r>
              <a:rPr lang="zh-CN" altLang="en-US" sz="2400" b="1" dirty="0">
                <a:solidFill>
                  <a:schemeClr val="tx1"/>
                </a:solidFill>
              </a:rPr>
              <a:t>盒糖果。</a:t>
            </a:r>
          </a:p>
        </p:txBody>
      </p:sp>
      <p:pic>
        <p:nvPicPr>
          <p:cNvPr id="347" name="图片 346">
            <a:extLst>
              <a:ext uri="{FF2B5EF4-FFF2-40B4-BE49-F238E27FC236}">
                <a16:creationId xmlns:a16="http://schemas.microsoft.com/office/drawing/2014/main" id="{A94D0C36-1E67-CC6E-1017-F23358F1508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4009" y="3609855"/>
            <a:ext cx="989250" cy="1038047"/>
          </a:xfrm>
          <a:prstGeom prst="rect">
            <a:avLst/>
          </a:prstGeom>
        </p:spPr>
      </p:pic>
      <p:sp>
        <p:nvSpPr>
          <p:cNvPr id="348" name="文本框 347">
            <a:extLst>
              <a:ext uri="{FF2B5EF4-FFF2-40B4-BE49-F238E27FC236}">
                <a16:creationId xmlns:a16="http://schemas.microsoft.com/office/drawing/2014/main" id="{29C3805E-6CDD-A05A-93B9-04F77A7242C9}"/>
              </a:ext>
            </a:extLst>
          </p:cNvPr>
          <p:cNvSpPr txBox="1"/>
          <p:nvPr/>
        </p:nvSpPr>
        <p:spPr>
          <a:xfrm>
            <a:off x="3767667" y="2991935"/>
            <a:ext cx="1608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1+2=3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49" name="对话气泡: 圆角矩形 348">
            <a:extLst>
              <a:ext uri="{FF2B5EF4-FFF2-40B4-BE49-F238E27FC236}">
                <a16:creationId xmlns:a16="http://schemas.microsoft.com/office/drawing/2014/main" id="{A8FFBCFF-4794-FA43-A16F-D2E39F4056E9}"/>
              </a:ext>
            </a:extLst>
          </p:cNvPr>
          <p:cNvSpPr/>
          <p:nvPr/>
        </p:nvSpPr>
        <p:spPr>
          <a:xfrm>
            <a:off x="1791903" y="3717856"/>
            <a:ext cx="4700894" cy="575734"/>
          </a:xfrm>
          <a:prstGeom prst="wedgeRoundRectCallout">
            <a:avLst>
              <a:gd name="adj1" fmla="val -55934"/>
              <a:gd name="adj2" fmla="val 49264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</a:rPr>
              <a:t>结合图片和算式讲一讲小故事。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9E513CF-AC0E-40EF-85BE-65C9E9CB3154}"/>
              </a:ext>
            </a:extLst>
          </p:cNvPr>
          <p:cNvSpPr/>
          <p:nvPr/>
        </p:nvSpPr>
        <p:spPr>
          <a:xfrm>
            <a:off x="4142350" y="1129023"/>
            <a:ext cx="3070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课本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29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页 练一练 第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题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】</a:t>
            </a:r>
            <a:endParaRPr kumimoji="0" lang="zh-CN" altLang="en-US" sz="2800" b="0" i="0" u="none" strike="noStrike" kern="1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392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" grpId="0" animBg="1"/>
      <p:bldP spid="344" grpId="1" animBg="1"/>
      <p:bldP spid="345" grpId="0" animBg="1"/>
      <p:bldP spid="345" grpId="1" animBg="1"/>
      <p:bldP spid="346" grpId="0" animBg="1"/>
      <p:bldP spid="346" grpId="1" animBg="1"/>
      <p:bldP spid="348" grpId="0"/>
      <p:bldP spid="34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DC09DCC-1D18-C9CC-4545-1A08205BB81B}"/>
              </a:ext>
            </a:extLst>
          </p:cNvPr>
          <p:cNvSpPr txBox="1"/>
          <p:nvPr/>
        </p:nvSpPr>
        <p:spPr>
          <a:xfrm>
            <a:off x="1527564" y="980418"/>
            <a:ext cx="1608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j-lt"/>
              </a:rPr>
              <a:t>1+4=5</a:t>
            </a:r>
            <a:endParaRPr lang="zh-CN" altLang="en-US" sz="3200" b="1" dirty="0">
              <a:latin typeface="+mj-lt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F76891F-1DB6-55A1-5530-BB38AD5C436D}"/>
              </a:ext>
            </a:extLst>
          </p:cNvPr>
          <p:cNvSpPr txBox="1"/>
          <p:nvPr/>
        </p:nvSpPr>
        <p:spPr>
          <a:xfrm>
            <a:off x="3525697" y="980418"/>
            <a:ext cx="1608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j-lt"/>
              </a:rPr>
              <a:t>4</a:t>
            </a:r>
            <a:r>
              <a:rPr lang="en-US" altLang="zh-CN" sz="3200" b="1" dirty="0">
                <a:latin typeface="+mn-ea"/>
                <a:ea typeface="+mn-ea"/>
              </a:rPr>
              <a:t>-</a:t>
            </a:r>
            <a:r>
              <a:rPr lang="en-US" altLang="zh-CN" sz="3200" b="1" dirty="0">
                <a:latin typeface="+mj-lt"/>
              </a:rPr>
              <a:t>2=2</a:t>
            </a:r>
            <a:endParaRPr lang="zh-CN" altLang="en-US" sz="3200" b="1" dirty="0">
              <a:latin typeface="+mj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9D1266F-ECC5-5960-5126-A14DED2111F6}"/>
              </a:ext>
            </a:extLst>
          </p:cNvPr>
          <p:cNvSpPr txBox="1"/>
          <p:nvPr/>
        </p:nvSpPr>
        <p:spPr>
          <a:xfrm>
            <a:off x="5532297" y="980418"/>
            <a:ext cx="1608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j-lt"/>
              </a:rPr>
              <a:t>5</a:t>
            </a:r>
            <a:r>
              <a:rPr lang="en-US" altLang="zh-CN" sz="3200" b="1" dirty="0">
                <a:latin typeface="+mn-ea"/>
                <a:ea typeface="+mn-ea"/>
              </a:rPr>
              <a:t>-</a:t>
            </a:r>
            <a:r>
              <a:rPr lang="en-US" altLang="zh-CN" sz="3200" b="1" dirty="0">
                <a:latin typeface="+mj-lt"/>
              </a:rPr>
              <a:t>3=2</a:t>
            </a:r>
            <a:endParaRPr lang="zh-CN" altLang="en-US" sz="3200" b="1" dirty="0">
              <a:latin typeface="+mj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32BE6FE-E148-D982-AF4B-F954A179E8EE}"/>
              </a:ext>
            </a:extLst>
          </p:cNvPr>
          <p:cNvSpPr txBox="1"/>
          <p:nvPr/>
        </p:nvSpPr>
        <p:spPr>
          <a:xfrm>
            <a:off x="1168398" y="431904"/>
            <a:ext cx="6064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根据这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个算式编一编小故事。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ABDA06F7-097C-57A5-6C82-C56907D8786B}"/>
              </a:ext>
            </a:extLst>
          </p:cNvPr>
          <p:cNvGrpSpPr/>
          <p:nvPr/>
        </p:nvGrpSpPr>
        <p:grpSpPr>
          <a:xfrm>
            <a:off x="581891" y="1626663"/>
            <a:ext cx="7989720" cy="1016000"/>
            <a:chOff x="1057564" y="1500910"/>
            <a:chExt cx="7365253" cy="1016000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8BEE63DD-FBAD-BEE6-4996-A52FB2D404AA}"/>
                </a:ext>
              </a:extLst>
            </p:cNvPr>
            <p:cNvSpPr/>
            <p:nvPr/>
          </p:nvSpPr>
          <p:spPr>
            <a:xfrm>
              <a:off x="1057564" y="1500910"/>
              <a:ext cx="7249246" cy="1016000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86A8AAB7-F2E3-B6C6-30E8-E1A195FB5D53}"/>
                </a:ext>
              </a:extLst>
            </p:cNvPr>
            <p:cNvSpPr txBox="1"/>
            <p:nvPr/>
          </p:nvSpPr>
          <p:spPr>
            <a:xfrm>
              <a:off x="1071419" y="1533236"/>
              <a:ext cx="735139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小明妈妈给小明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元钱，爸爸又给了他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4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元钱，小明现在一共有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5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元钱。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C9952ADB-AB0D-6D4E-8B5E-F0749DD84A29}"/>
              </a:ext>
            </a:extLst>
          </p:cNvPr>
          <p:cNvGrpSpPr/>
          <p:nvPr/>
        </p:nvGrpSpPr>
        <p:grpSpPr>
          <a:xfrm>
            <a:off x="581891" y="2781999"/>
            <a:ext cx="7989720" cy="646160"/>
            <a:chOff x="1015735" y="1471766"/>
            <a:chExt cx="7989720" cy="646160"/>
          </a:xfrm>
        </p:grpSpPr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BEA9CC9A-69C7-C7B0-09B5-5426A6DB8F7A}"/>
                </a:ext>
              </a:extLst>
            </p:cNvPr>
            <p:cNvSpPr/>
            <p:nvPr/>
          </p:nvSpPr>
          <p:spPr>
            <a:xfrm>
              <a:off x="1015735" y="1471766"/>
              <a:ext cx="7980218" cy="646160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0447CD5-1E24-7174-D9DB-C3AE6266BE9E}"/>
                </a:ext>
              </a:extLst>
            </p:cNvPr>
            <p:cNvSpPr txBox="1"/>
            <p:nvPr/>
          </p:nvSpPr>
          <p:spPr>
            <a:xfrm>
              <a:off x="1071418" y="1533236"/>
              <a:ext cx="793403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亮亮一共买了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4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个苹果，吃了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个，还剩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个苹果。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AD1C3B9D-A0A8-930B-4260-EA54A6CB6DB0}"/>
              </a:ext>
            </a:extLst>
          </p:cNvPr>
          <p:cNvGrpSpPr/>
          <p:nvPr/>
        </p:nvGrpSpPr>
        <p:grpSpPr>
          <a:xfrm>
            <a:off x="581891" y="3629750"/>
            <a:ext cx="7934974" cy="1016000"/>
            <a:chOff x="1057564" y="1500910"/>
            <a:chExt cx="7980218" cy="1016000"/>
          </a:xfrm>
        </p:grpSpPr>
        <p:sp>
          <p:nvSpPr>
            <p:cNvPr id="13" name="矩形: 圆角 12">
              <a:extLst>
                <a:ext uri="{FF2B5EF4-FFF2-40B4-BE49-F238E27FC236}">
                  <a16:creationId xmlns:a16="http://schemas.microsoft.com/office/drawing/2014/main" id="{FA072FA6-004E-1B6A-427A-3809D944E777}"/>
                </a:ext>
              </a:extLst>
            </p:cNvPr>
            <p:cNvSpPr/>
            <p:nvPr/>
          </p:nvSpPr>
          <p:spPr>
            <a:xfrm>
              <a:off x="1057564" y="1500910"/>
              <a:ext cx="7980218" cy="1016000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CBEB47A1-455D-5B56-360E-E8C535962723}"/>
                </a:ext>
              </a:extLst>
            </p:cNvPr>
            <p:cNvSpPr txBox="1"/>
            <p:nvPr/>
          </p:nvSpPr>
          <p:spPr>
            <a:xfrm>
              <a:off x="1103745" y="1531856"/>
              <a:ext cx="793403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公交车上一共有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5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个人，到了一个站点后，有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3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人下车了，现在车上还有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人。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0367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>
            <a:extLst>
              <a:ext uri="{FF2B5EF4-FFF2-40B4-BE49-F238E27FC236}">
                <a16:creationId xmlns:a16="http://schemas.microsoft.com/office/drawing/2014/main" id="{FB06EE17-5C7C-4D74-BD64-9645B71FCCB0}"/>
              </a:ext>
            </a:extLst>
          </p:cNvPr>
          <p:cNvGrpSpPr/>
          <p:nvPr/>
        </p:nvGrpSpPr>
        <p:grpSpPr>
          <a:xfrm>
            <a:off x="2115138" y="3114734"/>
            <a:ext cx="4302436" cy="646331"/>
            <a:chOff x="1787590" y="3114734"/>
            <a:chExt cx="4302436" cy="646331"/>
          </a:xfrm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38DC30F2-2A15-4A38-5603-513F9D452AEC}"/>
                </a:ext>
              </a:extLst>
            </p:cNvPr>
            <p:cNvSpPr/>
            <p:nvPr/>
          </p:nvSpPr>
          <p:spPr>
            <a:xfrm>
              <a:off x="2406221" y="3172873"/>
              <a:ext cx="530053" cy="530053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8B465332-52AB-6157-A0E0-F9E8FB2C1D90}"/>
                </a:ext>
              </a:extLst>
            </p:cNvPr>
            <p:cNvSpPr/>
            <p:nvPr/>
          </p:nvSpPr>
          <p:spPr>
            <a:xfrm>
              <a:off x="3024852" y="3172873"/>
              <a:ext cx="530053" cy="530053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1F28FF9B-3D57-A3EE-8082-CB2F5EC8A216}"/>
                </a:ext>
              </a:extLst>
            </p:cNvPr>
            <p:cNvSpPr txBox="1"/>
            <p:nvPr/>
          </p:nvSpPr>
          <p:spPr>
            <a:xfrm>
              <a:off x="3673781" y="3114734"/>
              <a:ext cx="5300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+mn-lt"/>
                </a:rPr>
                <a:t>=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411B3D8E-5B4D-697F-9BB6-C6963067AB22}"/>
                </a:ext>
              </a:extLst>
            </p:cNvPr>
            <p:cNvSpPr/>
            <p:nvPr/>
          </p:nvSpPr>
          <p:spPr>
            <a:xfrm>
              <a:off x="1787590" y="3172873"/>
              <a:ext cx="530053" cy="530053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480D9016-3F18-5A90-9D8B-D361AE8B7C58}"/>
                </a:ext>
              </a:extLst>
            </p:cNvPr>
            <p:cNvSpPr/>
            <p:nvPr/>
          </p:nvSpPr>
          <p:spPr>
            <a:xfrm>
              <a:off x="4941342" y="3172874"/>
              <a:ext cx="530053" cy="530053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28922A3C-850A-C138-4CD3-FBF6F1A7BFFC}"/>
                </a:ext>
              </a:extLst>
            </p:cNvPr>
            <p:cNvSpPr/>
            <p:nvPr/>
          </p:nvSpPr>
          <p:spPr>
            <a:xfrm>
              <a:off x="5559973" y="3172874"/>
              <a:ext cx="530053" cy="530053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5FD1DE92-4D64-1B0C-EC99-7A492CE2B232}"/>
                </a:ext>
              </a:extLst>
            </p:cNvPr>
            <p:cNvSpPr/>
            <p:nvPr/>
          </p:nvSpPr>
          <p:spPr>
            <a:xfrm>
              <a:off x="4322711" y="3172872"/>
              <a:ext cx="530053" cy="530053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5FC7122C-EE28-5051-0089-C5C028E67BE1}"/>
              </a:ext>
            </a:extLst>
          </p:cNvPr>
          <p:cNvSpPr txBox="1"/>
          <p:nvPr/>
        </p:nvSpPr>
        <p:spPr>
          <a:xfrm>
            <a:off x="1190239" y="396358"/>
            <a:ext cx="48352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2.</a:t>
            </a:r>
            <a:r>
              <a:rPr lang="zh-CN" altLang="en-US" dirty="0"/>
              <a:t>看图讲故事，填算式。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EE99BAA5-3215-E7DC-8B4F-6463D760A592}"/>
              </a:ext>
            </a:extLst>
          </p:cNvPr>
          <p:cNvSpPr txBox="1"/>
          <p:nvPr/>
        </p:nvSpPr>
        <p:spPr>
          <a:xfrm>
            <a:off x="2202927" y="3166057"/>
            <a:ext cx="362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31B94FCC-DBC8-2EE7-FC39-BE941A3D7B04}"/>
              </a:ext>
            </a:extLst>
          </p:cNvPr>
          <p:cNvSpPr txBox="1"/>
          <p:nvPr/>
        </p:nvSpPr>
        <p:spPr>
          <a:xfrm>
            <a:off x="2808267" y="3172006"/>
            <a:ext cx="362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+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CC0C4BA-F646-141B-C65F-A3C1DF0EB83A}"/>
              </a:ext>
            </a:extLst>
          </p:cNvPr>
          <p:cNvSpPr txBox="1"/>
          <p:nvPr/>
        </p:nvSpPr>
        <p:spPr>
          <a:xfrm>
            <a:off x="3433451" y="3179705"/>
            <a:ext cx="362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3040DC5-DD36-4C7F-C348-AC83DE2D3074}"/>
              </a:ext>
            </a:extLst>
          </p:cNvPr>
          <p:cNvSpPr txBox="1"/>
          <p:nvPr/>
        </p:nvSpPr>
        <p:spPr>
          <a:xfrm>
            <a:off x="4733683" y="3179705"/>
            <a:ext cx="362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F3D3BBC1-8363-9C08-1492-461D4D62E36A}"/>
              </a:ext>
            </a:extLst>
          </p:cNvPr>
          <p:cNvSpPr txBox="1"/>
          <p:nvPr/>
        </p:nvSpPr>
        <p:spPr>
          <a:xfrm>
            <a:off x="5345857" y="3165231"/>
            <a:ext cx="362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+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562BB16-0A54-6304-5225-EDA40FDACB4E}"/>
              </a:ext>
            </a:extLst>
          </p:cNvPr>
          <p:cNvSpPr txBox="1"/>
          <p:nvPr/>
        </p:nvSpPr>
        <p:spPr>
          <a:xfrm>
            <a:off x="5980070" y="3169273"/>
            <a:ext cx="362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3C73D7A-C52D-B379-BFAC-EA62C03EE37D}"/>
              </a:ext>
            </a:extLst>
          </p:cNvPr>
          <p:cNvSpPr/>
          <p:nvPr/>
        </p:nvSpPr>
        <p:spPr>
          <a:xfrm>
            <a:off x="1489768" y="861545"/>
            <a:ext cx="3070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课本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29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页 练一练 第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题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】</a:t>
            </a:r>
            <a:endParaRPr kumimoji="0" lang="zh-CN" altLang="en-US" sz="2800" b="0" i="0" u="none" strike="noStrike" kern="1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23474EBF-41C8-7887-6645-3546EF8069ED}"/>
              </a:ext>
            </a:extLst>
          </p:cNvPr>
          <p:cNvGrpSpPr/>
          <p:nvPr/>
        </p:nvGrpSpPr>
        <p:grpSpPr>
          <a:xfrm>
            <a:off x="578967" y="3803688"/>
            <a:ext cx="7980218" cy="1016000"/>
            <a:chOff x="1057564" y="1500910"/>
            <a:chExt cx="7980218" cy="1016000"/>
          </a:xfrm>
        </p:grpSpPr>
        <p:sp>
          <p:nvSpPr>
            <p:cNvPr id="28" name="矩形: 圆角 27">
              <a:extLst>
                <a:ext uri="{FF2B5EF4-FFF2-40B4-BE49-F238E27FC236}">
                  <a16:creationId xmlns:a16="http://schemas.microsoft.com/office/drawing/2014/main" id="{8ACAAF46-72A4-C22E-FC1E-AA6C303EA4AC}"/>
                </a:ext>
              </a:extLst>
            </p:cNvPr>
            <p:cNvSpPr/>
            <p:nvPr/>
          </p:nvSpPr>
          <p:spPr>
            <a:xfrm>
              <a:off x="1057564" y="1500910"/>
              <a:ext cx="7980218" cy="1016000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7B1F82B0-1CF2-753B-4A91-6E0BDF7B7FB3}"/>
                </a:ext>
              </a:extLst>
            </p:cNvPr>
            <p:cNvSpPr txBox="1"/>
            <p:nvPr/>
          </p:nvSpPr>
          <p:spPr>
            <a:xfrm>
              <a:off x="1080654" y="1531856"/>
              <a:ext cx="793403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i="0" u="none" strike="noStrike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花花先摘了</a:t>
              </a:r>
              <a:r>
                <a:rPr lang="en-US" altLang="zh-CN" sz="2800" b="1" i="0" u="none" strike="noStrike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4</a:t>
              </a:r>
              <a:r>
                <a:rPr lang="zh-CN" altLang="en-US" sz="2800" b="1" i="0" u="none" strike="noStrike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个桃子，又摘了</a:t>
              </a:r>
              <a:r>
                <a:rPr lang="en-US" altLang="zh-CN" sz="2800" b="1" i="0" u="none" strike="noStrike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  <a:r>
                <a:rPr lang="zh-CN" altLang="en-US" sz="2800" b="1" i="0" u="none" strike="noStrike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个，它一共摘了</a:t>
              </a:r>
              <a:r>
                <a:rPr lang="en-US" altLang="zh-CN" sz="2800" b="1" i="0" u="none" strike="noStrike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5</a:t>
              </a:r>
              <a:r>
                <a:rPr lang="zh-CN" altLang="en-US" sz="2800" b="1" i="0" u="none" strike="noStrike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个桃子，算式是</a:t>
              </a:r>
              <a:r>
                <a:rPr lang="en-US" altLang="zh-CN" sz="2800" b="1" i="0" u="none" strike="noStrike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4+1=5</a:t>
              </a:r>
              <a:r>
                <a:rPr lang="zh-CN" altLang="en-US" sz="2800" b="1" i="0" u="none" strike="noStrike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。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pic>
        <p:nvPicPr>
          <p:cNvPr id="34" name="图片 33">
            <a:extLst>
              <a:ext uri="{FF2B5EF4-FFF2-40B4-BE49-F238E27FC236}">
                <a16:creationId xmlns:a16="http://schemas.microsoft.com/office/drawing/2014/main" id="{C793FAAB-181D-425D-B0E7-3B59EECB93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9473" y="1133326"/>
            <a:ext cx="4692318" cy="1995678"/>
          </a:xfrm>
          <a:prstGeom prst="rect">
            <a:avLst/>
          </a:prstGeom>
        </p:spPr>
      </p:pic>
      <p:sp>
        <p:nvSpPr>
          <p:cNvPr id="36" name="对话气泡: 圆角矩形 35">
            <a:extLst>
              <a:ext uri="{FF2B5EF4-FFF2-40B4-BE49-F238E27FC236}">
                <a16:creationId xmlns:a16="http://schemas.microsoft.com/office/drawing/2014/main" id="{18EEFC5A-3DF7-42BA-A67C-E5A00EF55BDB}"/>
              </a:ext>
            </a:extLst>
          </p:cNvPr>
          <p:cNvSpPr/>
          <p:nvPr/>
        </p:nvSpPr>
        <p:spPr>
          <a:xfrm>
            <a:off x="866262" y="1369277"/>
            <a:ext cx="1392178" cy="809956"/>
          </a:xfrm>
          <a:prstGeom prst="wedgeRoundRectCallout">
            <a:avLst>
              <a:gd name="adj1" fmla="val 62818"/>
              <a:gd name="adj2" fmla="val 28439"/>
              <a:gd name="adj3" fmla="val 16667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zh-CN" altLang="en-US" sz="2200" b="1" dirty="0">
                <a:solidFill>
                  <a:schemeClr val="tx1"/>
                </a:solidFill>
                <a:ea typeface="楷体" panose="02010609060101010101" pitchFamily="49" charset="-122"/>
              </a:rPr>
              <a:t>我又摘了</a:t>
            </a:r>
            <a:r>
              <a:rPr lang="en-US" altLang="zh-CN" sz="2200" b="1" dirty="0">
                <a:solidFill>
                  <a:schemeClr val="tx1"/>
                </a:solidFill>
                <a:ea typeface="楷体" panose="02010609060101010101" pitchFamily="49" charset="-122"/>
              </a:rPr>
              <a:t>2</a:t>
            </a:r>
            <a:r>
              <a:rPr lang="zh-CN" altLang="en-US" sz="2200" b="1" dirty="0">
                <a:solidFill>
                  <a:schemeClr val="tx1"/>
                </a:solidFill>
                <a:ea typeface="楷体" panose="02010609060101010101" pitchFamily="49" charset="-122"/>
              </a:rPr>
              <a:t>个。</a:t>
            </a:r>
          </a:p>
        </p:txBody>
      </p:sp>
      <p:sp>
        <p:nvSpPr>
          <p:cNvPr id="37" name="对话气泡: 圆角矩形 36">
            <a:extLst>
              <a:ext uri="{FF2B5EF4-FFF2-40B4-BE49-F238E27FC236}">
                <a16:creationId xmlns:a16="http://schemas.microsoft.com/office/drawing/2014/main" id="{CC294919-05F9-49B0-9460-2FC96B433484}"/>
              </a:ext>
            </a:extLst>
          </p:cNvPr>
          <p:cNvSpPr/>
          <p:nvPr/>
        </p:nvSpPr>
        <p:spPr>
          <a:xfrm>
            <a:off x="6220786" y="1087979"/>
            <a:ext cx="2406638" cy="809956"/>
          </a:xfrm>
          <a:prstGeom prst="wedgeRoundRectCallout">
            <a:avLst>
              <a:gd name="adj1" fmla="val -62792"/>
              <a:gd name="adj2" fmla="val 24226"/>
              <a:gd name="adj3" fmla="val 16667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200" b="1" dirty="0">
                <a:solidFill>
                  <a:schemeClr val="tx1"/>
                </a:solidFill>
                <a:ea typeface="楷体" panose="02010609060101010101" pitchFamily="49" charset="-122"/>
              </a:rPr>
              <a:t>我又摘了</a:t>
            </a:r>
            <a:r>
              <a:rPr lang="en-US" altLang="zh-CN" sz="2200" b="1" dirty="0">
                <a:solidFill>
                  <a:schemeClr val="tx1"/>
                </a:solidFill>
                <a:ea typeface="楷体" panose="02010609060101010101" pitchFamily="49" charset="-122"/>
              </a:rPr>
              <a:t>1</a:t>
            </a:r>
            <a:r>
              <a:rPr lang="zh-CN" altLang="en-US" sz="2200" b="1" dirty="0">
                <a:solidFill>
                  <a:schemeClr val="tx1"/>
                </a:solidFill>
                <a:ea typeface="楷体" panose="02010609060101010101" pitchFamily="49" charset="-122"/>
              </a:rPr>
              <a:t>个。我们现在同样多！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6942AE65-0F0F-5710-DC1A-1846CF1A0627}"/>
              </a:ext>
            </a:extLst>
          </p:cNvPr>
          <p:cNvGrpSpPr/>
          <p:nvPr/>
        </p:nvGrpSpPr>
        <p:grpSpPr>
          <a:xfrm>
            <a:off x="569730" y="3795987"/>
            <a:ext cx="7980218" cy="1016000"/>
            <a:chOff x="526473" y="3833091"/>
            <a:chExt cx="7980218" cy="1016000"/>
          </a:xfrm>
        </p:grpSpPr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EFAB16D1-886C-0DEC-2113-0AD90555FFFF}"/>
                </a:ext>
              </a:extLst>
            </p:cNvPr>
            <p:cNvSpPr/>
            <p:nvPr/>
          </p:nvSpPr>
          <p:spPr>
            <a:xfrm>
              <a:off x="526473" y="3833091"/>
              <a:ext cx="7980218" cy="1016000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65E1E412-F0DA-AE17-33A1-81D8C3FA2541}"/>
                </a:ext>
              </a:extLst>
            </p:cNvPr>
            <p:cNvSpPr txBox="1"/>
            <p:nvPr/>
          </p:nvSpPr>
          <p:spPr>
            <a:xfrm>
              <a:off x="526473" y="3871150"/>
              <a:ext cx="79248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果果先摘了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3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个桃子，又摘了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个，它一共摘了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5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个桃子，算式是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3+2=5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67071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>
            <a:extLst>
              <a:ext uri="{FF2B5EF4-FFF2-40B4-BE49-F238E27FC236}">
                <a16:creationId xmlns:a16="http://schemas.microsoft.com/office/drawing/2014/main" id="{BAD47F82-1FD9-40EE-B333-3F32CFBD7126}"/>
              </a:ext>
            </a:extLst>
          </p:cNvPr>
          <p:cNvGrpSpPr/>
          <p:nvPr/>
        </p:nvGrpSpPr>
        <p:grpSpPr>
          <a:xfrm>
            <a:off x="2115138" y="3212190"/>
            <a:ext cx="4302436" cy="646331"/>
            <a:chOff x="1787590" y="3114734"/>
            <a:chExt cx="4302436" cy="646331"/>
          </a:xfrm>
        </p:grpSpPr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857F101B-E25E-4488-A81F-C7D40F0CA77E}"/>
                </a:ext>
              </a:extLst>
            </p:cNvPr>
            <p:cNvSpPr/>
            <p:nvPr/>
          </p:nvSpPr>
          <p:spPr>
            <a:xfrm>
              <a:off x="2406221" y="3172873"/>
              <a:ext cx="530053" cy="530053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76D3EAAD-EB67-40EF-AED2-04B286C23379}"/>
                </a:ext>
              </a:extLst>
            </p:cNvPr>
            <p:cNvSpPr/>
            <p:nvPr/>
          </p:nvSpPr>
          <p:spPr>
            <a:xfrm>
              <a:off x="3024852" y="3172873"/>
              <a:ext cx="530053" cy="530053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18244BA4-2E4B-400D-8E84-F01C392504FD}"/>
                </a:ext>
              </a:extLst>
            </p:cNvPr>
            <p:cNvSpPr txBox="1"/>
            <p:nvPr/>
          </p:nvSpPr>
          <p:spPr>
            <a:xfrm>
              <a:off x="3673781" y="3114734"/>
              <a:ext cx="5300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+mn-lt"/>
                </a:rPr>
                <a:t>=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683A9AB0-C4FC-4BDC-A717-4B6CD550F26A}"/>
                </a:ext>
              </a:extLst>
            </p:cNvPr>
            <p:cNvSpPr/>
            <p:nvPr/>
          </p:nvSpPr>
          <p:spPr>
            <a:xfrm>
              <a:off x="1787590" y="3172873"/>
              <a:ext cx="530053" cy="530053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9020469A-14B6-460A-87A1-CE7640792B4C}"/>
                </a:ext>
              </a:extLst>
            </p:cNvPr>
            <p:cNvSpPr/>
            <p:nvPr/>
          </p:nvSpPr>
          <p:spPr>
            <a:xfrm>
              <a:off x="4941342" y="3172874"/>
              <a:ext cx="530053" cy="530053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CF31223C-1E01-468B-B11A-DF0AA1E4CAF2}"/>
                </a:ext>
              </a:extLst>
            </p:cNvPr>
            <p:cNvSpPr/>
            <p:nvPr/>
          </p:nvSpPr>
          <p:spPr>
            <a:xfrm>
              <a:off x="5559973" y="3172874"/>
              <a:ext cx="530053" cy="530053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D1AE3358-2A52-4847-BE7F-338E845D1A2C}"/>
                </a:ext>
              </a:extLst>
            </p:cNvPr>
            <p:cNvSpPr/>
            <p:nvPr/>
          </p:nvSpPr>
          <p:spPr>
            <a:xfrm>
              <a:off x="4322711" y="3172872"/>
              <a:ext cx="530053" cy="530053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id="{AD93A879-C11A-467E-8582-ADCAAC5CA4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4533" y="822798"/>
            <a:ext cx="4265744" cy="2286886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B3823B1D-848D-DD49-2CF8-667974376589}"/>
              </a:ext>
            </a:extLst>
          </p:cNvPr>
          <p:cNvSpPr txBox="1"/>
          <p:nvPr/>
        </p:nvSpPr>
        <p:spPr>
          <a:xfrm>
            <a:off x="2198929" y="3276219"/>
            <a:ext cx="362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655D9C4-2BD0-3A79-3AAC-A0549A6C7CD2}"/>
              </a:ext>
            </a:extLst>
          </p:cNvPr>
          <p:cNvSpPr txBox="1"/>
          <p:nvPr/>
        </p:nvSpPr>
        <p:spPr>
          <a:xfrm>
            <a:off x="2814982" y="3257313"/>
            <a:ext cx="362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endParaRPr lang="zh-CN" altLang="en-US" sz="28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EDF7C6C-A35F-0D6E-E5DE-280CD55B061D}"/>
              </a:ext>
            </a:extLst>
          </p:cNvPr>
          <p:cNvSpPr txBox="1"/>
          <p:nvPr/>
        </p:nvSpPr>
        <p:spPr>
          <a:xfrm>
            <a:off x="3431035" y="3270328"/>
            <a:ext cx="362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04CF24B-D82A-FA7C-0381-BC20BA92816D}"/>
              </a:ext>
            </a:extLst>
          </p:cNvPr>
          <p:cNvSpPr txBox="1"/>
          <p:nvPr/>
        </p:nvSpPr>
        <p:spPr>
          <a:xfrm>
            <a:off x="4740874" y="3270328"/>
            <a:ext cx="362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FB57152-96F7-45A0-D264-320470E094FF}"/>
              </a:ext>
            </a:extLst>
          </p:cNvPr>
          <p:cNvSpPr txBox="1"/>
          <p:nvPr/>
        </p:nvSpPr>
        <p:spPr>
          <a:xfrm>
            <a:off x="5352682" y="3266350"/>
            <a:ext cx="362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ea"/>
                <a:ea typeface="+mn-ea"/>
              </a:rPr>
              <a:t>-</a:t>
            </a:r>
            <a:endParaRPr lang="zh-CN" altLang="en-US" sz="28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E615AE5-C9CA-F065-E5A7-0F6E2190D30A}"/>
              </a:ext>
            </a:extLst>
          </p:cNvPr>
          <p:cNvSpPr txBox="1"/>
          <p:nvPr/>
        </p:nvSpPr>
        <p:spPr>
          <a:xfrm>
            <a:off x="5967492" y="3273744"/>
            <a:ext cx="362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17D542FB-E685-192F-4108-C893520E3DF2}"/>
              </a:ext>
            </a:extLst>
          </p:cNvPr>
          <p:cNvGrpSpPr/>
          <p:nvPr/>
        </p:nvGrpSpPr>
        <p:grpSpPr>
          <a:xfrm>
            <a:off x="386707" y="3959564"/>
            <a:ext cx="8585230" cy="651823"/>
            <a:chOff x="526473" y="3833091"/>
            <a:chExt cx="8131084" cy="1016000"/>
          </a:xfrm>
        </p:grpSpPr>
        <p:sp>
          <p:nvSpPr>
            <p:cNvPr id="3" name="矩形: 圆角 2">
              <a:extLst>
                <a:ext uri="{FF2B5EF4-FFF2-40B4-BE49-F238E27FC236}">
                  <a16:creationId xmlns:a16="http://schemas.microsoft.com/office/drawing/2014/main" id="{5FC2B2C3-5720-6862-3403-6F7CBDF81919}"/>
                </a:ext>
              </a:extLst>
            </p:cNvPr>
            <p:cNvSpPr/>
            <p:nvPr/>
          </p:nvSpPr>
          <p:spPr>
            <a:xfrm>
              <a:off x="526473" y="3833091"/>
              <a:ext cx="7980218" cy="1016000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4FEBF774-C85D-7E3A-E986-4E82407E1218}"/>
                </a:ext>
              </a:extLst>
            </p:cNvPr>
            <p:cNvSpPr txBox="1"/>
            <p:nvPr/>
          </p:nvSpPr>
          <p:spPr>
            <a:xfrm>
              <a:off x="526473" y="3934214"/>
              <a:ext cx="8131084" cy="815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果果有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4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根香蕉，吃了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根，剩下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根，算式是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4</a:t>
              </a:r>
              <a:r>
                <a:rPr lang="en-US" altLang="zh-CN" sz="2800" b="1" dirty="0">
                  <a:solidFill>
                    <a:srgbClr val="FF0000"/>
                  </a:solidFill>
                  <a:latin typeface="+mn-ea"/>
                  <a:ea typeface="+mn-ea"/>
                </a:rPr>
                <a:t>-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2=2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。</a:t>
              </a:r>
            </a:p>
          </p:txBody>
        </p:sp>
      </p:grpSp>
      <p:sp>
        <p:nvSpPr>
          <p:cNvPr id="30" name="对话气泡: 圆角矩形 29">
            <a:extLst>
              <a:ext uri="{FF2B5EF4-FFF2-40B4-BE49-F238E27FC236}">
                <a16:creationId xmlns:a16="http://schemas.microsoft.com/office/drawing/2014/main" id="{AC25EC92-F6A6-4DB5-9300-7B06022945E1}"/>
              </a:ext>
            </a:extLst>
          </p:cNvPr>
          <p:cNvSpPr/>
          <p:nvPr/>
        </p:nvSpPr>
        <p:spPr>
          <a:xfrm>
            <a:off x="815328" y="1020976"/>
            <a:ext cx="1733637" cy="480087"/>
          </a:xfrm>
          <a:prstGeom prst="wedgeRoundRectCallout">
            <a:avLst>
              <a:gd name="adj1" fmla="val 62818"/>
              <a:gd name="adj2" fmla="val 28439"/>
              <a:gd name="adj3" fmla="val 16667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zh-CN" altLang="en-US" sz="2200" b="1" dirty="0">
                <a:solidFill>
                  <a:schemeClr val="tx1"/>
                </a:solidFill>
                <a:ea typeface="楷体" panose="02010609060101010101" pitchFamily="49" charset="-122"/>
              </a:rPr>
              <a:t>我吃了</a:t>
            </a:r>
            <a:r>
              <a:rPr lang="en-US" altLang="zh-CN" sz="2200" b="1" dirty="0">
                <a:solidFill>
                  <a:schemeClr val="tx1"/>
                </a:solidFill>
                <a:ea typeface="楷体" panose="02010609060101010101" pitchFamily="49" charset="-122"/>
              </a:rPr>
              <a:t>2</a:t>
            </a:r>
            <a:r>
              <a:rPr lang="zh-CN" altLang="en-US" sz="2200" b="1" dirty="0">
                <a:solidFill>
                  <a:schemeClr val="tx1"/>
                </a:solidFill>
                <a:ea typeface="楷体" panose="02010609060101010101" pitchFamily="49" charset="-122"/>
              </a:rPr>
              <a:t>根。</a:t>
            </a:r>
          </a:p>
        </p:txBody>
      </p:sp>
      <p:sp>
        <p:nvSpPr>
          <p:cNvPr id="31" name="对话气泡: 圆角矩形 30">
            <a:extLst>
              <a:ext uri="{FF2B5EF4-FFF2-40B4-BE49-F238E27FC236}">
                <a16:creationId xmlns:a16="http://schemas.microsoft.com/office/drawing/2014/main" id="{88C071CC-C38B-4B5E-84EB-D8DE66E7C989}"/>
              </a:ext>
            </a:extLst>
          </p:cNvPr>
          <p:cNvSpPr/>
          <p:nvPr/>
        </p:nvSpPr>
        <p:spPr>
          <a:xfrm>
            <a:off x="5986871" y="757799"/>
            <a:ext cx="2406638" cy="809956"/>
          </a:xfrm>
          <a:prstGeom prst="wedgeRoundRectCallout">
            <a:avLst>
              <a:gd name="adj1" fmla="val -62792"/>
              <a:gd name="adj2" fmla="val 24226"/>
              <a:gd name="adj3" fmla="val 16667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200" b="1" dirty="0">
                <a:solidFill>
                  <a:schemeClr val="tx1"/>
                </a:solidFill>
                <a:ea typeface="楷体" panose="02010609060101010101" pitchFamily="49" charset="-122"/>
              </a:rPr>
              <a:t>我吃了</a:t>
            </a:r>
            <a:r>
              <a:rPr lang="en-US" altLang="zh-CN" sz="2200" b="1" dirty="0">
                <a:solidFill>
                  <a:schemeClr val="tx1"/>
                </a:solidFill>
                <a:ea typeface="楷体" panose="02010609060101010101" pitchFamily="49" charset="-122"/>
              </a:rPr>
              <a:t>1</a:t>
            </a:r>
            <a:r>
              <a:rPr lang="zh-CN" altLang="en-US" sz="2200" b="1" dirty="0">
                <a:solidFill>
                  <a:schemeClr val="tx1"/>
                </a:solidFill>
                <a:ea typeface="楷体" panose="02010609060101010101" pitchFamily="49" charset="-122"/>
              </a:rPr>
              <a:t>根。我们剩下的同样多！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A57297B2-B2D1-CCEE-FE68-EBB9A4B40D10}"/>
              </a:ext>
            </a:extLst>
          </p:cNvPr>
          <p:cNvGrpSpPr/>
          <p:nvPr/>
        </p:nvGrpSpPr>
        <p:grpSpPr>
          <a:xfrm>
            <a:off x="386707" y="3974216"/>
            <a:ext cx="8668581" cy="635689"/>
            <a:chOff x="1057565" y="1500910"/>
            <a:chExt cx="7780525" cy="1016000"/>
          </a:xfrm>
        </p:grpSpPr>
        <p:sp>
          <p:nvSpPr>
            <p:cNvPr id="25" name="矩形: 圆角 24">
              <a:extLst>
                <a:ext uri="{FF2B5EF4-FFF2-40B4-BE49-F238E27FC236}">
                  <a16:creationId xmlns:a16="http://schemas.microsoft.com/office/drawing/2014/main" id="{DC1B5908-1FB3-3EE8-CA27-22E2A6AE39AE}"/>
                </a:ext>
              </a:extLst>
            </p:cNvPr>
            <p:cNvSpPr/>
            <p:nvPr/>
          </p:nvSpPr>
          <p:spPr>
            <a:xfrm>
              <a:off x="1057565" y="1500910"/>
              <a:ext cx="7562739" cy="1016000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66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7D4434DE-B6C1-0488-38CA-051AEA09841B}"/>
                </a:ext>
              </a:extLst>
            </p:cNvPr>
            <p:cNvSpPr txBox="1"/>
            <p:nvPr/>
          </p:nvSpPr>
          <p:spPr>
            <a:xfrm>
              <a:off x="1132377" y="1576780"/>
              <a:ext cx="7705713" cy="836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i="0" u="none" strike="noStrike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花花有</a:t>
              </a:r>
              <a:r>
                <a:rPr lang="en-US" altLang="zh-CN" sz="2800" b="1" i="0" u="none" strike="noStrike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3</a:t>
              </a:r>
              <a:r>
                <a:rPr lang="zh-CN" altLang="en-US" sz="2800" b="1" i="0" u="none" strike="noStrike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根香蕉，吃了</a:t>
              </a:r>
              <a:r>
                <a:rPr lang="en-US" altLang="zh-CN" sz="2800" b="1" i="0" u="none" strike="noStrike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  <a:r>
                <a:rPr lang="zh-CN" altLang="en-US" sz="2800" b="1" i="0" u="none" strike="noStrike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根，剩下</a:t>
              </a:r>
              <a:r>
                <a:rPr lang="en-US" altLang="zh-CN" sz="2800" b="1" i="0" u="none" strike="noStrike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</a:t>
              </a:r>
              <a:r>
                <a:rPr lang="zh-CN" altLang="en-US" sz="2800" b="1" i="0" u="none" strike="noStrike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根，算式是</a:t>
              </a:r>
              <a:r>
                <a:rPr lang="en-US" altLang="zh-CN" sz="2800" b="1" i="0" u="none" strike="noStrike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3</a:t>
              </a:r>
              <a:r>
                <a:rPr lang="en-US" altLang="zh-CN" sz="2800" b="1" i="0" u="none" strike="noStrike" dirty="0">
                  <a:solidFill>
                    <a:srgbClr val="FF0000"/>
                  </a:solidFill>
                  <a:latin typeface="+mn-ea"/>
                  <a:ea typeface="+mn-ea"/>
                </a:rPr>
                <a:t>-</a:t>
              </a:r>
              <a:r>
                <a:rPr lang="en-US" altLang="zh-CN" sz="2800" b="1" i="0" u="none" strike="noStrike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1=2</a:t>
              </a:r>
              <a:r>
                <a:rPr lang="zh-CN" altLang="en-US" sz="2800" b="1" i="0" u="none" strike="noStrike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。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3713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548B8474-A28B-5065-2A46-AAAC840B7BE3}"/>
              </a:ext>
            </a:extLst>
          </p:cNvPr>
          <p:cNvGrpSpPr/>
          <p:nvPr/>
        </p:nvGrpSpPr>
        <p:grpSpPr>
          <a:xfrm>
            <a:off x="821013" y="1180404"/>
            <a:ext cx="5901267" cy="3183468"/>
            <a:chOff x="1769532" y="1159932"/>
            <a:chExt cx="5901267" cy="3183468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EB9F7D0A-BE1C-D1ED-E67C-F0B29D80C246}"/>
                </a:ext>
              </a:extLst>
            </p:cNvPr>
            <p:cNvSpPr/>
            <p:nvPr/>
          </p:nvSpPr>
          <p:spPr>
            <a:xfrm>
              <a:off x="1769532" y="1159932"/>
              <a:ext cx="5901267" cy="3183468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320788B0-0800-B872-4EDC-A4F2F1561B43}"/>
                </a:ext>
              </a:extLst>
            </p:cNvPr>
            <p:cNvSpPr txBox="1"/>
            <p:nvPr/>
          </p:nvSpPr>
          <p:spPr>
            <a:xfrm>
              <a:off x="1897945" y="1453747"/>
              <a:ext cx="5644441" cy="25958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同学们，今天这节数学课我们学会了讲数学故事，你可以回家讲一个数学故事给你的爸爸妈妈听吗？试试看</a:t>
              </a:r>
              <a:r>
                <a:rPr lang="zh-CN" altLang="en-US" sz="2800" b="1" i="0" u="none" strike="noStrike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。</a:t>
              </a:r>
              <a:endPara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sp>
        <p:nvSpPr>
          <p:cNvPr id="7" name="Rectangle 16">
            <a:extLst>
              <a:ext uri="{FF2B5EF4-FFF2-40B4-BE49-F238E27FC236}">
                <a16:creationId xmlns:a16="http://schemas.microsoft.com/office/drawing/2014/main" id="{F23954A9-2018-4D62-B77E-ED0E37E03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3946" y="390525"/>
            <a:ext cx="2200592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课堂小结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93E0AC1-8DBF-4987-AE17-C2233699F8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867" y="933799"/>
            <a:ext cx="1918525" cy="367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424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>
            <a:extLst>
              <a:ext uri="{FF2B5EF4-FFF2-40B4-BE49-F238E27FC236}">
                <a16:creationId xmlns:a16="http://schemas.microsoft.com/office/drawing/2014/main" id="{B7C2397F-CE2D-4526-9B93-B88A25C0AB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7060" y="390418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课后作业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7487CC3-79C7-4CDB-ABAF-C9B74FBE129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2000250" y="681411"/>
            <a:ext cx="5143500" cy="388843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1CC39ED-E671-4924-A089-4B728D2ED6B6}"/>
              </a:ext>
            </a:extLst>
          </p:cNvPr>
          <p:cNvSpPr txBox="1"/>
          <p:nvPr/>
        </p:nvSpPr>
        <p:spPr>
          <a:xfrm>
            <a:off x="3440459" y="2042521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CDA6473-3DF3-408C-91F1-B4E466F691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862" y="1540603"/>
            <a:ext cx="1515919" cy="276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4741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342a9516-f84e-4029-bf38-bdf506059421&quot;,&quot;Name&quot;:null,&quot;Kind&quot;:1,&quot;OldGuidesSetting&quot;:{&quot;HeaderHeight&quot;:0.0,&quot;FooterHeight&quot;:0.0,&quot;SideMargin&quot;:0.0,&quot;TopMargin&quot;:0.0,&quot;BottomMargin&quot;:0.0,&quot;IntervalMargin&quot;:0.0}}"/>
</p:tagLst>
</file>

<file path=ppt/theme/theme1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9e7d29b4-3256-4714-82ae-9f7951c88fa0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9e7d29b4-3256-4714-82ae-9f7951c88fa0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532</TotalTime>
  <Words>563</Words>
  <Application>Microsoft Office PowerPoint</Application>
  <PresentationFormat>全屏显示(16:9)</PresentationFormat>
  <Paragraphs>128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黑体</vt:lpstr>
      <vt:lpstr>楷体</vt:lpstr>
      <vt:lpstr>宋体</vt:lpstr>
      <vt:lpstr>Arial</vt:lpstr>
      <vt:lpstr>Calibri</vt:lpstr>
      <vt:lpstr>Times New Roman</vt:lpstr>
      <vt:lpstr>2_Office 主题​​</vt:lpstr>
      <vt:lpstr>4_Office 主题​​</vt:lpstr>
      <vt:lpstr>练一练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655</cp:revision>
  <dcterms:created xsi:type="dcterms:W3CDTF">2016-01-14T07:05:00Z</dcterms:created>
  <dcterms:modified xsi:type="dcterms:W3CDTF">2024-08-27T03:28:21Z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