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90" r:id="rId1"/>
    <p:sldMasterId id="2147484514" r:id="rId2"/>
  </p:sldMasterIdLst>
  <p:notesMasterIdLst>
    <p:notesMasterId r:id="rId21"/>
  </p:notesMasterIdLst>
  <p:sldIdLst>
    <p:sldId id="256" r:id="rId3"/>
    <p:sldId id="525" r:id="rId4"/>
    <p:sldId id="526" r:id="rId5"/>
    <p:sldId id="527" r:id="rId6"/>
    <p:sldId id="469" r:id="rId7"/>
    <p:sldId id="510" r:id="rId8"/>
    <p:sldId id="489" r:id="rId9"/>
    <p:sldId id="488" r:id="rId10"/>
    <p:sldId id="514" r:id="rId11"/>
    <p:sldId id="528" r:id="rId12"/>
    <p:sldId id="516" r:id="rId13"/>
    <p:sldId id="529" r:id="rId14"/>
    <p:sldId id="530" r:id="rId15"/>
    <p:sldId id="494" r:id="rId16"/>
    <p:sldId id="438" r:id="rId17"/>
    <p:sldId id="382" r:id="rId18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B26"/>
    <a:srgbClr val="FFFFCC"/>
    <a:srgbClr val="0000FF"/>
    <a:srgbClr val="FF0066"/>
    <a:srgbClr val="FF00FF"/>
    <a:srgbClr val="385D8A"/>
    <a:srgbClr val="608367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39" autoAdjust="0"/>
    <p:restoredTop sz="95201" autoAdjust="0"/>
  </p:normalViewPr>
  <p:slideViewPr>
    <p:cSldViewPr snapToGrid="0">
      <p:cViewPr varScale="1">
        <p:scale>
          <a:sx n="149" d="100"/>
          <a:sy n="149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FFA56F4-A3F6-1FEE-7911-5C5011F366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42C54C-8F4A-5DB0-A778-175C618CDC0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C661DE34-0771-2B61-3748-0CD1E25B97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6F57526D-4F35-A927-EDC3-B24FF1B2E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C752E8-BA9C-94D3-C993-4DB17CE4B9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5382C7-CEF6-91C9-AF06-66761053E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4253848E-A567-4AC9-BF03-FC742F11F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3568917-AD27-A371-628B-D33931FC658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28E2AB7-65DC-0249-6875-C992740470D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D7A510CD-3844-ADF2-021E-07824C4D663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A2448406-A420-B7A2-B220-F1F11FE56F3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C3D5CD73-6510-4E4C-2882-C82E78BCC2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F808F8A-6B79-4B69-818D-33177C665894}" type="slidenum">
              <a:rPr altLang="en-US" noProof="1"/>
              <a:pPr/>
              <a:t>6</a:t>
            </a:fld>
            <a:endParaRPr lang="zh-CN" altLang="en-US" noProof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6B3FB9FD-75BF-1D02-48F0-4C155DE7B01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文本占位符 2">
            <a:extLst>
              <a:ext uri="{FF2B5EF4-FFF2-40B4-BE49-F238E27FC236}">
                <a16:creationId xmlns:a16="http://schemas.microsoft.com/office/drawing/2014/main" id="{1A730166-C4FB-0D91-D1FA-A6630A9691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4C92BDE3-FB14-2DEB-91D8-4DD9674FF45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2CEAC09B-E39F-E243-A429-A1ED4229317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B66F51C3-7705-5C27-4F21-4776A58D48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48C240-8862-4569-BC47-D3A94130040C}" type="slidenum">
              <a:rPr altLang="en-US" noProof="1"/>
              <a:pPr/>
              <a:t>9</a:t>
            </a:fld>
            <a:endParaRPr lang="zh-CN" altLang="en-US" noProof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3BF8D120-C404-3E7B-48EB-971B088E0DB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id="{8E90990A-783B-EDA2-D9E1-5DA793A9746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5D10D454-3EAF-EC66-98A9-2B8BF1548F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94ED3F9-33EF-4B81-9911-9E9863F8E29B}" type="slidenum">
              <a:rPr altLang="en-US" noProof="1"/>
              <a:pPr/>
              <a:t>11</a:t>
            </a:fld>
            <a:endParaRPr lang="zh-CN" altLang="en-US" noProof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615FD71-B852-1468-B9C2-D505B670A2F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F1C573F-9E8B-9DF8-1480-9022106922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id="{29384B21-E017-EC17-5D9B-86CC671CA29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id="{6C186E2D-6E49-D1D9-6D41-656B59C85E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id="{54C76A58-6FBA-B4E3-48E8-9F538CD223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9AFB277-3C3A-4315-887A-B7EBA5264A10}" type="slidenum">
              <a:rPr altLang="en-US" noProof="1"/>
              <a:pPr/>
              <a:t>15</a:t>
            </a:fld>
            <a:endParaRPr lang="zh-CN" altLang="en-US" noProof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4CF50E5F-2622-85B5-7B53-905803B2EF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BB3487F7-07F5-BDF2-FAC2-70F57263AB44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936A4D7-BE54-43D7-AC1D-D887D9097C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315F2F04-DFC5-4861-B36B-86F08429AC3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775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D56381-12F7-9992-5AAB-0F5C7F4A62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A3C49080-3F24-3233-20C4-4D1F1242CFE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5A5B4D66-3216-607B-6390-3BFD44F2113A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6FC6149F-E7B6-B532-D715-8E35C3E27A8F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15716823-868A-386E-CC65-FF5AE942FA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2E900F9F-5830-6DD6-F6D3-B8E0337772B9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8EF54C38-19EF-4B2B-B4E4-1E142649B1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73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04C5B8E-E695-4803-B23B-1CD33CD882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4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41531AD3-1955-F29F-4659-CC65E83CB0B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1B79F63-5C2C-5035-BC9F-2557493CE4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92175D10-0FD5-24B0-1F8F-183F6DE32C9B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9" r:id="rId1"/>
    <p:sldLayoutId id="214748451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78559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DCA5D41A-E221-CC6E-DB09-AD39BB64F2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31504" y="2211614"/>
            <a:ext cx="6157442" cy="1057275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4800" b="1" dirty="0">
                <a:latin typeface="+mn-lt"/>
                <a:ea typeface="+mn-ea"/>
                <a:cs typeface="+mn-ea"/>
                <a:sym typeface="+mn-lt"/>
              </a:rPr>
              <a:t>的认识和加、减法</a:t>
            </a:r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AFDB2A38-78EB-F54F-31B5-1D94E05D6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2178050" cy="587375"/>
          </a:xfrm>
        </p:spPr>
        <p:txBody>
          <a:bodyPr/>
          <a:lstStyle/>
          <a:p>
            <a:pPr>
              <a:defRPr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CFCED02-4530-4044-914D-B3A06D2EE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17E0E760-E8AE-1958-7B09-16013D595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38" y="347436"/>
            <a:ext cx="203041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23F3E9-7111-D762-6515-33A65FE59F3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112" y="1520275"/>
            <a:ext cx="1426289" cy="13733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786CBC0-D67F-133A-3C94-3DC47290A9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3982" y="1489365"/>
            <a:ext cx="1324727" cy="14351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FBD243-801E-F650-FD50-A9E90AE624F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0290" y="1544562"/>
            <a:ext cx="1377716" cy="132472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C368480-2288-2E09-6D99-0E2C0362BF48}"/>
              </a:ext>
            </a:extLst>
          </p:cNvPr>
          <p:cNvSpPr txBox="1"/>
          <p:nvPr/>
        </p:nvSpPr>
        <p:spPr>
          <a:xfrm>
            <a:off x="362749" y="1000589"/>
            <a:ext cx="8514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观察图片，数一数盘子里有几根竹笋，说一说你看到了什么？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BEFA2B95-E850-8FB5-F1C5-22D16FFA28D0}"/>
              </a:ext>
            </a:extLst>
          </p:cNvPr>
          <p:cNvSpPr/>
          <p:nvPr/>
        </p:nvSpPr>
        <p:spPr>
          <a:xfrm>
            <a:off x="2607190" y="2021901"/>
            <a:ext cx="612003" cy="37004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6D1E78F9-0FBD-CE6D-A39F-57FE10A93E73}"/>
              </a:ext>
            </a:extLst>
          </p:cNvPr>
          <p:cNvSpPr/>
          <p:nvPr/>
        </p:nvSpPr>
        <p:spPr>
          <a:xfrm>
            <a:off x="5433498" y="2021901"/>
            <a:ext cx="612003" cy="37004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6E05C8-87B9-FF67-AF9D-D70B28430730}"/>
              </a:ext>
            </a:extLst>
          </p:cNvPr>
          <p:cNvSpPr txBox="1"/>
          <p:nvPr/>
        </p:nvSpPr>
        <p:spPr>
          <a:xfrm>
            <a:off x="710529" y="2988707"/>
            <a:ext cx="21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    ）根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DA11447-8FF8-2081-C809-40882F164E30}"/>
              </a:ext>
            </a:extLst>
          </p:cNvPr>
          <p:cNvGrpSpPr/>
          <p:nvPr/>
        </p:nvGrpSpPr>
        <p:grpSpPr>
          <a:xfrm>
            <a:off x="743527" y="3681247"/>
            <a:ext cx="1489953" cy="856343"/>
            <a:chOff x="725714" y="3751943"/>
            <a:chExt cx="1489953" cy="856343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9FB1A01-865D-A544-1ADD-A22575839C52}"/>
                </a:ext>
              </a:extLst>
            </p:cNvPr>
            <p:cNvSpPr/>
            <p:nvPr/>
          </p:nvSpPr>
          <p:spPr>
            <a:xfrm>
              <a:off x="732972" y="3751943"/>
              <a:ext cx="1320800" cy="85634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61A1233-37D9-A873-E5BB-7B3B95BADDD8}"/>
                </a:ext>
              </a:extLst>
            </p:cNvPr>
            <p:cNvSpPr txBox="1"/>
            <p:nvPr/>
          </p:nvSpPr>
          <p:spPr>
            <a:xfrm>
              <a:off x="725714" y="3773715"/>
              <a:ext cx="14899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原来有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根竹笋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C80FE3F-0300-45EB-14C2-E97437C48DA9}"/>
              </a:ext>
            </a:extLst>
          </p:cNvPr>
          <p:cNvGrpSpPr/>
          <p:nvPr/>
        </p:nvGrpSpPr>
        <p:grpSpPr>
          <a:xfrm>
            <a:off x="3115289" y="3675254"/>
            <a:ext cx="2179416" cy="856343"/>
            <a:chOff x="725713" y="3751943"/>
            <a:chExt cx="1458171" cy="856343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AC6EF272-5BCB-70AB-8AEE-A10DD26F6995}"/>
                </a:ext>
              </a:extLst>
            </p:cNvPr>
            <p:cNvSpPr/>
            <p:nvPr/>
          </p:nvSpPr>
          <p:spPr>
            <a:xfrm>
              <a:off x="732972" y="3751943"/>
              <a:ext cx="1320800" cy="85634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EE91413-43DE-7F08-6780-9457C236A6AF}"/>
                </a:ext>
              </a:extLst>
            </p:cNvPr>
            <p:cNvSpPr txBox="1"/>
            <p:nvPr/>
          </p:nvSpPr>
          <p:spPr>
            <a:xfrm>
              <a:off x="725713" y="3773715"/>
              <a:ext cx="14581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吃了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根竹笋，</a:t>
              </a:r>
              <a:endPara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还剩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根竹笋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0910204-9E75-AA0B-9CB7-229B69D14994}"/>
              </a:ext>
            </a:extLst>
          </p:cNvPr>
          <p:cNvGrpSpPr/>
          <p:nvPr/>
        </p:nvGrpSpPr>
        <p:grpSpPr>
          <a:xfrm>
            <a:off x="6077421" y="3681247"/>
            <a:ext cx="2514636" cy="856343"/>
            <a:chOff x="725714" y="3751943"/>
            <a:chExt cx="1349829" cy="856343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83C546FE-425D-115B-805C-0C4E18C9E834}"/>
                </a:ext>
              </a:extLst>
            </p:cNvPr>
            <p:cNvSpPr/>
            <p:nvPr/>
          </p:nvSpPr>
          <p:spPr>
            <a:xfrm>
              <a:off x="732972" y="3751943"/>
              <a:ext cx="1320800" cy="85634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981BAD3-1DB6-3DE9-7997-A35CAE26C598}"/>
                </a:ext>
              </a:extLst>
            </p:cNvPr>
            <p:cNvSpPr txBox="1"/>
            <p:nvPr/>
          </p:nvSpPr>
          <p:spPr>
            <a:xfrm>
              <a:off x="725714" y="3773715"/>
              <a:ext cx="1349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又吃了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根竹笋，</a:t>
              </a:r>
              <a:endPara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一个也没有了</a:t>
              </a:r>
            </a:p>
          </p:txBody>
        </p:sp>
      </p:grpSp>
      <p:sp>
        <p:nvSpPr>
          <p:cNvPr id="23" name="箭头: 右 22">
            <a:extLst>
              <a:ext uri="{FF2B5EF4-FFF2-40B4-BE49-F238E27FC236}">
                <a16:creationId xmlns:a16="http://schemas.microsoft.com/office/drawing/2014/main" id="{F45BE757-C447-7917-5B7F-C1B720B1C4BF}"/>
              </a:ext>
            </a:extLst>
          </p:cNvPr>
          <p:cNvSpPr/>
          <p:nvPr/>
        </p:nvSpPr>
        <p:spPr>
          <a:xfrm>
            <a:off x="2285835" y="3918402"/>
            <a:ext cx="612003" cy="37004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9EB1F3D9-D63B-1910-A97D-A151DCA15655}"/>
              </a:ext>
            </a:extLst>
          </p:cNvPr>
          <p:cNvSpPr/>
          <p:nvPr/>
        </p:nvSpPr>
        <p:spPr>
          <a:xfrm>
            <a:off x="5248811" y="3918402"/>
            <a:ext cx="612003" cy="37004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C2B3DC-B51E-4C4E-848B-6EBF0648F0B4}"/>
              </a:ext>
            </a:extLst>
          </p:cNvPr>
          <p:cNvSpPr txBox="1"/>
          <p:nvPr/>
        </p:nvSpPr>
        <p:spPr>
          <a:xfrm>
            <a:off x="3593707" y="2988707"/>
            <a:ext cx="21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    ）根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5778C13-EABD-4F01-918E-0C16C1803770}"/>
              </a:ext>
            </a:extLst>
          </p:cNvPr>
          <p:cNvSpPr txBox="1"/>
          <p:nvPr/>
        </p:nvSpPr>
        <p:spPr>
          <a:xfrm>
            <a:off x="6343731" y="2988707"/>
            <a:ext cx="21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    ）根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02D35D-453D-9BDC-C373-9A12A2A264F7}"/>
              </a:ext>
            </a:extLst>
          </p:cNvPr>
          <p:cNvSpPr txBox="1"/>
          <p:nvPr/>
        </p:nvSpPr>
        <p:spPr>
          <a:xfrm>
            <a:off x="1156943" y="2944460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5CA7E87-FA0D-FDFF-D72D-D12C2E2C0D16}"/>
              </a:ext>
            </a:extLst>
          </p:cNvPr>
          <p:cNvSpPr txBox="1"/>
          <p:nvPr/>
        </p:nvSpPr>
        <p:spPr>
          <a:xfrm>
            <a:off x="4050894" y="2927825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AAC4AD7-ED5B-8ABA-CD36-7D5E6821526C}"/>
              </a:ext>
            </a:extLst>
          </p:cNvPr>
          <p:cNvSpPr txBox="1"/>
          <p:nvPr/>
        </p:nvSpPr>
        <p:spPr>
          <a:xfrm>
            <a:off x="6764191" y="2944459"/>
            <a:ext cx="619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45827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2" grpId="0"/>
      <p:bldP spid="13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5F9E3EFB-5BF5-70CA-3E83-BEF2920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38" y="347436"/>
            <a:ext cx="2030413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F0CA5C-B977-8A4C-F10D-394BDA8E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3111" y="1060470"/>
            <a:ext cx="1406515" cy="22860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C845842-EDA5-96E9-7980-4F283C3F31EB}"/>
              </a:ext>
            </a:extLst>
          </p:cNvPr>
          <p:cNvSpPr/>
          <p:nvPr/>
        </p:nvSpPr>
        <p:spPr>
          <a:xfrm>
            <a:off x="3681977" y="1060470"/>
            <a:ext cx="3222594" cy="1007731"/>
          </a:xfrm>
          <a:prstGeom prst="wedgeRoundRectCallout">
            <a:avLst>
              <a:gd name="adj1" fmla="val 56996"/>
              <a:gd name="adj2" fmla="val 3405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一个也没有了该怎么表示呢？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C40293-F445-EB00-DC90-6D26241306A5}"/>
              </a:ext>
            </a:extLst>
          </p:cNvPr>
          <p:cNvGrpSpPr/>
          <p:nvPr/>
        </p:nvGrpSpPr>
        <p:grpSpPr>
          <a:xfrm>
            <a:off x="2645545" y="2300774"/>
            <a:ext cx="3852909" cy="2325950"/>
            <a:chOff x="2823099" y="2423604"/>
            <a:chExt cx="3852909" cy="2325950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A70EF48F-8783-44D2-B6B2-9458244EC6B2}"/>
                </a:ext>
              </a:extLst>
            </p:cNvPr>
            <p:cNvSpPr/>
            <p:nvPr/>
          </p:nvSpPr>
          <p:spPr>
            <a:xfrm>
              <a:off x="2823099" y="2423604"/>
              <a:ext cx="3852909" cy="232595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18E9C35-9946-DB1F-C038-310F1ECE7CCC}"/>
                </a:ext>
              </a:extLst>
            </p:cNvPr>
            <p:cNvSpPr txBox="1"/>
            <p:nvPr/>
          </p:nvSpPr>
          <p:spPr>
            <a:xfrm>
              <a:off x="3138256" y="2479161"/>
              <a:ext cx="3222594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在数中，我们将一个也没有这种情况用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表示。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7A04070-8650-49D1-99F7-19D6DB02D6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7758" y="1192431"/>
            <a:ext cx="1377716" cy="132472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60A0EB1-1662-47D5-96C7-0F86383002E9}"/>
              </a:ext>
            </a:extLst>
          </p:cNvPr>
          <p:cNvSpPr txBox="1"/>
          <p:nvPr/>
        </p:nvSpPr>
        <p:spPr>
          <a:xfrm>
            <a:off x="591199" y="2636576"/>
            <a:ext cx="214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    ）根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CDD849-D16C-443D-9065-4D3BAB9CAC6B}"/>
              </a:ext>
            </a:extLst>
          </p:cNvPr>
          <p:cNvSpPr txBox="1"/>
          <p:nvPr/>
        </p:nvSpPr>
        <p:spPr>
          <a:xfrm>
            <a:off x="1011659" y="2592328"/>
            <a:ext cx="619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09326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7">
            <a:extLst>
              <a:ext uri="{FF2B5EF4-FFF2-40B4-BE49-F238E27FC236}">
                <a16:creationId xmlns:a16="http://schemas.microsoft.com/office/drawing/2014/main" id="{8593E1BB-9B2B-856D-90E4-ABEB6CE6A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850" y="563873"/>
            <a:ext cx="4941887" cy="577850"/>
          </a:xfrm>
          <a:prstGeom prst="wedgeRoundRectCallout">
            <a:avLst>
              <a:gd name="adj1" fmla="val 53413"/>
              <a:gd name="adj2" fmla="val 2038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生活中，你还在哪里见过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？</a:t>
            </a:r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29E00853-466C-1745-34A3-3DF96D173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628719" y="347692"/>
            <a:ext cx="1014431" cy="170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3F5D267A-B54A-F566-B989-58816C304C0C}"/>
              </a:ext>
            </a:extLst>
          </p:cNvPr>
          <p:cNvGrpSpPr/>
          <p:nvPr/>
        </p:nvGrpSpPr>
        <p:grpSpPr>
          <a:xfrm>
            <a:off x="264951" y="1199216"/>
            <a:ext cx="2576188" cy="3503432"/>
            <a:chOff x="-417437" y="1216863"/>
            <a:chExt cx="2576188" cy="3503432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6E857541-DAF2-B935-B833-3ABD12D74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1912" y="1216863"/>
              <a:ext cx="1976839" cy="3503432"/>
            </a:xfrm>
            <a:prstGeom prst="rect">
              <a:avLst/>
            </a:prstGeom>
          </p:spPr>
        </p:pic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8B17781D-AF99-9A3B-B04F-B2824CE72762}"/>
                </a:ext>
              </a:extLst>
            </p:cNvPr>
            <p:cNvSpPr/>
            <p:nvPr/>
          </p:nvSpPr>
          <p:spPr>
            <a:xfrm>
              <a:off x="-417437" y="1939967"/>
              <a:ext cx="1306998" cy="796300"/>
            </a:xfrm>
            <a:prstGeom prst="wedgeRoundRectCallout">
              <a:avLst>
                <a:gd name="adj1" fmla="val 49899"/>
                <a:gd name="adj2" fmla="val 94139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温度计上有</a:t>
              </a: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30C87EC-9D32-A227-4AA3-F939254A4BA3}"/>
              </a:ext>
            </a:extLst>
          </p:cNvPr>
          <p:cNvGrpSpPr/>
          <p:nvPr/>
        </p:nvGrpSpPr>
        <p:grpSpPr>
          <a:xfrm>
            <a:off x="2686148" y="1455428"/>
            <a:ext cx="2528859" cy="1226572"/>
            <a:chOff x="1329917" y="2499063"/>
            <a:chExt cx="2528859" cy="122657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37999B9-BA9F-EECA-465F-2C3B043096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" t="53716" r="34073" b="-1191"/>
            <a:stretch/>
          </p:blipFill>
          <p:spPr bwMode="auto">
            <a:xfrm>
              <a:off x="1329917" y="2499063"/>
              <a:ext cx="1508680" cy="707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8C4AEF8D-5634-A5D5-6F40-BB288E68A4AC}"/>
                </a:ext>
              </a:extLst>
            </p:cNvPr>
            <p:cNvSpPr/>
            <p:nvPr/>
          </p:nvSpPr>
          <p:spPr>
            <a:xfrm>
              <a:off x="2068030" y="3166341"/>
              <a:ext cx="1790746" cy="559294"/>
            </a:xfrm>
            <a:prstGeom prst="wedgeRoundRectCallout">
              <a:avLst>
                <a:gd name="adj1" fmla="val -45205"/>
                <a:gd name="adj2" fmla="val -83804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门牌号上有</a:t>
              </a:r>
              <a:r>
                <a:rPr lang="en-U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B9615E2-35B3-0FB6-8446-D36578A0FBD4}"/>
              </a:ext>
            </a:extLst>
          </p:cNvPr>
          <p:cNvGrpSpPr/>
          <p:nvPr/>
        </p:nvGrpSpPr>
        <p:grpSpPr>
          <a:xfrm>
            <a:off x="2515689" y="2635471"/>
            <a:ext cx="2902766" cy="2067177"/>
            <a:chOff x="3557427" y="2276966"/>
            <a:chExt cx="2902766" cy="206717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482C01A-79FB-C44A-B674-02558001BD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868" r="-1363"/>
            <a:stretch/>
          </p:blipFill>
          <p:spPr bwMode="auto">
            <a:xfrm>
              <a:off x="3557427" y="2276966"/>
              <a:ext cx="2233509" cy="190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72480D76-E980-8870-F290-B930750459F0}"/>
                </a:ext>
              </a:extLst>
            </p:cNvPr>
            <p:cNvSpPr/>
            <p:nvPr/>
          </p:nvSpPr>
          <p:spPr>
            <a:xfrm>
              <a:off x="5093140" y="3520516"/>
              <a:ext cx="1367053" cy="823627"/>
            </a:xfrm>
            <a:prstGeom prst="wedgeRoundRectCallout">
              <a:avLst>
                <a:gd name="adj1" fmla="val -71837"/>
                <a:gd name="adj2" fmla="val -31044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电话拨号上有</a:t>
              </a: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15174A7-0B3F-E80C-79FC-A1910A255008}"/>
              </a:ext>
            </a:extLst>
          </p:cNvPr>
          <p:cNvGrpSpPr/>
          <p:nvPr/>
        </p:nvGrpSpPr>
        <p:grpSpPr>
          <a:xfrm>
            <a:off x="5231386" y="2402353"/>
            <a:ext cx="3360121" cy="1195479"/>
            <a:chOff x="5344358" y="3137734"/>
            <a:chExt cx="3360121" cy="1195479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0ED1F559-215E-6CCA-8D1A-B8C5D876A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4358" y="3833269"/>
              <a:ext cx="3360121" cy="499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4DA9653B-12DA-0593-82E1-CF0B5D85CAB1}"/>
                </a:ext>
              </a:extLst>
            </p:cNvPr>
            <p:cNvSpPr/>
            <p:nvPr/>
          </p:nvSpPr>
          <p:spPr>
            <a:xfrm>
              <a:off x="5918694" y="3137734"/>
              <a:ext cx="1908700" cy="559293"/>
            </a:xfrm>
            <a:prstGeom prst="wedgeRoundRectCallout">
              <a:avLst>
                <a:gd name="adj1" fmla="val -69503"/>
                <a:gd name="adj2" fmla="val 116291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直尺上有</a:t>
              </a: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81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>
            <a:extLst>
              <a:ext uri="{FF2B5EF4-FFF2-40B4-BE49-F238E27FC236}">
                <a16:creationId xmlns:a16="http://schemas.microsoft.com/office/drawing/2014/main" id="{7CAF5377-B0B3-8611-7097-27C120DB0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1106488"/>
            <a:ext cx="772477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>
            <a:extLst>
              <a:ext uri="{FF2B5EF4-FFF2-40B4-BE49-F238E27FC236}">
                <a16:creationId xmlns:a16="http://schemas.microsoft.com/office/drawing/2014/main" id="{EB507F41-8129-E79A-35B2-E2740AD93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473" y="3143719"/>
            <a:ext cx="6283325" cy="646986"/>
          </a:xfrm>
          <a:prstGeom prst="wedgeRoundRectCallout">
            <a:avLst>
              <a:gd name="adj1" fmla="val 53917"/>
              <a:gd name="adj2" fmla="val -1312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找一找，直尺上的“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”在哪儿？</a:t>
            </a:r>
          </a:p>
        </p:txBody>
      </p:sp>
      <p:sp>
        <p:nvSpPr>
          <p:cNvPr id="15" name="AutoShape 27">
            <a:extLst>
              <a:ext uri="{FF2B5EF4-FFF2-40B4-BE49-F238E27FC236}">
                <a16:creationId xmlns:a16="http://schemas.microsoft.com/office/drawing/2014/main" id="{CC2D8907-5443-C01C-10DB-93F21207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473" y="3138243"/>
            <a:ext cx="6359525" cy="652462"/>
          </a:xfrm>
          <a:prstGeom prst="wedgeRoundRectCallout">
            <a:avLst>
              <a:gd name="adj1" fmla="val 54380"/>
              <a:gd name="adj2" fmla="val -1858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说一说，“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”还可以表示什么？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FE960B3F-079D-22D7-B428-5866EECDF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3821" y="2712210"/>
            <a:ext cx="1149136" cy="206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2268C88-3020-AF43-7B75-F30A0C2C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562" y="1379538"/>
            <a:ext cx="4154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653D74-6A0A-D913-B8A3-8994AA7E9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8"/>
          <a:stretch>
            <a:fillRect/>
          </a:stretch>
        </p:blipFill>
        <p:spPr bwMode="auto">
          <a:xfrm rot="-2604620">
            <a:off x="-61005" y="2176826"/>
            <a:ext cx="1639888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bldLvl="0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F316B6F3-C012-0C6D-5274-EC21C8203486}"/>
              </a:ext>
            </a:extLst>
          </p:cNvPr>
          <p:cNvGrpSpPr>
            <a:grpSpLocks/>
          </p:cNvGrpSpPr>
          <p:nvPr/>
        </p:nvGrpSpPr>
        <p:grpSpPr bwMode="auto">
          <a:xfrm>
            <a:off x="3070037" y="2534385"/>
            <a:ext cx="3117850" cy="1984375"/>
            <a:chOff x="387350" y="2631619"/>
            <a:chExt cx="3117850" cy="1984828"/>
          </a:xfrm>
        </p:grpSpPr>
        <p:grpSp>
          <p:nvGrpSpPr>
            <p:cNvPr id="19465" name="组合 36">
              <a:extLst>
                <a:ext uri="{FF2B5EF4-FFF2-40B4-BE49-F238E27FC236}">
                  <a16:creationId xmlns:a16="http://schemas.microsoft.com/office/drawing/2014/main" id="{74D5A9DE-157B-98AD-238C-CEF95BECEC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350" y="2631619"/>
              <a:ext cx="3117850" cy="1984828"/>
              <a:chOff x="4070350" y="3450771"/>
              <a:chExt cx="2343150" cy="1499508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E4ED7234-9FB1-9F2C-DCA0-50297B5C3759}"/>
                  </a:ext>
                </a:extLst>
              </p:cNvPr>
              <p:cNvSpPr/>
              <p:nvPr/>
            </p:nvSpPr>
            <p:spPr>
              <a:xfrm>
                <a:off x="4412755" y="3645107"/>
                <a:ext cx="1817015" cy="1257188"/>
              </a:xfrm>
              <a:prstGeom prst="rect">
                <a:avLst/>
              </a:prstGeom>
              <a:solidFill>
                <a:srgbClr val="E455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A441095B-5636-B57F-08C7-3D11C8F5604F}"/>
                  </a:ext>
                </a:extLst>
              </p:cNvPr>
              <p:cNvCxnSpPr/>
              <p:nvPr/>
            </p:nvCxnSpPr>
            <p:spPr>
              <a:xfrm>
                <a:off x="4400824" y="3867034"/>
                <a:ext cx="1828946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259E4F96-9A4A-5ED5-B6A1-568C5CB44F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6767" y="3645107"/>
                <a:ext cx="456938" cy="127398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6562CADB-90E0-F766-8788-0620CACD29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7933" y="3616317"/>
                <a:ext cx="470062" cy="130877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103FFD29-FAAB-1BAA-953B-56400FD4DF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3438" y="3450771"/>
                <a:ext cx="470062" cy="130877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C971E527-C753-A893-E63F-8CD6A7903D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70350" y="3641508"/>
                <a:ext cx="470062" cy="130877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5114E8D6-5763-87F1-5081-68077CBF8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 flipH="1">
              <a:off x="1687673" y="3257844"/>
              <a:ext cx="788035" cy="1238990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pic>
        <p:nvPicPr>
          <p:cNvPr id="19458" name="Picture 7">
            <a:extLst>
              <a:ext uri="{FF2B5EF4-FFF2-40B4-BE49-F238E27FC236}">
                <a16:creationId xmlns:a16="http://schemas.microsoft.com/office/drawing/2014/main" id="{E18EDE02-1B86-80E3-9760-18C617DA1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1106488"/>
            <a:ext cx="772477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1370F226-6743-B637-5494-F5BE9DADE94B}"/>
              </a:ext>
            </a:extLst>
          </p:cNvPr>
          <p:cNvGrpSpPr>
            <a:grpSpLocks/>
          </p:cNvGrpSpPr>
          <p:nvPr/>
        </p:nvGrpSpPr>
        <p:grpSpPr bwMode="auto">
          <a:xfrm>
            <a:off x="5622926" y="2877582"/>
            <a:ext cx="3208338" cy="1149350"/>
            <a:chOff x="2890837" y="3594538"/>
            <a:chExt cx="3207545" cy="1149350"/>
          </a:xfrm>
        </p:grpSpPr>
        <p:sp>
          <p:nvSpPr>
            <p:cNvPr id="18" name="思想气泡: 云 17">
              <a:extLst>
                <a:ext uri="{FF2B5EF4-FFF2-40B4-BE49-F238E27FC236}">
                  <a16:creationId xmlns:a16="http://schemas.microsoft.com/office/drawing/2014/main" id="{911EF9CB-0F2E-3956-AF51-D5D5C86BD223}"/>
                </a:ext>
              </a:extLst>
            </p:cNvPr>
            <p:cNvSpPr/>
            <p:nvPr/>
          </p:nvSpPr>
          <p:spPr>
            <a:xfrm>
              <a:off x="2890837" y="3594538"/>
              <a:ext cx="3207545" cy="1149350"/>
            </a:xfrm>
            <a:prstGeom prst="cloudCallout">
              <a:avLst>
                <a:gd name="adj1" fmla="val -35512"/>
                <a:gd name="adj2" fmla="val -88563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474" name="Rectangle 22">
              <a:extLst>
                <a:ext uri="{FF2B5EF4-FFF2-40B4-BE49-F238E27FC236}">
                  <a16:creationId xmlns:a16="http://schemas.microsoft.com/office/drawing/2014/main" id="{1EC8E95A-97BE-5D70-581A-0BB348720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235" y="3694470"/>
              <a:ext cx="2140748" cy="90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 dirty="0">
                  <a:solidFill>
                    <a:srgbClr val="FF0066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800" b="1" dirty="0">
                  <a:solidFill>
                    <a:srgbClr val="FF0066"/>
                  </a:solidFill>
                  <a:latin typeface="+mn-lt"/>
                  <a:ea typeface="+mn-ea"/>
                  <a:cs typeface="+mn-ea"/>
                  <a:sym typeface="+mn-lt"/>
                </a:rPr>
                <a:t>还可以表示起点。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D60110C-608A-0618-3D9C-7B5D26C7DD22}"/>
              </a:ext>
            </a:extLst>
          </p:cNvPr>
          <p:cNvGrpSpPr>
            <a:grpSpLocks/>
          </p:cNvGrpSpPr>
          <p:nvPr/>
        </p:nvGrpSpPr>
        <p:grpSpPr bwMode="auto">
          <a:xfrm>
            <a:off x="588845" y="2551847"/>
            <a:ext cx="2720975" cy="1949450"/>
            <a:chOff x="565796" y="2624293"/>
            <a:chExt cx="2720512" cy="1948932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273033F8-C62E-F5EF-7E64-92EC7E451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 flipH="1">
              <a:off x="565796" y="2624293"/>
              <a:ext cx="2720512" cy="194893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19464" name="文本框 46">
              <a:extLst>
                <a:ext uri="{FF2B5EF4-FFF2-40B4-BE49-F238E27FC236}">
                  <a16:creationId xmlns:a16="http://schemas.microsoft.com/office/drawing/2014/main" id="{AB70A202-550E-F063-8D93-667AA85DE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7253" y="3452192"/>
              <a:ext cx="601345" cy="338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0.0m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32AA0D48-69AF-4A62-9E52-DA233A3CD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562" y="1379538"/>
            <a:ext cx="4154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7">
            <a:extLst>
              <a:ext uri="{FF2B5EF4-FFF2-40B4-BE49-F238E27FC236}">
                <a16:creationId xmlns:a16="http://schemas.microsoft.com/office/drawing/2014/main" id="{991EDAED-D750-C2B1-CB2C-019156798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450" y="900088"/>
            <a:ext cx="3223736" cy="647700"/>
          </a:xfrm>
          <a:prstGeom prst="wedgeRoundRectCallout">
            <a:avLst>
              <a:gd name="adj1" fmla="val 56279"/>
              <a:gd name="adj2" fmla="val 4161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像鸡蛋圆又圆。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857E0C5-2460-5E2B-CA67-1D9E2A4AD6B7}"/>
              </a:ext>
            </a:extLst>
          </p:cNvPr>
          <p:cNvGrpSpPr>
            <a:grpSpLocks/>
          </p:cNvGrpSpPr>
          <p:nvPr/>
        </p:nvGrpSpPr>
        <p:grpSpPr bwMode="auto">
          <a:xfrm>
            <a:off x="372372" y="1116558"/>
            <a:ext cx="3856502" cy="1662706"/>
            <a:chOff x="576662" y="-193092"/>
            <a:chExt cx="3855831" cy="1661695"/>
          </a:xfrm>
        </p:grpSpPr>
        <p:pic>
          <p:nvPicPr>
            <p:cNvPr id="22538" name="Picture 16">
              <a:extLst>
                <a:ext uri="{FF2B5EF4-FFF2-40B4-BE49-F238E27FC236}">
                  <a16:creationId xmlns:a16="http://schemas.microsoft.com/office/drawing/2014/main" id="{CB365F79-A08D-D47D-8597-DA25A020C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76662" y="59380"/>
              <a:ext cx="693700" cy="1409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27">
              <a:extLst>
                <a:ext uri="{FF2B5EF4-FFF2-40B4-BE49-F238E27FC236}">
                  <a16:creationId xmlns:a16="http://schemas.microsoft.com/office/drawing/2014/main" id="{332E632B-F6F7-A69B-AFF6-1F0F925C1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9146" y="-193092"/>
              <a:ext cx="2963347" cy="645719"/>
            </a:xfrm>
            <a:prstGeom prst="wedgeRoundRectCallout">
              <a:avLst>
                <a:gd name="adj1" fmla="val -57026"/>
                <a:gd name="adj2" fmla="val 3673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“</a:t>
              </a:r>
              <a:r>
                <a:rPr lang="en-US" altLang="zh-CN" sz="32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”像什么？</a:t>
              </a:r>
            </a:p>
          </p:txBody>
        </p:sp>
      </p:grpSp>
      <p:pic>
        <p:nvPicPr>
          <p:cNvPr id="14341" name="Picture 15">
            <a:extLst>
              <a:ext uri="{FF2B5EF4-FFF2-40B4-BE49-F238E27FC236}">
                <a16:creationId xmlns:a16="http://schemas.microsoft.com/office/drawing/2014/main" id="{6263BDAA-C3B7-3999-538A-B994345DF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6186" y="1506982"/>
            <a:ext cx="969962" cy="139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 descr="F:\人一数上\3 1-5的认识和加减法\0a.png">
            <a:extLst>
              <a:ext uri="{FF2B5EF4-FFF2-40B4-BE49-F238E27FC236}">
                <a16:creationId xmlns:a16="http://schemas.microsoft.com/office/drawing/2014/main" id="{861395C2-236B-C6E5-5564-EFC0FACDC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24" y="1945636"/>
            <a:ext cx="1560512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3" descr="F:\人一数上\3 1-5的认识和加减法\0.png">
            <a:extLst>
              <a:ext uri="{FF2B5EF4-FFF2-40B4-BE49-F238E27FC236}">
                <a16:creationId xmlns:a16="http://schemas.microsoft.com/office/drawing/2014/main" id="{3CE90975-1A74-F39B-C8DA-5907BA576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1831447"/>
            <a:ext cx="1446213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6E04D9-5C7D-781E-2C5B-8731B0ACAEC0}"/>
              </a:ext>
            </a:extLst>
          </p:cNvPr>
          <p:cNvSpPr txBox="1"/>
          <p:nvPr/>
        </p:nvSpPr>
        <p:spPr>
          <a:xfrm>
            <a:off x="1184366" y="348344"/>
            <a:ext cx="2151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的书写</a:t>
            </a:r>
          </a:p>
        </p:txBody>
      </p:sp>
      <p:pic>
        <p:nvPicPr>
          <p:cNvPr id="13" name="Picture 2" descr="F:\人一数上\3 1-5的认识和加减法\0b.png">
            <a:extLst>
              <a:ext uri="{FF2B5EF4-FFF2-40B4-BE49-F238E27FC236}">
                <a16:creationId xmlns:a16="http://schemas.microsoft.com/office/drawing/2014/main" id="{B362EFAB-EA04-420C-B9F1-81FFB20A8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936" y="1829712"/>
            <a:ext cx="1371906" cy="259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>
            <a:extLst>
              <a:ext uri="{FF2B5EF4-FFF2-40B4-BE49-F238E27FC236}">
                <a16:creationId xmlns:a16="http://schemas.microsoft.com/office/drawing/2014/main" id="{B9097C23-347F-AE04-DED9-E18E2D86C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463" y="401863"/>
            <a:ext cx="190341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979930" indent="-1979930" eaLnBrk="1" hangingPunct="1">
              <a:spcBef>
                <a:spcPts val="0"/>
              </a:spcBef>
              <a:defRPr/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的书写</a:t>
            </a:r>
          </a:p>
        </p:txBody>
      </p:sp>
      <p:pic>
        <p:nvPicPr>
          <p:cNvPr id="4" name="0.mp4">
            <a:hlinkClick r:id="" action="ppaction://media"/>
            <a:extLst>
              <a:ext uri="{FF2B5EF4-FFF2-40B4-BE49-F238E27FC236}">
                <a16:creationId xmlns:a16="http://schemas.microsoft.com/office/drawing/2014/main" id="{45470E32-1431-6F85-315D-160036802FD2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699" y="2013186"/>
            <a:ext cx="1335088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07542E8-7B4E-7EAF-379F-0A6094A74E2F}"/>
              </a:ext>
            </a:extLst>
          </p:cNvPr>
          <p:cNvGrpSpPr/>
          <p:nvPr/>
        </p:nvGrpSpPr>
        <p:grpSpPr>
          <a:xfrm>
            <a:off x="1358158" y="1922573"/>
            <a:ext cx="3186544" cy="2777067"/>
            <a:chOff x="711200" y="2074333"/>
            <a:chExt cx="3048000" cy="277706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B7331F8D-0BC7-02E6-954A-17D6A78F5673}"/>
                </a:ext>
              </a:extLst>
            </p:cNvPr>
            <p:cNvSpPr/>
            <p:nvPr/>
          </p:nvSpPr>
          <p:spPr>
            <a:xfrm>
              <a:off x="711200" y="2074333"/>
              <a:ext cx="2133600" cy="2777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44359F2-E2D7-AB63-F556-67FD6B8EFB54}"/>
                </a:ext>
              </a:extLst>
            </p:cNvPr>
            <p:cNvSpPr txBox="1"/>
            <p:nvPr/>
          </p:nvSpPr>
          <p:spPr>
            <a:xfrm>
              <a:off x="745067" y="2134384"/>
              <a:ext cx="3014133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800" b="1" i="0" u="none" strike="noStrike" baseline="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溜溜一个圆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800" b="1" i="0" u="none" strike="noStrike" baseline="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从上往下写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800" b="1" i="0" u="none" strike="noStrike" baseline="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从左往右弯，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2800" b="1" i="0" u="none" strike="noStrike" baseline="0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写完像鸭蛋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E2E73D7-D0F9-4E3F-A6F5-37B865C0F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987651"/>
            <a:ext cx="8312727" cy="88213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0DE2992-F1B7-46CF-8E21-DEA72757900C}"/>
              </a:ext>
            </a:extLst>
          </p:cNvPr>
          <p:cNvSpPr txBox="1"/>
          <p:nvPr/>
        </p:nvSpPr>
        <p:spPr>
          <a:xfrm>
            <a:off x="5603875" y="3649395"/>
            <a:ext cx="2967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429053"/>
                </a:solidFill>
              </a:rPr>
              <a:t>【</a:t>
            </a:r>
            <a:r>
              <a:rPr lang="zh-CN" altLang="en-US" sz="2000" b="1" dirty="0">
                <a:solidFill>
                  <a:srgbClr val="429053"/>
                </a:solidFill>
              </a:rPr>
              <a:t>点击画面播放视频</a:t>
            </a:r>
            <a:r>
              <a:rPr lang="en-US" altLang="zh-CN" sz="2000" b="1" dirty="0">
                <a:solidFill>
                  <a:srgbClr val="429053"/>
                </a:solidFill>
              </a:rPr>
              <a:t>】</a:t>
            </a:r>
            <a:endParaRPr lang="zh-CN" altLang="en-US" sz="2000" b="1" dirty="0">
              <a:solidFill>
                <a:srgbClr val="42905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1"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96E9619-0AB1-27BD-19D0-045D87EB80A8}"/>
              </a:ext>
            </a:extLst>
          </p:cNvPr>
          <p:cNvSpPr txBox="1">
            <a:spLocks noChangeArrowheads="1"/>
          </p:cNvSpPr>
          <p:nvPr/>
        </p:nvSpPr>
        <p:spPr>
          <a:xfrm>
            <a:off x="1008347" y="523372"/>
            <a:ext cx="3652363" cy="6254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”的加、减法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E6CE452-8E98-48AA-8882-EB92A1541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318" y="1113497"/>
            <a:ext cx="6061364" cy="18703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DF6EFB9-D61E-C5E3-D510-E672E8816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468" y="3051025"/>
            <a:ext cx="1014850" cy="14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>
            <a:extLst>
              <a:ext uri="{FF2B5EF4-FFF2-40B4-BE49-F238E27FC236}">
                <a16:creationId xmlns:a16="http://schemas.microsoft.com/office/drawing/2014/main" id="{FB75877A-F12A-D92E-B8AA-6A68F17FF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415" y="3201392"/>
            <a:ext cx="5344212" cy="578882"/>
          </a:xfrm>
          <a:prstGeom prst="wedgeRoundRectCallout">
            <a:avLst>
              <a:gd name="adj1" fmla="val -55898"/>
              <a:gd name="adj2" fmla="val -592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观察图片鸟窝里还有几只小鸟？</a:t>
            </a:r>
          </a:p>
        </p:txBody>
      </p:sp>
      <p:sp>
        <p:nvSpPr>
          <p:cNvPr id="14" name="AutoShape 27">
            <a:extLst>
              <a:ext uri="{FF2B5EF4-FFF2-40B4-BE49-F238E27FC236}">
                <a16:creationId xmlns:a16="http://schemas.microsoft.com/office/drawing/2014/main" id="{C24EB94E-F18A-379F-A462-EF4184A87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415" y="3202825"/>
            <a:ext cx="5284096" cy="579437"/>
          </a:xfrm>
          <a:prstGeom prst="wedgeRoundRectCallout">
            <a:avLst>
              <a:gd name="adj1" fmla="val -55794"/>
              <a:gd name="adj2" fmla="val -108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你会列出算式解决这个问题吗？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bldLvl="0" animBg="1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3063BFCD-FFB1-83F6-C54A-FDB3B3FBB087}"/>
              </a:ext>
            </a:extLst>
          </p:cNvPr>
          <p:cNvGrpSpPr/>
          <p:nvPr/>
        </p:nvGrpSpPr>
        <p:grpSpPr>
          <a:xfrm>
            <a:off x="1279805" y="1597891"/>
            <a:ext cx="1298738" cy="837429"/>
            <a:chOff x="855133" y="1981199"/>
            <a:chExt cx="1490134" cy="999067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D17123C6-A898-21CD-408A-9A028CE42CA5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94FEE2C-5D68-CA14-1A41-8D98A5209CBE}"/>
                </a:ext>
              </a:extLst>
            </p:cNvPr>
            <p:cNvSpPr txBox="1"/>
            <p:nvPr/>
          </p:nvSpPr>
          <p:spPr>
            <a:xfrm>
              <a:off x="956734" y="1989666"/>
              <a:ext cx="13885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原来有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只鸟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A7B666CE-6742-9727-81FB-FFE39025A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7" r="69301"/>
          <a:stretch/>
        </p:blipFill>
        <p:spPr>
          <a:xfrm>
            <a:off x="1279805" y="505455"/>
            <a:ext cx="1283979" cy="933913"/>
          </a:xfrm>
          <a:prstGeom prst="rect">
            <a:avLst/>
          </a:prstGeom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59740476-1B7C-0D00-3860-8A31AF591A17}"/>
              </a:ext>
            </a:extLst>
          </p:cNvPr>
          <p:cNvSpPr/>
          <p:nvPr/>
        </p:nvSpPr>
        <p:spPr>
          <a:xfrm>
            <a:off x="2728190" y="830799"/>
            <a:ext cx="584200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E097BA07-D79C-B357-EA11-9F8335789601}"/>
              </a:ext>
            </a:extLst>
          </p:cNvPr>
          <p:cNvSpPr/>
          <p:nvPr/>
        </p:nvSpPr>
        <p:spPr>
          <a:xfrm>
            <a:off x="5570209" y="828689"/>
            <a:ext cx="584200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BC4EF94A-BF5C-5B71-DF6D-33CF06547E74}"/>
              </a:ext>
            </a:extLst>
          </p:cNvPr>
          <p:cNvSpPr/>
          <p:nvPr/>
        </p:nvSpPr>
        <p:spPr>
          <a:xfrm>
            <a:off x="2767060" y="1831110"/>
            <a:ext cx="584200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D833E902-485A-F242-42F5-46E6A77B7188}"/>
              </a:ext>
            </a:extLst>
          </p:cNvPr>
          <p:cNvSpPr/>
          <p:nvPr/>
        </p:nvSpPr>
        <p:spPr>
          <a:xfrm>
            <a:off x="5203655" y="1814359"/>
            <a:ext cx="584200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1704F9F-44B5-633C-FE2A-DEF810169627}"/>
              </a:ext>
            </a:extLst>
          </p:cNvPr>
          <p:cNvGrpSpPr/>
          <p:nvPr/>
        </p:nvGrpSpPr>
        <p:grpSpPr>
          <a:xfrm>
            <a:off x="3586527" y="1597891"/>
            <a:ext cx="1298738" cy="837429"/>
            <a:chOff x="855133" y="1981199"/>
            <a:chExt cx="1490134" cy="999067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287523B-727F-59DD-7845-015559D14F2B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DF44E64-9B33-A6E0-4319-62495CB9501D}"/>
                </a:ext>
              </a:extLst>
            </p:cNvPr>
            <p:cNvSpPr txBox="1"/>
            <p:nvPr/>
          </p:nvSpPr>
          <p:spPr>
            <a:xfrm>
              <a:off x="956734" y="1989666"/>
              <a:ext cx="13885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飞走了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只鸟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DD5C222-C6F4-3D4A-9826-4D7D35BAC9A7}"/>
              </a:ext>
            </a:extLst>
          </p:cNvPr>
          <p:cNvGrpSpPr/>
          <p:nvPr/>
        </p:nvGrpSpPr>
        <p:grpSpPr>
          <a:xfrm>
            <a:off x="6135764" y="1597891"/>
            <a:ext cx="1298738" cy="837429"/>
            <a:chOff x="855133" y="1981199"/>
            <a:chExt cx="1490134" cy="999067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E82520B4-26A1-F19F-C8E5-08A944F42646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301490D-D01E-B728-3F6C-3CE0142E01EC}"/>
                </a:ext>
              </a:extLst>
            </p:cNvPr>
            <p:cNvSpPr txBox="1"/>
            <p:nvPr/>
          </p:nvSpPr>
          <p:spPr>
            <a:xfrm>
              <a:off x="956734" y="1989666"/>
              <a:ext cx="13885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一只也没有了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F7A05D5-FC24-CFE8-A52F-3E604363FC1A}"/>
              </a:ext>
            </a:extLst>
          </p:cNvPr>
          <p:cNvSpPr txBox="1"/>
          <p:nvPr/>
        </p:nvSpPr>
        <p:spPr>
          <a:xfrm>
            <a:off x="1625722" y="2507672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5495210-97C9-5092-4064-623223D97363}"/>
              </a:ext>
            </a:extLst>
          </p:cNvPr>
          <p:cNvSpPr txBox="1"/>
          <p:nvPr/>
        </p:nvSpPr>
        <p:spPr>
          <a:xfrm>
            <a:off x="3944171" y="2507672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0E4BF9E-E306-AFF5-C0AC-2959328FBD31}"/>
              </a:ext>
            </a:extLst>
          </p:cNvPr>
          <p:cNvSpPr txBox="1"/>
          <p:nvPr/>
        </p:nvSpPr>
        <p:spPr>
          <a:xfrm>
            <a:off x="6613480" y="2507672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E8C9ED2-DBA8-86A5-F787-550511DD1195}"/>
              </a:ext>
            </a:extLst>
          </p:cNvPr>
          <p:cNvSpPr txBox="1"/>
          <p:nvPr/>
        </p:nvSpPr>
        <p:spPr>
          <a:xfrm>
            <a:off x="1638024" y="2909464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CE1B2D2-E544-034C-6ED4-77D43DAD4946}"/>
              </a:ext>
            </a:extLst>
          </p:cNvPr>
          <p:cNvSpPr txBox="1"/>
          <p:nvPr/>
        </p:nvSpPr>
        <p:spPr>
          <a:xfrm>
            <a:off x="3968432" y="2909464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984C52A-A9BF-1491-F708-F840D46C518B}"/>
              </a:ext>
            </a:extLst>
          </p:cNvPr>
          <p:cNvSpPr txBox="1"/>
          <p:nvPr/>
        </p:nvSpPr>
        <p:spPr>
          <a:xfrm>
            <a:off x="6637738" y="2909464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A17D1C8-5FBF-B476-0DA1-E94402882D9F}"/>
              </a:ext>
            </a:extLst>
          </p:cNvPr>
          <p:cNvSpPr txBox="1"/>
          <p:nvPr/>
        </p:nvSpPr>
        <p:spPr>
          <a:xfrm>
            <a:off x="2761672" y="2872519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endParaRPr lang="zh-CN" altLang="en-US" sz="4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3CF2034-8816-3668-2D10-795AC2BD2BEF}"/>
              </a:ext>
            </a:extLst>
          </p:cNvPr>
          <p:cNvSpPr txBox="1"/>
          <p:nvPr/>
        </p:nvSpPr>
        <p:spPr>
          <a:xfrm>
            <a:off x="5227461" y="2872519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F2AFF92-5E01-AB4D-5CBB-AD45B5C9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955" y="3459622"/>
            <a:ext cx="1014850" cy="14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utoShape 27">
            <a:extLst>
              <a:ext uri="{FF2B5EF4-FFF2-40B4-BE49-F238E27FC236}">
                <a16:creationId xmlns:a16="http://schemas.microsoft.com/office/drawing/2014/main" id="{38C2A8F7-D962-183F-1A40-08D5D9C0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024" y="3640708"/>
            <a:ext cx="6495315" cy="578882"/>
          </a:xfrm>
          <a:prstGeom prst="wedgeRoundRectCallout">
            <a:avLst>
              <a:gd name="adj1" fmla="val -54638"/>
              <a:gd name="adj2" fmla="val 3310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你们还能说出像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en-US" altLang="zh-CN" dirty="0">
                <a:latin typeface="+mn-ea"/>
                <a:ea typeface="+mn-ea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3=0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这样的算式吗？</a:t>
            </a:r>
          </a:p>
        </p:txBody>
      </p:sp>
      <p:sp>
        <p:nvSpPr>
          <p:cNvPr id="35" name="AutoShape 27">
            <a:extLst>
              <a:ext uri="{FF2B5EF4-FFF2-40B4-BE49-F238E27FC236}">
                <a16:creationId xmlns:a16="http://schemas.microsoft.com/office/drawing/2014/main" id="{206EB31F-21C7-05E7-F881-36067EF28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7051" y="3640954"/>
            <a:ext cx="5257944" cy="578882"/>
          </a:xfrm>
          <a:prstGeom prst="wedgeRoundRectCallout">
            <a:avLst>
              <a:gd name="adj1" fmla="val -55794"/>
              <a:gd name="adj2" fmla="val 2367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观察这些算式你有什么发现吗？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A79F118-764B-AA20-06C3-FF4BA49090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0"/>
          <a:stretch/>
        </p:blipFill>
        <p:spPr>
          <a:xfrm>
            <a:off x="3483424" y="108407"/>
            <a:ext cx="2095339" cy="132819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BD203B1-E876-300B-60E2-754FE5000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23" y="706540"/>
            <a:ext cx="1340215" cy="819812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396627CC-DB76-47D6-9D68-D2588EB88FD3}"/>
              </a:ext>
            </a:extLst>
          </p:cNvPr>
          <p:cNvSpPr txBox="1"/>
          <p:nvPr/>
        </p:nvSpPr>
        <p:spPr>
          <a:xfrm>
            <a:off x="2341841" y="4242948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1=0</a:t>
            </a:r>
            <a:endParaRPr lang="zh-CN" altLang="en-US" sz="2800" b="1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5803781-06A3-45FE-946F-5EFF7989D91C}"/>
              </a:ext>
            </a:extLst>
          </p:cNvPr>
          <p:cNvSpPr txBox="1"/>
          <p:nvPr/>
        </p:nvSpPr>
        <p:spPr>
          <a:xfrm>
            <a:off x="3641216" y="4242948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2=0</a:t>
            </a:r>
            <a:endParaRPr lang="zh-CN" altLang="en-US" sz="28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401689A-ECC0-40C3-834F-32F12FB50444}"/>
              </a:ext>
            </a:extLst>
          </p:cNvPr>
          <p:cNvSpPr txBox="1"/>
          <p:nvPr/>
        </p:nvSpPr>
        <p:spPr>
          <a:xfrm>
            <a:off x="4897978" y="4242948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4=0</a:t>
            </a:r>
            <a:endParaRPr lang="zh-CN" altLang="en-US" sz="2800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698CB83-FDFE-4210-942C-74437EE178A5}"/>
              </a:ext>
            </a:extLst>
          </p:cNvPr>
          <p:cNvSpPr txBox="1"/>
          <p:nvPr/>
        </p:nvSpPr>
        <p:spPr>
          <a:xfrm>
            <a:off x="6183903" y="4242948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5=0</a:t>
            </a:r>
            <a:endParaRPr lang="zh-CN" altLang="en-US" sz="2800" b="1" dirty="0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17B25F9-A94E-4C4A-AEEF-1D1B4E3AFA03}"/>
              </a:ext>
            </a:extLst>
          </p:cNvPr>
          <p:cNvGrpSpPr/>
          <p:nvPr/>
        </p:nvGrpSpPr>
        <p:grpSpPr>
          <a:xfrm>
            <a:off x="2167563" y="3601756"/>
            <a:ext cx="5144537" cy="655782"/>
            <a:chOff x="1727200" y="3842327"/>
            <a:chExt cx="5144537" cy="655782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73A081DC-8FC5-4460-B632-1B87004AE5E1}"/>
                </a:ext>
              </a:extLst>
            </p:cNvPr>
            <p:cNvSpPr/>
            <p:nvPr/>
          </p:nvSpPr>
          <p:spPr>
            <a:xfrm>
              <a:off x="1727200" y="3842327"/>
              <a:ext cx="4987636" cy="65578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1713D94-A33C-48C1-B4D5-C526C7E22311}"/>
                </a:ext>
              </a:extLst>
            </p:cNvPr>
            <p:cNvSpPr txBox="1"/>
            <p:nvPr/>
          </p:nvSpPr>
          <p:spPr>
            <a:xfrm>
              <a:off x="1774383" y="3908714"/>
              <a:ext cx="50973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相同的两个数相减，得数是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547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3" grpId="0" animBg="1"/>
      <p:bldP spid="33" grpId="1" animBg="1"/>
      <p:bldP spid="35" grpId="0" animBg="1"/>
      <p:bldP spid="35" grpId="1" animBg="1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>
            <a:extLst>
              <a:ext uri="{FF2B5EF4-FFF2-40B4-BE49-F238E27FC236}">
                <a16:creationId xmlns:a16="http://schemas.microsoft.com/office/drawing/2014/main" id="{D3D05BE0-3981-B3F7-94E7-911008143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8264" y="3007541"/>
            <a:ext cx="5827530" cy="1055608"/>
          </a:xfrm>
          <a:prstGeom prst="wedgeRoundRectCallout">
            <a:avLst>
              <a:gd name="adj1" fmla="val -54812"/>
              <a:gd name="adj2" fmla="val -50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一片荷叶上有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只小青蛙，另一片荷叶上有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0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只小青蛙。</a:t>
            </a:r>
          </a:p>
        </p:txBody>
      </p:sp>
      <p:sp>
        <p:nvSpPr>
          <p:cNvPr id="5" name="AutoShape 27">
            <a:extLst>
              <a:ext uri="{FF2B5EF4-FFF2-40B4-BE49-F238E27FC236}">
                <a16:creationId xmlns:a16="http://schemas.microsoft.com/office/drawing/2014/main" id="{4BEE2CB7-143B-85EF-71D7-5017102D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96" y="3245904"/>
            <a:ext cx="5871709" cy="578882"/>
          </a:xfrm>
          <a:prstGeom prst="wedgeRoundRectCallout">
            <a:avLst>
              <a:gd name="adj1" fmla="val -55898"/>
              <a:gd name="adj2" fmla="val -592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两片荷叶上一共有多少只小青蛙？</a:t>
            </a:r>
          </a:p>
        </p:txBody>
      </p:sp>
      <p:sp>
        <p:nvSpPr>
          <p:cNvPr id="6" name="AutoShape 27">
            <a:extLst>
              <a:ext uri="{FF2B5EF4-FFF2-40B4-BE49-F238E27FC236}">
                <a16:creationId xmlns:a16="http://schemas.microsoft.com/office/drawing/2014/main" id="{3BA794D4-0D6F-D85D-6377-E3791DCC4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296" y="3194520"/>
            <a:ext cx="5111750" cy="579438"/>
          </a:xfrm>
          <a:prstGeom prst="wedgeRoundRectCallout">
            <a:avLst>
              <a:gd name="adj1" fmla="val -55794"/>
              <a:gd name="adj2" fmla="val -108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你会列出算式解决这个问题吗？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C858A40-BBEA-474B-9CB8-B9A5963EC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9876" y="2898484"/>
            <a:ext cx="1014850" cy="14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>
            <a:extLst>
              <a:ext uri="{FF2B5EF4-FFF2-40B4-BE49-F238E27FC236}">
                <a16:creationId xmlns:a16="http://schemas.microsoft.com/office/drawing/2014/main" id="{BC877E6B-1051-47A9-8B2A-343C5E2E5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0207" y="1082125"/>
            <a:ext cx="5678487" cy="154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BD4D9C6-6E65-D7AC-B5A8-26370BA00F09}"/>
              </a:ext>
            </a:extLst>
          </p:cNvPr>
          <p:cNvSpPr txBox="1"/>
          <p:nvPr/>
        </p:nvSpPr>
        <p:spPr>
          <a:xfrm>
            <a:off x="1132114" y="374469"/>
            <a:ext cx="5573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仔细观察图片你有什么发现？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5" grpId="0" bldLvl="0" animBg="1"/>
      <p:bldP spid="5" grpId="1" bldLvl="0" animBg="1"/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id="{10448041-CDAE-2182-01A2-C141C731BF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39"/>
          <a:stretch/>
        </p:blipFill>
        <p:spPr bwMode="auto">
          <a:xfrm>
            <a:off x="1288869" y="348977"/>
            <a:ext cx="2028848" cy="96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BBC3DD74-EE45-4D05-8177-A1B2D3F46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5"/>
          <a:stretch/>
        </p:blipFill>
        <p:spPr bwMode="auto">
          <a:xfrm>
            <a:off x="3727511" y="392517"/>
            <a:ext cx="1486416" cy="96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9D591384-3A55-62D2-E030-0E24082B2D4A}"/>
              </a:ext>
            </a:extLst>
          </p:cNvPr>
          <p:cNvGrpSpPr/>
          <p:nvPr/>
        </p:nvGrpSpPr>
        <p:grpSpPr>
          <a:xfrm>
            <a:off x="1369535" y="1451814"/>
            <a:ext cx="1103699" cy="838094"/>
            <a:chOff x="855133" y="1981199"/>
            <a:chExt cx="1490134" cy="99986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43266027-B341-65D5-B469-0ECFE165CD40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0C4A1C4-1195-CF0E-C606-262E10E567B5}"/>
                </a:ext>
              </a:extLst>
            </p:cNvPr>
            <p:cNvSpPr txBox="1"/>
            <p:nvPr/>
          </p:nvSpPr>
          <p:spPr>
            <a:xfrm>
              <a:off x="956734" y="1989666"/>
              <a:ext cx="1388533" cy="991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只小青蛙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83B094E-DE39-77C2-1F1B-FC899F89CD0C}"/>
              </a:ext>
            </a:extLst>
          </p:cNvPr>
          <p:cNvGrpSpPr/>
          <p:nvPr/>
        </p:nvGrpSpPr>
        <p:grpSpPr>
          <a:xfrm>
            <a:off x="3830366" y="1451814"/>
            <a:ext cx="1159646" cy="838094"/>
            <a:chOff x="855133" y="1981199"/>
            <a:chExt cx="1490134" cy="999860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3E30A411-0323-A641-652E-91418A3F4736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2C8D9C7-E140-30A4-9090-AC14B9E0EDFD}"/>
                </a:ext>
              </a:extLst>
            </p:cNvPr>
            <p:cNvSpPr txBox="1"/>
            <p:nvPr/>
          </p:nvSpPr>
          <p:spPr>
            <a:xfrm>
              <a:off x="956734" y="1989666"/>
              <a:ext cx="1388533" cy="991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只小青蛙</a:t>
              </a:r>
            </a:p>
          </p:txBody>
        </p:sp>
      </p:grpSp>
      <p:sp>
        <p:nvSpPr>
          <p:cNvPr id="10" name="箭头: 右 9">
            <a:extLst>
              <a:ext uri="{FF2B5EF4-FFF2-40B4-BE49-F238E27FC236}">
                <a16:creationId xmlns:a16="http://schemas.microsoft.com/office/drawing/2014/main" id="{457B3402-0C94-C46F-D892-EB2D7E5A0E63}"/>
              </a:ext>
            </a:extLst>
          </p:cNvPr>
          <p:cNvSpPr/>
          <p:nvPr/>
        </p:nvSpPr>
        <p:spPr>
          <a:xfrm>
            <a:off x="5524774" y="1680361"/>
            <a:ext cx="584200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AF599DD-14D6-474B-7470-EBBFC39D3D4B}"/>
              </a:ext>
            </a:extLst>
          </p:cNvPr>
          <p:cNvGrpSpPr/>
          <p:nvPr/>
        </p:nvGrpSpPr>
        <p:grpSpPr>
          <a:xfrm>
            <a:off x="6397021" y="1451814"/>
            <a:ext cx="2026993" cy="838094"/>
            <a:chOff x="855133" y="1981199"/>
            <a:chExt cx="1473200" cy="999860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7251083-E12D-EBB3-F71F-A53AACFB3B78}"/>
                </a:ext>
              </a:extLst>
            </p:cNvPr>
            <p:cNvSpPr/>
            <p:nvPr/>
          </p:nvSpPr>
          <p:spPr>
            <a:xfrm>
              <a:off x="855133" y="1981199"/>
              <a:ext cx="1473200" cy="9990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4FA5E02-DCB4-2E41-EB41-F81701A88EA2}"/>
                </a:ext>
              </a:extLst>
            </p:cNvPr>
            <p:cNvSpPr txBox="1"/>
            <p:nvPr/>
          </p:nvSpPr>
          <p:spPr>
            <a:xfrm>
              <a:off x="956734" y="1989666"/>
              <a:ext cx="1371599" cy="991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一共有多少只小青蛙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7301E06-F3DB-B64A-B480-4A957C5B2F30}"/>
              </a:ext>
            </a:extLst>
          </p:cNvPr>
          <p:cNvSpPr txBox="1"/>
          <p:nvPr/>
        </p:nvSpPr>
        <p:spPr>
          <a:xfrm>
            <a:off x="1654532" y="2325111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E3F1EB9-1806-159E-BD28-92777E5BE796}"/>
              </a:ext>
            </a:extLst>
          </p:cNvPr>
          <p:cNvSpPr txBox="1"/>
          <p:nvPr/>
        </p:nvSpPr>
        <p:spPr>
          <a:xfrm>
            <a:off x="4134993" y="2325111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720ABBF-C51A-E167-096E-D2B17CA8257E}"/>
              </a:ext>
            </a:extLst>
          </p:cNvPr>
          <p:cNvSpPr txBox="1"/>
          <p:nvPr/>
        </p:nvSpPr>
        <p:spPr>
          <a:xfrm>
            <a:off x="6691857" y="2325111"/>
            <a:ext cx="738664" cy="4987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9FA4A4A-9E5C-1AB5-1FAF-4802BE9BEE39}"/>
              </a:ext>
            </a:extLst>
          </p:cNvPr>
          <p:cNvSpPr txBox="1"/>
          <p:nvPr/>
        </p:nvSpPr>
        <p:spPr>
          <a:xfrm>
            <a:off x="1633092" y="2715963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9BA84B7-D174-77CD-2DC1-2B8797B518C9}"/>
              </a:ext>
            </a:extLst>
          </p:cNvPr>
          <p:cNvSpPr txBox="1"/>
          <p:nvPr/>
        </p:nvSpPr>
        <p:spPr>
          <a:xfrm>
            <a:off x="4167215" y="2715963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DDBAC11-AEA8-CC46-A67D-EE97ECD9FD3B}"/>
              </a:ext>
            </a:extLst>
          </p:cNvPr>
          <p:cNvSpPr txBox="1"/>
          <p:nvPr/>
        </p:nvSpPr>
        <p:spPr>
          <a:xfrm>
            <a:off x="6682377" y="2715963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C151F9-BB95-3EFE-B583-6CDAA7FD7594}"/>
              </a:ext>
            </a:extLst>
          </p:cNvPr>
          <p:cNvSpPr txBox="1"/>
          <p:nvPr/>
        </p:nvSpPr>
        <p:spPr>
          <a:xfrm>
            <a:off x="2895413" y="2715963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D4B6E29-6538-55E9-D559-D5478C29E8B6}"/>
              </a:ext>
            </a:extLst>
          </p:cNvPr>
          <p:cNvSpPr txBox="1"/>
          <p:nvPr/>
        </p:nvSpPr>
        <p:spPr>
          <a:xfrm>
            <a:off x="5420055" y="2715963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2" name="AutoShape 27">
            <a:extLst>
              <a:ext uri="{FF2B5EF4-FFF2-40B4-BE49-F238E27FC236}">
                <a16:creationId xmlns:a16="http://schemas.microsoft.com/office/drawing/2014/main" id="{BFBC9E7A-2A7E-6449-9A1E-3BFBB5616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617" y="3532294"/>
            <a:ext cx="6304247" cy="578882"/>
          </a:xfrm>
          <a:prstGeom prst="wedgeRoundRectCallout">
            <a:avLst>
              <a:gd name="adj1" fmla="val -54171"/>
              <a:gd name="adj2" fmla="val 3427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你们还能说出像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4+0=0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这样的算式吗？</a:t>
            </a:r>
          </a:p>
        </p:txBody>
      </p:sp>
      <p:sp>
        <p:nvSpPr>
          <p:cNvPr id="24" name="AutoShape 27">
            <a:extLst>
              <a:ext uri="{FF2B5EF4-FFF2-40B4-BE49-F238E27FC236}">
                <a16:creationId xmlns:a16="http://schemas.microsoft.com/office/drawing/2014/main" id="{19DB8152-AF25-23A4-06DC-F0E0B68FE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8280" y="3525260"/>
            <a:ext cx="5722134" cy="578882"/>
          </a:xfrm>
          <a:prstGeom prst="wedgeRoundRectCallout">
            <a:avLst>
              <a:gd name="adj1" fmla="val -55794"/>
              <a:gd name="adj2" fmla="val -108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观察这些算式，你有什么发现吗？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173BBC-4385-27E0-1930-421C6D92ECB2}"/>
              </a:ext>
            </a:extLst>
          </p:cNvPr>
          <p:cNvGrpSpPr/>
          <p:nvPr/>
        </p:nvGrpSpPr>
        <p:grpSpPr>
          <a:xfrm>
            <a:off x="2211978" y="3521503"/>
            <a:ext cx="4987636" cy="655782"/>
            <a:chOff x="1727200" y="3842327"/>
            <a:chExt cx="4987636" cy="655782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1A54140A-9DFC-2266-77BB-F8633F6B71C3}"/>
                </a:ext>
              </a:extLst>
            </p:cNvPr>
            <p:cNvSpPr/>
            <p:nvPr/>
          </p:nvSpPr>
          <p:spPr>
            <a:xfrm>
              <a:off x="1727200" y="3842327"/>
              <a:ext cx="4987636" cy="65578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DF8A224-7E7D-A1FC-13C5-D9CE46A93009}"/>
                </a:ext>
              </a:extLst>
            </p:cNvPr>
            <p:cNvSpPr txBox="1"/>
            <p:nvPr/>
          </p:nvSpPr>
          <p:spPr>
            <a:xfrm>
              <a:off x="1791854" y="3888509"/>
              <a:ext cx="4922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一个数与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相加还得这个数。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DA167720-7F55-5E4B-7645-179234BDC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99" y="3525501"/>
            <a:ext cx="1014850" cy="14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4FBCF664-C0EF-4EB9-A176-09EE2CE0F1D4}"/>
              </a:ext>
            </a:extLst>
          </p:cNvPr>
          <p:cNvSpPr txBox="1"/>
          <p:nvPr/>
        </p:nvSpPr>
        <p:spPr>
          <a:xfrm>
            <a:off x="2341841" y="4181532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+0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=1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DB00C84-83F8-488D-AC08-06D54D475DA0}"/>
              </a:ext>
            </a:extLst>
          </p:cNvPr>
          <p:cNvSpPr txBox="1"/>
          <p:nvPr/>
        </p:nvSpPr>
        <p:spPr>
          <a:xfrm>
            <a:off x="3641216" y="4181532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+0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=2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5F81D5A-8C62-4A74-A786-D00AAB686033}"/>
              </a:ext>
            </a:extLst>
          </p:cNvPr>
          <p:cNvSpPr txBox="1"/>
          <p:nvPr/>
        </p:nvSpPr>
        <p:spPr>
          <a:xfrm>
            <a:off x="4897978" y="4181532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3+0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=3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7282E17-7CEE-441E-9AB0-5B25B91802C4}"/>
              </a:ext>
            </a:extLst>
          </p:cNvPr>
          <p:cNvSpPr txBox="1"/>
          <p:nvPr/>
        </p:nvSpPr>
        <p:spPr>
          <a:xfrm>
            <a:off x="6183903" y="4181532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5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+0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=5</a:t>
            </a:r>
            <a:endParaRPr lang="zh-CN" alt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39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2" grpId="1" animBg="1"/>
      <p:bldP spid="24" grpId="0" animBg="1"/>
      <p:bldP spid="24" grpId="1" animBg="1"/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E8F330-E42B-46DD-F62E-004ADB1CB753}"/>
              </a:ext>
            </a:extLst>
          </p:cNvPr>
          <p:cNvSpPr txBox="1"/>
          <p:nvPr/>
        </p:nvSpPr>
        <p:spPr>
          <a:xfrm>
            <a:off x="797401" y="866145"/>
            <a:ext cx="7549199" cy="1379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   两个相同的数相减得数是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，一个数与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相加还得这个数，那么一个数减去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结果是什么呢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用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en-US" altLang="zh-CN" sz="2400" b="1" dirty="0">
                <a:latin typeface="+mn-ea"/>
                <a:ea typeface="+mn-ea"/>
              </a:rPr>
              <a:t>-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编个小故事，并算出这个算式的得数。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A8018D9-AF97-3E4A-38BD-66D1196101BC}"/>
              </a:ext>
            </a:extLst>
          </p:cNvPr>
          <p:cNvSpPr txBox="1"/>
          <p:nvPr/>
        </p:nvSpPr>
        <p:spPr>
          <a:xfrm>
            <a:off x="635000" y="2092998"/>
            <a:ext cx="8136467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亮亮买了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个苹果，吃了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个，还剩几个苹果呢？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EE79ED-0B05-24C8-CF84-D68180DC1DEF}"/>
              </a:ext>
            </a:extLst>
          </p:cNvPr>
          <p:cNvSpPr txBox="1"/>
          <p:nvPr/>
        </p:nvSpPr>
        <p:spPr>
          <a:xfrm>
            <a:off x="2414934" y="2768406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69FE880-EF74-796F-D44F-BA400E313061}"/>
              </a:ext>
            </a:extLst>
          </p:cNvPr>
          <p:cNvSpPr txBox="1"/>
          <p:nvPr/>
        </p:nvSpPr>
        <p:spPr>
          <a:xfrm>
            <a:off x="3913656" y="2768406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CDBF93-19C8-D33C-FC5A-E10AB17FFC4A}"/>
              </a:ext>
            </a:extLst>
          </p:cNvPr>
          <p:cNvSpPr txBox="1"/>
          <p:nvPr/>
        </p:nvSpPr>
        <p:spPr>
          <a:xfrm>
            <a:off x="5412377" y="2768406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AE3335-3C61-3FF7-F622-FF9364A07F3B}"/>
              </a:ext>
            </a:extLst>
          </p:cNvPr>
          <p:cNvSpPr txBox="1"/>
          <p:nvPr/>
        </p:nvSpPr>
        <p:spPr>
          <a:xfrm>
            <a:off x="3164295" y="2768406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4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60672DF-73D3-63F2-AFC8-8B6DAE957C46}"/>
              </a:ext>
            </a:extLst>
          </p:cNvPr>
          <p:cNvSpPr txBox="1"/>
          <p:nvPr/>
        </p:nvSpPr>
        <p:spPr>
          <a:xfrm>
            <a:off x="4663017" y="2768406"/>
            <a:ext cx="5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AutoShape 27">
            <a:extLst>
              <a:ext uri="{FF2B5EF4-FFF2-40B4-BE49-F238E27FC236}">
                <a16:creationId xmlns:a16="http://schemas.microsoft.com/office/drawing/2014/main" id="{48540B30-5551-0919-B163-E6D7B9E02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41" y="3525501"/>
            <a:ext cx="6215537" cy="578882"/>
          </a:xfrm>
          <a:prstGeom prst="wedgeRoundRectCallout">
            <a:avLst>
              <a:gd name="adj1" fmla="val -55245"/>
              <a:gd name="adj2" fmla="val 2838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你们还能说出像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0=5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这样的算式吗？</a:t>
            </a:r>
          </a:p>
        </p:txBody>
      </p:sp>
      <p:sp>
        <p:nvSpPr>
          <p:cNvPr id="18" name="AutoShape 27">
            <a:extLst>
              <a:ext uri="{FF2B5EF4-FFF2-40B4-BE49-F238E27FC236}">
                <a16:creationId xmlns:a16="http://schemas.microsoft.com/office/drawing/2014/main" id="{0DB1FDFD-4E2F-C224-AAF1-51D09D8B3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41" y="3468785"/>
            <a:ext cx="5257944" cy="578882"/>
          </a:xfrm>
          <a:prstGeom prst="wedgeRoundRectCallout">
            <a:avLst>
              <a:gd name="adj1" fmla="val -56443"/>
              <a:gd name="adj2" fmla="val 4135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观察这些算式你有什么发现吗？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4381F2D-4475-1A16-7866-E55C94508419}"/>
              </a:ext>
            </a:extLst>
          </p:cNvPr>
          <p:cNvGrpSpPr/>
          <p:nvPr/>
        </p:nvGrpSpPr>
        <p:grpSpPr>
          <a:xfrm>
            <a:off x="1881252" y="3452524"/>
            <a:ext cx="5220478" cy="655782"/>
            <a:chOff x="1727200" y="3842327"/>
            <a:chExt cx="5220478" cy="655782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3E4F06FA-3C2F-EDDB-8FE5-0B3D6E2E6D89}"/>
                </a:ext>
              </a:extLst>
            </p:cNvPr>
            <p:cNvSpPr/>
            <p:nvPr/>
          </p:nvSpPr>
          <p:spPr>
            <a:xfrm>
              <a:off x="1727200" y="3842327"/>
              <a:ext cx="4987636" cy="65578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4D4CD1B-7DB4-9FF1-3990-FB02F5055F17}"/>
                </a:ext>
              </a:extLst>
            </p:cNvPr>
            <p:cNvSpPr txBox="1"/>
            <p:nvPr/>
          </p:nvSpPr>
          <p:spPr>
            <a:xfrm>
              <a:off x="2024696" y="3904310"/>
              <a:ext cx="4922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一个数减去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还得这个数。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EC1D437E-680A-6EA4-A052-AB7C1FCF8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499" y="3525501"/>
            <a:ext cx="1014850" cy="145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537EB1A-580E-46E4-A7B9-6258C444643C}"/>
              </a:ext>
            </a:extLst>
          </p:cNvPr>
          <p:cNvSpPr txBox="1"/>
          <p:nvPr/>
        </p:nvSpPr>
        <p:spPr>
          <a:xfrm>
            <a:off x="2341841" y="4202004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0=1</a:t>
            </a:r>
            <a:endParaRPr lang="zh-CN" altLang="en-US" sz="28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1E948DC-031D-4CE0-A39A-37E8A7C36566}"/>
              </a:ext>
            </a:extLst>
          </p:cNvPr>
          <p:cNvSpPr txBox="1"/>
          <p:nvPr/>
        </p:nvSpPr>
        <p:spPr>
          <a:xfrm>
            <a:off x="3641216" y="4202004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0=2</a:t>
            </a:r>
            <a:endParaRPr lang="zh-CN" altLang="en-US" sz="28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731D6BB-50E8-4ED2-B2FA-7091D4F2ECD0}"/>
              </a:ext>
            </a:extLst>
          </p:cNvPr>
          <p:cNvSpPr txBox="1"/>
          <p:nvPr/>
        </p:nvSpPr>
        <p:spPr>
          <a:xfrm>
            <a:off x="4897978" y="4202004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0=3</a:t>
            </a:r>
            <a:endParaRPr lang="zh-CN" altLang="en-US" sz="2800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A58C0FC-AEB6-4ED1-8940-90D05274A37B}"/>
              </a:ext>
            </a:extLst>
          </p:cNvPr>
          <p:cNvSpPr txBox="1"/>
          <p:nvPr/>
        </p:nvSpPr>
        <p:spPr>
          <a:xfrm>
            <a:off x="6183903" y="4202004"/>
            <a:ext cx="1424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0=4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0978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6" grpId="1" animBg="1"/>
      <p:bldP spid="18" grpId="0" animBg="1"/>
      <p:bldP spid="18" grpId="1" animBg="1"/>
      <p:bldP spid="23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">
            <a:extLst>
              <a:ext uri="{FF2B5EF4-FFF2-40B4-BE49-F238E27FC236}">
                <a16:creationId xmlns:a16="http://schemas.microsoft.com/office/drawing/2014/main" id="{840F4970-D965-F54C-2DC7-0DC7EE451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1257300"/>
            <a:ext cx="661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37891" name="Group 89">
            <a:extLst>
              <a:ext uri="{FF2B5EF4-FFF2-40B4-BE49-F238E27FC236}">
                <a16:creationId xmlns:a16="http://schemas.microsoft.com/office/drawing/2014/main" id="{511DD243-37F0-B13D-3F87-6066781830CF}"/>
              </a:ext>
            </a:extLst>
          </p:cNvPr>
          <p:cNvGrpSpPr>
            <a:grpSpLocks/>
          </p:cNvGrpSpPr>
          <p:nvPr/>
        </p:nvGrpSpPr>
        <p:grpSpPr bwMode="auto">
          <a:xfrm>
            <a:off x="566738" y="1304925"/>
            <a:ext cx="2016125" cy="584200"/>
            <a:chOff x="238" y="1519"/>
            <a:chExt cx="1270" cy="368"/>
          </a:xfrm>
        </p:grpSpPr>
        <p:sp>
          <p:nvSpPr>
            <p:cNvPr id="37941" name="TextBox 29">
              <a:extLst>
                <a:ext uri="{FF2B5EF4-FFF2-40B4-BE49-F238E27FC236}">
                  <a16:creationId xmlns:a16="http://schemas.microsoft.com/office/drawing/2014/main" id="{6A8694AF-2781-301E-052A-82597B81F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0+5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矩形 39">
              <a:extLst>
                <a:ext uri="{FF2B5EF4-FFF2-40B4-BE49-F238E27FC236}">
                  <a16:creationId xmlns:a16="http://schemas.microsoft.com/office/drawing/2014/main" id="{46D4A3F9-5797-D4BD-FDD2-1C5BCE989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2" name="Group 94">
            <a:extLst>
              <a:ext uri="{FF2B5EF4-FFF2-40B4-BE49-F238E27FC236}">
                <a16:creationId xmlns:a16="http://schemas.microsoft.com/office/drawing/2014/main" id="{B449EF6A-E46D-C09C-3C45-78208C2AAFC2}"/>
              </a:ext>
            </a:extLst>
          </p:cNvPr>
          <p:cNvGrpSpPr>
            <a:grpSpLocks/>
          </p:cNvGrpSpPr>
          <p:nvPr/>
        </p:nvGrpSpPr>
        <p:grpSpPr bwMode="auto">
          <a:xfrm>
            <a:off x="2654300" y="1304925"/>
            <a:ext cx="2016125" cy="584200"/>
            <a:chOff x="238" y="1519"/>
            <a:chExt cx="1270" cy="368"/>
          </a:xfrm>
        </p:grpSpPr>
        <p:sp>
          <p:nvSpPr>
            <p:cNvPr id="37939" name="TextBox 29">
              <a:extLst>
                <a:ext uri="{FF2B5EF4-FFF2-40B4-BE49-F238E27FC236}">
                  <a16:creationId xmlns:a16="http://schemas.microsoft.com/office/drawing/2014/main" id="{A545A140-EFF1-E166-6FD9-CC5B2D892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5+0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矩形 39">
              <a:extLst>
                <a:ext uri="{FF2B5EF4-FFF2-40B4-BE49-F238E27FC236}">
                  <a16:creationId xmlns:a16="http://schemas.microsoft.com/office/drawing/2014/main" id="{2BD0F6BF-1DDA-6AFC-65AA-B24E51FF1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3" name="Group 100">
            <a:extLst>
              <a:ext uri="{FF2B5EF4-FFF2-40B4-BE49-F238E27FC236}">
                <a16:creationId xmlns:a16="http://schemas.microsoft.com/office/drawing/2014/main" id="{9A40BB78-CD8D-AD04-3A0D-2E5E60FD1640}"/>
              </a:ext>
            </a:extLst>
          </p:cNvPr>
          <p:cNvGrpSpPr>
            <a:grpSpLocks/>
          </p:cNvGrpSpPr>
          <p:nvPr/>
        </p:nvGrpSpPr>
        <p:grpSpPr bwMode="auto">
          <a:xfrm>
            <a:off x="4743450" y="1304925"/>
            <a:ext cx="2016125" cy="584200"/>
            <a:chOff x="238" y="1519"/>
            <a:chExt cx="1270" cy="368"/>
          </a:xfrm>
        </p:grpSpPr>
        <p:sp>
          <p:nvSpPr>
            <p:cNvPr id="37937" name="TextBox 29">
              <a:extLst>
                <a:ext uri="{FF2B5EF4-FFF2-40B4-BE49-F238E27FC236}">
                  <a16:creationId xmlns:a16="http://schemas.microsoft.com/office/drawing/2014/main" id="{BE0DFF00-4FD3-CE35-93D8-7413CB10C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5 - 0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39">
              <a:extLst>
                <a:ext uri="{FF2B5EF4-FFF2-40B4-BE49-F238E27FC236}">
                  <a16:creationId xmlns:a16="http://schemas.microsoft.com/office/drawing/2014/main" id="{B61140EE-8295-7322-F7B4-674E2B169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4" name="Group 103">
            <a:extLst>
              <a:ext uri="{FF2B5EF4-FFF2-40B4-BE49-F238E27FC236}">
                <a16:creationId xmlns:a16="http://schemas.microsoft.com/office/drawing/2014/main" id="{33D6CD5C-598C-A537-7928-3A0276D9F21C}"/>
              </a:ext>
            </a:extLst>
          </p:cNvPr>
          <p:cNvGrpSpPr>
            <a:grpSpLocks/>
          </p:cNvGrpSpPr>
          <p:nvPr/>
        </p:nvGrpSpPr>
        <p:grpSpPr bwMode="auto">
          <a:xfrm>
            <a:off x="6831013" y="1304925"/>
            <a:ext cx="2016125" cy="584200"/>
            <a:chOff x="238" y="1519"/>
            <a:chExt cx="1270" cy="368"/>
          </a:xfrm>
        </p:grpSpPr>
        <p:sp>
          <p:nvSpPr>
            <p:cNvPr id="37935" name="TextBox 29">
              <a:extLst>
                <a:ext uri="{FF2B5EF4-FFF2-40B4-BE49-F238E27FC236}">
                  <a16:creationId xmlns:a16="http://schemas.microsoft.com/office/drawing/2014/main" id="{FF774668-DEC9-502F-D794-E5E264024C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5 - 5</a:t>
              </a:r>
              <a:r>
                <a:rPr lang="zh-CN" altLang="en-US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39">
              <a:extLst>
                <a:ext uri="{FF2B5EF4-FFF2-40B4-BE49-F238E27FC236}">
                  <a16:creationId xmlns:a16="http://schemas.microsoft.com/office/drawing/2014/main" id="{30817F90-4760-ED8C-7D3D-E16610D64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Text Box 17">
            <a:extLst>
              <a:ext uri="{FF2B5EF4-FFF2-40B4-BE49-F238E27FC236}">
                <a16:creationId xmlns:a16="http://schemas.microsoft.com/office/drawing/2014/main" id="{326FA1A3-F2FE-4B1B-0569-CFB47AE4D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913" y="1257300"/>
            <a:ext cx="661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6" name="Text Box 17">
            <a:extLst>
              <a:ext uri="{FF2B5EF4-FFF2-40B4-BE49-F238E27FC236}">
                <a16:creationId xmlns:a16="http://schemas.microsoft.com/office/drawing/2014/main" id="{87D102E1-C370-B9FC-C5A8-340AE4A08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888" y="1266825"/>
            <a:ext cx="661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3CD503CA-7E28-28D7-0359-B9AE2F3FB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450" y="1257300"/>
            <a:ext cx="6619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E8FE70A1-3384-8200-3FC8-7197F00D4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2097088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grpSp>
        <p:nvGrpSpPr>
          <p:cNvPr id="37899" name="Group 121">
            <a:extLst>
              <a:ext uri="{FF2B5EF4-FFF2-40B4-BE49-F238E27FC236}">
                <a16:creationId xmlns:a16="http://schemas.microsoft.com/office/drawing/2014/main" id="{FF0504F3-36D0-0FF8-85AF-D7A7299699A1}"/>
              </a:ext>
            </a:extLst>
          </p:cNvPr>
          <p:cNvGrpSpPr>
            <a:grpSpLocks/>
          </p:cNvGrpSpPr>
          <p:nvPr/>
        </p:nvGrpSpPr>
        <p:grpSpPr bwMode="auto">
          <a:xfrm>
            <a:off x="531814" y="2127252"/>
            <a:ext cx="2016125" cy="584200"/>
            <a:chOff x="216" y="1508"/>
            <a:chExt cx="1270" cy="368"/>
          </a:xfrm>
        </p:grpSpPr>
        <p:sp>
          <p:nvSpPr>
            <p:cNvPr id="37933" name="TextBox 29">
              <a:extLst>
                <a:ext uri="{FF2B5EF4-FFF2-40B4-BE49-F238E27FC236}">
                  <a16:creationId xmlns:a16="http://schemas.microsoft.com/office/drawing/2014/main" id="{8B005EC2-169A-947C-CBE5-5EB5D88E6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" y="1508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0+4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矩形 39">
              <a:extLst>
                <a:ext uri="{FF2B5EF4-FFF2-40B4-BE49-F238E27FC236}">
                  <a16:creationId xmlns:a16="http://schemas.microsoft.com/office/drawing/2014/main" id="{279897D9-9DDD-032D-DAA0-C27E5E12B9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0" name="Group 124">
            <a:extLst>
              <a:ext uri="{FF2B5EF4-FFF2-40B4-BE49-F238E27FC236}">
                <a16:creationId xmlns:a16="http://schemas.microsoft.com/office/drawing/2014/main" id="{3921DB92-618E-C99B-05F1-CECC7DBD6E3E}"/>
              </a:ext>
            </a:extLst>
          </p:cNvPr>
          <p:cNvGrpSpPr>
            <a:grpSpLocks/>
          </p:cNvGrpSpPr>
          <p:nvPr/>
        </p:nvGrpSpPr>
        <p:grpSpPr bwMode="auto">
          <a:xfrm>
            <a:off x="2654300" y="2144713"/>
            <a:ext cx="2016125" cy="584200"/>
            <a:chOff x="238" y="1519"/>
            <a:chExt cx="1270" cy="368"/>
          </a:xfrm>
        </p:grpSpPr>
        <p:sp>
          <p:nvSpPr>
            <p:cNvPr id="37931" name="TextBox 29">
              <a:extLst>
                <a:ext uri="{FF2B5EF4-FFF2-40B4-BE49-F238E27FC236}">
                  <a16:creationId xmlns:a16="http://schemas.microsoft.com/office/drawing/2014/main" id="{526DED48-A7D2-0972-EF6B-68FB8E28D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4+0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矩形 39">
              <a:extLst>
                <a:ext uri="{FF2B5EF4-FFF2-40B4-BE49-F238E27FC236}">
                  <a16:creationId xmlns:a16="http://schemas.microsoft.com/office/drawing/2014/main" id="{271D81EA-AD5E-3EC5-5144-D0EADD1D6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1" name="Group 127">
            <a:extLst>
              <a:ext uri="{FF2B5EF4-FFF2-40B4-BE49-F238E27FC236}">
                <a16:creationId xmlns:a16="http://schemas.microsoft.com/office/drawing/2014/main" id="{F7C83347-103F-2358-64E2-A646CD9248D2}"/>
              </a:ext>
            </a:extLst>
          </p:cNvPr>
          <p:cNvGrpSpPr>
            <a:grpSpLocks/>
          </p:cNvGrpSpPr>
          <p:nvPr/>
        </p:nvGrpSpPr>
        <p:grpSpPr bwMode="auto">
          <a:xfrm>
            <a:off x="4743450" y="2144713"/>
            <a:ext cx="2016125" cy="584200"/>
            <a:chOff x="238" y="1519"/>
            <a:chExt cx="1270" cy="368"/>
          </a:xfrm>
        </p:grpSpPr>
        <p:sp>
          <p:nvSpPr>
            <p:cNvPr id="37929" name="TextBox 29">
              <a:extLst>
                <a:ext uri="{FF2B5EF4-FFF2-40B4-BE49-F238E27FC236}">
                  <a16:creationId xmlns:a16="http://schemas.microsoft.com/office/drawing/2014/main" id="{28D6853B-9C6E-478F-384E-0A638F596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4 - 0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 39">
              <a:extLst>
                <a:ext uri="{FF2B5EF4-FFF2-40B4-BE49-F238E27FC236}">
                  <a16:creationId xmlns:a16="http://schemas.microsoft.com/office/drawing/2014/main" id="{5D733101-D8E6-037B-548C-F0E4733425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2" name="Group 130">
            <a:extLst>
              <a:ext uri="{FF2B5EF4-FFF2-40B4-BE49-F238E27FC236}">
                <a16:creationId xmlns:a16="http://schemas.microsoft.com/office/drawing/2014/main" id="{20D208FE-2F56-A15F-66F3-F9066A029740}"/>
              </a:ext>
            </a:extLst>
          </p:cNvPr>
          <p:cNvGrpSpPr>
            <a:grpSpLocks/>
          </p:cNvGrpSpPr>
          <p:nvPr/>
        </p:nvGrpSpPr>
        <p:grpSpPr bwMode="auto">
          <a:xfrm>
            <a:off x="6831013" y="2144713"/>
            <a:ext cx="2016125" cy="584200"/>
            <a:chOff x="238" y="1519"/>
            <a:chExt cx="1270" cy="368"/>
          </a:xfrm>
        </p:grpSpPr>
        <p:sp>
          <p:nvSpPr>
            <p:cNvPr id="37927" name="TextBox 29">
              <a:extLst>
                <a:ext uri="{FF2B5EF4-FFF2-40B4-BE49-F238E27FC236}">
                  <a16:creationId xmlns:a16="http://schemas.microsoft.com/office/drawing/2014/main" id="{ADBF93AB-D03C-AE46-6A2C-D56F37654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4 - 4</a:t>
              </a:r>
              <a:r>
                <a:rPr lang="zh-CN" altLang="en-US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矩形 39">
              <a:extLst>
                <a:ext uri="{FF2B5EF4-FFF2-40B4-BE49-F238E27FC236}">
                  <a16:creationId xmlns:a16="http://schemas.microsoft.com/office/drawing/2014/main" id="{8244343A-C0DF-990F-4AAC-788C366AB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1" name="Text Box 17">
            <a:extLst>
              <a:ext uri="{FF2B5EF4-FFF2-40B4-BE49-F238E27FC236}">
                <a16:creationId xmlns:a16="http://schemas.microsoft.com/office/drawing/2014/main" id="{008D86A6-10DF-0392-24ED-296795221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913" y="2097088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32" name="Text Box 17">
            <a:extLst>
              <a:ext uri="{FF2B5EF4-FFF2-40B4-BE49-F238E27FC236}">
                <a16:creationId xmlns:a16="http://schemas.microsoft.com/office/drawing/2014/main" id="{AF51CE80-1B36-BC9D-CA91-FDB53DBA2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888" y="2106613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33" name="Text Box 17">
            <a:extLst>
              <a:ext uri="{FF2B5EF4-FFF2-40B4-BE49-F238E27FC236}">
                <a16:creationId xmlns:a16="http://schemas.microsoft.com/office/drawing/2014/main" id="{2F4F1BF8-D517-33E4-F86A-B49380137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450" y="2097088"/>
            <a:ext cx="6619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34" name="Text Box 17">
            <a:extLst>
              <a:ext uri="{FF2B5EF4-FFF2-40B4-BE49-F238E27FC236}">
                <a16:creationId xmlns:a16="http://schemas.microsoft.com/office/drawing/2014/main" id="{489671EF-8831-B318-CA30-580B262E8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3" y="2992438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grpSp>
        <p:nvGrpSpPr>
          <p:cNvPr id="37907" name="Group 137">
            <a:extLst>
              <a:ext uri="{FF2B5EF4-FFF2-40B4-BE49-F238E27FC236}">
                <a16:creationId xmlns:a16="http://schemas.microsoft.com/office/drawing/2014/main" id="{FE8B0BC8-3A38-8689-ABF7-6E7C4F8906AB}"/>
              </a:ext>
            </a:extLst>
          </p:cNvPr>
          <p:cNvGrpSpPr>
            <a:grpSpLocks/>
          </p:cNvGrpSpPr>
          <p:nvPr/>
        </p:nvGrpSpPr>
        <p:grpSpPr bwMode="auto">
          <a:xfrm>
            <a:off x="585789" y="3032126"/>
            <a:ext cx="2016125" cy="584200"/>
            <a:chOff x="250" y="1514"/>
            <a:chExt cx="1270" cy="368"/>
          </a:xfrm>
        </p:grpSpPr>
        <p:sp>
          <p:nvSpPr>
            <p:cNvPr id="37925" name="TextBox 29">
              <a:extLst>
                <a:ext uri="{FF2B5EF4-FFF2-40B4-BE49-F238E27FC236}">
                  <a16:creationId xmlns:a16="http://schemas.microsoft.com/office/drawing/2014/main" id="{0A68CFD0-9397-80AF-FD3E-895EFE587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" y="1514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0+3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矩形 39">
              <a:extLst>
                <a:ext uri="{FF2B5EF4-FFF2-40B4-BE49-F238E27FC236}">
                  <a16:creationId xmlns:a16="http://schemas.microsoft.com/office/drawing/2014/main" id="{808EF54F-8D5F-AECF-D081-02331539E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8" name="Group 140">
            <a:extLst>
              <a:ext uri="{FF2B5EF4-FFF2-40B4-BE49-F238E27FC236}">
                <a16:creationId xmlns:a16="http://schemas.microsoft.com/office/drawing/2014/main" id="{BEA7C2A6-D6B3-F39A-5E78-4D6A61BABBA1}"/>
              </a:ext>
            </a:extLst>
          </p:cNvPr>
          <p:cNvGrpSpPr>
            <a:grpSpLocks/>
          </p:cNvGrpSpPr>
          <p:nvPr/>
        </p:nvGrpSpPr>
        <p:grpSpPr bwMode="auto">
          <a:xfrm>
            <a:off x="2654300" y="3040063"/>
            <a:ext cx="2016125" cy="584200"/>
            <a:chOff x="238" y="1519"/>
            <a:chExt cx="1270" cy="368"/>
          </a:xfrm>
        </p:grpSpPr>
        <p:sp>
          <p:nvSpPr>
            <p:cNvPr id="37923" name="TextBox 29">
              <a:extLst>
                <a:ext uri="{FF2B5EF4-FFF2-40B4-BE49-F238E27FC236}">
                  <a16:creationId xmlns:a16="http://schemas.microsoft.com/office/drawing/2014/main" id="{52CE6953-4D84-BAC3-AAA0-30A241767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3+0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2C474F3-815C-C6E0-FCAF-B9511C706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09" name="Group 143">
            <a:extLst>
              <a:ext uri="{FF2B5EF4-FFF2-40B4-BE49-F238E27FC236}">
                <a16:creationId xmlns:a16="http://schemas.microsoft.com/office/drawing/2014/main" id="{7B509691-262D-A760-526C-0FB94DE0E0C2}"/>
              </a:ext>
            </a:extLst>
          </p:cNvPr>
          <p:cNvGrpSpPr>
            <a:grpSpLocks/>
          </p:cNvGrpSpPr>
          <p:nvPr/>
        </p:nvGrpSpPr>
        <p:grpSpPr bwMode="auto">
          <a:xfrm>
            <a:off x="4743450" y="3040063"/>
            <a:ext cx="2016125" cy="584200"/>
            <a:chOff x="238" y="1519"/>
            <a:chExt cx="1270" cy="368"/>
          </a:xfrm>
        </p:grpSpPr>
        <p:sp>
          <p:nvSpPr>
            <p:cNvPr id="37921" name="TextBox 29">
              <a:extLst>
                <a:ext uri="{FF2B5EF4-FFF2-40B4-BE49-F238E27FC236}">
                  <a16:creationId xmlns:a16="http://schemas.microsoft.com/office/drawing/2014/main" id="{52514034-4B4A-E87F-215F-EA0DADC88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519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3 - 0</a:t>
              </a:r>
              <a:r>
                <a:rPr lang="zh-CN" altLang="zh-CN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矩形 39">
              <a:extLst>
                <a:ext uri="{FF2B5EF4-FFF2-40B4-BE49-F238E27FC236}">
                  <a16:creationId xmlns:a16="http://schemas.microsoft.com/office/drawing/2014/main" id="{50736316-F845-D500-1D79-9656CB533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910" name="Group 146">
            <a:extLst>
              <a:ext uri="{FF2B5EF4-FFF2-40B4-BE49-F238E27FC236}">
                <a16:creationId xmlns:a16="http://schemas.microsoft.com/office/drawing/2014/main" id="{80BA0693-91D3-53FA-331B-D31D5D76F8C0}"/>
              </a:ext>
            </a:extLst>
          </p:cNvPr>
          <p:cNvGrpSpPr>
            <a:grpSpLocks/>
          </p:cNvGrpSpPr>
          <p:nvPr/>
        </p:nvGrpSpPr>
        <p:grpSpPr bwMode="auto">
          <a:xfrm>
            <a:off x="6759576" y="3054351"/>
            <a:ext cx="2016125" cy="584200"/>
            <a:chOff x="193" y="1532"/>
            <a:chExt cx="1270" cy="368"/>
          </a:xfrm>
        </p:grpSpPr>
        <p:sp>
          <p:nvSpPr>
            <p:cNvPr id="37919" name="TextBox 29">
              <a:extLst>
                <a:ext uri="{FF2B5EF4-FFF2-40B4-BE49-F238E27FC236}">
                  <a16:creationId xmlns:a16="http://schemas.microsoft.com/office/drawing/2014/main" id="{AFF63E83-109F-7E81-8F85-90DFB3E35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" y="1532"/>
              <a:ext cx="127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 3 - 3</a:t>
              </a:r>
              <a:r>
                <a:rPr lang="zh-CN" altLang="en-US" sz="3200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2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E3F22EA-E295-0715-92CE-7C8A6D259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1558"/>
              <a:ext cx="272" cy="27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000" b="1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 Box 17">
            <a:extLst>
              <a:ext uri="{FF2B5EF4-FFF2-40B4-BE49-F238E27FC236}">
                <a16:creationId xmlns:a16="http://schemas.microsoft.com/office/drawing/2014/main" id="{1F920F7B-5458-01A3-C90D-8F70E19A1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913" y="2992438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8" name="Text Box 17">
            <a:extLst>
              <a:ext uri="{FF2B5EF4-FFF2-40B4-BE49-F238E27FC236}">
                <a16:creationId xmlns:a16="http://schemas.microsoft.com/office/drawing/2014/main" id="{CBBC9015-3AD4-F15F-C66B-6041D398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888" y="3001963"/>
            <a:ext cx="6619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9" name="Text Box 17">
            <a:extLst>
              <a:ext uri="{FF2B5EF4-FFF2-40B4-BE49-F238E27FC236}">
                <a16:creationId xmlns:a16="http://schemas.microsoft.com/office/drawing/2014/main" id="{34D9FD42-9D6F-8306-4524-A86579190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450" y="2992438"/>
            <a:ext cx="6619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19760C-2FA4-DECC-FBFA-8F2A317C0BD9}"/>
              </a:ext>
            </a:extLst>
          </p:cNvPr>
          <p:cNvSpPr/>
          <p:nvPr/>
        </p:nvSpPr>
        <p:spPr>
          <a:xfrm>
            <a:off x="2925763" y="457200"/>
            <a:ext cx="226218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30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kern="1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278719C-97B2-1346-36D9-A2EB4504E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38" y="347436"/>
            <a:ext cx="203041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3">
            <a:extLst>
              <a:ext uri="{FF2B5EF4-FFF2-40B4-BE49-F238E27FC236}">
                <a16:creationId xmlns:a16="http://schemas.microsoft.com/office/drawing/2014/main" id="{6EDCF968-A4E8-4E54-87FB-D27B36F4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0998" y="1249972"/>
            <a:ext cx="1318634" cy="127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88237EF-63CE-3ADE-6045-73E78AD87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804" y="2455252"/>
            <a:ext cx="708025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4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40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0A263E5D-6148-875D-321A-14BB8CF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" t="16324" r="83812" b="15440"/>
          <a:stretch>
            <a:fillRect/>
          </a:stretch>
        </p:blipFill>
        <p:spPr bwMode="auto">
          <a:xfrm>
            <a:off x="6915434" y="1146175"/>
            <a:ext cx="7620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8">
            <a:extLst>
              <a:ext uri="{FF2B5EF4-FFF2-40B4-BE49-F238E27FC236}">
                <a16:creationId xmlns:a16="http://schemas.microsoft.com/office/drawing/2014/main" id="{35321485-A0A7-6540-50E0-5E45892A6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1146175"/>
            <a:ext cx="4279900" cy="18240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”的含义：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表示没有；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表示起点。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68984D8C-4F86-F708-624F-C9C0EEF94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8801" y="1146175"/>
            <a:ext cx="1752600" cy="711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书写：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3D3FB03-4BFD-DD4A-891C-249D3C92D8F2}"/>
              </a:ext>
            </a:extLst>
          </p:cNvPr>
          <p:cNvGrpSpPr>
            <a:grpSpLocks/>
          </p:cNvGrpSpPr>
          <p:nvPr/>
        </p:nvGrpSpPr>
        <p:grpSpPr bwMode="auto">
          <a:xfrm>
            <a:off x="1123946" y="3087107"/>
            <a:ext cx="7519595" cy="1636713"/>
            <a:chOff x="1870037" y="2990297"/>
            <a:chExt cx="7263224" cy="1821431"/>
          </a:xfrm>
        </p:grpSpPr>
        <p:pic>
          <p:nvPicPr>
            <p:cNvPr id="46089" name="图片 2">
              <a:extLst>
                <a:ext uri="{FF2B5EF4-FFF2-40B4-BE49-F238E27FC236}">
                  <a16:creationId xmlns:a16="http://schemas.microsoft.com/office/drawing/2014/main" id="{9ADE149C-3C5C-4803-EEA8-A7AEB273E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037" y="2990297"/>
              <a:ext cx="7083585" cy="1821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4A0067C5-694C-EF4B-73D9-3DBAA2479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603" y="3334461"/>
              <a:ext cx="6829658" cy="109709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一个数加上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800" b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或减去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800" b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，还得这个数；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两个相同的数相减，得数是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zh-CN" altLang="en-US" sz="2800" b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  <a:p>
              <a:pPr>
                <a:lnSpc>
                  <a:spcPct val="120000"/>
                </a:lnSpc>
                <a:defRPr/>
              </a:pPr>
              <a:endParaRPr lang="zh-CN" altLang="en-US" sz="2800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DE26237-18F1-439E-8DA9-C45CE224C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27BE7679-D58A-4592-86AF-0EF654E6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BCFC95D-5860-457A-92BB-BD1FE630A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0F387E5-6D70-48ED-BA64-538BB2BE2D96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5C04212-6F38-4044-B97B-B0092E3FF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05995fa5-0bba-4e09-9f38-c33ce3acc954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8e6979f-59cb-4055-b044-fbf7bf8f768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8e6979f-59cb-4055-b044-fbf7bf8f768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624</Words>
  <Application>Microsoft Office PowerPoint</Application>
  <PresentationFormat>全屏显示(16:9)</PresentationFormat>
  <Paragraphs>138</Paragraphs>
  <Slides>18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0的认识和加、减法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337</cp:revision>
  <dcterms:created xsi:type="dcterms:W3CDTF">2016-01-14T07:05:12Z</dcterms:created>
  <dcterms:modified xsi:type="dcterms:W3CDTF">2024-08-27T03:30:47Z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