
<file path=[Content_Types].xml><?xml version="1.0" encoding="utf-8"?>
<Types xmlns="http://schemas.openxmlformats.org/package/2006/content-types">
  <Default Extension="gif" ContentType="image/gi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1" r:id="rId1"/>
  </p:sldMasterIdLst>
  <p:notesMasterIdLst>
    <p:notesMasterId r:id="rId25"/>
  </p:notesMasterIdLst>
  <p:sldIdLst>
    <p:sldId id="256" r:id="rId2"/>
    <p:sldId id="466" r:id="rId3"/>
    <p:sldId id="482" r:id="rId4"/>
    <p:sldId id="483" r:id="rId5"/>
    <p:sldId id="484" r:id="rId6"/>
    <p:sldId id="485" r:id="rId7"/>
    <p:sldId id="486" r:id="rId8"/>
    <p:sldId id="489" r:id="rId9"/>
    <p:sldId id="487" r:id="rId10"/>
    <p:sldId id="488" r:id="rId11"/>
    <p:sldId id="490" r:id="rId12"/>
    <p:sldId id="471" r:id="rId13"/>
    <p:sldId id="492" r:id="rId14"/>
    <p:sldId id="493" r:id="rId15"/>
    <p:sldId id="285" r:id="rId16"/>
    <p:sldId id="494" r:id="rId17"/>
    <p:sldId id="282" r:id="rId18"/>
    <p:sldId id="473" r:id="rId19"/>
    <p:sldId id="474" r:id="rId20"/>
    <p:sldId id="264" r:id="rId21"/>
    <p:sldId id="495" r:id="rId2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9E9A"/>
    <a:srgbClr val="FDD2AA"/>
    <a:srgbClr val="FEFBD5"/>
    <a:srgbClr val="FFFCF3"/>
    <a:srgbClr val="9982AC"/>
    <a:srgbClr val="FFFFFF"/>
    <a:srgbClr val="C9D8EF"/>
    <a:srgbClr val="A18D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89800" autoAdjust="0"/>
  </p:normalViewPr>
  <p:slideViewPr>
    <p:cSldViewPr snapToGrid="0">
      <p:cViewPr varScale="1">
        <p:scale>
          <a:sx n="149" d="100"/>
          <a:sy n="149" d="100"/>
        </p:scale>
        <p:origin x="624" y="114"/>
      </p:cViewPr>
      <p:guideLst>
        <p:guide orient="horz" pos="162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911FDF1-86AC-4505-9C2A-F7E09A47A82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74801B4-ED3F-448D-AE92-C46F59C61D4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53DFB52-79B6-4F99-8D47-1FFB8F6870B4}" type="datetimeFigureOut">
              <a:rPr lang="zh-CN" altLang="en-US"/>
              <a:pPr>
                <a:defRPr/>
              </a:pPr>
              <a:t>2024/8/27</a:t>
            </a:fld>
            <a:endParaRPr lang="zh-CN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A83322B2-E42E-46F8-97C5-35F876B7498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76751634-469E-47D6-9C5B-8C66D39E05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6EEC01E7-891E-4460-B9BA-D70425E8EDA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A4AA0D23-6375-4795-8497-10EA72DD50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3F6C61E-64FD-4C19-8644-F55761353C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>
            <a:extLst>
              <a:ext uri="{FF2B5EF4-FFF2-40B4-BE49-F238E27FC236}">
                <a16:creationId xmlns:a16="http://schemas.microsoft.com/office/drawing/2014/main" id="{C3DF760A-46C6-4AF6-A8D0-840AD4E9C415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8195" name="文本占位符 2">
            <a:extLst>
              <a:ext uri="{FF2B5EF4-FFF2-40B4-BE49-F238E27FC236}">
                <a16:creationId xmlns:a16="http://schemas.microsoft.com/office/drawing/2014/main" id="{8BEAE70D-B56D-4755-A0F7-831EE0730DD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id="{A0BAC611-62D5-4CB9-AF4F-87FFAA8B04DF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17411" name="文本占位符 2">
            <a:extLst>
              <a:ext uri="{FF2B5EF4-FFF2-40B4-BE49-F238E27FC236}">
                <a16:creationId xmlns:a16="http://schemas.microsoft.com/office/drawing/2014/main" id="{60FC7703-9B72-4D14-AB51-CD38B5B4041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5611EC3-A8AB-4309-8032-BF33043A3A8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BEFD064-F27D-4AB4-AE25-3FD84F7AEBD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FCA9568-9149-4269-83DC-4386F99FD35E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A397E50B-9691-4489-9E55-0A4AA4A9AE6A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323A5E23-2190-43FD-8B75-403ABB4847DA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60424B4C-A660-43F4-9C92-79BE159E1C3D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19A1AB65-6F77-45E6-81B7-0C46F80FCE43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332FFA7F-C299-4054-93E0-850F3A686F57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E58BB103-CD56-43DD-A3F1-D00E7954EE08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36DF684F-7BE2-4A8D-84B9-A37EC41488B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8C97B8B7-A865-4441-AFAE-B183562B1436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FAB49C66-A542-4B07-9A62-200EB9395779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3003301E-9300-45A2-B0D4-DB3EB195CE7B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1F384924-2B22-4F8A-A78E-4CDF8339767B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6ECE884-D9B4-4C9A-AF24-75117309C7D5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1CE4010D-F7E2-4485-8303-1E11C0F41613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AFF82C3C-A630-404F-BAF5-B359C7567099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4B974A89-80DC-4303-8FB8-400E735C2E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89FED9FD-67D3-4430-B63B-9EBB5AE1BD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DA4F192-FE2B-4DCF-A000-5E536A00719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1129ACBB-929B-46DD-81F9-6BD019FC271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087903A-EDA8-4C7F-B380-83C957B752F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7C3DF8C0-12EC-4AEF-A43A-CF0DEAD692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DFC037B4-9D93-4649-BB2E-5AB6098D121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16D3EF08-2AAC-4DB2-B63F-1484C4C0B9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703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517540F-E5DA-4B41-9F52-83D66160851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474B7E7-FEAA-4CD6-AADB-0147D19DE07C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472C1C81-A94D-4046-835D-8AE5AFC715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003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517540F-E5DA-4B41-9F52-83D66160851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474B7E7-FEAA-4CD6-AADB-0147D19DE07C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8693AC6-010E-4952-B00A-0CA3A19FD7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027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459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81843986-DA67-412C-9418-FC7F3AA9BE9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88B788E3-DF73-487E-AE7C-D32848BF377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D836B74E-1F98-4EF6-AF55-63A607344392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3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microsoft.com/office/2017/06/relationships/model3d" Target="../media/model3d2.glb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microsoft.com/office/2017/06/relationships/model3d" Target="../media/model3d2.glb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microsoft.com/office/2017/06/relationships/model3d" Target="../media/model3d2.glb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gif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>
            <a:extLst>
              <a:ext uri="{FF2B5EF4-FFF2-40B4-BE49-F238E27FC236}">
                <a16:creationId xmlns:a16="http://schemas.microsoft.com/office/drawing/2014/main" id="{52C91BC0-DD67-4FD3-AB93-7E7AF2F947E8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2919415" y="2429147"/>
            <a:ext cx="5308654" cy="1057275"/>
          </a:xfrm>
        </p:spPr>
        <p:txBody>
          <a:bodyPr/>
          <a:lstStyle/>
          <a:p>
            <a:r>
              <a:rPr lang="zh-CN" altLang="en-US"/>
              <a:t>认识立体图形（</a:t>
            </a:r>
            <a:r>
              <a:rPr lang="en-US" altLang="zh-CN"/>
              <a:t>1</a:t>
            </a:r>
            <a:r>
              <a:rPr lang="zh-CN" altLang="en-US"/>
              <a:t>）</a:t>
            </a:r>
          </a:p>
        </p:txBody>
      </p:sp>
      <p:sp>
        <p:nvSpPr>
          <p:cNvPr id="7171" name="副标题 6">
            <a:extLst>
              <a:ext uri="{FF2B5EF4-FFF2-40B4-BE49-F238E27FC236}">
                <a16:creationId xmlns:a16="http://schemas.microsoft.com/office/drawing/2014/main" id="{23325FA2-3CC2-44AC-BB93-CF39D84B8914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0"/>
            <a:ext cx="2619375" cy="587375"/>
          </a:xfrm>
        </p:spPr>
        <p:txBody>
          <a:bodyPr/>
          <a:lstStyle/>
          <a:p>
            <a:r>
              <a:rPr lang="en-US" altLang="zh-CN" sz="2000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5977F82-98D5-46AE-B40B-25C6D1A17C65}"/>
              </a:ext>
            </a:extLst>
          </p:cNvPr>
          <p:cNvSpPr/>
          <p:nvPr/>
        </p:nvSpPr>
        <p:spPr>
          <a:xfrm>
            <a:off x="2424113" y="891857"/>
            <a:ext cx="6299258" cy="117750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ea"/>
              </a:rPr>
              <a:t>三 认识立体图形</a:t>
            </a:r>
            <a:endParaRPr lang="zh-CN" altLang="en-US" sz="5400" b="1" dirty="0">
              <a:ln w="34925">
                <a:solidFill>
                  <a:srgbClr val="FFC319"/>
                </a:solidFill>
              </a:ln>
              <a:solidFill>
                <a:srgbClr val="FFC319"/>
              </a:solidFill>
              <a:effectLst>
                <a:outerShdw dist="38100" dir="10800000" algn="r" rotWithShape="0">
                  <a:srgbClr val="6B513B"/>
                </a:outerShdw>
              </a:effectLst>
              <a:latin typeface="+mn-lt"/>
              <a:ea typeface="+mn-ea"/>
              <a:cs typeface="+mn-ea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6">
            <a:extLst>
              <a:ext uri="{FF2B5EF4-FFF2-40B4-BE49-F238E27FC236}">
                <a16:creationId xmlns:a16="http://schemas.microsoft.com/office/drawing/2014/main" id="{2E6F6764-E210-4931-A665-10189DCB6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1" y="251850"/>
            <a:ext cx="481820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一、情境导入，揭示课题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432C60D-3B1E-422C-8F2C-8066E489142C}"/>
              </a:ext>
            </a:extLst>
          </p:cNvPr>
          <p:cNvSpPr txBox="1"/>
          <p:nvPr/>
        </p:nvSpPr>
        <p:spPr>
          <a:xfrm>
            <a:off x="561259" y="836625"/>
            <a:ext cx="8021481" cy="1399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图形王国里的新朋友给我们带来了一些礼物，你知道这些礼物的名称吗？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0" name="立方体 9">
            <a:extLst>
              <a:ext uri="{FF2B5EF4-FFF2-40B4-BE49-F238E27FC236}">
                <a16:creationId xmlns:a16="http://schemas.microsoft.com/office/drawing/2014/main" id="{DBA26180-B699-4610-A9A3-FA05F2C40568}"/>
              </a:ext>
            </a:extLst>
          </p:cNvPr>
          <p:cNvSpPr/>
          <p:nvPr/>
        </p:nvSpPr>
        <p:spPr>
          <a:xfrm>
            <a:off x="823907" y="2717929"/>
            <a:ext cx="2097853" cy="1161143"/>
          </a:xfrm>
          <a:prstGeom prst="cube">
            <a:avLst>
              <a:gd name="adj" fmla="val 33378"/>
            </a:avLst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立方体 12">
            <a:extLst>
              <a:ext uri="{FF2B5EF4-FFF2-40B4-BE49-F238E27FC236}">
                <a16:creationId xmlns:a16="http://schemas.microsoft.com/office/drawing/2014/main" id="{E35567B8-FF80-4D56-9D4C-1C88604EE0D4}"/>
              </a:ext>
            </a:extLst>
          </p:cNvPr>
          <p:cNvSpPr/>
          <p:nvPr/>
        </p:nvSpPr>
        <p:spPr>
          <a:xfrm>
            <a:off x="3635562" y="2687878"/>
            <a:ext cx="1153444" cy="1147554"/>
          </a:xfrm>
          <a:prstGeom prst="cub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柱形 15">
            <a:extLst>
              <a:ext uri="{FF2B5EF4-FFF2-40B4-BE49-F238E27FC236}">
                <a16:creationId xmlns:a16="http://schemas.microsoft.com/office/drawing/2014/main" id="{D15D3496-1A11-4D00-A985-E1F0E212BA81}"/>
              </a:ext>
            </a:extLst>
          </p:cNvPr>
          <p:cNvSpPr/>
          <p:nvPr/>
        </p:nvSpPr>
        <p:spPr>
          <a:xfrm>
            <a:off x="5502808" y="2100307"/>
            <a:ext cx="803834" cy="1735125"/>
          </a:xfrm>
          <a:prstGeom prst="can">
            <a:avLst>
              <a:gd name="adj" fmla="val 37029"/>
            </a:avLst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239503D4-7FB7-4643-84B6-AB135DFF04A1}"/>
              </a:ext>
            </a:extLst>
          </p:cNvPr>
          <p:cNvSpPr/>
          <p:nvPr/>
        </p:nvSpPr>
        <p:spPr>
          <a:xfrm>
            <a:off x="7047585" y="2577499"/>
            <a:ext cx="1207767" cy="1207767"/>
          </a:xfrm>
          <a:prstGeom prst="ellipse">
            <a:avLst/>
          </a:prstGeom>
          <a:gradFill>
            <a:gsLst>
              <a:gs pos="0">
                <a:srgbClr val="DFF2FC"/>
              </a:gs>
              <a:gs pos="80000">
                <a:schemeClr val="accent1">
                  <a:lumMod val="60000"/>
                  <a:lumOff val="40000"/>
                </a:schemeClr>
              </a:gs>
              <a:gs pos="20000">
                <a:schemeClr val="accent1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  <a:gs pos="44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B5F13BC-23A6-457B-94B4-FD2AE237CA68}"/>
              </a:ext>
            </a:extLst>
          </p:cNvPr>
          <p:cNvSpPr txBox="1"/>
          <p:nvPr/>
        </p:nvSpPr>
        <p:spPr>
          <a:xfrm>
            <a:off x="561260" y="3985144"/>
            <a:ext cx="6316196" cy="742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今天我们就来认识这些图形。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6" grpId="0" animBg="1"/>
      <p:bldP spid="24" grpId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BDD649B0-DC75-4D27-9495-5D8F2FDA5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1" y="251850"/>
            <a:ext cx="481820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二、认识立体图形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立方体 2">
            <a:extLst>
              <a:ext uri="{FF2B5EF4-FFF2-40B4-BE49-F238E27FC236}">
                <a16:creationId xmlns:a16="http://schemas.microsoft.com/office/drawing/2014/main" id="{6CD1CC17-73AB-490E-936B-5CF1A1F920DF}"/>
              </a:ext>
            </a:extLst>
          </p:cNvPr>
          <p:cNvSpPr/>
          <p:nvPr/>
        </p:nvSpPr>
        <p:spPr>
          <a:xfrm>
            <a:off x="4808681" y="361481"/>
            <a:ext cx="2097853" cy="1161143"/>
          </a:xfrm>
          <a:prstGeom prst="cube">
            <a:avLst>
              <a:gd name="adj" fmla="val 33378"/>
            </a:avLst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1F83BD8-46B2-4E82-8876-B0FB606DD734}"/>
              </a:ext>
            </a:extLst>
          </p:cNvPr>
          <p:cNvSpPr txBox="1"/>
          <p:nvPr/>
        </p:nvSpPr>
        <p:spPr>
          <a:xfrm>
            <a:off x="700390" y="900970"/>
            <a:ext cx="3103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1.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认识长方体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150F0A2-33A2-4129-B33B-45CB318872F8}"/>
              </a:ext>
            </a:extLst>
          </p:cNvPr>
          <p:cNvSpPr txBox="1"/>
          <p:nvPr/>
        </p:nvSpPr>
        <p:spPr>
          <a:xfrm>
            <a:off x="823906" y="1546903"/>
            <a:ext cx="70554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你能在学具盒里找出和上图形状相同的物体吗？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45A2708-C342-4A38-9A1E-FB739B219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566" y="2562277"/>
            <a:ext cx="1328282" cy="9517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1F67C4D-EDD0-448C-B38F-7B1DDB32C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27913" y="2420228"/>
            <a:ext cx="866821" cy="132377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D923E88-38AD-4964-AB98-7E36ECA7A2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4190" y="2498817"/>
            <a:ext cx="2771436" cy="107870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31CE47C-A260-4453-83A9-F6DB7064B05D}"/>
              </a:ext>
            </a:extLst>
          </p:cNvPr>
          <p:cNvSpPr txBox="1"/>
          <p:nvPr/>
        </p:nvSpPr>
        <p:spPr>
          <a:xfrm>
            <a:off x="1002142" y="3766356"/>
            <a:ext cx="70554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请大家摸一摸这些物体，说一说它们的形状有什么特点。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983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BF3FDEBE-A016-4579-B5B3-2A9DC9E59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566" y="2562277"/>
            <a:ext cx="1328282" cy="95178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04F3346-5F81-41EA-B1A5-089F4003D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27913" y="2420228"/>
            <a:ext cx="866821" cy="132377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C35A817-27FE-4465-A6F5-3584722EAB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4190" y="2498817"/>
            <a:ext cx="2771436" cy="107870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C028B90-F133-42B0-8414-DA6C3018C4A9}"/>
              </a:ext>
            </a:extLst>
          </p:cNvPr>
          <p:cNvSpPr txBox="1"/>
          <p:nvPr/>
        </p:nvSpPr>
        <p:spPr>
          <a:xfrm>
            <a:off x="700391" y="900970"/>
            <a:ext cx="1994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长长的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C8BCDB0-0FFD-4F71-ADD5-648E6BDFFF6D}"/>
              </a:ext>
            </a:extLst>
          </p:cNvPr>
          <p:cNvSpPr txBox="1"/>
          <p:nvPr/>
        </p:nvSpPr>
        <p:spPr>
          <a:xfrm>
            <a:off x="1261352" y="1729514"/>
            <a:ext cx="1994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方方的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7F6FCF-1FE5-4340-BC9D-B9663EBCD9D5}"/>
              </a:ext>
            </a:extLst>
          </p:cNvPr>
          <p:cNvSpPr txBox="1"/>
          <p:nvPr/>
        </p:nvSpPr>
        <p:spPr>
          <a:xfrm>
            <a:off x="3254399" y="1226971"/>
            <a:ext cx="2376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面都是平平的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BB29C8C-C466-463F-BC90-DC634C9C7621}"/>
              </a:ext>
            </a:extLst>
          </p:cNvPr>
          <p:cNvSpPr txBox="1"/>
          <p:nvPr/>
        </p:nvSpPr>
        <p:spPr>
          <a:xfrm>
            <a:off x="5261009" y="507446"/>
            <a:ext cx="2376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都有尖尖的角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34313DE-D93C-4E28-BA89-555BD7DF9AE9}"/>
              </a:ext>
            </a:extLst>
          </p:cNvPr>
          <p:cNvSpPr txBox="1"/>
          <p:nvPr/>
        </p:nvSpPr>
        <p:spPr>
          <a:xfrm>
            <a:off x="5681554" y="1698279"/>
            <a:ext cx="2376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......</a:t>
            </a:r>
            <a:endParaRPr lang="zh-CN" altLang="en-US" sz="2800" b="1">
              <a:solidFill>
                <a:srgbClr val="7030A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9113EAF-21FE-4E9D-961B-5CE05345CC4B}"/>
              </a:ext>
            </a:extLst>
          </p:cNvPr>
          <p:cNvSpPr txBox="1"/>
          <p:nvPr/>
        </p:nvSpPr>
        <p:spPr>
          <a:xfrm>
            <a:off x="1002142" y="3766356"/>
            <a:ext cx="70554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同学们能给这样长长的、方方的物体取个名字吗？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6A0DD58-1150-4A37-B585-9BCC179F7A0F}"/>
              </a:ext>
            </a:extLst>
          </p:cNvPr>
          <p:cNvSpPr txBox="1"/>
          <p:nvPr/>
        </p:nvSpPr>
        <p:spPr>
          <a:xfrm>
            <a:off x="3222699" y="400608"/>
            <a:ext cx="2331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长方体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49FB2AD-3ADD-44BF-9BFD-CDEAB6832C08}"/>
              </a:ext>
            </a:extLst>
          </p:cNvPr>
          <p:cNvSpPr txBox="1"/>
          <p:nvPr/>
        </p:nvSpPr>
        <p:spPr>
          <a:xfrm>
            <a:off x="4103117" y="3781384"/>
            <a:ext cx="8299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长</a:t>
            </a:r>
            <a:endParaRPr lang="zh-CN" altLang="en-US" sz="2400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B90C82C-F526-4513-93F7-5D492A0EB17F}"/>
              </a:ext>
            </a:extLst>
          </p:cNvPr>
          <p:cNvSpPr txBox="1"/>
          <p:nvPr/>
        </p:nvSpPr>
        <p:spPr>
          <a:xfrm>
            <a:off x="5483002" y="3781384"/>
            <a:ext cx="8299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方</a:t>
            </a:r>
            <a:endParaRPr lang="zh-CN" altLang="en-US" sz="2400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FC8E20D-546C-44A0-B61E-FE9FC54DF59F}"/>
              </a:ext>
            </a:extLst>
          </p:cNvPr>
          <p:cNvSpPr txBox="1"/>
          <p:nvPr/>
        </p:nvSpPr>
        <p:spPr>
          <a:xfrm>
            <a:off x="6940678" y="3781383"/>
            <a:ext cx="8299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体</a:t>
            </a:r>
            <a:endParaRPr lang="zh-CN" altLang="en-US" sz="2400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F70748B3-E0B3-4C66-A52C-7EFDBF86DB75}"/>
              </a:ext>
            </a:extLst>
          </p:cNvPr>
          <p:cNvSpPr/>
          <p:nvPr/>
        </p:nvSpPr>
        <p:spPr>
          <a:xfrm>
            <a:off x="3289613" y="2457596"/>
            <a:ext cx="2097853" cy="1161143"/>
          </a:xfrm>
          <a:prstGeom prst="cube">
            <a:avLst>
              <a:gd name="adj" fmla="val 33378"/>
            </a:avLst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56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xit" presetSubtype="54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5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3AC078-1D8C-48FD-B0B6-E03AEBFC6A29}"/>
              </a:ext>
            </a:extLst>
          </p:cNvPr>
          <p:cNvSpPr txBox="1"/>
          <p:nvPr/>
        </p:nvSpPr>
        <p:spPr>
          <a:xfrm>
            <a:off x="471790" y="377095"/>
            <a:ext cx="3103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2.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认识正方体</a:t>
            </a:r>
          </a:p>
        </p:txBody>
      </p:sp>
      <p:sp>
        <p:nvSpPr>
          <p:cNvPr id="3" name="立方体 2">
            <a:extLst>
              <a:ext uri="{FF2B5EF4-FFF2-40B4-BE49-F238E27FC236}">
                <a16:creationId xmlns:a16="http://schemas.microsoft.com/office/drawing/2014/main" id="{6941DACB-F544-4ACF-8164-647F9223FE6C}"/>
              </a:ext>
            </a:extLst>
          </p:cNvPr>
          <p:cNvSpPr/>
          <p:nvPr/>
        </p:nvSpPr>
        <p:spPr>
          <a:xfrm>
            <a:off x="6531162" y="985909"/>
            <a:ext cx="1153444" cy="1147554"/>
          </a:xfrm>
          <a:prstGeom prst="cub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1AC1A11-838D-4BDD-B356-D1A48BFE4BA4}"/>
              </a:ext>
            </a:extLst>
          </p:cNvPr>
          <p:cNvSpPr txBox="1"/>
          <p:nvPr/>
        </p:nvSpPr>
        <p:spPr>
          <a:xfrm>
            <a:off x="471790" y="1001743"/>
            <a:ext cx="58783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请同学们在学具盒里找出和图中形状相同的物体。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BF3BEF4-CC44-4FB4-BC69-BB30F3F68845}"/>
              </a:ext>
            </a:extLst>
          </p:cNvPr>
          <p:cNvSpPr txBox="1"/>
          <p:nvPr/>
        </p:nvSpPr>
        <p:spPr>
          <a:xfrm>
            <a:off x="1002142" y="3766356"/>
            <a:ext cx="70554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请大家摸一摸这些物体，说一说它们的形状有什么特点。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01F4176-245A-4010-851B-DBDC15487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3267" y="1998025"/>
            <a:ext cx="1868316" cy="183782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A2F5A3A-7531-4518-9C43-6BF42B875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3061" y="2413375"/>
            <a:ext cx="1231733" cy="121600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F91B2BE-5C59-4C18-BE63-459C20EE85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162" y="2651118"/>
            <a:ext cx="824065" cy="8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8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485396FC-73BE-4491-865F-CDB94B404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3267" y="1998025"/>
            <a:ext cx="1868316" cy="183782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E4BAA31-3691-4B69-B4F2-4A104452B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3061" y="2413375"/>
            <a:ext cx="1231733" cy="121600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0C566AA-9493-4376-9B74-7FAC6ECC93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162" y="2651118"/>
            <a:ext cx="824065" cy="85922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4E11CCD-EFB9-4682-9668-1BA3C58B58CA}"/>
              </a:ext>
            </a:extLst>
          </p:cNvPr>
          <p:cNvSpPr txBox="1"/>
          <p:nvPr/>
        </p:nvSpPr>
        <p:spPr>
          <a:xfrm>
            <a:off x="500365" y="480191"/>
            <a:ext cx="2376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六个面都一样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A69BA6-5845-4C11-BC04-B42645B3F290}"/>
              </a:ext>
            </a:extLst>
          </p:cNvPr>
          <p:cNvSpPr txBox="1"/>
          <p:nvPr/>
        </p:nvSpPr>
        <p:spPr>
          <a:xfrm>
            <a:off x="639170" y="1304358"/>
            <a:ext cx="6325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不管从哪个面看都是方方的、正正的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8DEEB97-91DB-4B3B-ABCA-352B77CC8F9B}"/>
              </a:ext>
            </a:extLst>
          </p:cNvPr>
          <p:cNvSpPr txBox="1"/>
          <p:nvPr/>
        </p:nvSpPr>
        <p:spPr>
          <a:xfrm>
            <a:off x="5387466" y="777341"/>
            <a:ext cx="2376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面都是平平的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25A0955-82CC-4761-AC8D-82ADBC84FEC3}"/>
              </a:ext>
            </a:extLst>
          </p:cNvPr>
          <p:cNvSpPr txBox="1"/>
          <p:nvPr/>
        </p:nvSpPr>
        <p:spPr>
          <a:xfrm>
            <a:off x="6734175" y="1641129"/>
            <a:ext cx="1324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......</a:t>
            </a:r>
            <a:endParaRPr lang="zh-CN" altLang="en-US" sz="2800" b="1">
              <a:solidFill>
                <a:srgbClr val="7030A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BC73B2E-5805-4617-9826-06FF36BB0C3D}"/>
              </a:ext>
            </a:extLst>
          </p:cNvPr>
          <p:cNvSpPr txBox="1"/>
          <p:nvPr/>
        </p:nvSpPr>
        <p:spPr>
          <a:xfrm>
            <a:off x="1002142" y="3766356"/>
            <a:ext cx="70554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同学们能给这样方方的、正正的物体取个名字吗？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7AAF6E9-99D8-4F3A-A3F6-F98BC10E6CAF}"/>
              </a:ext>
            </a:extLst>
          </p:cNvPr>
          <p:cNvSpPr txBox="1"/>
          <p:nvPr/>
        </p:nvSpPr>
        <p:spPr>
          <a:xfrm>
            <a:off x="3222699" y="343458"/>
            <a:ext cx="2331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正方体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A46FAD5-E2B2-4944-AA04-D02FEA8DE264}"/>
              </a:ext>
            </a:extLst>
          </p:cNvPr>
          <p:cNvSpPr txBox="1"/>
          <p:nvPr/>
        </p:nvSpPr>
        <p:spPr>
          <a:xfrm>
            <a:off x="4096293" y="3781384"/>
            <a:ext cx="8299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方</a:t>
            </a:r>
            <a:endParaRPr lang="zh-CN" altLang="en-US" sz="2400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14A9D85-19C8-49EF-97FA-8D6AE3D89357}"/>
              </a:ext>
            </a:extLst>
          </p:cNvPr>
          <p:cNvSpPr txBox="1"/>
          <p:nvPr/>
        </p:nvSpPr>
        <p:spPr>
          <a:xfrm>
            <a:off x="5476178" y="3781384"/>
            <a:ext cx="8299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正</a:t>
            </a:r>
            <a:endParaRPr lang="zh-CN" altLang="en-US" sz="2400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D3CB4A5-B87B-427E-8133-6C7FE07C1EED}"/>
              </a:ext>
            </a:extLst>
          </p:cNvPr>
          <p:cNvSpPr txBox="1"/>
          <p:nvPr/>
        </p:nvSpPr>
        <p:spPr>
          <a:xfrm>
            <a:off x="6933854" y="3781383"/>
            <a:ext cx="8299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体</a:t>
            </a:r>
            <a:endParaRPr lang="zh-CN" altLang="en-US" sz="2400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3" name="立方体 12">
            <a:extLst>
              <a:ext uri="{FF2B5EF4-FFF2-40B4-BE49-F238E27FC236}">
                <a16:creationId xmlns:a16="http://schemas.microsoft.com/office/drawing/2014/main" id="{02FF6BE6-3A51-4BF5-A2F1-29676E3A01CE}"/>
              </a:ext>
            </a:extLst>
          </p:cNvPr>
          <p:cNvSpPr/>
          <p:nvPr/>
        </p:nvSpPr>
        <p:spPr>
          <a:xfrm>
            <a:off x="3604000" y="1839497"/>
            <a:ext cx="1924309" cy="1914483"/>
          </a:xfrm>
          <a:prstGeom prst="cub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87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xit" presetSubtype="54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id="{6EE70400-BB93-4792-8A8B-BAFB6614F557}"/>
              </a:ext>
            </a:extLst>
          </p:cNvPr>
          <p:cNvSpPr/>
          <p:nvPr/>
        </p:nvSpPr>
        <p:spPr>
          <a:xfrm>
            <a:off x="890587" y="1028700"/>
            <a:ext cx="7362825" cy="28575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2182ACF-3F6C-4C92-9F6D-B572BDC2ECDC}"/>
              </a:ext>
            </a:extLst>
          </p:cNvPr>
          <p:cNvSpPr txBox="1"/>
          <p:nvPr/>
        </p:nvSpPr>
        <p:spPr>
          <a:xfrm>
            <a:off x="471790" y="377095"/>
            <a:ext cx="5614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3.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区别长方体和正方体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>
                <a:extLst>
                  <a:ext uri="{FF2B5EF4-FFF2-40B4-BE49-F238E27FC236}">
                    <a16:creationId xmlns:a16="http://schemas.microsoft.com/office/drawing/2014/main" id="{0D93B054-C1D5-49AB-957C-D0178510C5A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63526746"/>
                  </p:ext>
                </p:extLst>
              </p:nvPr>
            </p:nvGraphicFramePr>
            <p:xfrm>
              <a:off x="5697308" y="1652225"/>
              <a:ext cx="1701983" cy="1701984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701983" cy="1701984"/>
                    </a:xfrm>
                    <a:prstGeom prst="rect">
                      <a:avLst/>
                    </a:prstGeom>
                    <a:noFill/>
                  </am3d:spPr>
                  <am3d:camera>
                    <am3d:pos x="0" y="0" z="6142014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501125" d="1000000"/>
                    <am3d:preTrans dx="-2198477" dy="-1103567" dz="-32409764"/>
                    <am3d:scale>
                      <am3d:sx n="1000000" d="1000000"/>
                      <am3d:sy n="1000000" d="1000000"/>
                      <am3d:sz n="1000000" d="1000000"/>
                    </am3d:scale>
                    <am3d:rot ax="5400000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86405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>
                <a:extLst>
                  <a:ext uri="{FF2B5EF4-FFF2-40B4-BE49-F238E27FC236}">
                    <a16:creationId xmlns:a16="http://schemas.microsoft.com/office/drawing/2014/main" id="{0D93B054-C1D5-49AB-957C-D0178510C5A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97308" y="1652225"/>
                <a:ext cx="1701983" cy="1701984"/>
              </a:xfrm>
              <a:prstGeom prst="rect">
                <a:avLst/>
              </a:prstGeom>
              <a:noFill/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3D 模型 3">
                <a:extLst>
                  <a:ext uri="{FF2B5EF4-FFF2-40B4-BE49-F238E27FC236}">
                    <a16:creationId xmlns:a16="http://schemas.microsoft.com/office/drawing/2014/main" id="{ECDF75F2-4B48-436E-8D9B-C4D15EBA145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58713922"/>
                  </p:ext>
                </p:extLst>
              </p:nvPr>
            </p:nvGraphicFramePr>
            <p:xfrm>
              <a:off x="1942099" y="1633985"/>
              <a:ext cx="1708241" cy="1708116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708241" cy="1708116"/>
                    </a:xfrm>
                    <a:prstGeom prst="rect">
                      <a:avLst/>
                    </a:prstGeom>
                    <a:noFill/>
                  </am3d:spPr>
                  <am3d:camera>
                    <am3d:pos x="0" y="0" z="8146515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816101" d="1000000"/>
                    <am3d:preTrans dx="167325" dy="7134473" dz="-34677709"/>
                    <am3d:scale>
                      <am3d:sx n="1000000" d="1000000"/>
                      <am3d:sy n="1000000" d="1000000"/>
                      <am3d:sz n="1000000" d="1000000"/>
                    </am3d:scale>
                    <am3d:rot ax="54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49485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3D 模型 3">
                <a:extLst>
                  <a:ext uri="{FF2B5EF4-FFF2-40B4-BE49-F238E27FC236}">
                    <a16:creationId xmlns:a16="http://schemas.microsoft.com/office/drawing/2014/main" id="{ECDF75F2-4B48-436E-8D9B-C4D15EBA145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42099" y="1633985"/>
                <a:ext cx="1708241" cy="1708116"/>
              </a:xfrm>
              <a:prstGeom prst="rect">
                <a:avLst/>
              </a:prstGeom>
              <a:noFill/>
            </p:spPr>
          </p:pic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59008031-7A6C-4B2B-B472-E52474FDE005}"/>
              </a:ext>
            </a:extLst>
          </p:cNvPr>
          <p:cNvSpPr txBox="1"/>
          <p:nvPr/>
        </p:nvSpPr>
        <p:spPr>
          <a:xfrm>
            <a:off x="2167569" y="3323176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楷体" panose="02010609060101010101" pitchFamily="49" charset="-122"/>
              </a:rPr>
              <a:t>①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46E42E7-E00A-4488-97F2-88EAFF7DBC98}"/>
              </a:ext>
            </a:extLst>
          </p:cNvPr>
          <p:cNvSpPr txBox="1"/>
          <p:nvPr/>
        </p:nvSpPr>
        <p:spPr>
          <a:xfrm>
            <a:off x="5919649" y="3323176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楷体" panose="02010609060101010101" pitchFamily="49" charset="-122"/>
              </a:rPr>
              <a:t>②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602BFD5-EF2A-4058-A4B1-71C652CDC1FE}"/>
              </a:ext>
            </a:extLst>
          </p:cNvPr>
          <p:cNvSpPr txBox="1"/>
          <p:nvPr/>
        </p:nvSpPr>
        <p:spPr>
          <a:xfrm>
            <a:off x="1044250" y="3906710"/>
            <a:ext cx="70554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这两个物体是长方体还是正方体呢？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618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0" presetClass="entr" presetSubtype="1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8" presetClass="emph" presetSubtype="128" accel="20000" decel="2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3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8" presetClass="emph" presetSubtype="128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3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mph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3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7" presetClass="emph" presetSubtype="1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5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mph" presetSubtype="5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49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3d.view.rotation.x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7" presetClass="emph" presetSubtype="5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51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3d.view.rotation.x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10DE54EF-B995-4369-88E1-2D0E2ABD62BB}"/>
              </a:ext>
            </a:extLst>
          </p:cNvPr>
          <p:cNvSpPr/>
          <p:nvPr/>
        </p:nvSpPr>
        <p:spPr>
          <a:xfrm>
            <a:off x="890587" y="1028700"/>
            <a:ext cx="7362825" cy="28575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>
                <a:extLst>
                  <a:ext uri="{FF2B5EF4-FFF2-40B4-BE49-F238E27FC236}">
                    <a16:creationId xmlns:a16="http://schemas.microsoft.com/office/drawing/2014/main" id="{1DCEAB91-9AB4-447F-AEB9-B0B5DF40A79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01807730"/>
                  </p:ext>
                </p:extLst>
              </p:nvPr>
            </p:nvGraphicFramePr>
            <p:xfrm>
              <a:off x="5697308" y="1652225"/>
              <a:ext cx="1701983" cy="1701984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701983" cy="1701984"/>
                    </a:xfrm>
                    <a:prstGeom prst="rect">
                      <a:avLst/>
                    </a:prstGeom>
                    <a:noFill/>
                  </am3d:spPr>
                  <am3d:camera>
                    <am3d:pos x="0" y="0" z="6142014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501125" d="1000000"/>
                    <am3d:preTrans dx="-2198477" dy="-1103567" dz="-32409764"/>
                    <am3d:scale>
                      <am3d:sx n="1000000" d="1000000"/>
                      <am3d:sy n="1000000" d="1000000"/>
                      <am3d:sz n="1000000" d="1000000"/>
                    </am3d:scale>
                    <am3d:rot ax="5400000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86405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>
                <a:extLst>
                  <a:ext uri="{FF2B5EF4-FFF2-40B4-BE49-F238E27FC236}">
                    <a16:creationId xmlns:a16="http://schemas.microsoft.com/office/drawing/2014/main" id="{1DCEAB91-9AB4-447F-AEB9-B0B5DF40A79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97308" y="1652225"/>
                <a:ext cx="1701983" cy="1701984"/>
              </a:xfrm>
              <a:prstGeom prst="rect">
                <a:avLst/>
              </a:prstGeom>
              <a:noFill/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3D 模型 3">
                <a:extLst>
                  <a:ext uri="{FF2B5EF4-FFF2-40B4-BE49-F238E27FC236}">
                    <a16:creationId xmlns:a16="http://schemas.microsoft.com/office/drawing/2014/main" id="{56324777-4E6E-4E9E-808F-600F15FCCB8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70352504"/>
                  </p:ext>
                </p:extLst>
              </p:nvPr>
            </p:nvGraphicFramePr>
            <p:xfrm>
              <a:off x="1942099" y="1633985"/>
              <a:ext cx="1708241" cy="1708116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708241" cy="1708116"/>
                    </a:xfrm>
                    <a:prstGeom prst="rect">
                      <a:avLst/>
                    </a:prstGeom>
                    <a:noFill/>
                  </am3d:spPr>
                  <am3d:camera>
                    <am3d:pos x="0" y="0" z="8146515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816101" d="1000000"/>
                    <am3d:preTrans dx="167325" dy="7134473" dz="-34677709"/>
                    <am3d:scale>
                      <am3d:sx n="1000000" d="1000000"/>
                      <am3d:sy n="1000000" d="1000000"/>
                      <am3d:sz n="1000000" d="1000000"/>
                    </am3d:scale>
                    <am3d:rot ax="54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49485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3D 模型 3">
                <a:extLst>
                  <a:ext uri="{FF2B5EF4-FFF2-40B4-BE49-F238E27FC236}">
                    <a16:creationId xmlns:a16="http://schemas.microsoft.com/office/drawing/2014/main" id="{56324777-4E6E-4E9E-808F-600F15FCCB8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42099" y="1633985"/>
                <a:ext cx="1708241" cy="1708116"/>
              </a:xfrm>
              <a:prstGeom prst="rect">
                <a:avLst/>
              </a:prstGeom>
              <a:noFill/>
            </p:spPr>
          </p:pic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2AD18078-01C4-44C5-95B2-4A8C3A576084}"/>
              </a:ext>
            </a:extLst>
          </p:cNvPr>
          <p:cNvSpPr txBox="1"/>
          <p:nvPr/>
        </p:nvSpPr>
        <p:spPr>
          <a:xfrm>
            <a:off x="2167569" y="3323176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楷体" panose="02010609060101010101" pitchFamily="49" charset="-122"/>
              </a:rPr>
              <a:t>①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502F347-EF24-42AA-9DFF-EE4D8BBFDFFC}"/>
              </a:ext>
            </a:extLst>
          </p:cNvPr>
          <p:cNvSpPr txBox="1"/>
          <p:nvPr/>
        </p:nvSpPr>
        <p:spPr>
          <a:xfrm>
            <a:off x="5919649" y="3323176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楷体" panose="02010609060101010101" pitchFamily="49" charset="-122"/>
              </a:rPr>
              <a:t>②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01923F1-A783-47A9-BDB7-E7FC87258C72}"/>
              </a:ext>
            </a:extLst>
          </p:cNvPr>
          <p:cNvSpPr txBox="1"/>
          <p:nvPr/>
        </p:nvSpPr>
        <p:spPr>
          <a:xfrm>
            <a:off x="890587" y="455328"/>
            <a:ext cx="7055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物体①不管从哪个面看都是方方正正的。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81B20EB-F385-4982-A01D-08E36585A873}"/>
              </a:ext>
            </a:extLst>
          </p:cNvPr>
          <p:cNvSpPr txBox="1"/>
          <p:nvPr/>
        </p:nvSpPr>
        <p:spPr>
          <a:xfrm>
            <a:off x="890587" y="4114800"/>
            <a:ext cx="70554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物体②有长长的面，相对的两个面一样。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B192CBE-CF4E-457B-87C7-DF8D70771B56}"/>
              </a:ext>
            </a:extLst>
          </p:cNvPr>
          <p:cNvSpPr txBox="1"/>
          <p:nvPr/>
        </p:nvSpPr>
        <p:spPr>
          <a:xfrm>
            <a:off x="1948358" y="1060613"/>
            <a:ext cx="1701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highlight>
                  <a:srgbClr val="FFFF00"/>
                </a:highlight>
                <a:latin typeface="华文中宋" panose="02010600040101010101" pitchFamily="2" charset="-122"/>
                <a:ea typeface="华文中宋" panose="02010600040101010101" pitchFamily="2" charset="-122"/>
              </a:rPr>
              <a:t>正方体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893F713-2353-422C-8456-F14B2492CE42}"/>
              </a:ext>
            </a:extLst>
          </p:cNvPr>
          <p:cNvSpPr txBox="1"/>
          <p:nvPr/>
        </p:nvSpPr>
        <p:spPr>
          <a:xfrm>
            <a:off x="5786933" y="1079008"/>
            <a:ext cx="1701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highlight>
                  <a:srgbClr val="FFFF00"/>
                </a:highlight>
                <a:latin typeface="华文中宋" panose="02010600040101010101" pitchFamily="2" charset="-122"/>
                <a:ea typeface="华文中宋" panose="02010600040101010101" pitchFamily="2" charset="-122"/>
              </a:rPr>
              <a:t>长方体</a:t>
            </a:r>
          </a:p>
        </p:txBody>
      </p:sp>
    </p:spTree>
    <p:extLst>
      <p:ext uri="{BB962C8B-B14F-4D97-AF65-F5344CB8AC3E}">
        <p14:creationId xmlns:p14="http://schemas.microsoft.com/office/powerpoint/2010/main" val="368094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37" presetClass="emph" presetSubtype="102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3d.view.rotation.x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mph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3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7" presetClass="emph" presetSubtype="102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6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3d.view.rotation.x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E6E03CBE-4E8C-423A-9E02-BAA373CED2EF}"/>
              </a:ext>
            </a:extLst>
          </p:cNvPr>
          <p:cNvSpPr/>
          <p:nvPr/>
        </p:nvSpPr>
        <p:spPr>
          <a:xfrm>
            <a:off x="1529510" y="485775"/>
            <a:ext cx="6084979" cy="3400425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>
                <a:extLst>
                  <a:ext uri="{FF2B5EF4-FFF2-40B4-BE49-F238E27FC236}">
                    <a16:creationId xmlns:a16="http://schemas.microsoft.com/office/drawing/2014/main" id="{C8603811-47DA-4588-82EE-9AA719BA542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55568649"/>
                  </p:ext>
                </p:extLst>
              </p:nvPr>
            </p:nvGraphicFramePr>
            <p:xfrm>
              <a:off x="5535664" y="544251"/>
              <a:ext cx="2025270" cy="2774931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025270" cy="2774931"/>
                    </a:xfrm>
                    <a:prstGeom prst="rect">
                      <a:avLst/>
                    </a:prstGeom>
                    <a:noFill/>
                  </am3d:spPr>
                  <am3d:camera>
                    <am3d:pos x="0" y="0" z="6142014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501125" d="1000000"/>
                    <am3d:preTrans dx="-2198477" dy="-1103567" dz="-32409764"/>
                    <am3d:scale>
                      <am3d:sx n="1000000" d="1000000"/>
                      <am3d:sy n="1000000" d="1000000"/>
                      <am3d:sz n="1000000" d="1000000"/>
                    </am3d:scale>
                    <am3d:rot ax="8700000" ay="1800000" az="9600000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28640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>
                <a:extLst>
                  <a:ext uri="{FF2B5EF4-FFF2-40B4-BE49-F238E27FC236}">
                    <a16:creationId xmlns:a16="http://schemas.microsoft.com/office/drawing/2014/main" id="{C8603811-47DA-4588-82EE-9AA719BA542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35664" y="544251"/>
                <a:ext cx="2025270" cy="2774931"/>
              </a:xfrm>
              <a:prstGeom prst="rect">
                <a:avLst/>
              </a:prstGeom>
              <a:noFill/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3D 模型 3">
                <a:extLst>
                  <a:ext uri="{FF2B5EF4-FFF2-40B4-BE49-F238E27FC236}">
                    <a16:creationId xmlns:a16="http://schemas.microsoft.com/office/drawing/2014/main" id="{DAF11A17-D7D7-4175-AAAC-085CA124E9F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73609469"/>
                  </p:ext>
                </p:extLst>
              </p:nvPr>
            </p:nvGraphicFramePr>
            <p:xfrm>
              <a:off x="1704957" y="436690"/>
              <a:ext cx="2182523" cy="2468592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182523" cy="2468592"/>
                    </a:xfrm>
                    <a:prstGeom prst="rect">
                      <a:avLst/>
                    </a:prstGeom>
                    <a:noFill/>
                  </am3d:spPr>
                  <am3d:camera>
                    <am3d:pos x="0" y="0" z="8146515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816101" d="1000000"/>
                    <am3d:preTrans dx="167325" dy="7134473" dz="-34677709"/>
                    <am3d:scale>
                      <am3d:sx n="1000000" d="1000000"/>
                      <am3d:sy n="1000000" d="1000000"/>
                      <am3d:sz n="1000000" d="1000000"/>
                    </am3d:scale>
                    <am3d:rot ax="8700000" ay="1800000" az="96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49485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3D 模型 3">
                <a:extLst>
                  <a:ext uri="{FF2B5EF4-FFF2-40B4-BE49-F238E27FC236}">
                    <a16:creationId xmlns:a16="http://schemas.microsoft.com/office/drawing/2014/main" id="{DAF11A17-D7D7-4175-AAAC-085CA124E9F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04957" y="436690"/>
                <a:ext cx="2182523" cy="2468592"/>
              </a:xfrm>
              <a:prstGeom prst="rect">
                <a:avLst/>
              </a:prstGeom>
              <a:noFill/>
            </p:spPr>
          </p:pic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1CC31C0D-FB02-4BA6-8BCB-73D63CC633BF}"/>
              </a:ext>
            </a:extLst>
          </p:cNvPr>
          <p:cNvSpPr txBox="1"/>
          <p:nvPr/>
        </p:nvSpPr>
        <p:spPr>
          <a:xfrm>
            <a:off x="2167569" y="3323176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楷体" panose="02010609060101010101" pitchFamily="49" charset="-122"/>
              </a:rPr>
              <a:t>①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3822DF6-96AC-4749-9BC0-0030A1CDA997}"/>
              </a:ext>
            </a:extLst>
          </p:cNvPr>
          <p:cNvSpPr txBox="1"/>
          <p:nvPr/>
        </p:nvSpPr>
        <p:spPr>
          <a:xfrm>
            <a:off x="5919649" y="3323176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楷体" panose="02010609060101010101" pitchFamily="49" charset="-122"/>
              </a:rPr>
              <a:t>②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006E2CF-C8BB-4EAD-B0E8-9B965B607B03}"/>
              </a:ext>
            </a:extLst>
          </p:cNvPr>
          <p:cNvSpPr txBox="1"/>
          <p:nvPr/>
        </p:nvSpPr>
        <p:spPr>
          <a:xfrm>
            <a:off x="329539" y="3886200"/>
            <a:ext cx="86486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长方体和正方体</a:t>
            </a:r>
            <a:r>
              <a:rPr lang="zh-CN" altLang="en-US" sz="2800" b="1" dirty="0"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都有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平平的面、尖尖的角。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长方体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长长的，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正方体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不管从哪个面看都是方方正正的。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3857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9C9E27B-5A56-4DDF-90BA-C33F95AA4D6C}"/>
              </a:ext>
            </a:extLst>
          </p:cNvPr>
          <p:cNvSpPr txBox="1"/>
          <p:nvPr/>
        </p:nvSpPr>
        <p:spPr>
          <a:xfrm>
            <a:off x="471791" y="377095"/>
            <a:ext cx="309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4.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认识圆柱</a:t>
            </a:r>
          </a:p>
        </p:txBody>
      </p:sp>
      <p:sp>
        <p:nvSpPr>
          <p:cNvPr id="3" name="圆柱形 2">
            <a:extLst>
              <a:ext uri="{FF2B5EF4-FFF2-40B4-BE49-F238E27FC236}">
                <a16:creationId xmlns:a16="http://schemas.microsoft.com/office/drawing/2014/main" id="{7FEA35B7-9FED-42BF-8DFF-F6424E118292}"/>
              </a:ext>
            </a:extLst>
          </p:cNvPr>
          <p:cNvSpPr/>
          <p:nvPr/>
        </p:nvSpPr>
        <p:spPr>
          <a:xfrm>
            <a:off x="797458" y="1957432"/>
            <a:ext cx="803834" cy="1735125"/>
          </a:xfrm>
          <a:prstGeom prst="can">
            <a:avLst>
              <a:gd name="adj" fmla="val 37029"/>
            </a:avLst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69779A5-8984-4DA6-A666-FEE033E8CC42}"/>
              </a:ext>
            </a:extLst>
          </p:cNvPr>
          <p:cNvSpPr txBox="1"/>
          <p:nvPr/>
        </p:nvSpPr>
        <p:spPr>
          <a:xfrm>
            <a:off x="1083342" y="900315"/>
            <a:ext cx="60245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你能在学具盒里拿出和图中形状相同的物体吗？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6FB53C4-0E89-40A1-8955-C58192878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5362" y="2390130"/>
            <a:ext cx="597169" cy="10693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AB74B82-75BC-4208-AC0A-FDE69E754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85291" y="1349932"/>
            <a:ext cx="741737" cy="22356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843BD39-B587-4D95-B82E-CBF16CCFE2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6047" y="2503312"/>
            <a:ext cx="1358069" cy="110031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339E35E-90DE-455C-8D74-137F9DC90EFB}"/>
              </a:ext>
            </a:extLst>
          </p:cNvPr>
          <p:cNvSpPr txBox="1"/>
          <p:nvPr/>
        </p:nvSpPr>
        <p:spPr>
          <a:xfrm>
            <a:off x="1025889" y="3898572"/>
            <a:ext cx="70554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摸一摸，看一看，你们发现了什么？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04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9139C0E6-7547-4997-9FDE-F5155F499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5362" y="2390130"/>
            <a:ext cx="597169" cy="106939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9F8F3EB-B208-40E6-8EC2-DCDBF442C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85291" y="1349932"/>
            <a:ext cx="741737" cy="223560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F2E872F-D34D-47EB-B9CC-249300942B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6047" y="2503312"/>
            <a:ext cx="1358069" cy="110031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86A24B1-43EE-489D-A1E8-28B43179C4F9}"/>
              </a:ext>
            </a:extLst>
          </p:cNvPr>
          <p:cNvSpPr txBox="1"/>
          <p:nvPr/>
        </p:nvSpPr>
        <p:spPr>
          <a:xfrm>
            <a:off x="536972" y="1353203"/>
            <a:ext cx="1994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侧面是曲面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6207C2-A64B-4E23-B8AA-12C614659328}"/>
              </a:ext>
            </a:extLst>
          </p:cNvPr>
          <p:cNvSpPr txBox="1"/>
          <p:nvPr/>
        </p:nvSpPr>
        <p:spPr>
          <a:xfrm>
            <a:off x="536972" y="2368691"/>
            <a:ext cx="2864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侧放时可以滚动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68AA48-BC8E-4581-AD0C-C240708BF449}"/>
              </a:ext>
            </a:extLst>
          </p:cNvPr>
          <p:cNvSpPr txBox="1"/>
          <p:nvPr/>
        </p:nvSpPr>
        <p:spPr>
          <a:xfrm>
            <a:off x="536972" y="845459"/>
            <a:ext cx="319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上下两个面平平的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89FBA62-98D7-4D89-9CE0-87CB8771D7F2}"/>
              </a:ext>
            </a:extLst>
          </p:cNvPr>
          <p:cNvSpPr txBox="1"/>
          <p:nvPr/>
        </p:nvSpPr>
        <p:spPr>
          <a:xfrm>
            <a:off x="536972" y="1860947"/>
            <a:ext cx="2376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上下一样粗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8185D39-5357-4BF8-B3B1-C7E4113FA072}"/>
              </a:ext>
            </a:extLst>
          </p:cNvPr>
          <p:cNvSpPr txBox="1"/>
          <p:nvPr/>
        </p:nvSpPr>
        <p:spPr>
          <a:xfrm>
            <a:off x="536972" y="2876435"/>
            <a:ext cx="1963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......</a:t>
            </a:r>
            <a:endParaRPr lang="zh-CN" altLang="en-US" sz="2800" b="1">
              <a:solidFill>
                <a:srgbClr val="7030A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30F649-1772-40A7-807C-142D604EEAC9}"/>
              </a:ext>
            </a:extLst>
          </p:cNvPr>
          <p:cNvSpPr txBox="1"/>
          <p:nvPr/>
        </p:nvSpPr>
        <p:spPr>
          <a:xfrm>
            <a:off x="3512594" y="400608"/>
            <a:ext cx="1751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圆柱</a:t>
            </a:r>
          </a:p>
        </p:txBody>
      </p:sp>
      <p:sp>
        <p:nvSpPr>
          <p:cNvPr id="15" name="圆柱形 14">
            <a:extLst>
              <a:ext uri="{FF2B5EF4-FFF2-40B4-BE49-F238E27FC236}">
                <a16:creationId xmlns:a16="http://schemas.microsoft.com/office/drawing/2014/main" id="{B1C9B434-E7D9-4771-8882-6AED74DC273B}"/>
              </a:ext>
            </a:extLst>
          </p:cNvPr>
          <p:cNvSpPr/>
          <p:nvPr/>
        </p:nvSpPr>
        <p:spPr>
          <a:xfrm>
            <a:off x="3881635" y="1636526"/>
            <a:ext cx="1009642" cy="2179374"/>
          </a:xfrm>
          <a:prstGeom prst="can">
            <a:avLst>
              <a:gd name="adj" fmla="val 37029"/>
            </a:avLst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9DC49F5-8442-4AB8-AA6A-64C699DEA0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248" y="1318351"/>
            <a:ext cx="2833885" cy="283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5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54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FA985FD4-F37A-489E-A971-503CA4146ACD}"/>
              </a:ext>
            </a:extLst>
          </p:cNvPr>
          <p:cNvSpPr/>
          <p:nvPr/>
        </p:nvSpPr>
        <p:spPr>
          <a:xfrm>
            <a:off x="684213" y="3316288"/>
            <a:ext cx="7966075" cy="128428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n-ea"/>
                <a:ea typeface="+mn-ea"/>
                <a:sym typeface="+mn-ea"/>
              </a:rPr>
              <a:t>圆柱：</a:t>
            </a:r>
            <a:r>
              <a:rPr lang="en-US" altLang="zh-CN" sz="2800" b="1" dirty="0">
                <a:latin typeface="+mn-ea"/>
                <a:ea typeface="+mn-ea"/>
                <a:sym typeface="+mn-ea"/>
              </a:rPr>
              <a:t>_______________</a:t>
            </a:r>
            <a:r>
              <a:rPr lang="zh-CN" altLang="en-US" sz="2800" b="1" dirty="0">
                <a:latin typeface="+mn-ea"/>
                <a:ea typeface="+mn-ea"/>
                <a:sym typeface="+mn-ea"/>
              </a:rPr>
              <a:t>，理由：</a:t>
            </a:r>
            <a:r>
              <a:rPr lang="en-US" altLang="zh-CN" sz="2800" b="1" dirty="0">
                <a:latin typeface="+mn-ea"/>
                <a:ea typeface="+mn-ea"/>
                <a:sym typeface="+mn-ea"/>
              </a:rPr>
              <a:t>_____________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ea"/>
                <a:ea typeface="+mn-ea"/>
                <a:sym typeface="+mn-ea"/>
              </a:rPr>
              <a:t>________________________________________</a:t>
            </a:r>
            <a:r>
              <a:rPr lang="zh-CN" altLang="en-US" sz="2800" b="1" dirty="0">
                <a:latin typeface="+mn-ea"/>
                <a:ea typeface="+mn-ea"/>
                <a:sym typeface="+mn-ea"/>
              </a:rPr>
              <a:t>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5BC4DA9-181C-4CFA-90F9-7B5E9538F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009" y="3264149"/>
            <a:ext cx="8266113" cy="129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70000"/>
              </a:lnSpc>
              <a:spcBef>
                <a:spcPct val="0"/>
              </a:spcBef>
            </a:pPr>
            <a:r>
              <a:rPr lang="en-US" altLang="zh-CN" sz="2400" dirty="0">
                <a:solidFill>
                  <a:srgbClr val="FF0000"/>
                </a:solidFill>
                <a:latin typeface="黑体" panose="02010609060101010101" pitchFamily="49" charset="-122"/>
              </a:rPr>
              <a:t>						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</a:rPr>
              <a:t>有两个大小一样、圆圆的、平平的面，还有直直的、上下一般粗的“身子”</a:t>
            </a:r>
          </a:p>
        </p:txBody>
      </p:sp>
      <p:pic>
        <p:nvPicPr>
          <p:cNvPr id="14339" name="图片 2">
            <a:extLst>
              <a:ext uri="{FF2B5EF4-FFF2-40B4-BE49-F238E27FC236}">
                <a16:creationId xmlns:a16="http://schemas.microsoft.com/office/drawing/2014/main" id="{82DB2B1E-AE5E-4869-AA62-A45D738ED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0" y="1212850"/>
            <a:ext cx="1395413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CE63C4F-E4D5-4E85-A99D-3BE91440C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1658938"/>
            <a:ext cx="146685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图片 4">
            <a:extLst>
              <a:ext uri="{FF2B5EF4-FFF2-40B4-BE49-F238E27FC236}">
                <a16:creationId xmlns:a16="http://schemas.microsoft.com/office/drawing/2014/main" id="{8921389B-8440-48C7-B3ED-47B4F949F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86"/>
          <a:stretch>
            <a:fillRect/>
          </a:stretch>
        </p:blipFill>
        <p:spPr bwMode="auto">
          <a:xfrm>
            <a:off x="5011738" y="1293813"/>
            <a:ext cx="1371600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7DBDFE9-5343-403A-9905-9CEB9A6B6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61" t="21654" b="21951"/>
          <a:stretch>
            <a:fillRect/>
          </a:stretch>
        </p:blipFill>
        <p:spPr bwMode="auto">
          <a:xfrm>
            <a:off x="6737350" y="1778000"/>
            <a:ext cx="11080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5AE293B-DAC2-4CF3-8FF6-12DBB57B6BA9}"/>
              </a:ext>
            </a:extLst>
          </p:cNvPr>
          <p:cNvSpPr txBox="1"/>
          <p:nvPr/>
        </p:nvSpPr>
        <p:spPr>
          <a:xfrm>
            <a:off x="492792" y="615345"/>
            <a:ext cx="73526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下面的图形中哪些是圆柱？你能说说理由吗？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7284E-6 L -0.16041 0.22994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21" y="1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82716E-6 L -0.41025 0.23951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21" y="1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D906459-2C97-4362-96FB-40BAC59AB663}"/>
              </a:ext>
            </a:extLst>
          </p:cNvPr>
          <p:cNvSpPr txBox="1"/>
          <p:nvPr/>
        </p:nvSpPr>
        <p:spPr>
          <a:xfrm>
            <a:off x="471791" y="377095"/>
            <a:ext cx="309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5.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认识球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4483FE1-FEFC-4F3A-9EBA-1AF3D4763A8A}"/>
              </a:ext>
            </a:extLst>
          </p:cNvPr>
          <p:cNvSpPr/>
          <p:nvPr/>
        </p:nvSpPr>
        <p:spPr>
          <a:xfrm>
            <a:off x="589635" y="2120299"/>
            <a:ext cx="1207767" cy="1207767"/>
          </a:xfrm>
          <a:prstGeom prst="ellipse">
            <a:avLst/>
          </a:prstGeom>
          <a:gradFill>
            <a:gsLst>
              <a:gs pos="0">
                <a:srgbClr val="DFF2FC"/>
              </a:gs>
              <a:gs pos="80000">
                <a:schemeClr val="accent1">
                  <a:lumMod val="60000"/>
                  <a:lumOff val="40000"/>
                </a:schemeClr>
              </a:gs>
              <a:gs pos="20000">
                <a:schemeClr val="accent1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  <a:gs pos="44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573588B-1CA0-4E51-95F7-28FFED600C5A}"/>
              </a:ext>
            </a:extLst>
          </p:cNvPr>
          <p:cNvSpPr txBox="1"/>
          <p:nvPr/>
        </p:nvSpPr>
        <p:spPr>
          <a:xfrm>
            <a:off x="1083342" y="900315"/>
            <a:ext cx="65461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你能在学具盒里拿出和图中形状相同的物体吗？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936EEC8-E869-4F15-B44E-674F9637C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9576" y="2960309"/>
            <a:ext cx="678558" cy="62564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BE6A0FC-956A-443E-84E0-0B3950F97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0753" y="2217493"/>
            <a:ext cx="1476125" cy="145633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D50BFA2-CE73-4F55-B3D3-69227F27F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62443" y="1975603"/>
            <a:ext cx="1798722" cy="176176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DE02903-B35E-4F09-AB2D-9D8938AE05DD}"/>
              </a:ext>
            </a:extLst>
          </p:cNvPr>
          <p:cNvSpPr txBox="1"/>
          <p:nvPr/>
        </p:nvSpPr>
        <p:spPr>
          <a:xfrm>
            <a:off x="1025889" y="3898572"/>
            <a:ext cx="70554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摸一摸，看一看，你们发现了什么？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977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D267B44-5FC3-4EF4-8160-ECDF9968C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9576" y="2960309"/>
            <a:ext cx="678558" cy="62564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D61F24B-ECD9-4BB1-8B55-0B7218877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0753" y="2217493"/>
            <a:ext cx="1476125" cy="145633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B90F7B7-57CA-4181-BC8D-B1E4191EB7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62443" y="1975603"/>
            <a:ext cx="1798722" cy="176176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F38A484-7BDB-4BA5-8D28-562E4DAA9A46}"/>
              </a:ext>
            </a:extLst>
          </p:cNvPr>
          <p:cNvSpPr txBox="1"/>
          <p:nvPr/>
        </p:nvSpPr>
        <p:spPr>
          <a:xfrm>
            <a:off x="575072" y="2131484"/>
            <a:ext cx="2625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可以到处滚动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1CE8FF4-799E-40BA-953E-E79B3DFB4DE8}"/>
              </a:ext>
            </a:extLst>
          </p:cNvPr>
          <p:cNvSpPr txBox="1"/>
          <p:nvPr/>
        </p:nvSpPr>
        <p:spPr>
          <a:xfrm>
            <a:off x="575072" y="1302659"/>
            <a:ext cx="319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7030A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圆滚滚的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A2D0B87-C9C4-4A34-963F-23166F842F4C}"/>
              </a:ext>
            </a:extLst>
          </p:cNvPr>
          <p:cNvSpPr txBox="1"/>
          <p:nvPr/>
        </p:nvSpPr>
        <p:spPr>
          <a:xfrm>
            <a:off x="3328673" y="400608"/>
            <a:ext cx="2119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球体</a:t>
            </a:r>
            <a:r>
              <a:rPr lang="en-US" altLang="zh-CN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球</a:t>
            </a:r>
            <a:r>
              <a:rPr lang="en-US" altLang="zh-CN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32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FAF9DAC-23EA-4058-9EEE-24C0FEAD164C}"/>
              </a:ext>
            </a:extLst>
          </p:cNvPr>
          <p:cNvSpPr/>
          <p:nvPr/>
        </p:nvSpPr>
        <p:spPr>
          <a:xfrm>
            <a:off x="3268078" y="1655689"/>
            <a:ext cx="1924965" cy="1924965"/>
          </a:xfrm>
          <a:prstGeom prst="ellipse">
            <a:avLst/>
          </a:prstGeom>
          <a:gradFill>
            <a:gsLst>
              <a:gs pos="0">
                <a:srgbClr val="DFF2FC"/>
              </a:gs>
              <a:gs pos="80000">
                <a:schemeClr val="accent1">
                  <a:lumMod val="60000"/>
                  <a:lumOff val="40000"/>
                </a:schemeClr>
              </a:gs>
              <a:gs pos="20000">
                <a:schemeClr val="accent1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  <a:gs pos="44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8A5B14D-124F-42E9-A7B7-4372ADD310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959" y="1274018"/>
            <a:ext cx="2688306" cy="268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2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53" presetClass="exit" presetSubtype="54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4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53" presetClass="exit" presetSubtype="54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1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53" presetClass="exit" presetSubtype="54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8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1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7" grpId="0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53" presetClass="exit" presetSubtype="54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24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53" presetClass="exit" presetSubtype="54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1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3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53" presetClass="exit" presetSubtype="54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8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5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1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7" grpId="0"/>
          <p:bldP spid="8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3" name="图片 17">
            <a:extLst>
              <a:ext uri="{FF2B5EF4-FFF2-40B4-BE49-F238E27FC236}">
                <a16:creationId xmlns:a16="http://schemas.microsoft.com/office/drawing/2014/main" id="{0935B869-E8D0-43E1-A0EA-C13EAA366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143" y="2324883"/>
            <a:ext cx="6926263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图片 18">
            <a:extLst>
              <a:ext uri="{FF2B5EF4-FFF2-40B4-BE49-F238E27FC236}">
                <a16:creationId xmlns:a16="http://schemas.microsoft.com/office/drawing/2014/main" id="{3E4FC3D5-BFF1-448D-93EC-206126B7F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143" y="3080800"/>
            <a:ext cx="6919913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图片 19">
            <a:extLst>
              <a:ext uri="{FF2B5EF4-FFF2-40B4-BE49-F238E27FC236}">
                <a16:creationId xmlns:a16="http://schemas.microsoft.com/office/drawing/2014/main" id="{296AE3F8-286E-4D9E-91F9-7A5AACE0E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143" y="3835130"/>
            <a:ext cx="6772275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图片 15">
            <a:extLst>
              <a:ext uri="{FF2B5EF4-FFF2-40B4-BE49-F238E27FC236}">
                <a16:creationId xmlns:a16="http://schemas.microsoft.com/office/drawing/2014/main" id="{DC320BFA-37E8-4E68-992D-6A1C984A1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143" y="1562616"/>
            <a:ext cx="6851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6">
            <a:extLst>
              <a:ext uri="{FF2B5EF4-FFF2-40B4-BE49-F238E27FC236}">
                <a16:creationId xmlns:a16="http://schemas.microsoft.com/office/drawing/2014/main" id="{D59F88F4-E0BF-49E5-80E8-D989816CB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1231" y="1557587"/>
            <a:ext cx="592137" cy="60828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626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3200">
              <a:latin typeface="黑体" panose="02010609060101010101" pitchFamily="49" charset="-122"/>
            </a:endParaRPr>
          </a:p>
        </p:txBody>
      </p:sp>
      <p:sp>
        <p:nvSpPr>
          <p:cNvPr id="5" name="AutoShape 10">
            <a:extLst>
              <a:ext uri="{FF2B5EF4-FFF2-40B4-BE49-F238E27FC236}">
                <a16:creationId xmlns:a16="http://schemas.microsoft.com/office/drawing/2014/main" id="{85A59B26-4F61-4DFE-BCE1-7A16F1A81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3293" y="2377116"/>
            <a:ext cx="561975" cy="523875"/>
          </a:xfrm>
          <a:prstGeom prst="cube">
            <a:avLst>
              <a:gd name="adj" fmla="val 25000"/>
            </a:avLst>
          </a:prstGeom>
          <a:solidFill>
            <a:srgbClr val="CC99FF"/>
          </a:solidFill>
          <a:ln w="12700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3200">
              <a:latin typeface="黑体" panose="02010609060101010101" pitchFamily="49" charset="-122"/>
            </a:endParaRPr>
          </a:p>
        </p:txBody>
      </p:sp>
      <p:sp>
        <p:nvSpPr>
          <p:cNvPr id="7" name="AutoShape 14">
            <a:extLst>
              <a:ext uri="{FF2B5EF4-FFF2-40B4-BE49-F238E27FC236}">
                <a16:creationId xmlns:a16="http://schemas.microsoft.com/office/drawing/2014/main" id="{E9E947A7-AE78-4DBD-94F0-0641188641FF}"/>
              </a:ext>
            </a:extLst>
          </p:cNvPr>
          <p:cNvSpPr>
            <a:spLocks noChangeArrowheads="1"/>
          </p:cNvSpPr>
          <p:nvPr/>
        </p:nvSpPr>
        <p:spPr bwMode="auto">
          <a:xfrm rot="-4029723">
            <a:off x="7434470" y="3045103"/>
            <a:ext cx="503237" cy="778995"/>
          </a:xfrm>
          <a:prstGeom prst="can">
            <a:avLst>
              <a:gd name="adj" fmla="val 40358"/>
            </a:avLst>
          </a:prstGeom>
          <a:solidFill>
            <a:srgbClr val="FFCC00"/>
          </a:solidFill>
          <a:ln w="12700">
            <a:solidFill>
              <a:srgbClr val="FF9900"/>
            </a:solidFill>
            <a:round/>
            <a:headEnd/>
            <a:tailEnd/>
          </a:ln>
        </p:spPr>
        <p:txBody>
          <a:bodyPr vert="eaVert"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3200">
              <a:latin typeface="黑体" panose="02010609060101010101" pitchFamily="49" charset="-122"/>
            </a:endParaRPr>
          </a:p>
        </p:txBody>
      </p:sp>
      <p:sp>
        <p:nvSpPr>
          <p:cNvPr id="36873" name="AutoShape 16">
            <a:extLst>
              <a:ext uri="{FF2B5EF4-FFF2-40B4-BE49-F238E27FC236}">
                <a16:creationId xmlns:a16="http://schemas.microsoft.com/office/drawing/2014/main" id="{16CE3F3B-605E-4F5A-938C-3DAC84ACE078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7338218" y="3760517"/>
            <a:ext cx="428625" cy="777875"/>
          </a:xfrm>
          <a:prstGeom prst="cube">
            <a:avLst>
              <a:gd name="adj" fmla="val 25000"/>
            </a:avLst>
          </a:prstGeom>
          <a:solidFill>
            <a:srgbClr val="00FFFF"/>
          </a:solidFill>
          <a:ln w="9525">
            <a:solidFill>
              <a:srgbClr val="27A09D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3200">
              <a:latin typeface="黑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12ECC7B-205D-440A-B694-CD49151A3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593" y="900315"/>
            <a:ext cx="294481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0797BB4-629F-440C-9B1F-01E34C703FFF}"/>
              </a:ext>
            </a:extLst>
          </p:cNvPr>
          <p:cNvSpPr txBox="1"/>
          <p:nvPr/>
        </p:nvSpPr>
        <p:spPr>
          <a:xfrm>
            <a:off x="471791" y="377095"/>
            <a:ext cx="309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6.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根据描述猜图形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75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3687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DD9A883-6CE6-4E95-908F-6F36C8CE583F}"/>
              </a:ext>
            </a:extLst>
          </p:cNvPr>
          <p:cNvSpPr txBox="1"/>
          <p:nvPr/>
        </p:nvSpPr>
        <p:spPr>
          <a:xfrm>
            <a:off x="930942" y="576465"/>
            <a:ext cx="68755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      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生活中还有哪些物体具有这些特点？说说生活中哪些物体是这些形状的。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4" name="图片 3" descr="18ybgsxsj1s-6-1-1-a（粉笔）">
            <a:extLst>
              <a:ext uri="{FF2B5EF4-FFF2-40B4-BE49-F238E27FC236}">
                <a16:creationId xmlns:a16="http://schemas.microsoft.com/office/drawing/2014/main" id="{23A8317E-4E94-4D10-97EE-5D871CB12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2346" y="2960370"/>
            <a:ext cx="877570" cy="87757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DFB6C03-B862-4AF0-9A44-8E95149855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931" t="2456" r="-1724" b="-2456"/>
          <a:stretch>
            <a:fillRect/>
          </a:stretch>
        </p:blipFill>
        <p:spPr>
          <a:xfrm>
            <a:off x="7140832" y="2523490"/>
            <a:ext cx="857250" cy="14478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76E4A4A-9E2E-4774-8FFF-D4FFDDA6886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2767" y="1907797"/>
            <a:ext cx="1037756" cy="218134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B689B09-2AED-4102-B8CE-0EEBEBAF86A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0766" y="2844010"/>
            <a:ext cx="1087219" cy="103203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D237F6E-BFEC-472F-8394-80CEFFD457C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81995" y="2571750"/>
            <a:ext cx="779682" cy="133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37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D447DC36-4E77-4AF8-A933-40F74BDAB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925" y="836625"/>
            <a:ext cx="2366353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en-US" altLang="zh-CN" sz="2800" b="1">
                <a:latin typeface="+mj-lt"/>
                <a:ea typeface="黑体" panose="02010609060101010101" pitchFamily="49" charset="-122"/>
              </a:rPr>
              <a:t>. </a:t>
            </a:r>
            <a:r>
              <a:rPr lang="zh-CN" altLang="en-US" sz="2800" b="1">
                <a:latin typeface="+mj-lt"/>
                <a:ea typeface="黑体" panose="02010609060101010101" pitchFamily="49" charset="-122"/>
              </a:rPr>
              <a:t>我说你拿。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3" name="Rectangle 26">
            <a:extLst>
              <a:ext uri="{FF2B5EF4-FFF2-40B4-BE49-F238E27FC236}">
                <a16:creationId xmlns:a16="http://schemas.microsoft.com/office/drawing/2014/main" id="{D561AF02-4595-4449-9FDF-F7DDBBABA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1" y="251850"/>
            <a:ext cx="481820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三、应用练习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311B826A-14FB-4A82-A678-2A476F2BE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2666" y="930511"/>
            <a:ext cx="29546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【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课本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69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页 做一做 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题</a:t>
            </a:r>
            <a:r>
              <a:rPr lang="en-US" altLang="zh-CN" sz="1800" dirty="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】</a:t>
            </a:r>
            <a:endParaRPr lang="zh-CN" altLang="en-US" sz="1800" dirty="0">
              <a:solidFill>
                <a:srgbClr val="7030A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5D4A9EE-2F32-4424-8387-46817BDD9AB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2347" y="1299843"/>
            <a:ext cx="6035291" cy="351307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3">
            <a:extLst>
              <a:ext uri="{FF2B5EF4-FFF2-40B4-BE49-F238E27FC236}">
                <a16:creationId xmlns:a16="http://schemas.microsoft.com/office/drawing/2014/main" id="{EDEC3A56-FBDF-4827-852E-BC05FB43A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8" y="384175"/>
            <a:ext cx="26548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3200" dirty="0">
                <a:latin typeface="Times New Roman" panose="02020603050405020304" pitchFamily="18" charset="0"/>
              </a:rPr>
              <a:t>2. </a:t>
            </a:r>
            <a:r>
              <a:rPr lang="zh-CN" altLang="en-US" sz="3200" dirty="0">
                <a:latin typeface="Times New Roman" panose="02020603050405020304" pitchFamily="18" charset="0"/>
              </a:rPr>
              <a:t>我说你猜。</a:t>
            </a:r>
          </a:p>
        </p:txBody>
      </p:sp>
      <p:sp>
        <p:nvSpPr>
          <p:cNvPr id="20485" name="TextBox 11">
            <a:extLst>
              <a:ext uri="{FF2B5EF4-FFF2-40B4-BE49-F238E27FC236}">
                <a16:creationId xmlns:a16="http://schemas.microsoft.com/office/drawing/2014/main" id="{FD6388FB-C1FC-4758-ABBD-53D9981EB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724" y="599063"/>
            <a:ext cx="29546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【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课本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69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页 做一做 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题</a:t>
            </a:r>
            <a:r>
              <a:rPr lang="en-US" altLang="zh-CN" sz="1800" dirty="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】</a:t>
            </a:r>
            <a:endParaRPr lang="zh-CN" altLang="en-US" sz="1800" dirty="0">
              <a:solidFill>
                <a:srgbClr val="7030A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ADA0B0A-1A34-453B-85EC-890DDA894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0042" y="1458864"/>
            <a:ext cx="6756941" cy="284365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2">
            <a:extLst>
              <a:ext uri="{FF2B5EF4-FFF2-40B4-BE49-F238E27FC236}">
                <a16:creationId xmlns:a16="http://schemas.microsoft.com/office/drawing/2014/main" id="{9322AADF-2A3B-4291-9FE3-C8444F453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598488"/>
            <a:ext cx="30914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3200" dirty="0">
                <a:latin typeface="Times New Roman" panose="02020603050405020304" pitchFamily="18" charset="0"/>
              </a:rPr>
              <a:t>3</a:t>
            </a:r>
            <a:r>
              <a:rPr lang="en-US" altLang="zh-CN" sz="3200">
                <a:latin typeface="Times New Roman" panose="02020603050405020304" pitchFamily="18" charset="0"/>
              </a:rPr>
              <a:t>. </a:t>
            </a:r>
            <a:r>
              <a:rPr lang="zh-CN" altLang="en-US" sz="3200">
                <a:latin typeface="Times New Roman" panose="02020603050405020304" pitchFamily="18" charset="0"/>
              </a:rPr>
              <a:t>我说你搭。</a:t>
            </a:r>
            <a:endParaRPr lang="zh-CN" altLang="en-US" sz="3200" dirty="0">
              <a:latin typeface="Times New Roman" panose="02020603050405020304" pitchFamily="18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77C284D2-8835-4666-9332-DFC436424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6711" y="776407"/>
            <a:ext cx="29546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【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课本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69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页 做一做 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题</a:t>
            </a:r>
            <a:r>
              <a:rPr lang="en-US" altLang="zh-CN" sz="1800" dirty="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】</a:t>
            </a:r>
            <a:endParaRPr lang="zh-CN" altLang="en-US" sz="1800" dirty="0">
              <a:solidFill>
                <a:srgbClr val="7030A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029A277-FF62-42DD-8B63-DFEDB8993DD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1300" y="1255623"/>
            <a:ext cx="6245475" cy="335615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4">
            <a:extLst>
              <a:ext uri="{FF2B5EF4-FFF2-40B4-BE49-F238E27FC236}">
                <a16:creationId xmlns:a16="http://schemas.microsoft.com/office/drawing/2014/main" id="{0F51752E-5DE5-4D70-A252-00663E7C7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356" y="412175"/>
            <a:ext cx="289093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四、课堂小结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CD586EE-753F-4E9A-9877-2D68303CF339}"/>
              </a:ext>
            </a:extLst>
          </p:cNvPr>
          <p:cNvSpPr/>
          <p:nvPr/>
        </p:nvSpPr>
        <p:spPr>
          <a:xfrm>
            <a:off x="1482725" y="1290637"/>
            <a:ext cx="6178550" cy="544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>
                <a:solidFill>
                  <a:srgbClr val="0070C0"/>
                </a:solidFill>
                <a:latin typeface="+mn-ea"/>
                <a:sym typeface="+mn-ea"/>
              </a:rPr>
              <a:t>大家今天认识了哪些图形？</a:t>
            </a:r>
            <a:endParaRPr lang="zh-CN" altLang="en-US" sz="3200" b="1" dirty="0">
              <a:solidFill>
                <a:srgbClr val="0070C0"/>
              </a:solidFill>
              <a:latin typeface="+mn-ea"/>
              <a:sym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349186-32C9-4D46-939E-5C3BAF3A0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0463" y="3890185"/>
            <a:ext cx="1416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3200">
                <a:latin typeface="黑体" panose="02010609060101010101" pitchFamily="49" charset="-122"/>
              </a:rPr>
              <a:t>长方体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CDAD0C-7901-4559-8415-93B622695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4259" y="3890185"/>
            <a:ext cx="1416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3200">
                <a:latin typeface="黑体" panose="02010609060101010101" pitchFamily="49" charset="-122"/>
              </a:rPr>
              <a:t>正方体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E92697-2E1F-4A88-A7C5-DBF5D6BBE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6536" y="3890185"/>
            <a:ext cx="10064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3200">
                <a:latin typeface="黑体" panose="02010609060101010101" pitchFamily="49" charset="-122"/>
              </a:rPr>
              <a:t>圆柱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0B9A70-703B-4295-BE87-8BB66AEE5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3641" y="3890185"/>
            <a:ext cx="5953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3200">
                <a:latin typeface="黑体" panose="02010609060101010101" pitchFamily="49" charset="-122"/>
              </a:rPr>
              <a:t>球</a:t>
            </a:r>
          </a:p>
        </p:txBody>
      </p:sp>
      <p:sp>
        <p:nvSpPr>
          <p:cNvPr id="14" name="立方体 13">
            <a:extLst>
              <a:ext uri="{FF2B5EF4-FFF2-40B4-BE49-F238E27FC236}">
                <a16:creationId xmlns:a16="http://schemas.microsoft.com/office/drawing/2014/main" id="{7549DD14-A746-4D50-9FCC-59665DFE8673}"/>
              </a:ext>
            </a:extLst>
          </p:cNvPr>
          <p:cNvSpPr/>
          <p:nvPr/>
        </p:nvSpPr>
        <p:spPr>
          <a:xfrm>
            <a:off x="823907" y="2717929"/>
            <a:ext cx="2097853" cy="1161143"/>
          </a:xfrm>
          <a:prstGeom prst="cube">
            <a:avLst>
              <a:gd name="adj" fmla="val 33378"/>
            </a:avLst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63A571A0-6CE8-4889-B173-15EF19E06166}"/>
              </a:ext>
            </a:extLst>
          </p:cNvPr>
          <p:cNvSpPr/>
          <p:nvPr/>
        </p:nvSpPr>
        <p:spPr>
          <a:xfrm>
            <a:off x="3635562" y="2687878"/>
            <a:ext cx="1153444" cy="1147554"/>
          </a:xfrm>
          <a:prstGeom prst="cube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柱形 15">
            <a:extLst>
              <a:ext uri="{FF2B5EF4-FFF2-40B4-BE49-F238E27FC236}">
                <a16:creationId xmlns:a16="http://schemas.microsoft.com/office/drawing/2014/main" id="{AD46258F-345E-4F5D-877C-8F8CC9E8060D}"/>
              </a:ext>
            </a:extLst>
          </p:cNvPr>
          <p:cNvSpPr/>
          <p:nvPr/>
        </p:nvSpPr>
        <p:spPr>
          <a:xfrm>
            <a:off x="5502808" y="2100307"/>
            <a:ext cx="803834" cy="1735125"/>
          </a:xfrm>
          <a:prstGeom prst="can">
            <a:avLst>
              <a:gd name="adj" fmla="val 37029"/>
            </a:avLst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EB480224-9312-4D8C-9C5A-A0D739BCE536}"/>
              </a:ext>
            </a:extLst>
          </p:cNvPr>
          <p:cNvSpPr/>
          <p:nvPr/>
        </p:nvSpPr>
        <p:spPr>
          <a:xfrm>
            <a:off x="7047585" y="2577499"/>
            <a:ext cx="1207767" cy="1207767"/>
          </a:xfrm>
          <a:prstGeom prst="ellipse">
            <a:avLst/>
          </a:prstGeom>
          <a:gradFill>
            <a:gsLst>
              <a:gs pos="0">
                <a:srgbClr val="DFF2FC"/>
              </a:gs>
              <a:gs pos="80000">
                <a:schemeClr val="accent1">
                  <a:lumMod val="60000"/>
                  <a:lumOff val="40000"/>
                </a:schemeClr>
              </a:gs>
              <a:gs pos="20000">
                <a:schemeClr val="accent1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  <a:gs pos="44000">
                <a:schemeClr val="accent1">
                  <a:lumMod val="40000"/>
                  <a:lumOff val="60000"/>
                </a:schemeClr>
              </a:gs>
              <a:gs pos="66000">
                <a:schemeClr val="accent1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B158C818-919D-423D-AD25-FF0F8C6EB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356" y="412175"/>
            <a:ext cx="289093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五、课后作业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D8E0760-4634-4F73-887C-F66E39563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831538"/>
            <a:ext cx="5143500" cy="388843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534416A-DE44-46F9-AE80-66A881E55682}"/>
              </a:ext>
            </a:extLst>
          </p:cNvPr>
          <p:cNvSpPr txBox="1"/>
          <p:nvPr/>
        </p:nvSpPr>
        <p:spPr>
          <a:xfrm>
            <a:off x="3059832" y="219264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028724A-F9A0-4294-9732-155D770DA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623626"/>
            <a:ext cx="1515919" cy="290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72377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-A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521</Words>
  <Application>Microsoft Office PowerPoint</Application>
  <PresentationFormat>全屏显示(16:9)</PresentationFormat>
  <Paragraphs>81</Paragraphs>
  <Slides>23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等线</vt:lpstr>
      <vt:lpstr>黑体</vt:lpstr>
      <vt:lpstr>华文中宋</vt:lpstr>
      <vt:lpstr>楷体</vt:lpstr>
      <vt:lpstr>微软雅黑</vt:lpstr>
      <vt:lpstr>Arial</vt:lpstr>
      <vt:lpstr>Times New Roman</vt:lpstr>
      <vt:lpstr>2_Office 主题​​</vt:lpstr>
      <vt:lpstr>认识立体图形（1）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347</cp:revision>
  <dcterms:created xsi:type="dcterms:W3CDTF">2016-01-14T07:05:12Z</dcterms:created>
  <dcterms:modified xsi:type="dcterms:W3CDTF">2024-08-27T03:05:01Z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