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5" r:id="rId1"/>
  </p:sldMasterIdLst>
  <p:notesMasterIdLst>
    <p:notesMasterId r:id="rId18"/>
  </p:notesMasterIdLst>
  <p:sldIdLst>
    <p:sldId id="256" r:id="rId2"/>
    <p:sldId id="372" r:id="rId3"/>
    <p:sldId id="373" r:id="rId4"/>
    <p:sldId id="286" r:id="rId5"/>
    <p:sldId id="287" r:id="rId6"/>
    <p:sldId id="481" r:id="rId7"/>
    <p:sldId id="288" r:id="rId8"/>
    <p:sldId id="482" r:id="rId9"/>
    <p:sldId id="483" r:id="rId10"/>
    <p:sldId id="484" r:id="rId11"/>
    <p:sldId id="292" r:id="rId12"/>
    <p:sldId id="280" r:id="rId13"/>
    <p:sldId id="264" r:id="rId14"/>
    <p:sldId id="495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1"/>
    <a:srgbClr val="FF6891"/>
    <a:srgbClr val="B59473"/>
    <a:srgbClr val="FFDBAF"/>
    <a:srgbClr val="E9C9A9"/>
    <a:srgbClr val="C2A78C"/>
    <a:srgbClr val="E2B88E"/>
    <a:srgbClr val="B39271"/>
    <a:srgbClr val="FFCC99"/>
    <a:srgbClr val="FFA5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 autoAdjust="0"/>
    <p:restoredTop sz="81946" autoAdjust="0"/>
  </p:normalViewPr>
  <p:slideViewPr>
    <p:cSldViewPr snapToGrid="0">
      <p:cViewPr varScale="1">
        <p:scale>
          <a:sx n="149" d="100"/>
          <a:sy n="149" d="100"/>
        </p:scale>
        <p:origin x="510" y="114"/>
      </p:cViewPr>
      <p:guideLst>
        <p:guide orient="horz" pos="1620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F12501A-7F87-4072-AEC7-21A18E19B4C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9E907C4-EEDC-4123-BAF4-B62E1B8DE13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BD56B79-B6ED-47C4-B851-9367C01062FD}" type="datetimeFigureOut">
              <a:rPr lang="zh-CN" altLang="en-US"/>
              <a:pPr>
                <a:defRPr/>
              </a:pPr>
              <a:t>2024/8/27</a:t>
            </a:fld>
            <a:endParaRPr lang="zh-CN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6F28CE94-95B6-4147-8272-43F05ED5DDF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89D85CF3-F21B-4D38-AEBB-61DDDC586C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B364BB58-3FD0-4C2E-98DF-B11D1ABCBC6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5A7819CB-26A8-4625-822B-1110BCEBE4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9F7CFBA-E408-4DEC-A2E8-8F474562E4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87E6B1AF-52A3-479B-9B41-0107E86E125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10243" name="文本占位符 2">
            <a:extLst>
              <a:ext uri="{FF2B5EF4-FFF2-40B4-BE49-F238E27FC236}">
                <a16:creationId xmlns:a16="http://schemas.microsoft.com/office/drawing/2014/main" id="{B7B2ECC6-DFF9-4D9D-B2A5-5856FE0577D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8C084FD-AB2E-44AD-BF96-498DF4A6BF2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E3D72FFE-FDDD-43E3-90B4-0A130D0AAC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1A14A51-A403-4BE5-A8A3-92370AA988FD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31D8A44-391D-4F39-8AB4-E00D5B34B0B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7C2F3FC-4040-4BAD-AA19-83E7EA54B1C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B7E45CD-CF9C-413B-8D25-E05DFAA2E5A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39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7C2F3FC-4040-4BAD-AA19-83E7EA54B1C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B7E45CD-CF9C-413B-8D25-E05DFAA2E5A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F594AED-DA29-421D-9D5A-8CA453AF5A2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EDD6DB6C-EE19-43DF-9604-81BFF510DEB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>
            <a:extLst>
              <a:ext uri="{FF2B5EF4-FFF2-40B4-BE49-F238E27FC236}">
                <a16:creationId xmlns:a16="http://schemas.microsoft.com/office/drawing/2014/main" id="{13A58D70-70D5-4F79-B9B5-D62446B5D01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8915" name="文本占位符 2">
            <a:extLst>
              <a:ext uri="{FF2B5EF4-FFF2-40B4-BE49-F238E27FC236}">
                <a16:creationId xmlns:a16="http://schemas.microsoft.com/office/drawing/2014/main" id="{AC65E6B3-B6BE-41C0-ADE6-D2B37DA022C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EE2B1CF-C455-4265-BFB4-71966F990DA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1CF9347F-63CF-42A8-B76A-6BA2D1FE29C5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0B1454F8-B060-4DFC-B0C5-CA8ADAD1B5D2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CE628FB-3844-49F8-BD21-354B25E5040C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96FDAC97-E704-4A23-B39F-E7E4D3B8908B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10D2663-DE8B-45C8-938C-694057FE3697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4ABD6E2E-A510-4060-B013-62959744C714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086A0B59-7810-43F1-866E-1255C6F4565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67862553-ED0A-44A5-A247-B6C9FBFEE407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6F812F1-3785-42D6-B6A8-ACD7A85F243D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027E7DFF-9396-405F-9837-1D29DE30560B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11CEE75-8E3B-4A6B-AAE4-357AD4B06067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3F03FB6-9F88-4DCD-8767-5CB1688D46E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81CBC2A-9C00-4E18-A0B8-F7EE90433DBD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305EDEE3-E838-4979-A154-FC58804A6089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2BA6AA-8797-45E4-8FFA-43ACFB542B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F192E586-1D82-4C3A-A27F-15575DE562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F39E5F0-D5CB-4276-AE01-2B3961C334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83BCF2E-2361-4E53-B9EF-2951D1F53CE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61B099D-1B14-4613-91CD-ED93C5FCC39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2D9AC956-541E-4B59-840F-E07639E05A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419" y="1218270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C687CBAA-FD4E-4332-A1F7-38CE63D94B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1D9E0082-E868-4326-BF3B-198A2E97E7D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048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2E9E9AC-14CE-4D3F-A418-6140F911762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956AA2-EC8D-4937-A2E2-A36A3910EB4D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C78F47-7C5A-4B11-AF05-D054258BDE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969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971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CFBFCDDB-26AF-4306-AB20-A2AD8AFCA6D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8D6AF26B-EE70-429B-A02D-F2E23ECB560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CFC5580A-F8E1-4C82-ABBA-133978E41D85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7" r:id="rId1"/>
    <p:sldLayoutId id="2147484318" r:id="rId2"/>
    <p:sldLayoutId id="2147484316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副标题 6">
            <a:extLst>
              <a:ext uri="{FF2B5EF4-FFF2-40B4-BE49-F238E27FC236}">
                <a16:creationId xmlns:a16="http://schemas.microsoft.com/office/drawing/2014/main" id="{CBA7DEE1-3D31-43D3-AA29-B7BBE529AFDD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0"/>
            <a:ext cx="2078038" cy="587375"/>
          </a:xfrm>
        </p:spPr>
        <p:txBody>
          <a:bodyPr/>
          <a:lstStyle/>
          <a:p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321813B-65B9-478D-979C-87D8FE0B4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9415" y="2429147"/>
            <a:ext cx="5308654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认识立体图形（</a:t>
            </a:r>
            <a:r>
              <a:rPr lang="en-US" altLang="zh-CN"/>
              <a:t>2</a:t>
            </a:r>
            <a:r>
              <a:rPr lang="zh-CN" altLang="en-US"/>
              <a:t>）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D87BC87-1703-4B75-89D0-0A255FDFCD47}"/>
              </a:ext>
            </a:extLst>
          </p:cNvPr>
          <p:cNvSpPr/>
          <p:nvPr/>
        </p:nvSpPr>
        <p:spPr>
          <a:xfrm>
            <a:off x="2424113" y="891857"/>
            <a:ext cx="6299258" cy="117750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ea"/>
              </a:rPr>
              <a:t>三 认识立体图形</a:t>
            </a:r>
            <a:endParaRPr lang="zh-CN" altLang="en-US" sz="5400" b="1" dirty="0">
              <a:ln w="34925">
                <a:solidFill>
                  <a:srgbClr val="FFC319"/>
                </a:solidFill>
              </a:ln>
              <a:solidFill>
                <a:srgbClr val="FFC319"/>
              </a:solidFill>
              <a:effectLst>
                <a:outerShdw dist="38100" dir="10800000" algn="r" rotWithShape="0">
                  <a:srgbClr val="6B513B"/>
                </a:outerShdw>
              </a:effectLst>
              <a:latin typeface="+mn-lt"/>
              <a:ea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54A69F17-DEF8-48ED-9950-172E4C963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44" y="317432"/>
            <a:ext cx="5933032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一、欣赏导入，激发学习兴趣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2E9DB4C-239D-4A53-AE59-11023FDD3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07" y="1689013"/>
            <a:ext cx="38766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021595A-3FD4-47B5-8307-ED558A293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357" y="1522325"/>
            <a:ext cx="35782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0DEC40F-E6AD-420D-BDFC-4087EDF04EBF}"/>
              </a:ext>
            </a:extLst>
          </p:cNvPr>
          <p:cNvSpPr txBox="1"/>
          <p:nvPr/>
        </p:nvSpPr>
        <p:spPr>
          <a:xfrm>
            <a:off x="1160585" y="1066474"/>
            <a:ext cx="4235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看看它们像什么？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6BE307F-5205-4EAC-BE45-0440B4643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47" y="1567665"/>
            <a:ext cx="3878262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A0255C6-3356-45BD-A376-F56ECB80A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272" y="777413"/>
            <a:ext cx="2841625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9605012-EDD9-44F1-93E3-0F5A3D4DF488}"/>
              </a:ext>
            </a:extLst>
          </p:cNvPr>
          <p:cNvSpPr txBox="1"/>
          <p:nvPr/>
        </p:nvSpPr>
        <p:spPr>
          <a:xfrm>
            <a:off x="830263" y="777413"/>
            <a:ext cx="5189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你们想玩“搭积木”游戏吗？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42CD97-B95A-439E-9C4A-B355A451BC3D}"/>
              </a:ext>
            </a:extLst>
          </p:cNvPr>
          <p:cNvSpPr txBox="1"/>
          <p:nvPr/>
        </p:nvSpPr>
        <p:spPr>
          <a:xfrm>
            <a:off x="830263" y="3929516"/>
            <a:ext cx="5189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</a:rPr>
              <a:t>规则：看谁搭得又稳又高。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2">
            <a:extLst>
              <a:ext uri="{FF2B5EF4-FFF2-40B4-BE49-F238E27FC236}">
                <a16:creationId xmlns:a16="http://schemas.microsoft.com/office/drawing/2014/main" id="{5FA7D676-0BF7-4F53-B885-ED32766B9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1036638"/>
            <a:ext cx="38940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>
                <a:latin typeface="黑体" panose="02010609060101010101" pitchFamily="49" charset="-122"/>
              </a:rPr>
              <a:t>看谁搭得又稳又高。</a:t>
            </a:r>
          </a:p>
        </p:txBody>
      </p:sp>
      <p:sp>
        <p:nvSpPr>
          <p:cNvPr id="4" name="圆角矩形标注 3">
            <a:extLst>
              <a:ext uri="{FF2B5EF4-FFF2-40B4-BE49-F238E27FC236}">
                <a16:creationId xmlns:a16="http://schemas.microsoft.com/office/drawing/2014/main" id="{40E7BE0C-B862-450B-BB01-412EF91231A9}"/>
              </a:ext>
            </a:extLst>
          </p:cNvPr>
          <p:cNvSpPr/>
          <p:nvPr/>
        </p:nvSpPr>
        <p:spPr>
          <a:xfrm>
            <a:off x="3074797" y="3735753"/>
            <a:ext cx="3796586" cy="733425"/>
          </a:xfrm>
          <a:prstGeom prst="wedgeRoundRectCallout">
            <a:avLst>
              <a:gd name="adj1" fmla="val 64460"/>
              <a:gd name="adj2" fmla="val 4854"/>
              <a:gd name="adj3" fmla="val 16667"/>
            </a:avLst>
          </a:prstGeom>
          <a:noFill/>
          <a:ln w="1270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chemeClr val="tx1"/>
                </a:solidFill>
                <a:sym typeface="+mn-ea"/>
              </a:rPr>
              <a:t>所有的积木都要用上！</a:t>
            </a:r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4A4234F-BB84-4F18-A7AB-F0237A942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44" y="317432"/>
            <a:ext cx="5933032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二、搭一搭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75B46113-4F89-47BF-A2BD-5B82E03DE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61660" y="3438552"/>
            <a:ext cx="1270396" cy="1244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立方体 7">
            <a:extLst>
              <a:ext uri="{FF2B5EF4-FFF2-40B4-BE49-F238E27FC236}">
                <a16:creationId xmlns:a16="http://schemas.microsoft.com/office/drawing/2014/main" id="{1AD8DDF4-D6D2-4B69-89AC-5D54E91284D0}"/>
              </a:ext>
            </a:extLst>
          </p:cNvPr>
          <p:cNvSpPr/>
          <p:nvPr/>
        </p:nvSpPr>
        <p:spPr>
          <a:xfrm>
            <a:off x="3751782" y="2184939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8D2DD11D-7317-4A72-A293-F5F6E6AE93D8}"/>
              </a:ext>
            </a:extLst>
          </p:cNvPr>
          <p:cNvSpPr/>
          <p:nvPr/>
        </p:nvSpPr>
        <p:spPr>
          <a:xfrm>
            <a:off x="908710" y="1882211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A68D6304-9B1B-40B5-9582-1F9A27D87A89}"/>
              </a:ext>
            </a:extLst>
          </p:cNvPr>
          <p:cNvSpPr/>
          <p:nvPr/>
        </p:nvSpPr>
        <p:spPr>
          <a:xfrm>
            <a:off x="1297330" y="1882211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AC5AB09-0CF4-4559-97EC-15942CA24183}"/>
              </a:ext>
            </a:extLst>
          </p:cNvPr>
          <p:cNvSpPr/>
          <p:nvPr/>
        </p:nvSpPr>
        <p:spPr>
          <a:xfrm>
            <a:off x="6056613" y="2505026"/>
            <a:ext cx="643611" cy="643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034B0D19-2BD0-4ADF-9305-4285DFC0FD9E}"/>
              </a:ext>
            </a:extLst>
          </p:cNvPr>
          <p:cNvSpPr/>
          <p:nvPr/>
        </p:nvSpPr>
        <p:spPr>
          <a:xfrm>
            <a:off x="4267416" y="3042783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1261E20E-4959-43C5-AE6B-5554A459B1D2}"/>
              </a:ext>
            </a:extLst>
          </p:cNvPr>
          <p:cNvSpPr/>
          <p:nvPr/>
        </p:nvSpPr>
        <p:spPr>
          <a:xfrm>
            <a:off x="2575698" y="3033581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8351FB1F-1D8A-438A-AD2C-5B855B9F22A2}"/>
              </a:ext>
            </a:extLst>
          </p:cNvPr>
          <p:cNvSpPr/>
          <p:nvPr/>
        </p:nvSpPr>
        <p:spPr>
          <a:xfrm>
            <a:off x="864078" y="3038845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柱形 14">
            <a:extLst>
              <a:ext uri="{FF2B5EF4-FFF2-40B4-BE49-F238E27FC236}">
                <a16:creationId xmlns:a16="http://schemas.microsoft.com/office/drawing/2014/main" id="{A50BAB58-3B3C-49F6-B647-DCF34ECDC535}"/>
              </a:ext>
            </a:extLst>
          </p:cNvPr>
          <p:cNvSpPr/>
          <p:nvPr/>
        </p:nvSpPr>
        <p:spPr>
          <a:xfrm>
            <a:off x="7285111" y="2539116"/>
            <a:ext cx="950179" cy="575431"/>
          </a:xfrm>
          <a:prstGeom prst="can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C38B1A1C-AEBB-49B9-B8BC-3CE8B7CA789F}"/>
              </a:ext>
            </a:extLst>
          </p:cNvPr>
          <p:cNvSpPr/>
          <p:nvPr/>
        </p:nvSpPr>
        <p:spPr>
          <a:xfrm>
            <a:off x="2660832" y="2209152"/>
            <a:ext cx="515756" cy="515756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87E42D5C-C55E-42C0-AE7C-DE3B61301780}"/>
              </a:ext>
            </a:extLst>
          </p:cNvPr>
          <p:cNvSpPr/>
          <p:nvPr/>
        </p:nvSpPr>
        <p:spPr>
          <a:xfrm>
            <a:off x="1685950" y="1882211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立方体 20">
            <a:extLst>
              <a:ext uri="{FF2B5EF4-FFF2-40B4-BE49-F238E27FC236}">
                <a16:creationId xmlns:a16="http://schemas.microsoft.com/office/drawing/2014/main" id="{367B8E28-2982-472C-8FEC-23B977380C0B}"/>
              </a:ext>
            </a:extLst>
          </p:cNvPr>
          <p:cNvSpPr/>
          <p:nvPr/>
        </p:nvSpPr>
        <p:spPr>
          <a:xfrm>
            <a:off x="3473186" y="1903424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1CAB3C08-1910-4713-8D98-D05236323206}"/>
              </a:ext>
            </a:extLst>
          </p:cNvPr>
          <p:cNvSpPr/>
          <p:nvPr/>
        </p:nvSpPr>
        <p:spPr>
          <a:xfrm>
            <a:off x="630114" y="1600696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919777DD-37BD-4458-B10F-868FEF20859C}"/>
              </a:ext>
            </a:extLst>
          </p:cNvPr>
          <p:cNvSpPr/>
          <p:nvPr/>
        </p:nvSpPr>
        <p:spPr>
          <a:xfrm>
            <a:off x="1018734" y="1600696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E9DD07D-11D1-4C69-82B8-9930C26250A5}"/>
              </a:ext>
            </a:extLst>
          </p:cNvPr>
          <p:cNvSpPr/>
          <p:nvPr/>
        </p:nvSpPr>
        <p:spPr>
          <a:xfrm>
            <a:off x="847829" y="3733726"/>
            <a:ext cx="643611" cy="643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A6C42079-258C-4504-BCE8-400C9030F109}"/>
              </a:ext>
            </a:extLst>
          </p:cNvPr>
          <p:cNvSpPr/>
          <p:nvPr/>
        </p:nvSpPr>
        <p:spPr>
          <a:xfrm>
            <a:off x="3988820" y="2761268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立方体 25">
            <a:extLst>
              <a:ext uri="{FF2B5EF4-FFF2-40B4-BE49-F238E27FC236}">
                <a16:creationId xmlns:a16="http://schemas.microsoft.com/office/drawing/2014/main" id="{BD41B9BC-39D6-4909-B11B-41AF8E062180}"/>
              </a:ext>
            </a:extLst>
          </p:cNvPr>
          <p:cNvSpPr/>
          <p:nvPr/>
        </p:nvSpPr>
        <p:spPr>
          <a:xfrm>
            <a:off x="2297102" y="2752066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65A0A4B6-256C-48FA-9DDE-362AC821FCD7}"/>
              </a:ext>
            </a:extLst>
          </p:cNvPr>
          <p:cNvSpPr/>
          <p:nvPr/>
        </p:nvSpPr>
        <p:spPr>
          <a:xfrm>
            <a:off x="585482" y="275733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柱形 27">
            <a:extLst>
              <a:ext uri="{FF2B5EF4-FFF2-40B4-BE49-F238E27FC236}">
                <a16:creationId xmlns:a16="http://schemas.microsoft.com/office/drawing/2014/main" id="{8766D830-3561-4884-A55C-E5C51E1FC06D}"/>
              </a:ext>
            </a:extLst>
          </p:cNvPr>
          <p:cNvSpPr/>
          <p:nvPr/>
        </p:nvSpPr>
        <p:spPr>
          <a:xfrm>
            <a:off x="1947435" y="3720716"/>
            <a:ext cx="950179" cy="575431"/>
          </a:xfrm>
          <a:prstGeom prst="can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6FF1F705-0675-4A99-8208-0875645FE1E2}"/>
              </a:ext>
            </a:extLst>
          </p:cNvPr>
          <p:cNvSpPr/>
          <p:nvPr/>
        </p:nvSpPr>
        <p:spPr>
          <a:xfrm>
            <a:off x="2452763" y="1845206"/>
            <a:ext cx="515756" cy="515756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8F0CC838-99E4-4D50-B367-4F89D397A8AB}"/>
              </a:ext>
            </a:extLst>
          </p:cNvPr>
          <p:cNvSpPr/>
          <p:nvPr/>
        </p:nvSpPr>
        <p:spPr>
          <a:xfrm>
            <a:off x="1407354" y="1600696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5AC27ED6-09A9-4751-AE29-FD8F1614ED67}"/>
              </a:ext>
            </a:extLst>
          </p:cNvPr>
          <p:cNvSpPr/>
          <p:nvPr/>
        </p:nvSpPr>
        <p:spPr>
          <a:xfrm>
            <a:off x="406400" y="393700"/>
            <a:ext cx="2749550" cy="628650"/>
          </a:xfrm>
          <a:prstGeom prst="roundRect">
            <a:avLst>
              <a:gd name="adj" fmla="val 2647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dirty="0">
                <a:sym typeface="+mn-ea"/>
              </a:rPr>
              <a:t>知道了什么？</a:t>
            </a:r>
          </a:p>
        </p:txBody>
      </p:sp>
      <p:sp>
        <p:nvSpPr>
          <p:cNvPr id="3" name="圆角矩形标注 2">
            <a:extLst>
              <a:ext uri="{FF2B5EF4-FFF2-40B4-BE49-F238E27FC236}">
                <a16:creationId xmlns:a16="http://schemas.microsoft.com/office/drawing/2014/main" id="{419B9D88-F5C5-4A4D-9D30-6E1F146427DA}"/>
              </a:ext>
            </a:extLst>
          </p:cNvPr>
          <p:cNvSpPr/>
          <p:nvPr/>
        </p:nvSpPr>
        <p:spPr>
          <a:xfrm>
            <a:off x="5171651" y="790375"/>
            <a:ext cx="2892425" cy="2049462"/>
          </a:xfrm>
          <a:prstGeom prst="wedgeRoundRectCallout">
            <a:avLst>
              <a:gd name="adj1" fmla="val 39422"/>
              <a:gd name="adj2" fmla="val 63551"/>
              <a:gd name="adj3" fmla="val 16667"/>
            </a:avLst>
          </a:prstGeom>
          <a:noFill/>
          <a:ln w="1270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sym typeface="+mn-ea"/>
              </a:rPr>
              <a:t>要用所有的积木搭，还要搭得又稳又高。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C23412B-439B-4BA9-AE1E-52EE8A25D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8207" y="2179078"/>
            <a:ext cx="596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稳</a:t>
            </a:r>
            <a:endParaRPr lang="zh-CN" altLang="en-US" sz="3200" b="0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0C91477-E62C-4331-A8D5-1260C23B0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3843" y="2180665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高</a:t>
            </a:r>
            <a:endParaRPr lang="zh-CN" altLang="en-US" sz="3200" b="0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52F40C9-C028-47E6-8246-E589EA3BE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8864" y="916637"/>
            <a:ext cx="10086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所有</a:t>
            </a:r>
            <a:endParaRPr lang="zh-CN" altLang="en-US" sz="3200" b="0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B768FA-5374-4236-8B30-D5F95566065E}"/>
              </a:ext>
            </a:extLst>
          </p:cNvPr>
          <p:cNvSpPr txBox="1"/>
          <p:nvPr/>
        </p:nvSpPr>
        <p:spPr>
          <a:xfrm>
            <a:off x="3242927" y="3563619"/>
            <a:ext cx="2005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7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个长方体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B5427B8-1DAF-465E-8AC2-31CCFA3CFFAB}"/>
              </a:ext>
            </a:extLst>
          </p:cNvPr>
          <p:cNvSpPr txBox="1"/>
          <p:nvPr/>
        </p:nvSpPr>
        <p:spPr>
          <a:xfrm>
            <a:off x="5105404" y="3563619"/>
            <a:ext cx="2005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个正方体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4AEFE95-B0D1-4949-9C28-51E5F540EF29}"/>
              </a:ext>
            </a:extLst>
          </p:cNvPr>
          <p:cNvSpPr txBox="1"/>
          <p:nvPr/>
        </p:nvSpPr>
        <p:spPr>
          <a:xfrm>
            <a:off x="5105404" y="4107786"/>
            <a:ext cx="1758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个圆柱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E419918-9266-4593-AF15-9518F840D1B6}"/>
              </a:ext>
            </a:extLst>
          </p:cNvPr>
          <p:cNvSpPr txBox="1"/>
          <p:nvPr/>
        </p:nvSpPr>
        <p:spPr>
          <a:xfrm>
            <a:off x="3242927" y="4107786"/>
            <a:ext cx="1354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个球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33687F0-4E33-48DE-B0AB-2A4A153F7AA6}"/>
              </a:ext>
            </a:extLst>
          </p:cNvPr>
          <p:cNvSpPr/>
          <p:nvPr/>
        </p:nvSpPr>
        <p:spPr>
          <a:xfrm>
            <a:off x="349721" y="1480940"/>
            <a:ext cx="1685591" cy="11655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A5E491A-5824-4094-A4A8-FEB1F31C0606}"/>
              </a:ext>
            </a:extLst>
          </p:cNvPr>
          <p:cNvSpPr/>
          <p:nvPr/>
        </p:nvSpPr>
        <p:spPr>
          <a:xfrm>
            <a:off x="3308071" y="1773911"/>
            <a:ext cx="1621395" cy="8358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A3C380A-5254-42B5-9C8E-38380CAA1CD6}"/>
              </a:ext>
            </a:extLst>
          </p:cNvPr>
          <p:cNvSpPr/>
          <p:nvPr/>
        </p:nvSpPr>
        <p:spPr>
          <a:xfrm>
            <a:off x="518223" y="2593231"/>
            <a:ext cx="4825050" cy="7598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A8A189AB-2B03-4351-9E8D-656DD18139BA}"/>
              </a:ext>
            </a:extLst>
          </p:cNvPr>
          <p:cNvSpPr/>
          <p:nvPr/>
        </p:nvSpPr>
        <p:spPr>
          <a:xfrm>
            <a:off x="2256216" y="1615664"/>
            <a:ext cx="864975" cy="8756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8F553A4F-05BD-4388-815B-4F373C816966}"/>
              </a:ext>
            </a:extLst>
          </p:cNvPr>
          <p:cNvSpPr/>
          <p:nvPr/>
        </p:nvSpPr>
        <p:spPr>
          <a:xfrm>
            <a:off x="737148" y="3570597"/>
            <a:ext cx="864975" cy="8756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307D0CE7-75A0-4E8C-9032-0CAE6D465F02}"/>
              </a:ext>
            </a:extLst>
          </p:cNvPr>
          <p:cNvSpPr/>
          <p:nvPr/>
        </p:nvSpPr>
        <p:spPr>
          <a:xfrm>
            <a:off x="1791147" y="3563619"/>
            <a:ext cx="1266410" cy="8756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E4DDDAC2-360E-419A-9372-A89D96024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11121" y="2713734"/>
            <a:ext cx="1758434" cy="171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 animBg="1"/>
      <p:bldP spid="4" grpId="0"/>
      <p:bldP spid="4" grpId="1"/>
      <p:bldP spid="6" grpId="0"/>
      <p:bldP spid="6" grpId="1"/>
      <p:bldP spid="10" grpId="0"/>
      <p:bldP spid="10" grpId="1"/>
      <p:bldP spid="7" grpId="0"/>
      <p:bldP spid="11" grpId="0"/>
      <p:bldP spid="12" grpId="0"/>
      <p:bldP spid="13" grpId="0"/>
      <p:bldP spid="8" grpId="0" animBg="1"/>
      <p:bldP spid="8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1">
            <a:extLst>
              <a:ext uri="{FF2B5EF4-FFF2-40B4-BE49-F238E27FC236}">
                <a16:creationId xmlns:a16="http://schemas.microsoft.com/office/drawing/2014/main" id="{17964B4A-4F31-49E3-82A0-4CDCE9B0563C}"/>
              </a:ext>
            </a:extLst>
          </p:cNvPr>
          <p:cNvSpPr/>
          <p:nvPr/>
        </p:nvSpPr>
        <p:spPr>
          <a:xfrm>
            <a:off x="427038" y="403225"/>
            <a:ext cx="2749550" cy="628650"/>
          </a:xfrm>
          <a:prstGeom prst="roundRect">
            <a:avLst>
              <a:gd name="adj" fmla="val 2647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dirty="0">
                <a:sym typeface="+mn-ea"/>
              </a:rPr>
              <a:t>怎样搭呢？</a:t>
            </a:r>
          </a:p>
        </p:txBody>
      </p:sp>
      <p:sp>
        <p:nvSpPr>
          <p:cNvPr id="7" name="圆角矩形标注 2">
            <a:extLst>
              <a:ext uri="{FF2B5EF4-FFF2-40B4-BE49-F238E27FC236}">
                <a16:creationId xmlns:a16="http://schemas.microsoft.com/office/drawing/2014/main" id="{D23E6907-D1DD-4B88-BA84-BB2BA9450A14}"/>
              </a:ext>
            </a:extLst>
          </p:cNvPr>
          <p:cNvSpPr/>
          <p:nvPr/>
        </p:nvSpPr>
        <p:spPr>
          <a:xfrm>
            <a:off x="5741126" y="1444497"/>
            <a:ext cx="2103120" cy="488806"/>
          </a:xfrm>
          <a:prstGeom prst="wedgeRoundRectCallout">
            <a:avLst>
              <a:gd name="adj1" fmla="val 17266"/>
              <a:gd name="adj2" fmla="val 97446"/>
              <a:gd name="adj3" fmla="val 16667"/>
            </a:avLst>
          </a:prstGeom>
          <a:solidFill>
            <a:schemeClr val="bg1"/>
          </a:solidFill>
          <a:ln w="1270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  <a:sym typeface="+mn-ea"/>
              </a:rPr>
              <a:t>球也要搭上。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2DD31D-7F50-4D7A-9516-0E0EB0F78DC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5197" y="3397905"/>
            <a:ext cx="1582205" cy="81725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DAF9E0A-0791-4487-8414-63FC7CD64E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63" y="1763123"/>
            <a:ext cx="1626079" cy="275046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9E3FDC2-1014-4BCA-B2CA-2A3817417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7564" y="2115018"/>
            <a:ext cx="1080760" cy="258551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5DD57145-20AE-484F-8171-2C63D5EDB3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681" y="2416252"/>
            <a:ext cx="726611" cy="198304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2DEBC52-A9DB-43FD-8730-4AB91C0D70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602" y="2571750"/>
            <a:ext cx="795887" cy="180276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ECAB5A6-3D2E-4BA8-834A-10C34E6FDAF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6646" y="3919771"/>
            <a:ext cx="620277" cy="506854"/>
          </a:xfrm>
          <a:prstGeom prst="rect">
            <a:avLst/>
          </a:prstGeom>
        </p:spPr>
      </p:pic>
      <p:sp>
        <p:nvSpPr>
          <p:cNvPr id="18" name="圆角矩形标注 2">
            <a:extLst>
              <a:ext uri="{FF2B5EF4-FFF2-40B4-BE49-F238E27FC236}">
                <a16:creationId xmlns:a16="http://schemas.microsoft.com/office/drawing/2014/main" id="{D79328B2-4C9B-4FCC-9E41-A6A3AC11BC8E}"/>
              </a:ext>
            </a:extLst>
          </p:cNvPr>
          <p:cNvSpPr/>
          <p:nvPr/>
        </p:nvSpPr>
        <p:spPr>
          <a:xfrm>
            <a:off x="1605060" y="1187360"/>
            <a:ext cx="2398485" cy="488806"/>
          </a:xfrm>
          <a:prstGeom prst="wedgeRoundRectCallout">
            <a:avLst>
              <a:gd name="adj1" fmla="val 2011"/>
              <a:gd name="adj2" fmla="val 108194"/>
              <a:gd name="adj3" fmla="val 16667"/>
            </a:avLst>
          </a:prstGeom>
          <a:solidFill>
            <a:schemeClr val="bg1"/>
          </a:solidFill>
          <a:ln w="1270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  <a:sym typeface="+mn-ea"/>
              </a:rPr>
              <a:t>尽量往高搭。</a:t>
            </a:r>
          </a:p>
        </p:txBody>
      </p:sp>
    </p:spTree>
    <p:extLst>
      <p:ext uri="{BB962C8B-B14F-4D97-AF65-F5344CB8AC3E}">
        <p14:creationId xmlns:p14="http://schemas.microsoft.com/office/powerpoint/2010/main" val="396405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1">
            <a:extLst>
              <a:ext uri="{FF2B5EF4-FFF2-40B4-BE49-F238E27FC236}">
                <a16:creationId xmlns:a16="http://schemas.microsoft.com/office/drawing/2014/main" id="{17964B4A-4F31-49E3-82A0-4CDCE9B0563C}"/>
              </a:ext>
            </a:extLst>
          </p:cNvPr>
          <p:cNvSpPr/>
          <p:nvPr/>
        </p:nvSpPr>
        <p:spPr>
          <a:xfrm>
            <a:off x="427038" y="403225"/>
            <a:ext cx="2749550" cy="628650"/>
          </a:xfrm>
          <a:prstGeom prst="roundRect">
            <a:avLst>
              <a:gd name="adj" fmla="val 2647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dirty="0">
                <a:sym typeface="+mn-ea"/>
              </a:rPr>
              <a:t>怎样搭呢？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8E2E94F0-3F73-4332-A60F-D54E2F620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557" y="1177315"/>
            <a:ext cx="63642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>
                <a:latin typeface="黑体" panose="02010609060101010101" pitchFamily="49" charset="-122"/>
              </a:rPr>
              <a:t>观察这些积木，它们有什么特点？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AE7A4530-989E-49BD-BC0E-1FBEE991E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65" y="3867819"/>
            <a:ext cx="801213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3200">
                <a:latin typeface="黑体" panose="02010609060101010101" pitchFamily="49" charset="-122"/>
              </a:rPr>
              <a:t>怎样才能搭得又稳又高？小组内交流想法。</a:t>
            </a:r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30742CB1-AB0F-45A9-ABD0-E481F8F854BE}"/>
              </a:ext>
            </a:extLst>
          </p:cNvPr>
          <p:cNvSpPr/>
          <p:nvPr/>
        </p:nvSpPr>
        <p:spPr>
          <a:xfrm>
            <a:off x="3751782" y="2184939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BE28D544-E2EA-4CB6-9526-5B8CCC52CD2E}"/>
              </a:ext>
            </a:extLst>
          </p:cNvPr>
          <p:cNvSpPr/>
          <p:nvPr/>
        </p:nvSpPr>
        <p:spPr>
          <a:xfrm>
            <a:off x="908710" y="1882211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FAAF7900-A873-43DD-98FC-F622A04F2D6A}"/>
              </a:ext>
            </a:extLst>
          </p:cNvPr>
          <p:cNvSpPr/>
          <p:nvPr/>
        </p:nvSpPr>
        <p:spPr>
          <a:xfrm>
            <a:off x="1297330" y="1882211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D7E2B95E-1EA9-457C-850C-1FE895E2AD19}"/>
              </a:ext>
            </a:extLst>
          </p:cNvPr>
          <p:cNvSpPr/>
          <p:nvPr/>
        </p:nvSpPr>
        <p:spPr>
          <a:xfrm>
            <a:off x="6056613" y="2505026"/>
            <a:ext cx="643611" cy="643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BD55A2E4-9863-44E9-9AAF-6C6C22EB0290}"/>
              </a:ext>
            </a:extLst>
          </p:cNvPr>
          <p:cNvSpPr/>
          <p:nvPr/>
        </p:nvSpPr>
        <p:spPr>
          <a:xfrm>
            <a:off x="4267416" y="3042783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F6EAF524-9E32-49DB-83D3-70430C06AA84}"/>
              </a:ext>
            </a:extLst>
          </p:cNvPr>
          <p:cNvSpPr/>
          <p:nvPr/>
        </p:nvSpPr>
        <p:spPr>
          <a:xfrm>
            <a:off x="2575698" y="3033581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13A4F433-8E64-4969-8018-B457EE809793}"/>
              </a:ext>
            </a:extLst>
          </p:cNvPr>
          <p:cNvSpPr/>
          <p:nvPr/>
        </p:nvSpPr>
        <p:spPr>
          <a:xfrm>
            <a:off x="864078" y="3038845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柱形 30">
            <a:extLst>
              <a:ext uri="{FF2B5EF4-FFF2-40B4-BE49-F238E27FC236}">
                <a16:creationId xmlns:a16="http://schemas.microsoft.com/office/drawing/2014/main" id="{5C51A6C7-07F2-49FC-A407-3634623B893C}"/>
              </a:ext>
            </a:extLst>
          </p:cNvPr>
          <p:cNvSpPr/>
          <p:nvPr/>
        </p:nvSpPr>
        <p:spPr>
          <a:xfrm>
            <a:off x="7285111" y="2539116"/>
            <a:ext cx="950179" cy="575431"/>
          </a:xfrm>
          <a:prstGeom prst="can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E72EE236-03BE-4427-81D4-90D065D8F6D6}"/>
              </a:ext>
            </a:extLst>
          </p:cNvPr>
          <p:cNvSpPr/>
          <p:nvPr/>
        </p:nvSpPr>
        <p:spPr>
          <a:xfrm>
            <a:off x="2660832" y="2209152"/>
            <a:ext cx="515756" cy="515756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5F4F787D-1B34-4837-89F2-6DDF4551EB80}"/>
              </a:ext>
            </a:extLst>
          </p:cNvPr>
          <p:cNvSpPr/>
          <p:nvPr/>
        </p:nvSpPr>
        <p:spPr>
          <a:xfrm>
            <a:off x="1685950" y="1882211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立方体 16">
            <a:extLst>
              <a:ext uri="{FF2B5EF4-FFF2-40B4-BE49-F238E27FC236}">
                <a16:creationId xmlns:a16="http://schemas.microsoft.com/office/drawing/2014/main" id="{D107F6A6-36AA-419F-A17F-F83A999F28C8}"/>
              </a:ext>
            </a:extLst>
          </p:cNvPr>
          <p:cNvSpPr/>
          <p:nvPr/>
        </p:nvSpPr>
        <p:spPr>
          <a:xfrm>
            <a:off x="3584130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8A0DFD80-9147-446D-9DE1-3B66BE1121F9}"/>
              </a:ext>
            </a:extLst>
          </p:cNvPr>
          <p:cNvSpPr/>
          <p:nvPr/>
        </p:nvSpPr>
        <p:spPr>
          <a:xfrm>
            <a:off x="3580960" y="1657688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C73D6A7D-7B98-4F6F-8629-CB8881218C6B}"/>
              </a:ext>
            </a:extLst>
          </p:cNvPr>
          <p:cNvSpPr/>
          <p:nvPr/>
        </p:nvSpPr>
        <p:spPr>
          <a:xfrm>
            <a:off x="3580960" y="1657688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FDF4E421-403E-429A-BA2B-3B3F70299724}"/>
              </a:ext>
            </a:extLst>
          </p:cNvPr>
          <p:cNvSpPr/>
          <p:nvPr/>
        </p:nvSpPr>
        <p:spPr>
          <a:xfrm>
            <a:off x="3580960" y="1662425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D7638540-C4D5-494E-BCBA-3B5796F48C57}"/>
              </a:ext>
            </a:extLst>
          </p:cNvPr>
          <p:cNvSpPr/>
          <p:nvPr/>
        </p:nvSpPr>
        <p:spPr>
          <a:xfrm>
            <a:off x="2087833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3BE6458C-24F4-4548-846D-5DB84C16AB19}"/>
              </a:ext>
            </a:extLst>
          </p:cNvPr>
          <p:cNvSpPr/>
          <p:nvPr/>
        </p:nvSpPr>
        <p:spPr>
          <a:xfrm>
            <a:off x="2088451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CD000442-C914-4B40-9042-E1D1327D68E0}"/>
              </a:ext>
            </a:extLst>
          </p:cNvPr>
          <p:cNvSpPr/>
          <p:nvPr/>
        </p:nvSpPr>
        <p:spPr>
          <a:xfrm>
            <a:off x="3579233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立方体 13">
            <a:extLst>
              <a:ext uri="{FF2B5EF4-FFF2-40B4-BE49-F238E27FC236}">
                <a16:creationId xmlns:a16="http://schemas.microsoft.com/office/drawing/2014/main" id="{1BA7587F-890A-4256-8291-AA1D2F4FDF85}"/>
              </a:ext>
            </a:extLst>
          </p:cNvPr>
          <p:cNvSpPr/>
          <p:nvPr/>
        </p:nvSpPr>
        <p:spPr>
          <a:xfrm>
            <a:off x="737888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A1701174-D86F-425F-AFF4-3587E3A817F8}"/>
              </a:ext>
            </a:extLst>
          </p:cNvPr>
          <p:cNvSpPr/>
          <p:nvPr/>
        </p:nvSpPr>
        <p:spPr>
          <a:xfrm>
            <a:off x="693256" y="3366600"/>
            <a:ext cx="643611" cy="643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28CB1D74-8F66-4058-8B90-69C281628829}"/>
              </a:ext>
            </a:extLst>
          </p:cNvPr>
          <p:cNvSpPr/>
          <p:nvPr/>
        </p:nvSpPr>
        <p:spPr>
          <a:xfrm>
            <a:off x="592773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柱形 19">
            <a:extLst>
              <a:ext uri="{FF2B5EF4-FFF2-40B4-BE49-F238E27FC236}">
                <a16:creationId xmlns:a16="http://schemas.microsoft.com/office/drawing/2014/main" id="{0488E925-701D-4929-AD64-8D8186A51073}"/>
              </a:ext>
            </a:extLst>
          </p:cNvPr>
          <p:cNvSpPr/>
          <p:nvPr/>
        </p:nvSpPr>
        <p:spPr>
          <a:xfrm>
            <a:off x="1921754" y="3400690"/>
            <a:ext cx="950179" cy="575431"/>
          </a:xfrm>
          <a:prstGeom prst="can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立方体 20">
            <a:extLst>
              <a:ext uri="{FF2B5EF4-FFF2-40B4-BE49-F238E27FC236}">
                <a16:creationId xmlns:a16="http://schemas.microsoft.com/office/drawing/2014/main" id="{251B876F-1B42-439C-8D73-404473D3A2F4}"/>
              </a:ext>
            </a:extLst>
          </p:cNvPr>
          <p:cNvSpPr/>
          <p:nvPr/>
        </p:nvSpPr>
        <p:spPr>
          <a:xfrm>
            <a:off x="2490010" y="1686638"/>
            <a:ext cx="515756" cy="515756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48F158D9-5F06-4DC6-9723-1DD35E09D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839" y="309564"/>
            <a:ext cx="34989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</a:rPr>
              <a:t>长方体平放着比较稳</a:t>
            </a:r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389DD382-57B6-4516-9EB6-BDB8AFD0A4F7}"/>
              </a:ext>
            </a:extLst>
          </p:cNvPr>
          <p:cNvSpPr/>
          <p:nvPr/>
        </p:nvSpPr>
        <p:spPr>
          <a:xfrm rot="5400000" flipH="1">
            <a:off x="7537166" y="3409208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4FF3807F-F1E2-4D32-B72B-8B68873589EA}"/>
              </a:ext>
            </a:extLst>
          </p:cNvPr>
          <p:cNvSpPr/>
          <p:nvPr/>
        </p:nvSpPr>
        <p:spPr>
          <a:xfrm rot="5400000" flipH="1">
            <a:off x="7629238" y="2485265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431501EA-FC80-4EC7-BAA9-C35C4B2E516F}"/>
              </a:ext>
            </a:extLst>
          </p:cNvPr>
          <p:cNvSpPr/>
          <p:nvPr/>
        </p:nvSpPr>
        <p:spPr>
          <a:xfrm>
            <a:off x="8079172" y="136506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立方体 40">
            <a:extLst>
              <a:ext uri="{FF2B5EF4-FFF2-40B4-BE49-F238E27FC236}">
                <a16:creationId xmlns:a16="http://schemas.microsoft.com/office/drawing/2014/main" id="{60479675-E145-4175-9617-C7CDD7138FD3}"/>
              </a:ext>
            </a:extLst>
          </p:cNvPr>
          <p:cNvSpPr/>
          <p:nvPr/>
        </p:nvSpPr>
        <p:spPr>
          <a:xfrm rot="5400000" flipH="1">
            <a:off x="6121164" y="2356721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E627CE57-9147-4E8B-BB7F-65DA067CB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4839" y="797487"/>
            <a:ext cx="34989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</a:rPr>
              <a:t>竖起来搭得高</a:t>
            </a:r>
          </a:p>
        </p:txBody>
      </p:sp>
      <p:sp>
        <p:nvSpPr>
          <p:cNvPr id="43" name="圆角矩形 1">
            <a:extLst>
              <a:ext uri="{FF2B5EF4-FFF2-40B4-BE49-F238E27FC236}">
                <a16:creationId xmlns:a16="http://schemas.microsoft.com/office/drawing/2014/main" id="{670CACDB-2EE7-4A4A-9341-5FCDDD9B3831}"/>
              </a:ext>
            </a:extLst>
          </p:cNvPr>
          <p:cNvSpPr/>
          <p:nvPr/>
        </p:nvSpPr>
        <p:spPr>
          <a:xfrm>
            <a:off x="427038" y="403225"/>
            <a:ext cx="2749550" cy="628650"/>
          </a:xfrm>
          <a:prstGeom prst="roundRect">
            <a:avLst>
              <a:gd name="adj" fmla="val 2647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dirty="0">
                <a:sym typeface="+mn-ea"/>
              </a:rPr>
              <a:t>怎样搭呢？</a:t>
            </a:r>
          </a:p>
        </p:txBody>
      </p:sp>
      <p:sp>
        <p:nvSpPr>
          <p:cNvPr id="44" name="TextBox 2">
            <a:extLst>
              <a:ext uri="{FF2B5EF4-FFF2-40B4-BE49-F238E27FC236}">
                <a16:creationId xmlns:a16="http://schemas.microsoft.com/office/drawing/2014/main" id="{84DDB7E2-FE1D-431D-A4ED-C15E1F75F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87" y="4174428"/>
            <a:ext cx="7684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</a:rPr>
              <a:t>长方体摆放方向的不同，会导致高度不一样。</a:t>
            </a:r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B3744029-1FB1-4BA5-AD01-3260F6752A7A}"/>
              </a:ext>
            </a:extLst>
          </p:cNvPr>
          <p:cNvSpPr/>
          <p:nvPr/>
        </p:nvSpPr>
        <p:spPr>
          <a:xfrm>
            <a:off x="1125890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6300E365-0DA6-49E9-8574-6369105E5FCB}"/>
              </a:ext>
            </a:extLst>
          </p:cNvPr>
          <p:cNvSpPr/>
          <p:nvPr/>
        </p:nvSpPr>
        <p:spPr>
          <a:xfrm>
            <a:off x="1126508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81C1B8CE-95EC-48D5-A22C-226A66CF7A24}"/>
              </a:ext>
            </a:extLst>
          </p:cNvPr>
          <p:cNvSpPr/>
          <p:nvPr/>
        </p:nvSpPr>
        <p:spPr>
          <a:xfrm>
            <a:off x="1515128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8AAF76B6-82E1-424E-B68A-2A384BA44574}"/>
              </a:ext>
            </a:extLst>
          </p:cNvPr>
          <p:cNvSpPr/>
          <p:nvPr/>
        </p:nvSpPr>
        <p:spPr>
          <a:xfrm>
            <a:off x="1515128" y="1365459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47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34568E-6 L 0.21632 0.26389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6" y="13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58025E-6 L 0.39375 0.0321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6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83951E-6 L 0.54514 0.19013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57" y="95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7284E-6 L 0.41423 0.35802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12" y="1790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58025E-6 L 0.43039 -0.00309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10" y="-15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83951E-6 L 0.71632 0.00093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6" y="3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7" grpId="2" animBg="1"/>
      <p:bldP spid="31" grpId="0" animBg="1"/>
      <p:bldP spid="36" grpId="0" animBg="1"/>
      <p:bldP spid="36" grpId="1" animBg="1"/>
      <p:bldP spid="13" grpId="0" animBg="1"/>
      <p:bldP spid="13" grpId="1" animBg="1"/>
      <p:bldP spid="13" grpId="2" animBg="1"/>
      <p:bldP spid="13" grpId="4" animBg="1"/>
      <p:bldP spid="35" grpId="0" animBg="1"/>
      <p:bldP spid="18" grpId="0" animBg="1"/>
      <p:bldP spid="14" grpId="0" animBg="1"/>
      <p:bldP spid="19" grpId="0" animBg="1"/>
      <p:bldP spid="23" grpId="0"/>
      <p:bldP spid="24" grpId="0" animBg="1"/>
      <p:bldP spid="24" grpId="1" animBg="1"/>
      <p:bldP spid="27" grpId="0" animBg="1"/>
      <p:bldP spid="25" grpId="0" animBg="1"/>
      <p:bldP spid="41" grpId="0" animBg="1"/>
      <p:bldP spid="42" grpId="0"/>
      <p:bldP spid="44" grpId="0"/>
      <p:bldP spid="34" grpId="0" animBg="1"/>
      <p:bldP spid="34" grpId="1" animBg="1"/>
      <p:bldP spid="34" grpId="2" animBg="1"/>
      <p:bldP spid="15" grpId="0" animBg="1"/>
      <p:bldP spid="22" grpId="0" animBg="1"/>
      <p:bldP spid="22" grpId="1" animBg="1"/>
      <p:bldP spid="22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立方体 9">
            <a:extLst>
              <a:ext uri="{FF2B5EF4-FFF2-40B4-BE49-F238E27FC236}">
                <a16:creationId xmlns:a16="http://schemas.microsoft.com/office/drawing/2014/main" id="{F36D4516-3B54-4D0E-A1BF-2F8AECB2FC9B}"/>
              </a:ext>
            </a:extLst>
          </p:cNvPr>
          <p:cNvSpPr/>
          <p:nvPr/>
        </p:nvSpPr>
        <p:spPr>
          <a:xfrm>
            <a:off x="737888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柱形 13">
            <a:extLst>
              <a:ext uri="{FF2B5EF4-FFF2-40B4-BE49-F238E27FC236}">
                <a16:creationId xmlns:a16="http://schemas.microsoft.com/office/drawing/2014/main" id="{99513607-9E91-419A-9132-2FC0F04E6BC7}"/>
              </a:ext>
            </a:extLst>
          </p:cNvPr>
          <p:cNvSpPr/>
          <p:nvPr/>
        </p:nvSpPr>
        <p:spPr>
          <a:xfrm>
            <a:off x="1921754" y="3400690"/>
            <a:ext cx="950179" cy="575431"/>
          </a:xfrm>
          <a:prstGeom prst="can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AEB36A70-EC87-420C-BFAB-B396B4F8A824}"/>
              </a:ext>
            </a:extLst>
          </p:cNvPr>
          <p:cNvSpPr/>
          <p:nvPr/>
        </p:nvSpPr>
        <p:spPr>
          <a:xfrm>
            <a:off x="2490010" y="1686638"/>
            <a:ext cx="515756" cy="515756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柱形 18">
            <a:extLst>
              <a:ext uri="{FF2B5EF4-FFF2-40B4-BE49-F238E27FC236}">
                <a16:creationId xmlns:a16="http://schemas.microsoft.com/office/drawing/2014/main" id="{D0CC910E-C62B-4F3C-B1F7-02E59D3EB881}"/>
              </a:ext>
            </a:extLst>
          </p:cNvPr>
          <p:cNvSpPr/>
          <p:nvPr/>
        </p:nvSpPr>
        <p:spPr>
          <a:xfrm>
            <a:off x="1924898" y="3400690"/>
            <a:ext cx="950179" cy="575431"/>
          </a:xfrm>
          <a:prstGeom prst="can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立方体 19">
            <a:extLst>
              <a:ext uri="{FF2B5EF4-FFF2-40B4-BE49-F238E27FC236}">
                <a16:creationId xmlns:a16="http://schemas.microsoft.com/office/drawing/2014/main" id="{9E17E130-9B7F-4B06-8452-2B180E912486}"/>
              </a:ext>
            </a:extLst>
          </p:cNvPr>
          <p:cNvSpPr/>
          <p:nvPr/>
        </p:nvSpPr>
        <p:spPr>
          <a:xfrm>
            <a:off x="2493154" y="1686638"/>
            <a:ext cx="515756" cy="515756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立方体 1">
            <a:extLst>
              <a:ext uri="{FF2B5EF4-FFF2-40B4-BE49-F238E27FC236}">
                <a16:creationId xmlns:a16="http://schemas.microsoft.com/office/drawing/2014/main" id="{5FE89CB6-3DE8-4834-B115-E1FE680B5BDE}"/>
              </a:ext>
            </a:extLst>
          </p:cNvPr>
          <p:cNvSpPr/>
          <p:nvPr/>
        </p:nvSpPr>
        <p:spPr>
          <a:xfrm>
            <a:off x="3580960" y="1662425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立方体 3">
            <a:extLst>
              <a:ext uri="{FF2B5EF4-FFF2-40B4-BE49-F238E27FC236}">
                <a16:creationId xmlns:a16="http://schemas.microsoft.com/office/drawing/2014/main" id="{905118E2-6F0A-47B6-8104-087F03E72462}"/>
              </a:ext>
            </a:extLst>
          </p:cNvPr>
          <p:cNvSpPr/>
          <p:nvPr/>
        </p:nvSpPr>
        <p:spPr>
          <a:xfrm>
            <a:off x="2088451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E4A5CA7E-0C92-4C0C-AF84-303B75719B32}"/>
              </a:ext>
            </a:extLst>
          </p:cNvPr>
          <p:cNvSpPr/>
          <p:nvPr/>
        </p:nvSpPr>
        <p:spPr>
          <a:xfrm>
            <a:off x="1126508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51C1879A-BB57-4347-8593-24456125C083}"/>
              </a:ext>
            </a:extLst>
          </p:cNvPr>
          <p:cNvSpPr/>
          <p:nvPr/>
        </p:nvSpPr>
        <p:spPr>
          <a:xfrm>
            <a:off x="3579233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D2E0FCFB-3CD8-40A8-BAF6-AD716D134F7C}"/>
              </a:ext>
            </a:extLst>
          </p:cNvPr>
          <p:cNvSpPr/>
          <p:nvPr/>
        </p:nvSpPr>
        <p:spPr>
          <a:xfrm>
            <a:off x="1515128" y="1365459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93008CC-9864-4AE8-8339-1D158A074B21}"/>
              </a:ext>
            </a:extLst>
          </p:cNvPr>
          <p:cNvSpPr/>
          <p:nvPr/>
        </p:nvSpPr>
        <p:spPr>
          <a:xfrm>
            <a:off x="693256" y="3366600"/>
            <a:ext cx="643611" cy="643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365E195F-2F63-4AC9-88EB-ED821891595A}"/>
              </a:ext>
            </a:extLst>
          </p:cNvPr>
          <p:cNvSpPr/>
          <p:nvPr/>
        </p:nvSpPr>
        <p:spPr>
          <a:xfrm>
            <a:off x="592773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1">
            <a:extLst>
              <a:ext uri="{FF2B5EF4-FFF2-40B4-BE49-F238E27FC236}">
                <a16:creationId xmlns:a16="http://schemas.microsoft.com/office/drawing/2014/main" id="{56EE6416-86C3-4891-A2A4-FABAB6DAFBB9}"/>
              </a:ext>
            </a:extLst>
          </p:cNvPr>
          <p:cNvSpPr/>
          <p:nvPr/>
        </p:nvSpPr>
        <p:spPr>
          <a:xfrm>
            <a:off x="427038" y="403225"/>
            <a:ext cx="2749550" cy="628650"/>
          </a:xfrm>
          <a:prstGeom prst="roundRect">
            <a:avLst>
              <a:gd name="adj" fmla="val 2647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dirty="0">
                <a:sym typeface="+mn-ea"/>
              </a:rPr>
              <a:t>怎样搭呢？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EA6C6C19-96FC-44B4-AF4C-3B1BD1687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381" y="3976121"/>
            <a:ext cx="666774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</a:rPr>
              <a:t>圆柱摆放的方向不同，不仅会影响高度，还会影响平稳程度。</a:t>
            </a: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D4FE18B0-16DD-44C6-9CEC-9FD3BEFCC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9534" y="589880"/>
            <a:ext cx="2928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</a:rPr>
              <a:t>竖着放稳一些</a:t>
            </a:r>
          </a:p>
        </p:txBody>
      </p:sp>
    </p:spTree>
    <p:extLst>
      <p:ext uri="{BB962C8B-B14F-4D97-AF65-F5344CB8AC3E}">
        <p14:creationId xmlns:p14="http://schemas.microsoft.com/office/powerpoint/2010/main" val="71324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69136E-6 L 0.50278 -0.2651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39" y="-1327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0.4632 -0.0049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60" y="-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" grpId="0" animBg="1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立方体 23">
            <a:extLst>
              <a:ext uri="{FF2B5EF4-FFF2-40B4-BE49-F238E27FC236}">
                <a16:creationId xmlns:a16="http://schemas.microsoft.com/office/drawing/2014/main" id="{FA796656-C890-4C93-BA7F-3F239980B651}"/>
              </a:ext>
            </a:extLst>
          </p:cNvPr>
          <p:cNvSpPr/>
          <p:nvPr/>
        </p:nvSpPr>
        <p:spPr>
          <a:xfrm>
            <a:off x="733292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>
            <a:extLst>
              <a:ext uri="{FF2B5EF4-FFF2-40B4-BE49-F238E27FC236}">
                <a16:creationId xmlns:a16="http://schemas.microsoft.com/office/drawing/2014/main" id="{E4A5CA7E-0C92-4C0C-AF84-303B75719B32}"/>
              </a:ext>
            </a:extLst>
          </p:cNvPr>
          <p:cNvSpPr/>
          <p:nvPr/>
        </p:nvSpPr>
        <p:spPr>
          <a:xfrm>
            <a:off x="1115750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D2E0FCFB-3CD8-40A8-BAF6-AD716D134F7C}"/>
              </a:ext>
            </a:extLst>
          </p:cNvPr>
          <p:cNvSpPr/>
          <p:nvPr/>
        </p:nvSpPr>
        <p:spPr>
          <a:xfrm>
            <a:off x="1504370" y="1365459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>
            <a:extLst>
              <a:ext uri="{FF2B5EF4-FFF2-40B4-BE49-F238E27FC236}">
                <a16:creationId xmlns:a16="http://schemas.microsoft.com/office/drawing/2014/main" id="{F36D4516-3B54-4D0E-A1BF-2F8AECB2FC9B}"/>
              </a:ext>
            </a:extLst>
          </p:cNvPr>
          <p:cNvSpPr/>
          <p:nvPr/>
        </p:nvSpPr>
        <p:spPr>
          <a:xfrm>
            <a:off x="727130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853E42F4-3F74-40B4-9A7B-48EE292A23C0}"/>
              </a:ext>
            </a:extLst>
          </p:cNvPr>
          <p:cNvSpPr/>
          <p:nvPr/>
        </p:nvSpPr>
        <p:spPr>
          <a:xfrm>
            <a:off x="688660" y="3366600"/>
            <a:ext cx="643611" cy="643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立方体 21">
            <a:extLst>
              <a:ext uri="{FF2B5EF4-FFF2-40B4-BE49-F238E27FC236}">
                <a16:creationId xmlns:a16="http://schemas.microsoft.com/office/drawing/2014/main" id="{8552E422-05F2-46B0-8F4F-7759E67BE644}"/>
              </a:ext>
            </a:extLst>
          </p:cNvPr>
          <p:cNvSpPr/>
          <p:nvPr/>
        </p:nvSpPr>
        <p:spPr>
          <a:xfrm>
            <a:off x="1121912" y="1359697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93A03AB9-16AA-46D2-A29A-78E9EA3C3FB6}"/>
              </a:ext>
            </a:extLst>
          </p:cNvPr>
          <p:cNvSpPr/>
          <p:nvPr/>
        </p:nvSpPr>
        <p:spPr>
          <a:xfrm>
            <a:off x="1510532" y="1365459"/>
            <a:ext cx="253493" cy="944621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93008CC-9864-4AE8-8339-1D158A074B21}"/>
              </a:ext>
            </a:extLst>
          </p:cNvPr>
          <p:cNvSpPr/>
          <p:nvPr/>
        </p:nvSpPr>
        <p:spPr>
          <a:xfrm>
            <a:off x="693256" y="3366600"/>
            <a:ext cx="643611" cy="643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立方体 1">
            <a:extLst>
              <a:ext uri="{FF2B5EF4-FFF2-40B4-BE49-F238E27FC236}">
                <a16:creationId xmlns:a16="http://schemas.microsoft.com/office/drawing/2014/main" id="{5FE89CB6-3DE8-4834-B115-E1FE680B5BDE}"/>
              </a:ext>
            </a:extLst>
          </p:cNvPr>
          <p:cNvSpPr/>
          <p:nvPr/>
        </p:nvSpPr>
        <p:spPr>
          <a:xfrm>
            <a:off x="3580960" y="1662425"/>
            <a:ext cx="1304137" cy="585108"/>
          </a:xfrm>
          <a:prstGeom prst="cube">
            <a:avLst>
              <a:gd name="adj" fmla="val 34877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立方体 3">
            <a:extLst>
              <a:ext uri="{FF2B5EF4-FFF2-40B4-BE49-F238E27FC236}">
                <a16:creationId xmlns:a16="http://schemas.microsoft.com/office/drawing/2014/main" id="{905118E2-6F0A-47B6-8104-087F03E72462}"/>
              </a:ext>
            </a:extLst>
          </p:cNvPr>
          <p:cNvSpPr/>
          <p:nvPr/>
        </p:nvSpPr>
        <p:spPr>
          <a:xfrm>
            <a:off x="2088451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立方体 6">
            <a:extLst>
              <a:ext uri="{FF2B5EF4-FFF2-40B4-BE49-F238E27FC236}">
                <a16:creationId xmlns:a16="http://schemas.microsoft.com/office/drawing/2014/main" id="{51C1879A-BB57-4347-8593-24456125C083}"/>
              </a:ext>
            </a:extLst>
          </p:cNvPr>
          <p:cNvSpPr/>
          <p:nvPr/>
        </p:nvSpPr>
        <p:spPr>
          <a:xfrm>
            <a:off x="3579233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立方体 12">
            <a:extLst>
              <a:ext uri="{FF2B5EF4-FFF2-40B4-BE49-F238E27FC236}">
                <a16:creationId xmlns:a16="http://schemas.microsoft.com/office/drawing/2014/main" id="{365E195F-2F63-4AC9-88EB-ED821891595A}"/>
              </a:ext>
            </a:extLst>
          </p:cNvPr>
          <p:cNvSpPr/>
          <p:nvPr/>
        </p:nvSpPr>
        <p:spPr>
          <a:xfrm>
            <a:off x="592773" y="2611550"/>
            <a:ext cx="1119996" cy="467130"/>
          </a:xfrm>
          <a:prstGeom prst="cube">
            <a:avLst>
              <a:gd name="adj" fmla="val 54266"/>
            </a:avLst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柱形 13">
            <a:extLst>
              <a:ext uri="{FF2B5EF4-FFF2-40B4-BE49-F238E27FC236}">
                <a16:creationId xmlns:a16="http://schemas.microsoft.com/office/drawing/2014/main" id="{99513607-9E91-419A-9132-2FC0F04E6BC7}"/>
              </a:ext>
            </a:extLst>
          </p:cNvPr>
          <p:cNvSpPr/>
          <p:nvPr/>
        </p:nvSpPr>
        <p:spPr>
          <a:xfrm>
            <a:off x="1921754" y="3400690"/>
            <a:ext cx="950179" cy="575431"/>
          </a:xfrm>
          <a:prstGeom prst="can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AEB36A70-EC87-420C-BFAB-B396B4F8A824}"/>
              </a:ext>
            </a:extLst>
          </p:cNvPr>
          <p:cNvSpPr/>
          <p:nvPr/>
        </p:nvSpPr>
        <p:spPr>
          <a:xfrm>
            <a:off x="2490010" y="1686638"/>
            <a:ext cx="515756" cy="515756"/>
          </a:xfrm>
          <a:prstGeom prst="cube">
            <a:avLst/>
          </a:prstGeom>
          <a:gradFill flip="none" rotWithShape="1">
            <a:gsLst>
              <a:gs pos="0">
                <a:schemeClr val="bg1"/>
              </a:gs>
              <a:gs pos="51000">
                <a:srgbClr val="FFCC91"/>
              </a:gs>
              <a:gs pos="100000">
                <a:srgbClr val="FFDBAF"/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004A0E82-BEC5-4DC0-B441-2AD37992D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486" y="4139294"/>
            <a:ext cx="74195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solidFill>
                  <a:srgbClr val="FF0000"/>
                </a:solidFill>
                <a:latin typeface="黑体" panose="02010609060101010101" pitchFamily="49" charset="-122"/>
              </a:rPr>
              <a:t>最难搭的是球，怎样才能把球放稳呢？</a:t>
            </a:r>
          </a:p>
        </p:txBody>
      </p:sp>
      <p:sp>
        <p:nvSpPr>
          <p:cNvPr id="27" name="圆角矩形 1">
            <a:extLst>
              <a:ext uri="{FF2B5EF4-FFF2-40B4-BE49-F238E27FC236}">
                <a16:creationId xmlns:a16="http://schemas.microsoft.com/office/drawing/2014/main" id="{27FF8262-C47C-4C56-8783-F4F74530E1A9}"/>
              </a:ext>
            </a:extLst>
          </p:cNvPr>
          <p:cNvSpPr/>
          <p:nvPr/>
        </p:nvSpPr>
        <p:spPr>
          <a:xfrm>
            <a:off x="427038" y="403225"/>
            <a:ext cx="2749550" cy="628650"/>
          </a:xfrm>
          <a:prstGeom prst="roundRect">
            <a:avLst>
              <a:gd name="adj" fmla="val 2647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dirty="0">
                <a:sym typeface="+mn-ea"/>
              </a:rPr>
              <a:t>怎样搭呢？</a:t>
            </a: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6F27B7A2-A641-446A-942F-76AD10000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233" y="344301"/>
            <a:ext cx="415020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solidFill>
                  <a:srgbClr val="FF0000"/>
                </a:solidFill>
                <a:latin typeface="+mj-lt"/>
              </a:rPr>
              <a:t>长方体竖着放，</a:t>
            </a:r>
            <a:endParaRPr lang="en-US" altLang="zh-CN">
              <a:solidFill>
                <a:srgbClr val="FF0000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>
                <a:solidFill>
                  <a:srgbClr val="FF0000"/>
                </a:solidFill>
                <a:latin typeface="+mj-lt"/>
              </a:rPr>
              <a:t>球放在</a:t>
            </a:r>
            <a:r>
              <a:rPr lang="en-US" altLang="zh-CN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>
                <a:solidFill>
                  <a:srgbClr val="FF0000"/>
                </a:solidFill>
                <a:latin typeface="+mj-lt"/>
              </a:rPr>
              <a:t>个长方体的上面</a:t>
            </a:r>
          </a:p>
        </p:txBody>
      </p:sp>
    </p:spTree>
    <p:extLst>
      <p:ext uri="{BB962C8B-B14F-4D97-AF65-F5344CB8AC3E}">
        <p14:creationId xmlns:p14="http://schemas.microsoft.com/office/powerpoint/2010/main" val="225121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69136E-6 L 0.63281 -0.2614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32" y="-1308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83951E-6 L 0.65434 0.1873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08" y="935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83951E-6 L 0.57656 0.2364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19" y="1182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5908 0.2354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31" y="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2" grpId="0" animBg="1"/>
      <p:bldP spid="23" grpId="0" animBg="1"/>
      <p:bldP spid="11" grpId="0" animBg="1"/>
      <p:bldP spid="2" grpId="0" animBg="1"/>
      <p:bldP spid="2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EBAD655-5D1F-454B-AD05-C977C67FE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180" y="1842256"/>
            <a:ext cx="1625775" cy="274994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FE9084B-C71A-4A5F-93C4-D67DC0C9F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37722" y="1924473"/>
            <a:ext cx="1080760" cy="2585510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682BCA8-B057-4487-88FF-2AB6198CAD73}"/>
              </a:ext>
            </a:extLst>
          </p:cNvPr>
          <p:cNvCxnSpPr/>
          <p:nvPr/>
        </p:nvCxnSpPr>
        <p:spPr>
          <a:xfrm>
            <a:off x="965200" y="4545966"/>
            <a:ext cx="660082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26">
            <a:extLst>
              <a:ext uri="{FF2B5EF4-FFF2-40B4-BE49-F238E27FC236}">
                <a16:creationId xmlns:a16="http://schemas.microsoft.com/office/drawing/2014/main" id="{8DA5D9EF-B2D4-44B9-A299-14A905E72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44" y="317432"/>
            <a:ext cx="534692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三、比一比，评一评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E49D05C-0A31-4DA7-A73A-113C009A43B0}"/>
              </a:ext>
            </a:extLst>
          </p:cNvPr>
          <p:cNvGrpSpPr/>
          <p:nvPr/>
        </p:nvGrpSpPr>
        <p:grpSpPr>
          <a:xfrm>
            <a:off x="4653365" y="1745948"/>
            <a:ext cx="1038860" cy="2795905"/>
            <a:chOff x="4653365" y="1745948"/>
            <a:chExt cx="1038860" cy="2795905"/>
          </a:xfrm>
        </p:grpSpPr>
        <p:sp>
          <p:nvSpPr>
            <p:cNvPr id="14" name="立方体 13">
              <a:extLst>
                <a:ext uri="{FF2B5EF4-FFF2-40B4-BE49-F238E27FC236}">
                  <a16:creationId xmlns:a16="http://schemas.microsoft.com/office/drawing/2014/main" id="{D68F0551-E925-4B05-9B81-84C9DB55E437}"/>
                </a:ext>
              </a:extLst>
            </p:cNvPr>
            <p:cNvSpPr/>
            <p:nvPr/>
          </p:nvSpPr>
          <p:spPr>
            <a:xfrm>
              <a:off x="4814020" y="3648408"/>
              <a:ext cx="372110" cy="885825"/>
            </a:xfrm>
            <a:prstGeom prst="cube">
              <a:avLst>
                <a:gd name="adj" fmla="val 5384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立方体 14">
              <a:extLst>
                <a:ext uri="{FF2B5EF4-FFF2-40B4-BE49-F238E27FC236}">
                  <a16:creationId xmlns:a16="http://schemas.microsoft.com/office/drawing/2014/main" id="{6B242AF1-7D26-4218-A921-59F6726CB3AB}"/>
                </a:ext>
              </a:extLst>
            </p:cNvPr>
            <p:cNvSpPr/>
            <p:nvPr/>
          </p:nvSpPr>
          <p:spPr>
            <a:xfrm>
              <a:off x="5186130" y="3656028"/>
              <a:ext cx="372110" cy="885825"/>
            </a:xfrm>
            <a:prstGeom prst="cube">
              <a:avLst>
                <a:gd name="adj" fmla="val 5384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立方体 15">
              <a:extLst>
                <a:ext uri="{FF2B5EF4-FFF2-40B4-BE49-F238E27FC236}">
                  <a16:creationId xmlns:a16="http://schemas.microsoft.com/office/drawing/2014/main" id="{0E297E78-2F78-4E73-B08C-5DCAF3CC996C}"/>
                </a:ext>
              </a:extLst>
            </p:cNvPr>
            <p:cNvSpPr/>
            <p:nvPr/>
          </p:nvSpPr>
          <p:spPr>
            <a:xfrm>
              <a:off x="4726390" y="3479498"/>
              <a:ext cx="892175" cy="372110"/>
            </a:xfrm>
            <a:prstGeom prst="cube">
              <a:avLst>
                <a:gd name="adj" fmla="val 5426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立方体 16">
              <a:extLst>
                <a:ext uri="{FF2B5EF4-FFF2-40B4-BE49-F238E27FC236}">
                  <a16:creationId xmlns:a16="http://schemas.microsoft.com/office/drawing/2014/main" id="{7485495A-D55B-4AE1-8D88-8B4A890E908F}"/>
                </a:ext>
              </a:extLst>
            </p:cNvPr>
            <p:cNvSpPr/>
            <p:nvPr/>
          </p:nvSpPr>
          <p:spPr>
            <a:xfrm>
              <a:off x="4967055" y="3214703"/>
              <a:ext cx="410845" cy="41084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柱形 14">
              <a:extLst>
                <a:ext uri="{FF2B5EF4-FFF2-40B4-BE49-F238E27FC236}">
                  <a16:creationId xmlns:a16="http://schemas.microsoft.com/office/drawing/2014/main" id="{B5E76721-8437-4BA7-BA66-FCED8CC18833}"/>
                </a:ext>
              </a:extLst>
            </p:cNvPr>
            <p:cNvSpPr/>
            <p:nvPr/>
          </p:nvSpPr>
          <p:spPr>
            <a:xfrm>
              <a:off x="4877520" y="3027378"/>
              <a:ext cx="589280" cy="356870"/>
            </a:xfrm>
            <a:prstGeom prst="can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立方体 18">
              <a:extLst>
                <a:ext uri="{FF2B5EF4-FFF2-40B4-BE49-F238E27FC236}">
                  <a16:creationId xmlns:a16="http://schemas.microsoft.com/office/drawing/2014/main" id="{CA55856F-7A3B-46A7-8034-7DA7D6E6F013}"/>
                </a:ext>
              </a:extLst>
            </p:cNvPr>
            <p:cNvSpPr/>
            <p:nvPr/>
          </p:nvSpPr>
          <p:spPr>
            <a:xfrm>
              <a:off x="4653365" y="2704798"/>
              <a:ext cx="1038860" cy="466090"/>
            </a:xfrm>
            <a:prstGeom prst="cube">
              <a:avLst>
                <a:gd name="adj" fmla="val 34877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立方体 19">
              <a:extLst>
                <a:ext uri="{FF2B5EF4-FFF2-40B4-BE49-F238E27FC236}">
                  <a16:creationId xmlns:a16="http://schemas.microsoft.com/office/drawing/2014/main" id="{A5FC399A-3DF7-4FC2-802F-349E27C74B2C}"/>
                </a:ext>
              </a:extLst>
            </p:cNvPr>
            <p:cNvSpPr/>
            <p:nvPr/>
          </p:nvSpPr>
          <p:spPr>
            <a:xfrm>
              <a:off x="5264870" y="2033603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立方体 20">
              <a:extLst>
                <a:ext uri="{FF2B5EF4-FFF2-40B4-BE49-F238E27FC236}">
                  <a16:creationId xmlns:a16="http://schemas.microsoft.com/office/drawing/2014/main" id="{E0B66495-3959-4353-B9F9-306B4748E226}"/>
                </a:ext>
              </a:extLst>
            </p:cNvPr>
            <p:cNvSpPr/>
            <p:nvPr/>
          </p:nvSpPr>
          <p:spPr>
            <a:xfrm>
              <a:off x="4967055" y="2033603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A61FF308-2B8A-4015-BAC4-D6E8ED5BE9A6}"/>
                </a:ext>
              </a:extLst>
            </p:cNvPr>
            <p:cNvSpPr/>
            <p:nvPr/>
          </p:nvSpPr>
          <p:spPr>
            <a:xfrm>
              <a:off x="4990550" y="1745948"/>
              <a:ext cx="387350" cy="38735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立方体 22">
              <a:extLst>
                <a:ext uri="{FF2B5EF4-FFF2-40B4-BE49-F238E27FC236}">
                  <a16:creationId xmlns:a16="http://schemas.microsoft.com/office/drawing/2014/main" id="{0EFEC124-CE90-45BD-A607-5F3519869DA9}"/>
                </a:ext>
              </a:extLst>
            </p:cNvPr>
            <p:cNvSpPr/>
            <p:nvPr/>
          </p:nvSpPr>
          <p:spPr>
            <a:xfrm>
              <a:off x="5071830" y="2114248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7C196D6E-CF8E-4CAE-B472-5DE7D7958E6E}"/>
              </a:ext>
            </a:extLst>
          </p:cNvPr>
          <p:cNvGrpSpPr/>
          <p:nvPr/>
        </p:nvGrpSpPr>
        <p:grpSpPr>
          <a:xfrm>
            <a:off x="3152730" y="1016507"/>
            <a:ext cx="1038860" cy="3517726"/>
            <a:chOff x="3152730" y="1016507"/>
            <a:chExt cx="1038860" cy="3517726"/>
          </a:xfrm>
        </p:grpSpPr>
        <p:sp>
          <p:nvSpPr>
            <p:cNvPr id="55" name="立方体 54">
              <a:extLst>
                <a:ext uri="{FF2B5EF4-FFF2-40B4-BE49-F238E27FC236}">
                  <a16:creationId xmlns:a16="http://schemas.microsoft.com/office/drawing/2014/main" id="{3DFF4F76-24D0-406E-8BD0-3FE9E04D3942}"/>
                </a:ext>
              </a:extLst>
            </p:cNvPr>
            <p:cNvSpPr/>
            <p:nvPr/>
          </p:nvSpPr>
          <p:spPr>
            <a:xfrm>
              <a:off x="3152730" y="4068143"/>
              <a:ext cx="1038860" cy="466090"/>
            </a:xfrm>
            <a:prstGeom prst="cube">
              <a:avLst>
                <a:gd name="adj" fmla="val 34877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圆柱形 14">
              <a:extLst>
                <a:ext uri="{FF2B5EF4-FFF2-40B4-BE49-F238E27FC236}">
                  <a16:creationId xmlns:a16="http://schemas.microsoft.com/office/drawing/2014/main" id="{11E71E62-30DB-4EAE-A058-4D06C9F6C417}"/>
                </a:ext>
              </a:extLst>
            </p:cNvPr>
            <p:cNvSpPr/>
            <p:nvPr/>
          </p:nvSpPr>
          <p:spPr>
            <a:xfrm>
              <a:off x="3377520" y="3876548"/>
              <a:ext cx="589280" cy="356870"/>
            </a:xfrm>
            <a:prstGeom prst="can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立方体 56">
              <a:extLst>
                <a:ext uri="{FF2B5EF4-FFF2-40B4-BE49-F238E27FC236}">
                  <a16:creationId xmlns:a16="http://schemas.microsoft.com/office/drawing/2014/main" id="{2ED4254A-FE5C-47F5-9A42-AC2B1E021208}"/>
                </a:ext>
              </a:extLst>
            </p:cNvPr>
            <p:cNvSpPr/>
            <p:nvPr/>
          </p:nvSpPr>
          <p:spPr>
            <a:xfrm>
              <a:off x="3466738" y="3560635"/>
              <a:ext cx="410845" cy="41084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立方体 57">
              <a:extLst>
                <a:ext uri="{FF2B5EF4-FFF2-40B4-BE49-F238E27FC236}">
                  <a16:creationId xmlns:a16="http://schemas.microsoft.com/office/drawing/2014/main" id="{5C6B6228-7B5E-4CBA-A623-D022F1903020}"/>
                </a:ext>
              </a:extLst>
            </p:cNvPr>
            <p:cNvSpPr/>
            <p:nvPr/>
          </p:nvSpPr>
          <p:spPr>
            <a:xfrm>
              <a:off x="3486105" y="2816065"/>
              <a:ext cx="372110" cy="885825"/>
            </a:xfrm>
            <a:prstGeom prst="cube">
              <a:avLst>
                <a:gd name="adj" fmla="val 5384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立方体 58">
              <a:extLst>
                <a:ext uri="{FF2B5EF4-FFF2-40B4-BE49-F238E27FC236}">
                  <a16:creationId xmlns:a16="http://schemas.microsoft.com/office/drawing/2014/main" id="{947012DD-6EAA-4DE9-91B7-14544DA7AC4A}"/>
                </a:ext>
              </a:extLst>
            </p:cNvPr>
            <p:cNvSpPr/>
            <p:nvPr/>
          </p:nvSpPr>
          <p:spPr>
            <a:xfrm>
              <a:off x="3486105" y="2126980"/>
              <a:ext cx="372110" cy="885825"/>
            </a:xfrm>
            <a:prstGeom prst="cube">
              <a:avLst>
                <a:gd name="adj" fmla="val 5384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立方体 59">
              <a:extLst>
                <a:ext uri="{FF2B5EF4-FFF2-40B4-BE49-F238E27FC236}">
                  <a16:creationId xmlns:a16="http://schemas.microsoft.com/office/drawing/2014/main" id="{BE43977D-3992-4E80-B9E5-1BE3DCAFF6A1}"/>
                </a:ext>
              </a:extLst>
            </p:cNvPr>
            <p:cNvSpPr/>
            <p:nvPr/>
          </p:nvSpPr>
          <p:spPr>
            <a:xfrm>
              <a:off x="3175590" y="1956165"/>
              <a:ext cx="892175" cy="372110"/>
            </a:xfrm>
            <a:prstGeom prst="cube">
              <a:avLst>
                <a:gd name="adj" fmla="val 54266"/>
              </a:avLst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立方体 60">
              <a:extLst>
                <a:ext uri="{FF2B5EF4-FFF2-40B4-BE49-F238E27FC236}">
                  <a16:creationId xmlns:a16="http://schemas.microsoft.com/office/drawing/2014/main" id="{569A76BC-20BF-44BF-93FC-FFCF313AE561}"/>
                </a:ext>
              </a:extLst>
            </p:cNvPr>
            <p:cNvSpPr/>
            <p:nvPr/>
          </p:nvSpPr>
          <p:spPr>
            <a:xfrm>
              <a:off x="3681968" y="1297812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立方体 61">
              <a:extLst>
                <a:ext uri="{FF2B5EF4-FFF2-40B4-BE49-F238E27FC236}">
                  <a16:creationId xmlns:a16="http://schemas.microsoft.com/office/drawing/2014/main" id="{FDD46672-07DA-4AAB-B1C7-45F324767AA4}"/>
                </a:ext>
              </a:extLst>
            </p:cNvPr>
            <p:cNvSpPr/>
            <p:nvPr/>
          </p:nvSpPr>
          <p:spPr>
            <a:xfrm>
              <a:off x="3384153" y="1297812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68700408-3158-4DE2-9392-47ABBD44C631}"/>
                </a:ext>
              </a:extLst>
            </p:cNvPr>
            <p:cNvSpPr/>
            <p:nvPr/>
          </p:nvSpPr>
          <p:spPr>
            <a:xfrm>
              <a:off x="3421652" y="1016507"/>
              <a:ext cx="387350" cy="38735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立方体 63">
              <a:extLst>
                <a:ext uri="{FF2B5EF4-FFF2-40B4-BE49-F238E27FC236}">
                  <a16:creationId xmlns:a16="http://schemas.microsoft.com/office/drawing/2014/main" id="{168E962E-036B-464D-918C-9F9664EC47C7}"/>
                </a:ext>
              </a:extLst>
            </p:cNvPr>
            <p:cNvSpPr/>
            <p:nvPr/>
          </p:nvSpPr>
          <p:spPr>
            <a:xfrm>
              <a:off x="3482612" y="1378457"/>
              <a:ext cx="201930" cy="752475"/>
            </a:xfrm>
            <a:prstGeom prst="cube">
              <a:avLst/>
            </a:prstGeom>
            <a:gradFill flip="none" rotWithShape="1">
              <a:gsLst>
                <a:gs pos="0">
                  <a:schemeClr val="bg1"/>
                </a:gs>
                <a:gs pos="51000">
                  <a:srgbClr val="FFCC91"/>
                </a:gs>
                <a:gs pos="100000">
                  <a:srgbClr val="FFDBAF"/>
                </a:gs>
              </a:gsLst>
              <a:path path="circle">
                <a:fillToRect r="100000" b="100000"/>
              </a:path>
              <a:tileRect l="-100000" t="-100000"/>
            </a:gradFill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365D9198-6CCC-4FFC-8606-DB119D210B69}"/>
              </a:ext>
            </a:extLst>
          </p:cNvPr>
          <p:cNvCxnSpPr/>
          <p:nvPr/>
        </p:nvCxnSpPr>
        <p:spPr>
          <a:xfrm flipV="1">
            <a:off x="3098942" y="1733614"/>
            <a:ext cx="2493962" cy="7937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animBg="1"/>
      <p:bldP spid="15" grpId="1" animBg="1"/>
      <p:bldP spid="16" grpId="1" animBg="1"/>
      <p:bldP spid="17" grpId="1" animBg="1"/>
      <p:bldP spid="18" grpId="1" animBg="1"/>
      <p:bldP spid="19" grpId="1" animBg="1"/>
      <p:bldP spid="20" grpId="1" animBg="1"/>
      <p:bldP spid="21" grpId="1" animBg="1"/>
      <p:bldP spid="22" grpId="1" animBg="1"/>
      <p:bldP spid="23" grpId="1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7" name="TextBox 8">
            <a:extLst>
              <a:ext uri="{FF2B5EF4-FFF2-40B4-BE49-F238E27FC236}">
                <a16:creationId xmlns:a16="http://schemas.microsoft.com/office/drawing/2014/main" id="{94BE322E-4C0B-48E3-A0F6-984DFA414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8" y="1060588"/>
            <a:ext cx="6751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latin typeface="+mj-ea"/>
                <a:ea typeface="+mj-ea"/>
              </a:rPr>
              <a:t>下面谁搭得最稳？谁搭得最高？</a:t>
            </a:r>
          </a:p>
        </p:txBody>
      </p:sp>
      <p:sp>
        <p:nvSpPr>
          <p:cNvPr id="25" name="Rectangle 26">
            <a:extLst>
              <a:ext uri="{FF2B5EF4-FFF2-40B4-BE49-F238E27FC236}">
                <a16:creationId xmlns:a16="http://schemas.microsoft.com/office/drawing/2014/main" id="{DFC5DF13-9AB6-4D03-96B0-4B08C73C3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45" y="317432"/>
            <a:ext cx="33020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四、课堂小练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CABAD45-2FBE-415D-AEA6-EE0CAF22562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6" y="1742845"/>
            <a:ext cx="8312727" cy="1353008"/>
          </a:xfrm>
          <a:prstGeom prst="rect">
            <a:avLst/>
          </a:prstGeom>
        </p:spPr>
      </p:pic>
      <p:sp>
        <p:nvSpPr>
          <p:cNvPr id="27" name="TextBox 8">
            <a:extLst>
              <a:ext uri="{FF2B5EF4-FFF2-40B4-BE49-F238E27FC236}">
                <a16:creationId xmlns:a16="http://schemas.microsoft.com/office/drawing/2014/main" id="{4EF051ED-C23A-4712-859D-9FF94A50C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7" y="3412616"/>
            <a:ext cx="5980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先自己思考，再在小组内交流。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>
            <a:extLst>
              <a:ext uri="{FF2B5EF4-FFF2-40B4-BE49-F238E27FC236}">
                <a16:creationId xmlns:a16="http://schemas.microsoft.com/office/drawing/2014/main" id="{3EAE2B31-D2E6-4DE1-807A-599D755B5CA2}"/>
              </a:ext>
            </a:extLst>
          </p:cNvPr>
          <p:cNvSpPr/>
          <p:nvPr/>
        </p:nvSpPr>
        <p:spPr>
          <a:xfrm>
            <a:off x="3032125" y="948190"/>
            <a:ext cx="2713009" cy="90725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>
                <a:solidFill>
                  <a:srgbClr val="0070C0"/>
                </a:solidFill>
                <a:sym typeface="+mn-ea"/>
              </a:rPr>
              <a:t>搭一搭</a:t>
            </a:r>
            <a:endParaRPr lang="zh-CN" altLang="en-US" sz="3200" b="1" dirty="0">
              <a:solidFill>
                <a:srgbClr val="0070C0"/>
              </a:solidFill>
              <a:sym typeface="+mn-ea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16419B98-FD9D-4008-A128-AADA003FFA76}"/>
              </a:ext>
            </a:extLst>
          </p:cNvPr>
          <p:cNvCxnSpPr/>
          <p:nvPr/>
        </p:nvCxnSpPr>
        <p:spPr>
          <a:xfrm>
            <a:off x="4019550" y="2863896"/>
            <a:ext cx="91598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3401FD8-6BC8-45D5-B508-4D19219CCAE5}"/>
              </a:ext>
            </a:extLst>
          </p:cNvPr>
          <p:cNvGrpSpPr>
            <a:grpSpLocks/>
          </p:cNvGrpSpPr>
          <p:nvPr/>
        </p:nvGrpSpPr>
        <p:grpSpPr bwMode="auto">
          <a:xfrm>
            <a:off x="4935538" y="2352721"/>
            <a:ext cx="131762" cy="1098550"/>
            <a:chOff x="5948218" y="2362197"/>
            <a:chExt cx="131042" cy="1099123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68CDBFFA-1B4C-4750-BC86-761F7C8B87BB}"/>
                </a:ext>
              </a:extLst>
            </p:cNvPr>
            <p:cNvCxnSpPr/>
            <p:nvPr/>
          </p:nvCxnSpPr>
          <p:spPr>
            <a:xfrm>
              <a:off x="5948218" y="2362197"/>
              <a:ext cx="0" cy="109912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23E93C5-C18F-4805-87B7-38559103A492}"/>
                </a:ext>
              </a:extLst>
            </p:cNvPr>
            <p:cNvCxnSpPr/>
            <p:nvPr/>
          </p:nvCxnSpPr>
          <p:spPr>
            <a:xfrm>
              <a:off x="5948218" y="2362197"/>
              <a:ext cx="1310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0899863-1DAE-434A-9C63-A0A9BE85E0ED}"/>
                </a:ext>
              </a:extLst>
            </p:cNvPr>
            <p:cNvCxnSpPr/>
            <p:nvPr/>
          </p:nvCxnSpPr>
          <p:spPr>
            <a:xfrm>
              <a:off x="5948218" y="3451790"/>
              <a:ext cx="1310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BA9F559-BE1A-4E12-8D4B-146445493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2538" y="2078084"/>
            <a:ext cx="23487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latin typeface="黑体" panose="02010609060101010101" pitchFamily="49" charset="-122"/>
              </a:rPr>
              <a:t>怎样搭得稳？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3D9DCC-5640-405F-A293-D44EF7977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2538" y="3117896"/>
            <a:ext cx="23487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>
                <a:latin typeface="黑体" panose="02010609060101010101" pitchFamily="49" charset="-122"/>
              </a:rPr>
              <a:t>怎样搭得高？</a:t>
            </a:r>
          </a:p>
        </p:txBody>
      </p:sp>
      <p:sp>
        <p:nvSpPr>
          <p:cNvPr id="28" name="立方体 27">
            <a:extLst>
              <a:ext uri="{FF2B5EF4-FFF2-40B4-BE49-F238E27FC236}">
                <a16:creationId xmlns:a16="http://schemas.microsoft.com/office/drawing/2014/main" id="{A18445F1-619F-4564-9A3D-4E5E35217FD1}"/>
              </a:ext>
            </a:extLst>
          </p:cNvPr>
          <p:cNvSpPr/>
          <p:nvPr/>
        </p:nvSpPr>
        <p:spPr>
          <a:xfrm>
            <a:off x="1712913" y="2157459"/>
            <a:ext cx="987425" cy="523875"/>
          </a:xfrm>
          <a:prstGeom prst="cube">
            <a:avLst>
              <a:gd name="adj" fmla="val 36974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0" name="圆柱体 29">
            <a:extLst>
              <a:ext uri="{FF2B5EF4-FFF2-40B4-BE49-F238E27FC236}">
                <a16:creationId xmlns:a16="http://schemas.microsoft.com/office/drawing/2014/main" id="{E34C45C8-5587-483D-9E0A-052BB0CB0E21}"/>
              </a:ext>
            </a:extLst>
          </p:cNvPr>
          <p:cNvSpPr/>
          <p:nvPr/>
        </p:nvSpPr>
        <p:spPr>
          <a:xfrm>
            <a:off x="3073400" y="1765346"/>
            <a:ext cx="601663" cy="908050"/>
          </a:xfrm>
          <a:prstGeom prst="can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77B37FAB-0A02-4A02-B6A5-6D5689EA3BF7}"/>
              </a:ext>
            </a:extLst>
          </p:cNvPr>
          <p:cNvSpPr/>
          <p:nvPr/>
        </p:nvSpPr>
        <p:spPr>
          <a:xfrm>
            <a:off x="1795463" y="3208384"/>
            <a:ext cx="703262" cy="674687"/>
          </a:xfrm>
          <a:prstGeom prst="cube">
            <a:avLst>
              <a:gd name="adj" fmla="val 26577"/>
            </a:avLst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24D6E520-BA00-4562-B84E-CD11FA061E67}"/>
              </a:ext>
            </a:extLst>
          </p:cNvPr>
          <p:cNvSpPr/>
          <p:nvPr/>
        </p:nvSpPr>
        <p:spPr>
          <a:xfrm>
            <a:off x="3038475" y="3116309"/>
            <a:ext cx="752475" cy="754062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7906" name="文本框 1">
            <a:extLst>
              <a:ext uri="{FF2B5EF4-FFF2-40B4-BE49-F238E27FC236}">
                <a16:creationId xmlns:a16="http://schemas.microsoft.com/office/drawing/2014/main" id="{D2DEB560-CA99-44A3-983E-80D99F51D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988" y="2638471"/>
            <a:ext cx="95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长方体</a:t>
            </a:r>
          </a:p>
        </p:txBody>
      </p:sp>
      <p:sp>
        <p:nvSpPr>
          <p:cNvPr id="37907" name="文本框 32">
            <a:extLst>
              <a:ext uri="{FF2B5EF4-FFF2-40B4-BE49-F238E27FC236}">
                <a16:creationId xmlns:a16="http://schemas.microsoft.com/office/drawing/2014/main" id="{6718C687-FB26-4796-8C27-6CDD611AA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2628946"/>
            <a:ext cx="701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圆柱</a:t>
            </a:r>
          </a:p>
        </p:txBody>
      </p:sp>
      <p:sp>
        <p:nvSpPr>
          <p:cNvPr id="37908" name="文本框 33">
            <a:extLst>
              <a:ext uri="{FF2B5EF4-FFF2-40B4-BE49-F238E27FC236}">
                <a16:creationId xmlns:a16="http://schemas.microsoft.com/office/drawing/2014/main" id="{66976B71-9E40-4DE8-949E-BEB71787F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463" y="3838621"/>
            <a:ext cx="958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正方体</a:t>
            </a:r>
          </a:p>
        </p:txBody>
      </p:sp>
      <p:sp>
        <p:nvSpPr>
          <p:cNvPr id="37909" name="文本框 34">
            <a:extLst>
              <a:ext uri="{FF2B5EF4-FFF2-40B4-BE49-F238E27FC236}">
                <a16:creationId xmlns:a16="http://schemas.microsoft.com/office/drawing/2014/main" id="{3E2651D4-592E-47F1-AA13-0200ED850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3865609"/>
            <a:ext cx="442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2000">
                <a:latin typeface="楷体" panose="02010609060101010101" pitchFamily="49" charset="-122"/>
                <a:ea typeface="楷体" panose="02010609060101010101" pitchFamily="49" charset="-122"/>
              </a:rPr>
              <a:t>球</a:t>
            </a:r>
          </a:p>
        </p:txBody>
      </p:sp>
      <p:sp>
        <p:nvSpPr>
          <p:cNvPr id="33" name="Rectangle 26">
            <a:extLst>
              <a:ext uri="{FF2B5EF4-FFF2-40B4-BE49-F238E27FC236}">
                <a16:creationId xmlns:a16="http://schemas.microsoft.com/office/drawing/2014/main" id="{ABFB8DAB-52F1-43B3-8287-9359DE114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44" y="317432"/>
            <a:ext cx="534692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五、回顾过程，整理方法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B158C818-919D-423D-AD25-FF0F8C6EB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356" y="412175"/>
            <a:ext cx="28909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六、课后作业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8E0760-4634-4F73-887C-F66E39563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831538"/>
            <a:ext cx="5143500" cy="388843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534416A-DE44-46F9-AE80-66A881E55682}"/>
              </a:ext>
            </a:extLst>
          </p:cNvPr>
          <p:cNvSpPr txBox="1"/>
          <p:nvPr/>
        </p:nvSpPr>
        <p:spPr>
          <a:xfrm>
            <a:off x="3059832" y="219264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28724A-F9A0-4294-9732-155D770DA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623626"/>
            <a:ext cx="1515919" cy="290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7237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-A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278</Words>
  <Application>Microsoft Office PowerPoint</Application>
  <PresentationFormat>全屏显示(16:9)</PresentationFormat>
  <Paragraphs>50</Paragraphs>
  <Slides>16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黑体</vt:lpstr>
      <vt:lpstr>华文中宋</vt:lpstr>
      <vt:lpstr>楷体</vt:lpstr>
      <vt:lpstr>微软雅黑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267</cp:revision>
  <dcterms:created xsi:type="dcterms:W3CDTF">2016-01-14T07:05:12Z</dcterms:created>
  <dcterms:modified xsi:type="dcterms:W3CDTF">2024-08-27T03:05:45Z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