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91" r:id="rId1"/>
  </p:sldMasterIdLst>
  <p:notesMasterIdLst>
    <p:notesMasterId r:id="rId16"/>
  </p:notesMasterIdLst>
  <p:sldIdLst>
    <p:sldId id="256" r:id="rId2"/>
    <p:sldId id="466" r:id="rId3"/>
    <p:sldId id="482" r:id="rId4"/>
    <p:sldId id="483" r:id="rId5"/>
    <p:sldId id="484" r:id="rId6"/>
    <p:sldId id="485" r:id="rId7"/>
    <p:sldId id="494" r:id="rId8"/>
    <p:sldId id="486" r:id="rId9"/>
    <p:sldId id="487" r:id="rId10"/>
    <p:sldId id="488" r:id="rId11"/>
    <p:sldId id="264" r:id="rId12"/>
    <p:sldId id="495" r:id="rId13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9E9A"/>
    <a:srgbClr val="FDD2AA"/>
    <a:srgbClr val="FEFBD5"/>
    <a:srgbClr val="FFFCF3"/>
    <a:srgbClr val="9982AC"/>
    <a:srgbClr val="FFFFFF"/>
    <a:srgbClr val="C9D8EF"/>
    <a:srgbClr val="A18D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84" autoAdjust="0"/>
    <p:restoredTop sz="89800" autoAdjust="0"/>
  </p:normalViewPr>
  <p:slideViewPr>
    <p:cSldViewPr snapToGrid="0">
      <p:cViewPr varScale="1">
        <p:scale>
          <a:sx n="149" d="100"/>
          <a:sy n="149" d="100"/>
        </p:scale>
        <p:origin x="624" y="114"/>
      </p:cViewPr>
      <p:guideLst>
        <p:guide orient="horz" pos="1620"/>
        <p:guide pos="290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7911FDF1-86AC-4505-9C2A-F7E09A47A82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E74801B4-ED3F-448D-AE92-C46F59C61D4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853DFB52-79B6-4F99-8D47-1FFB8F6870B4}" type="datetimeFigureOut">
              <a:rPr lang="zh-CN" altLang="en-US"/>
              <a:pPr>
                <a:defRPr/>
              </a:pPr>
              <a:t>2024/8/27</a:t>
            </a:fld>
            <a:endParaRPr lang="zh-CN" alt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A83322B2-E42E-46F8-97C5-35F876B7498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id="{76751634-469E-47D6-9C5B-8C66D39E05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18438" name="Rectangle 6">
            <a:extLst>
              <a:ext uri="{FF2B5EF4-FFF2-40B4-BE49-F238E27FC236}">
                <a16:creationId xmlns:a16="http://schemas.microsoft.com/office/drawing/2014/main" id="{6EEC01E7-891E-4460-B9BA-D70425E8EDA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439" name="Rectangle 7">
            <a:extLst>
              <a:ext uri="{FF2B5EF4-FFF2-40B4-BE49-F238E27FC236}">
                <a16:creationId xmlns:a16="http://schemas.microsoft.com/office/drawing/2014/main" id="{A4AA0D23-6375-4795-8497-10EA72DD50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3F6C61E-64FD-4C19-8644-F55761353C4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>
            <a:extLst>
              <a:ext uri="{FF2B5EF4-FFF2-40B4-BE49-F238E27FC236}">
                <a16:creationId xmlns:a16="http://schemas.microsoft.com/office/drawing/2014/main" id="{C3DF760A-46C6-4AF6-A8D0-840AD4E9C415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8195" name="文本占位符 2">
            <a:extLst>
              <a:ext uri="{FF2B5EF4-FFF2-40B4-BE49-F238E27FC236}">
                <a16:creationId xmlns:a16="http://schemas.microsoft.com/office/drawing/2014/main" id="{8BEAE70D-B56D-4755-A0F7-831EE0730DD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FCA9568-9149-4269-83DC-4386F99FD35E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BE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A397E50B-9691-4489-9E55-0A4AA4A9AE6A}"/>
              </a:ext>
            </a:extLst>
          </p:cNvPr>
          <p:cNvSpPr/>
          <p:nvPr userDrawn="1"/>
        </p:nvSpPr>
        <p:spPr>
          <a:xfrm>
            <a:off x="139700" y="82550"/>
            <a:ext cx="8621713" cy="4918075"/>
          </a:xfrm>
          <a:custGeom>
            <a:avLst/>
            <a:gdLst>
              <a:gd name="connsiteX0" fmla="*/ 521326 w 8621491"/>
              <a:gd name="connsiteY0" fmla="*/ 99616 h 4919253"/>
              <a:gd name="connsiteX1" fmla="*/ 151675 w 8621491"/>
              <a:gd name="connsiteY1" fmla="*/ 242288 h 4919253"/>
              <a:gd name="connsiteX2" fmla="*/ 80339 w 8621491"/>
              <a:gd name="connsiteY2" fmla="*/ 501693 h 4919253"/>
              <a:gd name="connsiteX3" fmla="*/ 203556 w 8621491"/>
              <a:gd name="connsiteY3" fmla="*/ 851888 h 4919253"/>
              <a:gd name="connsiteX4" fmla="*/ 2517 w 8621491"/>
              <a:gd name="connsiteY4" fmla="*/ 1409607 h 4919253"/>
              <a:gd name="connsiteX5" fmla="*/ 372168 w 8621491"/>
              <a:gd name="connsiteY5" fmla="*/ 1980297 h 4919253"/>
              <a:gd name="connsiteX6" fmla="*/ 404594 w 8621491"/>
              <a:gd name="connsiteY6" fmla="*/ 2291582 h 4919253"/>
              <a:gd name="connsiteX7" fmla="*/ 86824 w 8621491"/>
              <a:gd name="connsiteY7" fmla="*/ 2810390 h 4919253"/>
              <a:gd name="connsiteX8" fmla="*/ 197071 w 8621491"/>
              <a:gd name="connsiteY8" fmla="*/ 3303259 h 4919253"/>
              <a:gd name="connsiteX9" fmla="*/ 398109 w 8621491"/>
              <a:gd name="connsiteY9" fmla="*/ 3575633 h 4919253"/>
              <a:gd name="connsiteX10" fmla="*/ 437019 w 8621491"/>
              <a:gd name="connsiteY10" fmla="*/ 3873948 h 4919253"/>
              <a:gd name="connsiteX11" fmla="*/ 190585 w 8621491"/>
              <a:gd name="connsiteY11" fmla="*/ 4496518 h 4919253"/>
              <a:gd name="connsiteX12" fmla="*/ 203556 w 8621491"/>
              <a:gd name="connsiteY12" fmla="*/ 4684586 h 4919253"/>
              <a:gd name="connsiteX13" fmla="*/ 424049 w 8621491"/>
              <a:gd name="connsiteY13" fmla="*/ 4639190 h 4919253"/>
              <a:gd name="connsiteX14" fmla="*/ 890977 w 8621491"/>
              <a:gd name="connsiteY14" fmla="*/ 4768893 h 4919253"/>
              <a:gd name="connsiteX15" fmla="*/ 1156866 w 8621491"/>
              <a:gd name="connsiteY15" fmla="*/ 4807803 h 4919253"/>
              <a:gd name="connsiteX16" fmla="*/ 1597854 w 8621491"/>
              <a:gd name="connsiteY16" fmla="*/ 4658646 h 4919253"/>
              <a:gd name="connsiteX17" fmla="*/ 2226909 w 8621491"/>
              <a:gd name="connsiteY17" fmla="*/ 4775378 h 4919253"/>
              <a:gd name="connsiteX18" fmla="*/ 2674381 w 8621491"/>
              <a:gd name="connsiteY18" fmla="*/ 4840229 h 4919253"/>
              <a:gd name="connsiteX19" fmla="*/ 3128339 w 8621491"/>
              <a:gd name="connsiteY19" fmla="*/ 4645676 h 4919253"/>
              <a:gd name="connsiteX20" fmla="*/ 3666602 w 8621491"/>
              <a:gd name="connsiteY20" fmla="*/ 4755922 h 4919253"/>
              <a:gd name="connsiteX21" fmla="*/ 4172441 w 8621491"/>
              <a:gd name="connsiteY21" fmla="*/ 4801318 h 4919253"/>
              <a:gd name="connsiteX22" fmla="*/ 4736645 w 8621491"/>
              <a:gd name="connsiteY22" fmla="*/ 4619735 h 4919253"/>
              <a:gd name="connsiteX23" fmla="*/ 5086841 w 8621491"/>
              <a:gd name="connsiteY23" fmla="*/ 4801318 h 4919253"/>
              <a:gd name="connsiteX24" fmla="*/ 5365700 w 8621491"/>
              <a:gd name="connsiteY24" fmla="*/ 4918050 h 4919253"/>
              <a:gd name="connsiteX25" fmla="*/ 6202279 w 8621491"/>
              <a:gd name="connsiteY25" fmla="*/ 4729982 h 4919253"/>
              <a:gd name="connsiteX26" fmla="*/ 6889700 w 8621491"/>
              <a:gd name="connsiteY26" fmla="*/ 4775378 h 4919253"/>
              <a:gd name="connsiteX27" fmla="*/ 7499300 w 8621491"/>
              <a:gd name="connsiteY27" fmla="*/ 4639190 h 4919253"/>
              <a:gd name="connsiteX28" fmla="*/ 8115385 w 8621491"/>
              <a:gd name="connsiteY28" fmla="*/ 4788348 h 4919253"/>
              <a:gd name="connsiteX29" fmla="*/ 8342364 w 8621491"/>
              <a:gd name="connsiteY29" fmla="*/ 4814288 h 4919253"/>
              <a:gd name="connsiteX30" fmla="*/ 8556373 w 8621491"/>
              <a:gd name="connsiteY30" fmla="*/ 4464093 h 4919253"/>
              <a:gd name="connsiteX31" fmla="*/ 8420185 w 8621491"/>
              <a:gd name="connsiteY31" fmla="*/ 3880433 h 4919253"/>
              <a:gd name="connsiteX32" fmla="*/ 8601768 w 8621491"/>
              <a:gd name="connsiteY32" fmla="*/ 3180042 h 4919253"/>
              <a:gd name="connsiteX33" fmla="*/ 8309939 w 8621491"/>
              <a:gd name="connsiteY33" fmla="*/ 2492620 h 4919253"/>
              <a:gd name="connsiteX34" fmla="*/ 8582313 w 8621491"/>
              <a:gd name="connsiteY34" fmla="*/ 1934901 h 4919253"/>
              <a:gd name="connsiteX35" fmla="*/ 8296968 w 8621491"/>
              <a:gd name="connsiteY35" fmla="*/ 1487429 h 4919253"/>
              <a:gd name="connsiteX36" fmla="*/ 8621224 w 8621491"/>
              <a:gd name="connsiteY36" fmla="*/ 884314 h 4919253"/>
              <a:gd name="connsiteX37" fmla="*/ 8355334 w 8621491"/>
              <a:gd name="connsiteY37" fmla="*/ 443327 h 4919253"/>
              <a:gd name="connsiteX38" fmla="*/ 8517462 w 8621491"/>
              <a:gd name="connsiteY38" fmla="*/ 112586 h 4919253"/>
              <a:gd name="connsiteX39" fmla="*/ 8251573 w 8621491"/>
              <a:gd name="connsiteY39" fmla="*/ 2339 h 4919253"/>
              <a:gd name="connsiteX40" fmla="*/ 7868951 w 8621491"/>
              <a:gd name="connsiteY40" fmla="*/ 196893 h 4919253"/>
              <a:gd name="connsiteX41" fmla="*/ 7641973 w 8621491"/>
              <a:gd name="connsiteY41" fmla="*/ 307139 h 4919253"/>
              <a:gd name="connsiteX42" fmla="*/ 7103709 w 8621491"/>
              <a:gd name="connsiteY42" fmla="*/ 132042 h 4919253"/>
              <a:gd name="connsiteX43" fmla="*/ 6909156 w 8621491"/>
              <a:gd name="connsiteY43" fmla="*/ 235803 h 4919253"/>
              <a:gd name="connsiteX44" fmla="*/ 6824849 w 8621491"/>
              <a:gd name="connsiteY44" fmla="*/ 449812 h 4919253"/>
              <a:gd name="connsiteX45" fmla="*/ 5767777 w 8621491"/>
              <a:gd name="connsiteY45" fmla="*/ 67190 h 4919253"/>
              <a:gd name="connsiteX46" fmla="*/ 4885802 w 8621491"/>
              <a:gd name="connsiteY46" fmla="*/ 294169 h 4919253"/>
              <a:gd name="connsiteX47" fmla="*/ 4490211 w 8621491"/>
              <a:gd name="connsiteY47" fmla="*/ 287684 h 4919253"/>
              <a:gd name="connsiteX48" fmla="*/ 3971402 w 8621491"/>
              <a:gd name="connsiteY48" fmla="*/ 73676 h 4919253"/>
              <a:gd name="connsiteX49" fmla="*/ 2998636 w 8621491"/>
              <a:gd name="connsiteY49" fmla="*/ 391446 h 4919253"/>
              <a:gd name="connsiteX50" fmla="*/ 2356611 w 8621491"/>
              <a:gd name="connsiteY50" fmla="*/ 151497 h 4919253"/>
              <a:gd name="connsiteX51" fmla="*/ 1357905 w 8621491"/>
              <a:gd name="connsiteY51" fmla="*/ 397931 h 4919253"/>
              <a:gd name="connsiteX52" fmla="*/ 1053105 w 8621491"/>
              <a:gd name="connsiteY52" fmla="*/ 410901 h 4919253"/>
              <a:gd name="connsiteX53" fmla="*/ 521326 w 8621491"/>
              <a:gd name="connsiteY53" fmla="*/ 99616 h 4919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621491" h="4919253">
                <a:moveTo>
                  <a:pt x="521326" y="99616"/>
                </a:moveTo>
                <a:cubicBezTo>
                  <a:pt x="371088" y="71514"/>
                  <a:pt x="225173" y="175275"/>
                  <a:pt x="151675" y="242288"/>
                </a:cubicBezTo>
                <a:cubicBezTo>
                  <a:pt x="78177" y="309301"/>
                  <a:pt x="71692" y="400093"/>
                  <a:pt x="80339" y="501693"/>
                </a:cubicBezTo>
                <a:cubicBezTo>
                  <a:pt x="88986" y="603293"/>
                  <a:pt x="216526" y="700569"/>
                  <a:pt x="203556" y="851888"/>
                </a:cubicBezTo>
                <a:cubicBezTo>
                  <a:pt x="190586" y="1003207"/>
                  <a:pt x="-25585" y="1221539"/>
                  <a:pt x="2517" y="1409607"/>
                </a:cubicBezTo>
                <a:cubicBezTo>
                  <a:pt x="30619" y="1597675"/>
                  <a:pt x="305155" y="1833301"/>
                  <a:pt x="372168" y="1980297"/>
                </a:cubicBezTo>
                <a:cubicBezTo>
                  <a:pt x="439181" y="2127293"/>
                  <a:pt x="452151" y="2153233"/>
                  <a:pt x="404594" y="2291582"/>
                </a:cubicBezTo>
                <a:cubicBezTo>
                  <a:pt x="357037" y="2429931"/>
                  <a:pt x="121411" y="2641777"/>
                  <a:pt x="86824" y="2810390"/>
                </a:cubicBezTo>
                <a:cubicBezTo>
                  <a:pt x="52237" y="2979003"/>
                  <a:pt x="145190" y="3175719"/>
                  <a:pt x="197071" y="3303259"/>
                </a:cubicBezTo>
                <a:cubicBezTo>
                  <a:pt x="248952" y="3430800"/>
                  <a:pt x="358118" y="3480518"/>
                  <a:pt x="398109" y="3575633"/>
                </a:cubicBezTo>
                <a:cubicBezTo>
                  <a:pt x="438100" y="3670748"/>
                  <a:pt x="471606" y="3720467"/>
                  <a:pt x="437019" y="3873948"/>
                </a:cubicBezTo>
                <a:cubicBezTo>
                  <a:pt x="402432" y="4027429"/>
                  <a:pt x="229496" y="4361412"/>
                  <a:pt x="190585" y="4496518"/>
                </a:cubicBezTo>
                <a:cubicBezTo>
                  <a:pt x="151674" y="4631624"/>
                  <a:pt x="164645" y="4660807"/>
                  <a:pt x="203556" y="4684586"/>
                </a:cubicBezTo>
                <a:cubicBezTo>
                  <a:pt x="242467" y="4708365"/>
                  <a:pt x="309479" y="4625139"/>
                  <a:pt x="424049" y="4639190"/>
                </a:cubicBezTo>
                <a:cubicBezTo>
                  <a:pt x="538619" y="4653241"/>
                  <a:pt x="768841" y="4740791"/>
                  <a:pt x="890977" y="4768893"/>
                </a:cubicBezTo>
                <a:cubicBezTo>
                  <a:pt x="1013113" y="4796995"/>
                  <a:pt x="1039053" y="4826177"/>
                  <a:pt x="1156866" y="4807803"/>
                </a:cubicBezTo>
                <a:cubicBezTo>
                  <a:pt x="1274679" y="4789429"/>
                  <a:pt x="1419514" y="4664050"/>
                  <a:pt x="1597854" y="4658646"/>
                </a:cubicBezTo>
                <a:cubicBezTo>
                  <a:pt x="1776194" y="4653242"/>
                  <a:pt x="2047488" y="4745114"/>
                  <a:pt x="2226909" y="4775378"/>
                </a:cubicBezTo>
                <a:cubicBezTo>
                  <a:pt x="2406330" y="4805642"/>
                  <a:pt x="2524143" y="4861846"/>
                  <a:pt x="2674381" y="4840229"/>
                </a:cubicBezTo>
                <a:cubicBezTo>
                  <a:pt x="2824619" y="4818612"/>
                  <a:pt x="2962969" y="4659727"/>
                  <a:pt x="3128339" y="4645676"/>
                </a:cubicBezTo>
                <a:cubicBezTo>
                  <a:pt x="3293709" y="4631625"/>
                  <a:pt x="3492585" y="4729982"/>
                  <a:pt x="3666602" y="4755922"/>
                </a:cubicBezTo>
                <a:cubicBezTo>
                  <a:pt x="3840619" y="4781862"/>
                  <a:pt x="3994100" y="4824016"/>
                  <a:pt x="4172441" y="4801318"/>
                </a:cubicBezTo>
                <a:cubicBezTo>
                  <a:pt x="4350782" y="4778620"/>
                  <a:pt x="4584245" y="4619735"/>
                  <a:pt x="4736645" y="4619735"/>
                </a:cubicBezTo>
                <a:cubicBezTo>
                  <a:pt x="4889045" y="4619735"/>
                  <a:pt x="4981998" y="4751599"/>
                  <a:pt x="5086841" y="4801318"/>
                </a:cubicBezTo>
                <a:cubicBezTo>
                  <a:pt x="5191684" y="4851037"/>
                  <a:pt x="5179794" y="4929939"/>
                  <a:pt x="5365700" y="4918050"/>
                </a:cubicBezTo>
                <a:cubicBezTo>
                  <a:pt x="5551606" y="4906161"/>
                  <a:pt x="5948279" y="4753761"/>
                  <a:pt x="6202279" y="4729982"/>
                </a:cubicBezTo>
                <a:cubicBezTo>
                  <a:pt x="6456279" y="4706203"/>
                  <a:pt x="6673530" y="4790510"/>
                  <a:pt x="6889700" y="4775378"/>
                </a:cubicBezTo>
                <a:cubicBezTo>
                  <a:pt x="7105870" y="4760246"/>
                  <a:pt x="7295019" y="4637028"/>
                  <a:pt x="7499300" y="4639190"/>
                </a:cubicBezTo>
                <a:cubicBezTo>
                  <a:pt x="7703581" y="4641352"/>
                  <a:pt x="7974874" y="4759165"/>
                  <a:pt x="8115385" y="4788348"/>
                </a:cubicBezTo>
                <a:cubicBezTo>
                  <a:pt x="8255896" y="4817531"/>
                  <a:pt x="8268866" y="4868330"/>
                  <a:pt x="8342364" y="4814288"/>
                </a:cubicBezTo>
                <a:cubicBezTo>
                  <a:pt x="8415862" y="4760246"/>
                  <a:pt x="8543403" y="4619736"/>
                  <a:pt x="8556373" y="4464093"/>
                </a:cubicBezTo>
                <a:cubicBezTo>
                  <a:pt x="8569343" y="4308451"/>
                  <a:pt x="8412619" y="4094442"/>
                  <a:pt x="8420185" y="3880433"/>
                </a:cubicBezTo>
                <a:cubicBezTo>
                  <a:pt x="8427751" y="3666425"/>
                  <a:pt x="8620142" y="3411344"/>
                  <a:pt x="8601768" y="3180042"/>
                </a:cubicBezTo>
                <a:cubicBezTo>
                  <a:pt x="8583394" y="2948740"/>
                  <a:pt x="8313181" y="2700143"/>
                  <a:pt x="8309939" y="2492620"/>
                </a:cubicBezTo>
                <a:cubicBezTo>
                  <a:pt x="8306697" y="2285097"/>
                  <a:pt x="8584475" y="2102433"/>
                  <a:pt x="8582313" y="1934901"/>
                </a:cubicBezTo>
                <a:cubicBezTo>
                  <a:pt x="8580151" y="1767369"/>
                  <a:pt x="8290483" y="1662527"/>
                  <a:pt x="8296968" y="1487429"/>
                </a:cubicBezTo>
                <a:cubicBezTo>
                  <a:pt x="8303453" y="1312331"/>
                  <a:pt x="8611496" y="1058331"/>
                  <a:pt x="8621224" y="884314"/>
                </a:cubicBezTo>
                <a:cubicBezTo>
                  <a:pt x="8630952" y="710297"/>
                  <a:pt x="8372628" y="571948"/>
                  <a:pt x="8355334" y="443327"/>
                </a:cubicBezTo>
                <a:cubicBezTo>
                  <a:pt x="8338040" y="314706"/>
                  <a:pt x="8534755" y="186084"/>
                  <a:pt x="8517462" y="112586"/>
                </a:cubicBezTo>
                <a:cubicBezTo>
                  <a:pt x="8500169" y="39088"/>
                  <a:pt x="8359658" y="-11712"/>
                  <a:pt x="8251573" y="2339"/>
                </a:cubicBezTo>
                <a:cubicBezTo>
                  <a:pt x="8143488" y="16390"/>
                  <a:pt x="7970551" y="146093"/>
                  <a:pt x="7868951" y="196893"/>
                </a:cubicBezTo>
                <a:cubicBezTo>
                  <a:pt x="7767351" y="247693"/>
                  <a:pt x="7769513" y="317948"/>
                  <a:pt x="7641973" y="307139"/>
                </a:cubicBezTo>
                <a:cubicBezTo>
                  <a:pt x="7514433" y="296331"/>
                  <a:pt x="7225845" y="143931"/>
                  <a:pt x="7103709" y="132042"/>
                </a:cubicBezTo>
                <a:cubicBezTo>
                  <a:pt x="6981573" y="120153"/>
                  <a:pt x="6955633" y="182841"/>
                  <a:pt x="6909156" y="235803"/>
                </a:cubicBezTo>
                <a:cubicBezTo>
                  <a:pt x="6862679" y="288765"/>
                  <a:pt x="7015079" y="477914"/>
                  <a:pt x="6824849" y="449812"/>
                </a:cubicBezTo>
                <a:cubicBezTo>
                  <a:pt x="6634619" y="421710"/>
                  <a:pt x="6090952" y="93130"/>
                  <a:pt x="5767777" y="67190"/>
                </a:cubicBezTo>
                <a:cubicBezTo>
                  <a:pt x="5444603" y="41249"/>
                  <a:pt x="5098730" y="257420"/>
                  <a:pt x="4885802" y="294169"/>
                </a:cubicBezTo>
                <a:cubicBezTo>
                  <a:pt x="4672874" y="330918"/>
                  <a:pt x="4642611" y="324433"/>
                  <a:pt x="4490211" y="287684"/>
                </a:cubicBezTo>
                <a:cubicBezTo>
                  <a:pt x="4337811" y="250935"/>
                  <a:pt x="4219998" y="56382"/>
                  <a:pt x="3971402" y="73676"/>
                </a:cubicBezTo>
                <a:cubicBezTo>
                  <a:pt x="3722806" y="90970"/>
                  <a:pt x="3267768" y="378476"/>
                  <a:pt x="2998636" y="391446"/>
                </a:cubicBezTo>
                <a:cubicBezTo>
                  <a:pt x="2729504" y="404416"/>
                  <a:pt x="2630066" y="150416"/>
                  <a:pt x="2356611" y="151497"/>
                </a:cubicBezTo>
                <a:cubicBezTo>
                  <a:pt x="2083156" y="152578"/>
                  <a:pt x="1575156" y="354697"/>
                  <a:pt x="1357905" y="397931"/>
                </a:cubicBezTo>
                <a:cubicBezTo>
                  <a:pt x="1140654" y="441165"/>
                  <a:pt x="1187131" y="462782"/>
                  <a:pt x="1053105" y="410901"/>
                </a:cubicBezTo>
                <a:cubicBezTo>
                  <a:pt x="919079" y="359020"/>
                  <a:pt x="671564" y="127718"/>
                  <a:pt x="521326" y="99616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ED884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323A5E23-2190-43FD-8B75-403ABB4847DA}"/>
              </a:ext>
            </a:extLst>
          </p:cNvPr>
          <p:cNvSpPr/>
          <p:nvPr userDrawn="1"/>
        </p:nvSpPr>
        <p:spPr>
          <a:xfrm>
            <a:off x="2916238" y="73025"/>
            <a:ext cx="647700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60424B4C-A660-43F4-9C92-79BE159E1C3D}"/>
              </a:ext>
            </a:extLst>
          </p:cNvPr>
          <p:cNvSpPr/>
          <p:nvPr userDrawn="1"/>
        </p:nvSpPr>
        <p:spPr>
          <a:xfrm>
            <a:off x="260350" y="4813300"/>
            <a:ext cx="649288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19A1AB65-6F77-45E6-81B7-0C46F80FCE43}"/>
              </a:ext>
            </a:extLst>
          </p:cNvPr>
          <p:cNvSpPr/>
          <p:nvPr userDrawn="1"/>
        </p:nvSpPr>
        <p:spPr>
          <a:xfrm>
            <a:off x="1352550" y="3746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332FFA7F-C299-4054-93E0-850F3A686F57}"/>
              </a:ext>
            </a:extLst>
          </p:cNvPr>
          <p:cNvSpPr/>
          <p:nvPr userDrawn="1"/>
        </p:nvSpPr>
        <p:spPr>
          <a:xfrm>
            <a:off x="8631238" y="34099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E58BB103-CD56-43DD-A3F1-D00E7954EE08}"/>
              </a:ext>
            </a:extLst>
          </p:cNvPr>
          <p:cNvSpPr/>
          <p:nvPr userDrawn="1"/>
        </p:nvSpPr>
        <p:spPr>
          <a:xfrm>
            <a:off x="6913563" y="442913"/>
            <a:ext cx="506412" cy="1968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E8C3DC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0" name="组合 11">
            <a:extLst>
              <a:ext uri="{FF2B5EF4-FFF2-40B4-BE49-F238E27FC236}">
                <a16:creationId xmlns:a16="http://schemas.microsoft.com/office/drawing/2014/main" id="{36DF684F-7BE2-4A8D-84B9-A37EC41488B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704" y="757854"/>
            <a:ext cx="1282700" cy="250825"/>
            <a:chOff x="1650152" y="1100356"/>
            <a:chExt cx="1283680" cy="249922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8C97B8B7-A865-4441-AFAE-B183562B1436}"/>
                </a:ext>
              </a:extLst>
            </p:cNvPr>
            <p:cNvSpPr/>
            <p:nvPr userDrawn="1"/>
          </p:nvSpPr>
          <p:spPr>
            <a:xfrm>
              <a:off x="1650152" y="1206262"/>
              <a:ext cx="144016" cy="144016"/>
            </a:xfrm>
            <a:prstGeom prst="ellipse">
              <a:avLst/>
            </a:prstGeom>
            <a:solidFill>
              <a:srgbClr val="FDDFC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FAB49C66-A542-4B07-9A62-200EB9395779}"/>
                </a:ext>
              </a:extLst>
            </p:cNvPr>
            <p:cNvSpPr/>
            <p:nvPr userDrawn="1"/>
          </p:nvSpPr>
          <p:spPr>
            <a:xfrm>
              <a:off x="1841294" y="1179984"/>
              <a:ext cx="144016" cy="144016"/>
            </a:xfrm>
            <a:prstGeom prst="ellipse">
              <a:avLst/>
            </a:prstGeom>
            <a:solidFill>
              <a:srgbClr val="F6A78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3003301E-9300-45A2-B0D4-DB3EB195CE7B}"/>
                </a:ext>
              </a:extLst>
            </p:cNvPr>
            <p:cNvSpPr/>
            <p:nvPr userDrawn="1"/>
          </p:nvSpPr>
          <p:spPr>
            <a:xfrm>
              <a:off x="2032436" y="1172364"/>
              <a:ext cx="144016" cy="144016"/>
            </a:xfrm>
            <a:prstGeom prst="ellipse">
              <a:avLst/>
            </a:prstGeom>
            <a:solidFill>
              <a:srgbClr val="EF8F5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1F384924-2B22-4F8A-A78E-4CDF8339767B}"/>
                </a:ext>
              </a:extLst>
            </p:cNvPr>
            <p:cNvSpPr/>
            <p:nvPr userDrawn="1"/>
          </p:nvSpPr>
          <p:spPr>
            <a:xfrm>
              <a:off x="2223578" y="1172364"/>
              <a:ext cx="144016" cy="144016"/>
            </a:xfrm>
            <a:prstGeom prst="ellipse">
              <a:avLst/>
            </a:prstGeom>
            <a:solidFill>
              <a:srgbClr val="72320C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96ECE884-D9B4-4C9A-AF24-75117309C7D5}"/>
                </a:ext>
              </a:extLst>
            </p:cNvPr>
            <p:cNvSpPr/>
            <p:nvPr userDrawn="1"/>
          </p:nvSpPr>
          <p:spPr>
            <a:xfrm>
              <a:off x="2408714" y="1112560"/>
              <a:ext cx="144016" cy="144016"/>
            </a:xfrm>
            <a:prstGeom prst="ellipse">
              <a:avLst/>
            </a:prstGeom>
            <a:solidFill>
              <a:srgbClr val="603C0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1CE4010D-F7E2-4485-8303-1E11C0F41613}"/>
                </a:ext>
              </a:extLst>
            </p:cNvPr>
            <p:cNvSpPr/>
            <p:nvPr userDrawn="1"/>
          </p:nvSpPr>
          <p:spPr>
            <a:xfrm>
              <a:off x="2580465" y="1112560"/>
              <a:ext cx="144016" cy="144016"/>
            </a:xfrm>
            <a:prstGeom prst="ellipse">
              <a:avLst/>
            </a:prstGeom>
            <a:solidFill>
              <a:srgbClr val="D33D22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AFF82C3C-A630-404F-BAF5-B359C7567099}"/>
                </a:ext>
              </a:extLst>
            </p:cNvPr>
            <p:cNvSpPr/>
            <p:nvPr userDrawn="1"/>
          </p:nvSpPr>
          <p:spPr>
            <a:xfrm>
              <a:off x="2789816" y="1100356"/>
              <a:ext cx="144016" cy="144016"/>
            </a:xfrm>
            <a:prstGeom prst="ellipse">
              <a:avLst/>
            </a:prstGeom>
            <a:solidFill>
              <a:srgbClr val="F7A206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8" name="图片 19">
            <a:extLst>
              <a:ext uri="{FF2B5EF4-FFF2-40B4-BE49-F238E27FC236}">
                <a16:creationId xmlns:a16="http://schemas.microsoft.com/office/drawing/2014/main" id="{4B974A89-80DC-4303-8FB8-400E735C2E7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7224713" y="4565650"/>
            <a:ext cx="2952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0">
            <a:extLst>
              <a:ext uri="{FF2B5EF4-FFF2-40B4-BE49-F238E27FC236}">
                <a16:creationId xmlns:a16="http://schemas.microsoft.com/office/drawing/2014/main" id="{89FED9FD-67D3-4430-B63B-9EBB5AE1BDB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4692650" y="190500"/>
            <a:ext cx="2952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EDA4F192-FE2B-4DCF-A000-5E536A00719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r="35328"/>
          <a:stretch>
            <a:fillRect/>
          </a:stretch>
        </p:blipFill>
        <p:spPr>
          <a:xfrm>
            <a:off x="8164581" y="1020857"/>
            <a:ext cx="985680" cy="713294"/>
          </a:xfrm>
          <a:custGeom>
            <a:avLst/>
            <a:gdLst>
              <a:gd name="connsiteX0" fmla="*/ 0 w 985680"/>
              <a:gd name="connsiteY0" fmla="*/ 0 h 713294"/>
              <a:gd name="connsiteX1" fmla="*/ 985680 w 985680"/>
              <a:gd name="connsiteY1" fmla="*/ 0 h 713294"/>
              <a:gd name="connsiteX2" fmla="*/ 985680 w 985680"/>
              <a:gd name="connsiteY2" fmla="*/ 713294 h 713294"/>
              <a:gd name="connsiteX3" fmla="*/ 0 w 985680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5680" h="713294">
                <a:moveTo>
                  <a:pt x="0" y="0"/>
                </a:moveTo>
                <a:lnTo>
                  <a:pt x="985680" y="0"/>
                </a:lnTo>
                <a:lnTo>
                  <a:pt x="985680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1129ACBB-929B-46DD-81F9-6BD019FC271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62933"/>
          <a:stretch>
            <a:fillRect/>
          </a:stretch>
        </p:blipFill>
        <p:spPr>
          <a:xfrm>
            <a:off x="-6953" y="664210"/>
            <a:ext cx="592066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E087903A-EDA8-4C7F-B380-83C957B752F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62933"/>
          <a:stretch>
            <a:fillRect/>
          </a:stretch>
        </p:blipFill>
        <p:spPr>
          <a:xfrm flipH="1">
            <a:off x="8464860" y="4151384"/>
            <a:ext cx="679140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3" name="图片 24">
            <a:extLst>
              <a:ext uri="{FF2B5EF4-FFF2-40B4-BE49-F238E27FC236}">
                <a16:creationId xmlns:a16="http://schemas.microsoft.com/office/drawing/2014/main" id="{7C3DF8C0-12EC-4AEF-A43A-CF0DEAD692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503" y="1214438"/>
            <a:ext cx="2687969" cy="370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6">
            <a:extLst>
              <a:ext uri="{FF2B5EF4-FFF2-40B4-BE49-F238E27FC236}">
                <a16:creationId xmlns:a16="http://schemas.microsoft.com/office/drawing/2014/main" id="{16D3EF08-2AAC-4DB2-B63F-1484C4C0B9B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2713">
            <a:off x="7604125" y="98425"/>
            <a:ext cx="342900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4">
            <a:extLst>
              <a:ext uri="{FF2B5EF4-FFF2-40B4-BE49-F238E27FC236}">
                <a16:creationId xmlns:a16="http://schemas.microsoft.com/office/drawing/2014/main" id="{E8550459-813E-43A5-9060-A6845AAA61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7703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5517540F-E5DA-4B41-9F52-83D661608516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D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474B7E7-FEAA-4CD6-AADB-0147D19DE07C}"/>
              </a:ext>
            </a:extLst>
          </p:cNvPr>
          <p:cNvSpPr/>
          <p:nvPr userDrawn="1"/>
        </p:nvSpPr>
        <p:spPr>
          <a:xfrm>
            <a:off x="250825" y="204788"/>
            <a:ext cx="8640763" cy="4794250"/>
          </a:xfrm>
          <a:prstGeom prst="rect">
            <a:avLst/>
          </a:prstGeom>
          <a:solidFill>
            <a:schemeClr val="bg1"/>
          </a:solidFill>
          <a:ln w="76200">
            <a:solidFill>
              <a:srgbClr val="C097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F6BE93C-0F63-4CDD-A811-D28B1EF4EB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9506" y="281836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9003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5517540F-E5DA-4B41-9F52-83D661608516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D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474B7E7-FEAA-4CD6-AADB-0147D19DE07C}"/>
              </a:ext>
            </a:extLst>
          </p:cNvPr>
          <p:cNvSpPr/>
          <p:nvPr userDrawn="1"/>
        </p:nvSpPr>
        <p:spPr>
          <a:xfrm>
            <a:off x="250825" y="204788"/>
            <a:ext cx="8640763" cy="4794250"/>
          </a:xfrm>
          <a:prstGeom prst="rect">
            <a:avLst/>
          </a:prstGeom>
          <a:solidFill>
            <a:schemeClr val="bg1"/>
          </a:solidFill>
          <a:ln w="76200">
            <a:solidFill>
              <a:srgbClr val="C097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6165CD8-5736-4491-817F-C2DF0195EE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9506" y="281836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7027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4594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81843986-DA67-412C-9418-FC7F3AA9BE9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88B788E3-DF73-487E-AE7C-D32848BF377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文本框 11">
            <a:extLst>
              <a:ext uri="{FF2B5EF4-FFF2-40B4-BE49-F238E27FC236}">
                <a16:creationId xmlns:a16="http://schemas.microsoft.com/office/drawing/2014/main" id="{D836B74E-1F98-4EF6-AF55-63A607344392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3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>
            <a:extLst>
              <a:ext uri="{FF2B5EF4-FFF2-40B4-BE49-F238E27FC236}">
                <a16:creationId xmlns:a16="http://schemas.microsoft.com/office/drawing/2014/main" id="{52C91BC0-DD67-4FD3-AB93-7E7AF2F947E8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2919415" y="2429147"/>
            <a:ext cx="5308654" cy="1057275"/>
          </a:xfrm>
        </p:spPr>
        <p:txBody>
          <a:bodyPr/>
          <a:lstStyle/>
          <a:p>
            <a:r>
              <a:rPr lang="zh-CN" altLang="en-US"/>
              <a:t>认识立体图形（</a:t>
            </a:r>
            <a:r>
              <a:rPr lang="en-US" altLang="zh-CN"/>
              <a:t>3</a:t>
            </a:r>
            <a:r>
              <a:rPr lang="zh-CN" altLang="en-US"/>
              <a:t>）</a:t>
            </a:r>
          </a:p>
        </p:txBody>
      </p:sp>
      <p:sp>
        <p:nvSpPr>
          <p:cNvPr id="7171" name="副标题 6">
            <a:extLst>
              <a:ext uri="{FF2B5EF4-FFF2-40B4-BE49-F238E27FC236}">
                <a16:creationId xmlns:a16="http://schemas.microsoft.com/office/drawing/2014/main" id="{23325FA2-3CC2-44AC-BB93-CF39D84B8914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0"/>
            <a:ext cx="2619375" cy="587375"/>
          </a:xfrm>
        </p:spPr>
        <p:txBody>
          <a:bodyPr/>
          <a:lstStyle/>
          <a:p>
            <a:r>
              <a:rPr lang="en-US" altLang="zh-CN" sz="2000"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</a:rPr>
              <a:t>一年级上册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5977F82-98D5-46AE-B40B-25C6D1A17C65}"/>
              </a:ext>
            </a:extLst>
          </p:cNvPr>
          <p:cNvSpPr/>
          <p:nvPr/>
        </p:nvSpPr>
        <p:spPr>
          <a:xfrm>
            <a:off x="2424113" y="891857"/>
            <a:ext cx="6299258" cy="117750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ea"/>
              </a:rPr>
              <a:t>三 认识立体图形</a:t>
            </a:r>
            <a:endParaRPr lang="zh-CN" altLang="en-US" sz="5400" b="1" dirty="0">
              <a:ln w="34925">
                <a:solidFill>
                  <a:srgbClr val="FFC319"/>
                </a:solidFill>
              </a:ln>
              <a:solidFill>
                <a:srgbClr val="FFC319"/>
              </a:solidFill>
              <a:effectLst>
                <a:outerShdw dist="38100" dir="10800000" algn="r" rotWithShape="0">
                  <a:srgbClr val="6B513B"/>
                </a:outerShdw>
              </a:effectLst>
              <a:latin typeface="+mn-lt"/>
              <a:ea typeface="+mn-ea"/>
              <a:cs typeface="+mn-ea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6">
            <a:extLst>
              <a:ext uri="{FF2B5EF4-FFF2-40B4-BE49-F238E27FC236}">
                <a16:creationId xmlns:a16="http://schemas.microsoft.com/office/drawing/2014/main" id="{2E6F6764-E210-4931-A665-10189DCB60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11" y="251850"/>
            <a:ext cx="379483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一、直接导入</a:t>
            </a:r>
            <a:endParaRPr lang="zh-CN" altLang="en-US" sz="3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D18CBDB2-C640-49E2-A240-94AD5B50E902}"/>
              </a:ext>
            </a:extLst>
          </p:cNvPr>
          <p:cNvGrpSpPr/>
          <p:nvPr/>
        </p:nvGrpSpPr>
        <p:grpSpPr>
          <a:xfrm>
            <a:off x="6635921" y="741375"/>
            <a:ext cx="1506884" cy="4036456"/>
            <a:chOff x="4653365" y="1745948"/>
            <a:chExt cx="1038860" cy="2782771"/>
          </a:xfrm>
        </p:grpSpPr>
        <p:sp>
          <p:nvSpPr>
            <p:cNvPr id="25" name="立方体 24">
              <a:extLst>
                <a:ext uri="{FF2B5EF4-FFF2-40B4-BE49-F238E27FC236}">
                  <a16:creationId xmlns:a16="http://schemas.microsoft.com/office/drawing/2014/main" id="{D1F6E4F1-189C-4DE8-9B2D-416579E9D00C}"/>
                </a:ext>
              </a:extLst>
            </p:cNvPr>
            <p:cNvSpPr/>
            <p:nvPr/>
          </p:nvSpPr>
          <p:spPr>
            <a:xfrm>
              <a:off x="4814020" y="3641841"/>
              <a:ext cx="372110" cy="885825"/>
            </a:xfrm>
            <a:prstGeom prst="cube">
              <a:avLst>
                <a:gd name="adj" fmla="val 53846"/>
              </a:avLst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立方体 28">
              <a:extLst>
                <a:ext uri="{FF2B5EF4-FFF2-40B4-BE49-F238E27FC236}">
                  <a16:creationId xmlns:a16="http://schemas.microsoft.com/office/drawing/2014/main" id="{8C00E419-DE26-4743-B7EA-F18329C7A9B8}"/>
                </a:ext>
              </a:extLst>
            </p:cNvPr>
            <p:cNvSpPr/>
            <p:nvPr/>
          </p:nvSpPr>
          <p:spPr>
            <a:xfrm>
              <a:off x="5186130" y="3642894"/>
              <a:ext cx="372110" cy="885825"/>
            </a:xfrm>
            <a:prstGeom prst="cube">
              <a:avLst>
                <a:gd name="adj" fmla="val 53846"/>
              </a:avLst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立方体 29">
              <a:extLst>
                <a:ext uri="{FF2B5EF4-FFF2-40B4-BE49-F238E27FC236}">
                  <a16:creationId xmlns:a16="http://schemas.microsoft.com/office/drawing/2014/main" id="{4D74B3C7-6690-4574-8E50-6175BA298A1E}"/>
                </a:ext>
              </a:extLst>
            </p:cNvPr>
            <p:cNvSpPr/>
            <p:nvPr/>
          </p:nvSpPr>
          <p:spPr>
            <a:xfrm>
              <a:off x="4726390" y="3479498"/>
              <a:ext cx="892175" cy="372110"/>
            </a:xfrm>
            <a:prstGeom prst="cube">
              <a:avLst>
                <a:gd name="adj" fmla="val 54266"/>
              </a:avLst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立方体 30">
              <a:extLst>
                <a:ext uri="{FF2B5EF4-FFF2-40B4-BE49-F238E27FC236}">
                  <a16:creationId xmlns:a16="http://schemas.microsoft.com/office/drawing/2014/main" id="{4889E0B0-858C-4823-B6F6-D340910FD918}"/>
                </a:ext>
              </a:extLst>
            </p:cNvPr>
            <p:cNvSpPr/>
            <p:nvPr/>
          </p:nvSpPr>
          <p:spPr>
            <a:xfrm>
              <a:off x="4967055" y="3214703"/>
              <a:ext cx="410845" cy="410845"/>
            </a:xfrm>
            <a:prstGeom prst="cube">
              <a:avLst/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圆柱形 14">
              <a:extLst>
                <a:ext uri="{FF2B5EF4-FFF2-40B4-BE49-F238E27FC236}">
                  <a16:creationId xmlns:a16="http://schemas.microsoft.com/office/drawing/2014/main" id="{B535E2B8-4679-47D1-8EC0-E84218D9A8D7}"/>
                </a:ext>
              </a:extLst>
            </p:cNvPr>
            <p:cNvSpPr/>
            <p:nvPr/>
          </p:nvSpPr>
          <p:spPr>
            <a:xfrm>
              <a:off x="4877520" y="3027378"/>
              <a:ext cx="589280" cy="356870"/>
            </a:xfrm>
            <a:prstGeom prst="can">
              <a:avLst/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立方体 32">
              <a:extLst>
                <a:ext uri="{FF2B5EF4-FFF2-40B4-BE49-F238E27FC236}">
                  <a16:creationId xmlns:a16="http://schemas.microsoft.com/office/drawing/2014/main" id="{218A8081-3E6F-44F9-8C09-E4D0BCE33992}"/>
                </a:ext>
              </a:extLst>
            </p:cNvPr>
            <p:cNvSpPr/>
            <p:nvPr/>
          </p:nvSpPr>
          <p:spPr>
            <a:xfrm>
              <a:off x="4653365" y="2704798"/>
              <a:ext cx="1038860" cy="466090"/>
            </a:xfrm>
            <a:prstGeom prst="cube">
              <a:avLst>
                <a:gd name="adj" fmla="val 34877"/>
              </a:avLst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立方体 33">
              <a:extLst>
                <a:ext uri="{FF2B5EF4-FFF2-40B4-BE49-F238E27FC236}">
                  <a16:creationId xmlns:a16="http://schemas.microsoft.com/office/drawing/2014/main" id="{30CE2AAD-026C-474A-8179-860D3F80A93B}"/>
                </a:ext>
              </a:extLst>
            </p:cNvPr>
            <p:cNvSpPr/>
            <p:nvPr/>
          </p:nvSpPr>
          <p:spPr>
            <a:xfrm>
              <a:off x="5264870" y="2033603"/>
              <a:ext cx="201930" cy="752475"/>
            </a:xfrm>
            <a:prstGeom prst="cube">
              <a:avLst/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立方体 34">
              <a:extLst>
                <a:ext uri="{FF2B5EF4-FFF2-40B4-BE49-F238E27FC236}">
                  <a16:creationId xmlns:a16="http://schemas.microsoft.com/office/drawing/2014/main" id="{9CAE63DB-FF07-42AE-9323-68E0237946EB}"/>
                </a:ext>
              </a:extLst>
            </p:cNvPr>
            <p:cNvSpPr/>
            <p:nvPr/>
          </p:nvSpPr>
          <p:spPr>
            <a:xfrm>
              <a:off x="4967055" y="2033603"/>
              <a:ext cx="201930" cy="752475"/>
            </a:xfrm>
            <a:prstGeom prst="cube">
              <a:avLst/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B293260F-4FBE-4F45-91D1-429FA5C69726}"/>
                </a:ext>
              </a:extLst>
            </p:cNvPr>
            <p:cNvSpPr/>
            <p:nvPr/>
          </p:nvSpPr>
          <p:spPr>
            <a:xfrm>
              <a:off x="4990550" y="1745948"/>
              <a:ext cx="387350" cy="38735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立方体 36">
              <a:extLst>
                <a:ext uri="{FF2B5EF4-FFF2-40B4-BE49-F238E27FC236}">
                  <a16:creationId xmlns:a16="http://schemas.microsoft.com/office/drawing/2014/main" id="{A431BE8E-305A-4001-9326-7CA2DF83E1EE}"/>
                </a:ext>
              </a:extLst>
            </p:cNvPr>
            <p:cNvSpPr/>
            <p:nvPr/>
          </p:nvSpPr>
          <p:spPr>
            <a:xfrm>
              <a:off x="5071830" y="2114248"/>
              <a:ext cx="201930" cy="752475"/>
            </a:xfrm>
            <a:prstGeom prst="cube">
              <a:avLst/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65E68BE5-94C7-4F46-9A0F-6D6909D0AE7C}"/>
              </a:ext>
            </a:extLst>
          </p:cNvPr>
          <p:cNvSpPr txBox="1"/>
          <p:nvPr/>
        </p:nvSpPr>
        <p:spPr>
          <a:xfrm>
            <a:off x="504294" y="1011864"/>
            <a:ext cx="61316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上节课我们运用长方体、正方体、圆柱和球拼搭新的图形，我们将所有图形都用上，看谁搭得又稳又高。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0D3D397-7099-4250-BE4E-6B2709B4FB5C}"/>
              </a:ext>
            </a:extLst>
          </p:cNvPr>
          <p:cNvSpPr txBox="1"/>
          <p:nvPr/>
        </p:nvSpPr>
        <p:spPr>
          <a:xfrm>
            <a:off x="504294" y="2513660"/>
            <a:ext cx="61316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这节课我们继续用</a:t>
            </a:r>
            <a:r>
              <a:rPr lang="zh-CN" altLang="en-US" sz="2800" b="1" dirty="0"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长方体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2800" b="1" dirty="0"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正方体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zh-CN" altLang="en-US" sz="2800" b="1" dirty="0"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圆柱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来拼一拼。</a:t>
            </a:r>
          </a:p>
        </p:txBody>
      </p:sp>
      <p:sp>
        <p:nvSpPr>
          <p:cNvPr id="40" name="圆柱形 14">
            <a:extLst>
              <a:ext uri="{FF2B5EF4-FFF2-40B4-BE49-F238E27FC236}">
                <a16:creationId xmlns:a16="http://schemas.microsoft.com/office/drawing/2014/main" id="{FF8E0E3D-ECE5-4563-930A-E392C520AC87}"/>
              </a:ext>
            </a:extLst>
          </p:cNvPr>
          <p:cNvSpPr/>
          <p:nvPr/>
        </p:nvSpPr>
        <p:spPr>
          <a:xfrm>
            <a:off x="4313631" y="3665559"/>
            <a:ext cx="1077808" cy="854982"/>
          </a:xfrm>
          <a:prstGeom prst="can">
            <a:avLst>
              <a:gd name="adj" fmla="val 33913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立方体 40">
            <a:extLst>
              <a:ext uri="{FF2B5EF4-FFF2-40B4-BE49-F238E27FC236}">
                <a16:creationId xmlns:a16="http://schemas.microsoft.com/office/drawing/2014/main" id="{557F2F60-6EAD-4750-82EC-B4B0796471AD}"/>
              </a:ext>
            </a:extLst>
          </p:cNvPr>
          <p:cNvSpPr/>
          <p:nvPr/>
        </p:nvSpPr>
        <p:spPr>
          <a:xfrm>
            <a:off x="839315" y="3665559"/>
            <a:ext cx="1900099" cy="852489"/>
          </a:xfrm>
          <a:prstGeom prst="cube">
            <a:avLst>
              <a:gd name="adj" fmla="val 34877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立方体 41">
            <a:extLst>
              <a:ext uri="{FF2B5EF4-FFF2-40B4-BE49-F238E27FC236}">
                <a16:creationId xmlns:a16="http://schemas.microsoft.com/office/drawing/2014/main" id="{8DA45D92-3882-4E11-8632-90B096E48953}"/>
              </a:ext>
            </a:extLst>
          </p:cNvPr>
          <p:cNvSpPr/>
          <p:nvPr/>
        </p:nvSpPr>
        <p:spPr>
          <a:xfrm>
            <a:off x="3088503" y="3632029"/>
            <a:ext cx="854982" cy="854982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9" grpId="0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>
            <a:extLst>
              <a:ext uri="{FF2B5EF4-FFF2-40B4-BE49-F238E27FC236}">
                <a16:creationId xmlns:a16="http://schemas.microsoft.com/office/drawing/2014/main" id="{BDD649B0-DC75-4D27-9495-5D8F2FDA5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11" y="251850"/>
            <a:ext cx="360433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二、拼一拼</a:t>
            </a:r>
            <a:endParaRPr lang="zh-CN" altLang="en-US" sz="3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D4317E8-E556-47F2-82D7-BB736874B5C8}"/>
              </a:ext>
            </a:extLst>
          </p:cNvPr>
          <p:cNvSpPr txBox="1"/>
          <p:nvPr/>
        </p:nvSpPr>
        <p:spPr>
          <a:xfrm>
            <a:off x="695324" y="836625"/>
            <a:ext cx="3514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latin typeface="华文中宋" panose="02010600040101010101" pitchFamily="2" charset="-122"/>
                <a:ea typeface="华文中宋" panose="02010600040101010101" pitchFamily="2" charset="-122"/>
              </a:rPr>
              <a:t>1.</a:t>
            </a:r>
            <a:r>
              <a:rPr lang="zh-CN" altLang="en-US" sz="2800" b="1">
                <a:latin typeface="华文中宋" panose="02010600040101010101" pitchFamily="2" charset="-122"/>
                <a:ea typeface="华文中宋" panose="02010600040101010101" pitchFamily="2" charset="-122"/>
              </a:rPr>
              <a:t>用正方体拼一拼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5CFA085-1C54-4C39-B4C4-E706FC3D8672}"/>
              </a:ext>
            </a:extLst>
          </p:cNvPr>
          <p:cNvSpPr txBox="1"/>
          <p:nvPr/>
        </p:nvSpPr>
        <p:spPr>
          <a:xfrm>
            <a:off x="421965" y="1391595"/>
            <a:ext cx="84016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zh-CN" altLang="en-US" sz="2800" b="1">
                <a:latin typeface="+mj-lt"/>
                <a:ea typeface="+mj-ea"/>
              </a:rPr>
              <a:t>（</a:t>
            </a:r>
            <a:r>
              <a:rPr lang="en-US" altLang="zh-CN" sz="2800" b="1">
                <a:latin typeface="+mj-lt"/>
                <a:ea typeface="+mj-ea"/>
              </a:rPr>
              <a:t>1</a:t>
            </a:r>
            <a:r>
              <a:rPr lang="zh-CN" altLang="en-US" sz="2800" b="1">
                <a:latin typeface="+mj-lt"/>
                <a:ea typeface="+mj-ea"/>
              </a:rPr>
              <a:t>）用两个</a:t>
            </a:r>
            <a:r>
              <a:rPr lang="zh-CN" altLang="en-US" sz="2800" b="1">
                <a:solidFill>
                  <a:srgbClr val="FF0000"/>
                </a:solidFill>
                <a:highlight>
                  <a:srgbClr val="FFFF00"/>
                </a:highlight>
                <a:latin typeface="+mj-lt"/>
                <a:ea typeface="+mj-ea"/>
              </a:rPr>
              <a:t>相同</a:t>
            </a:r>
            <a:r>
              <a:rPr lang="zh-CN" altLang="en-US" sz="2800" b="1">
                <a:latin typeface="+mj-lt"/>
                <a:ea typeface="+mj-ea"/>
              </a:rPr>
              <a:t>的小正方体拼摆，能拼成什么图形？</a:t>
            </a:r>
          </a:p>
        </p:txBody>
      </p:sp>
      <p:pic>
        <p:nvPicPr>
          <p:cNvPr id="13" name="Picture 22">
            <a:extLst>
              <a:ext uri="{FF2B5EF4-FFF2-40B4-BE49-F238E27FC236}">
                <a16:creationId xmlns:a16="http://schemas.microsoft.com/office/drawing/2014/main" id="{821CEF89-45F3-4AB5-8A23-039B6FB9F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6549387" y="2431443"/>
            <a:ext cx="1269051" cy="2091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AutoShape 3">
            <a:extLst>
              <a:ext uri="{FF2B5EF4-FFF2-40B4-BE49-F238E27FC236}">
                <a16:creationId xmlns:a16="http://schemas.microsoft.com/office/drawing/2014/main" id="{CBDBCD70-E0F9-4FA3-AFAA-12EF06624E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6000" y="3321658"/>
            <a:ext cx="1066800" cy="1066800"/>
          </a:xfrm>
          <a:prstGeom prst="cube">
            <a:avLst>
              <a:gd name="adj" fmla="val 2500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zh-CN" altLang="en-US" sz="1800" b="0">
              <a:ea typeface="宋体" panose="02010600030101010101" pitchFamily="2" charset="-122"/>
            </a:endParaRPr>
          </a:p>
        </p:txBody>
      </p:sp>
      <p:sp>
        <p:nvSpPr>
          <p:cNvPr id="15" name="AutoShape 4">
            <a:extLst>
              <a:ext uri="{FF2B5EF4-FFF2-40B4-BE49-F238E27FC236}">
                <a16:creationId xmlns:a16="http://schemas.microsoft.com/office/drawing/2014/main" id="{70B7E9DA-EB39-48EF-93D0-62767E077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8163" y="3321658"/>
            <a:ext cx="1066800" cy="1066800"/>
          </a:xfrm>
          <a:prstGeom prst="cube">
            <a:avLst>
              <a:gd name="adj" fmla="val 2500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zh-CN" altLang="en-US" sz="1800" b="0">
              <a:ea typeface="宋体" panose="02010600030101010101" pitchFamily="2" charset="-122"/>
            </a:endParaRPr>
          </a:p>
        </p:txBody>
      </p:sp>
      <p:sp>
        <p:nvSpPr>
          <p:cNvPr id="16" name="AutoShape 12">
            <a:extLst>
              <a:ext uri="{FF2B5EF4-FFF2-40B4-BE49-F238E27FC236}">
                <a16:creationId xmlns:a16="http://schemas.microsoft.com/office/drawing/2014/main" id="{238643C0-8C9F-4825-A2F8-EA94DF96B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9563" y="3456595"/>
            <a:ext cx="1066800" cy="1066800"/>
          </a:xfrm>
          <a:prstGeom prst="cube">
            <a:avLst>
              <a:gd name="adj" fmla="val 2500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zh-CN" altLang="en-US" sz="1800" b="0">
              <a:ea typeface="宋体" panose="02010600030101010101" pitchFamily="2" charset="-122"/>
            </a:endParaRPr>
          </a:p>
        </p:txBody>
      </p:sp>
      <p:sp>
        <p:nvSpPr>
          <p:cNvPr id="17" name="AutoShape 13">
            <a:extLst>
              <a:ext uri="{FF2B5EF4-FFF2-40B4-BE49-F238E27FC236}">
                <a16:creationId xmlns:a16="http://schemas.microsoft.com/office/drawing/2014/main" id="{59B618B6-20E8-4413-BECF-B75C7218F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9563" y="2664433"/>
            <a:ext cx="1066800" cy="1066800"/>
          </a:xfrm>
          <a:prstGeom prst="cube">
            <a:avLst>
              <a:gd name="adj" fmla="val 2500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endParaRPr lang="zh-CN" altLang="en-US" sz="1800" b="0">
              <a:ea typeface="宋体" panose="02010600030101010101" pitchFamily="2" charset="-122"/>
            </a:endParaRPr>
          </a:p>
        </p:txBody>
      </p:sp>
      <p:grpSp>
        <p:nvGrpSpPr>
          <p:cNvPr id="18" name="Group 23">
            <a:extLst>
              <a:ext uri="{FF2B5EF4-FFF2-40B4-BE49-F238E27FC236}">
                <a16:creationId xmlns:a16="http://schemas.microsoft.com/office/drawing/2014/main" id="{9E942C0A-93E7-4221-A722-49B96610E15A}"/>
              </a:ext>
            </a:extLst>
          </p:cNvPr>
          <p:cNvGrpSpPr>
            <a:grpSpLocks/>
          </p:cNvGrpSpPr>
          <p:nvPr/>
        </p:nvGrpSpPr>
        <p:grpSpPr bwMode="auto">
          <a:xfrm>
            <a:off x="3327875" y="2247900"/>
            <a:ext cx="3063875" cy="647700"/>
            <a:chOff x="3478" y="2003"/>
            <a:chExt cx="1709" cy="408"/>
          </a:xfrm>
        </p:grpSpPr>
        <p:sp>
          <p:nvSpPr>
            <p:cNvPr id="19" name="圆角矩形标注 9">
              <a:extLst>
                <a:ext uri="{FF2B5EF4-FFF2-40B4-BE49-F238E27FC236}">
                  <a16:creationId xmlns:a16="http://schemas.microsoft.com/office/drawing/2014/main" id="{DC63F964-20A9-49CE-9681-7F9B84F03E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8" y="2003"/>
              <a:ext cx="1660" cy="408"/>
            </a:xfrm>
            <a:prstGeom prst="wedgeRoundRectCallout">
              <a:avLst>
                <a:gd name="adj1" fmla="val 59368"/>
                <a:gd name="adj2" fmla="val 46833"/>
                <a:gd name="adj3" fmla="val 16667"/>
              </a:avLst>
            </a:prstGeom>
            <a:solidFill>
              <a:srgbClr val="F6F2EB"/>
            </a:solidFill>
            <a:ln w="9525" algn="ctr">
              <a:solidFill>
                <a:srgbClr val="9B79A1"/>
              </a:solidFill>
              <a:miter lim="800000"/>
            </a:ln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sz="2800" dirty="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0" name="TextBox 7">
              <a:extLst>
                <a:ext uri="{FF2B5EF4-FFF2-40B4-BE49-F238E27FC236}">
                  <a16:creationId xmlns:a16="http://schemas.microsoft.com/office/drawing/2014/main" id="{E904DDE7-61E7-4C09-AB74-106D3ABCF9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71" y="2023"/>
              <a:ext cx="1616" cy="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>
                  <a:latin typeface="黑体" panose="02010609060101010101" pitchFamily="49" charset="-122"/>
                </a:rPr>
                <a:t>我拼成了长方体。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9831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1D747E7-8F38-4061-8A3E-29FFFAD12814}"/>
              </a:ext>
            </a:extLst>
          </p:cNvPr>
          <p:cNvSpPr txBox="1"/>
          <p:nvPr/>
        </p:nvSpPr>
        <p:spPr>
          <a:xfrm>
            <a:off x="644524" y="388950"/>
            <a:ext cx="3514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latin typeface="华文中宋" panose="02010600040101010101" pitchFamily="2" charset="-122"/>
                <a:ea typeface="华文中宋" panose="02010600040101010101" pitchFamily="2" charset="-122"/>
              </a:rPr>
              <a:t>1.</a:t>
            </a:r>
            <a:r>
              <a:rPr lang="zh-CN" altLang="en-US" sz="2800" b="1">
                <a:latin typeface="华文中宋" panose="02010600040101010101" pitchFamily="2" charset="-122"/>
                <a:ea typeface="华文中宋" panose="02010600040101010101" pitchFamily="2" charset="-122"/>
              </a:rPr>
              <a:t>用正方体拼一拼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951FDCD-9E40-4CAD-996D-F0430C65F54A}"/>
              </a:ext>
            </a:extLst>
          </p:cNvPr>
          <p:cNvSpPr txBox="1"/>
          <p:nvPr/>
        </p:nvSpPr>
        <p:spPr>
          <a:xfrm>
            <a:off x="935880" y="949781"/>
            <a:ext cx="7272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zh-CN" altLang="en-US" sz="2800" b="1">
                <a:latin typeface="+mj-lt"/>
                <a:ea typeface="+mj-ea"/>
              </a:rPr>
              <a:t>（</a:t>
            </a:r>
            <a:r>
              <a:rPr lang="en-US" altLang="zh-CN" sz="2800" b="1">
                <a:latin typeface="+mj-lt"/>
                <a:ea typeface="+mj-ea"/>
              </a:rPr>
              <a:t>2</a:t>
            </a:r>
            <a:r>
              <a:rPr lang="zh-CN" altLang="en-US" sz="2800" b="1">
                <a:latin typeface="+mj-lt"/>
                <a:ea typeface="+mj-ea"/>
              </a:rPr>
              <a:t>）要拼成一个大的正方体，至少需要几个</a:t>
            </a:r>
            <a:r>
              <a:rPr lang="zh-CN" altLang="en-US" sz="2800" b="1">
                <a:solidFill>
                  <a:srgbClr val="FF0000"/>
                </a:solidFill>
                <a:highlight>
                  <a:srgbClr val="FFFF00"/>
                </a:highlight>
                <a:latin typeface="+mj-lt"/>
                <a:ea typeface="+mj-ea"/>
              </a:rPr>
              <a:t>相同</a:t>
            </a:r>
            <a:r>
              <a:rPr lang="zh-CN" altLang="en-US" sz="2800" b="1">
                <a:latin typeface="+mj-lt"/>
                <a:ea typeface="+mj-ea"/>
              </a:rPr>
              <a:t>的小正方体？</a:t>
            </a:r>
          </a:p>
        </p:txBody>
      </p:sp>
      <p:sp>
        <p:nvSpPr>
          <p:cNvPr id="4" name="AutoShape 3">
            <a:extLst>
              <a:ext uri="{FF2B5EF4-FFF2-40B4-BE49-F238E27FC236}">
                <a16:creationId xmlns:a16="http://schemas.microsoft.com/office/drawing/2014/main" id="{1E474A9F-7855-4794-868F-89D03CF7CB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2981325"/>
            <a:ext cx="914400" cy="914400"/>
          </a:xfrm>
          <a:prstGeom prst="cube">
            <a:avLst>
              <a:gd name="adj" fmla="val 25000"/>
            </a:avLst>
          </a:prstGeom>
          <a:solidFill>
            <a:srgbClr val="FF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zh-CN" altLang="en-US" sz="1800" b="0">
              <a:latin typeface="黑体" panose="02010609060101010101" pitchFamily="49" charset="-122"/>
            </a:endParaRPr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F4021DF5-10AB-471B-8EDB-2397A631CC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8825" y="2981325"/>
            <a:ext cx="914400" cy="914400"/>
          </a:xfrm>
          <a:prstGeom prst="cube">
            <a:avLst>
              <a:gd name="adj" fmla="val 25000"/>
            </a:avLst>
          </a:prstGeom>
          <a:solidFill>
            <a:srgbClr val="FF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zh-CN" altLang="en-US" sz="1800" b="0">
              <a:latin typeface="黑体" panose="02010609060101010101" pitchFamily="49" charset="-122"/>
            </a:endParaRPr>
          </a:p>
        </p:txBody>
      </p:sp>
      <p:sp>
        <p:nvSpPr>
          <p:cNvPr id="6" name="AutoShape 3">
            <a:extLst>
              <a:ext uri="{FF2B5EF4-FFF2-40B4-BE49-F238E27FC236}">
                <a16:creationId xmlns:a16="http://schemas.microsoft.com/office/drawing/2014/main" id="{385CB4BE-90A4-4A69-8E42-8F4D752FE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3950" y="3205163"/>
            <a:ext cx="914400" cy="914400"/>
          </a:xfrm>
          <a:prstGeom prst="cube">
            <a:avLst>
              <a:gd name="adj" fmla="val 25000"/>
            </a:avLst>
          </a:prstGeom>
          <a:solidFill>
            <a:srgbClr val="FF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zh-CN" altLang="en-US" sz="1800" b="0">
              <a:latin typeface="黑体" panose="02010609060101010101" pitchFamily="49" charset="-122"/>
            </a:endParaRPr>
          </a:p>
        </p:txBody>
      </p:sp>
      <p:sp>
        <p:nvSpPr>
          <p:cNvPr id="7" name="AutoShape 3">
            <a:extLst>
              <a:ext uri="{FF2B5EF4-FFF2-40B4-BE49-F238E27FC236}">
                <a16:creationId xmlns:a16="http://schemas.microsoft.com/office/drawing/2014/main" id="{4A612D63-BF7A-4876-A07C-9AD560477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4988" y="3205163"/>
            <a:ext cx="914400" cy="914400"/>
          </a:xfrm>
          <a:prstGeom prst="cube">
            <a:avLst>
              <a:gd name="adj" fmla="val 25000"/>
            </a:avLst>
          </a:prstGeom>
          <a:solidFill>
            <a:srgbClr val="FF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zh-CN" altLang="en-US" sz="1800" b="0">
              <a:latin typeface="黑体" panose="02010609060101010101" pitchFamily="49" charset="-122"/>
            </a:endParaRPr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06083D9-1EDA-4F45-A7E5-B0BE842807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2308225"/>
            <a:ext cx="914400" cy="914400"/>
          </a:xfrm>
          <a:prstGeom prst="cube">
            <a:avLst>
              <a:gd name="adj" fmla="val 25000"/>
            </a:avLst>
          </a:prstGeom>
          <a:solidFill>
            <a:srgbClr val="FF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zh-CN" altLang="en-US" sz="1800" b="0">
              <a:latin typeface="黑体" panose="02010609060101010101" pitchFamily="49" charset="-122"/>
            </a:endParaRPr>
          </a:p>
        </p:txBody>
      </p:sp>
      <p:sp>
        <p:nvSpPr>
          <p:cNvPr id="9" name="AutoShape 3">
            <a:extLst>
              <a:ext uri="{FF2B5EF4-FFF2-40B4-BE49-F238E27FC236}">
                <a16:creationId xmlns:a16="http://schemas.microsoft.com/office/drawing/2014/main" id="{CC1CA07A-D7C2-44C2-92C8-3002E9526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8825" y="2300288"/>
            <a:ext cx="914400" cy="914400"/>
          </a:xfrm>
          <a:prstGeom prst="cube">
            <a:avLst>
              <a:gd name="adj" fmla="val 25000"/>
            </a:avLst>
          </a:prstGeom>
          <a:solidFill>
            <a:srgbClr val="FF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zh-CN" altLang="en-US" sz="1800" b="0">
              <a:latin typeface="黑体" panose="02010609060101010101" pitchFamily="49" charset="-122"/>
            </a:endParaRPr>
          </a:p>
        </p:txBody>
      </p:sp>
      <p:sp>
        <p:nvSpPr>
          <p:cNvPr id="10" name="AutoShape 3">
            <a:extLst>
              <a:ext uri="{FF2B5EF4-FFF2-40B4-BE49-F238E27FC236}">
                <a16:creationId xmlns:a16="http://schemas.microsoft.com/office/drawing/2014/main" id="{CBF3472C-108E-45E0-992A-F8E2EE6ECE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3950" y="2522538"/>
            <a:ext cx="914400" cy="914400"/>
          </a:xfrm>
          <a:prstGeom prst="cube">
            <a:avLst>
              <a:gd name="adj" fmla="val 25000"/>
            </a:avLst>
          </a:prstGeom>
          <a:solidFill>
            <a:srgbClr val="FF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zh-CN" altLang="en-US" sz="1800" b="0">
              <a:latin typeface="黑体" panose="02010609060101010101" pitchFamily="49" charset="-122"/>
            </a:endParaRPr>
          </a:p>
        </p:txBody>
      </p:sp>
      <p:sp>
        <p:nvSpPr>
          <p:cNvPr id="11" name="AutoShape 3">
            <a:extLst>
              <a:ext uri="{FF2B5EF4-FFF2-40B4-BE49-F238E27FC236}">
                <a16:creationId xmlns:a16="http://schemas.microsoft.com/office/drawing/2014/main" id="{3AB73FF3-E5A0-40F3-9868-762D753A3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4988" y="2522538"/>
            <a:ext cx="914400" cy="914400"/>
          </a:xfrm>
          <a:prstGeom prst="cube">
            <a:avLst>
              <a:gd name="adj" fmla="val 25000"/>
            </a:avLst>
          </a:prstGeom>
          <a:solidFill>
            <a:srgbClr val="FF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zh-CN" altLang="en-US" sz="1800" b="0">
              <a:latin typeface="黑体" panose="02010609060101010101" pitchFamily="49" charset="-122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6E7AEC7B-5AFA-4AA1-BE9D-3DC660FBB968}"/>
              </a:ext>
            </a:extLst>
          </p:cNvPr>
          <p:cNvGrpSpPr>
            <a:grpSpLocks/>
          </p:cNvGrpSpPr>
          <p:nvPr/>
        </p:nvGrpSpPr>
        <p:grpSpPr bwMode="auto">
          <a:xfrm>
            <a:off x="811204" y="2160611"/>
            <a:ext cx="2703094" cy="2089105"/>
            <a:chOff x="810604" y="2160794"/>
            <a:chExt cx="2704282" cy="2089106"/>
          </a:xfrm>
        </p:grpSpPr>
        <p:pic>
          <p:nvPicPr>
            <p:cNvPr id="14" name="Picture 36">
              <a:extLst>
                <a:ext uri="{FF2B5EF4-FFF2-40B4-BE49-F238E27FC236}">
                  <a16:creationId xmlns:a16="http://schemas.microsoft.com/office/drawing/2014/main" id="{51FFFB78-E7B1-4796-B951-A29DFB4879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10604" y="2160794"/>
              <a:ext cx="1579127" cy="2089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圆角矩形标注 24">
              <a:extLst>
                <a:ext uri="{FF2B5EF4-FFF2-40B4-BE49-F238E27FC236}">
                  <a16:creationId xmlns:a16="http://schemas.microsoft.com/office/drawing/2014/main" id="{DD38C60E-389A-49AB-A9B7-3D03264514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1712" y="2873559"/>
              <a:ext cx="1153174" cy="563562"/>
            </a:xfrm>
            <a:prstGeom prst="wedgeRoundRectCallout">
              <a:avLst>
                <a:gd name="adj1" fmla="val -77049"/>
                <a:gd name="adj2" fmla="val -33402"/>
                <a:gd name="adj3" fmla="val 16667"/>
              </a:avLst>
            </a:prstGeom>
            <a:solidFill>
              <a:srgbClr val="F6F2EB"/>
            </a:solidFill>
            <a:ln w="9525">
              <a:solidFill>
                <a:srgbClr val="9B79A1"/>
              </a:solidFill>
              <a:miter lim="800000"/>
            </a:ln>
          </p:spPr>
          <p:txBody>
            <a:bodyPr anchor="ctr"/>
            <a:lstStyle/>
            <a:p>
              <a:pPr algn="ctr" eaLnBrk="1" hangingPunct="1">
                <a:lnSpc>
                  <a:spcPct val="120000"/>
                </a:lnSpc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8</a:t>
              </a:r>
              <a:r>
                <a:rPr lang="zh-CN" altLang="en-US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个。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3237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86DF9A1-DB43-4F0A-BE15-CFE3FBAEA5B3}"/>
              </a:ext>
            </a:extLst>
          </p:cNvPr>
          <p:cNvSpPr txBox="1"/>
          <p:nvPr/>
        </p:nvSpPr>
        <p:spPr>
          <a:xfrm>
            <a:off x="644524" y="388950"/>
            <a:ext cx="3514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latin typeface="华文中宋" panose="02010600040101010101" pitchFamily="2" charset="-122"/>
                <a:ea typeface="华文中宋" panose="02010600040101010101" pitchFamily="2" charset="-122"/>
              </a:rPr>
              <a:t>2.</a:t>
            </a:r>
            <a:r>
              <a:rPr lang="zh-CN" altLang="en-US" sz="2800" b="1">
                <a:latin typeface="华文中宋" panose="02010600040101010101" pitchFamily="2" charset="-122"/>
                <a:ea typeface="华文中宋" panose="02010600040101010101" pitchFamily="2" charset="-122"/>
              </a:rPr>
              <a:t>用长方体拼一拼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C8C2221-BB72-4FA1-933C-C957352CC826}"/>
              </a:ext>
            </a:extLst>
          </p:cNvPr>
          <p:cNvSpPr txBox="1"/>
          <p:nvPr/>
        </p:nvSpPr>
        <p:spPr>
          <a:xfrm>
            <a:off x="935880" y="949781"/>
            <a:ext cx="7272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zh-CN" altLang="en-US" sz="2800" b="1">
                <a:latin typeface="+mj-lt"/>
                <a:ea typeface="+mj-ea"/>
              </a:rPr>
              <a:t>        用</a:t>
            </a:r>
            <a:r>
              <a:rPr lang="en-US" altLang="zh-CN" sz="2800" b="1">
                <a:latin typeface="+mj-lt"/>
                <a:ea typeface="+mj-ea"/>
              </a:rPr>
              <a:t>4</a:t>
            </a:r>
            <a:r>
              <a:rPr lang="zh-CN" altLang="en-US" sz="2800" b="1">
                <a:latin typeface="+mj-lt"/>
                <a:ea typeface="+mj-ea"/>
              </a:rPr>
              <a:t>个</a:t>
            </a:r>
            <a:r>
              <a:rPr lang="zh-CN" altLang="en-US" sz="2800" b="1">
                <a:solidFill>
                  <a:srgbClr val="FF0000"/>
                </a:solidFill>
                <a:highlight>
                  <a:srgbClr val="FFFF00"/>
                </a:highlight>
                <a:latin typeface="+mj-lt"/>
                <a:ea typeface="+mj-ea"/>
              </a:rPr>
              <a:t>相同的长方体</a:t>
            </a:r>
            <a:r>
              <a:rPr lang="zh-CN" altLang="en-US" sz="2800" b="1">
                <a:latin typeface="+mj-lt"/>
                <a:ea typeface="+mj-ea"/>
              </a:rPr>
              <a:t>拼摆，又能拼成什么图形呢？</a:t>
            </a: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4DAEA292-BCEF-4AEB-AC4C-812675F15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125" y="2273300"/>
            <a:ext cx="811213" cy="338138"/>
          </a:xfrm>
          <a:prstGeom prst="cube">
            <a:avLst>
              <a:gd name="adj" fmla="val 25000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zh-CN" altLang="zh-CN" sz="3200" b="1">
              <a:latin typeface="+mn-lt"/>
              <a:ea typeface="+mn-ea"/>
            </a:endParaRPr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5F9F97D1-359E-4486-890A-05168238D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125" y="2028825"/>
            <a:ext cx="811213" cy="338138"/>
          </a:xfrm>
          <a:prstGeom prst="cube">
            <a:avLst>
              <a:gd name="adj" fmla="val 25000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zh-CN" altLang="zh-CN" sz="3200" b="1">
              <a:latin typeface="+mn-lt"/>
              <a:ea typeface="+mn-ea"/>
            </a:endParaRPr>
          </a:p>
        </p:txBody>
      </p:sp>
      <p:sp>
        <p:nvSpPr>
          <p:cNvPr id="6" name="AutoShape 4">
            <a:extLst>
              <a:ext uri="{FF2B5EF4-FFF2-40B4-BE49-F238E27FC236}">
                <a16:creationId xmlns:a16="http://schemas.microsoft.com/office/drawing/2014/main" id="{32F077CB-E64A-4872-80F6-F00396F56F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125" y="1785938"/>
            <a:ext cx="811213" cy="336550"/>
          </a:xfrm>
          <a:prstGeom prst="cube">
            <a:avLst>
              <a:gd name="adj" fmla="val 25000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zh-CN" altLang="zh-CN" sz="3200" b="1">
              <a:latin typeface="+mn-lt"/>
              <a:ea typeface="+mn-ea"/>
            </a:endParaRPr>
          </a:p>
        </p:txBody>
      </p:sp>
      <p:sp>
        <p:nvSpPr>
          <p:cNvPr id="7" name="AutoShape 4">
            <a:extLst>
              <a:ext uri="{FF2B5EF4-FFF2-40B4-BE49-F238E27FC236}">
                <a16:creationId xmlns:a16="http://schemas.microsoft.com/office/drawing/2014/main" id="{1EEA1485-9BA4-4774-A669-2C43A8254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125" y="1546225"/>
            <a:ext cx="811213" cy="336550"/>
          </a:xfrm>
          <a:prstGeom prst="cube">
            <a:avLst>
              <a:gd name="adj" fmla="val 25000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zh-CN" altLang="zh-CN" sz="3200" b="1">
              <a:latin typeface="+mn-lt"/>
              <a:ea typeface="+mn-ea"/>
            </a:endParaRPr>
          </a:p>
        </p:txBody>
      </p:sp>
      <p:sp>
        <p:nvSpPr>
          <p:cNvPr id="8" name="AutoShape 4">
            <a:extLst>
              <a:ext uri="{FF2B5EF4-FFF2-40B4-BE49-F238E27FC236}">
                <a16:creationId xmlns:a16="http://schemas.microsoft.com/office/drawing/2014/main" id="{509F359F-729A-4CC5-A5D6-B2A268EF69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763" y="2300288"/>
            <a:ext cx="723900" cy="309562"/>
          </a:xfrm>
          <a:prstGeom prst="cube">
            <a:avLst>
              <a:gd name="adj" fmla="val 25000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zh-CN" altLang="zh-CN" sz="3200" b="1">
              <a:latin typeface="+mn-lt"/>
              <a:ea typeface="+mn-ea"/>
            </a:endParaRPr>
          </a:p>
        </p:txBody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F96E86FA-F58D-4C4E-AA42-50FF4CB33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9225" y="2300288"/>
            <a:ext cx="723900" cy="309562"/>
          </a:xfrm>
          <a:prstGeom prst="cube">
            <a:avLst>
              <a:gd name="adj" fmla="val 25000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zh-CN" altLang="zh-CN" sz="3200" b="1">
              <a:latin typeface="+mn-lt"/>
              <a:ea typeface="+mn-ea"/>
            </a:endParaRPr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id="{A7514CBE-133C-4E43-B48D-90BB1231CB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8513" y="2300288"/>
            <a:ext cx="725487" cy="301625"/>
          </a:xfrm>
          <a:prstGeom prst="cube">
            <a:avLst>
              <a:gd name="adj" fmla="val 25000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zh-CN" altLang="zh-CN" sz="3200" b="1">
              <a:latin typeface="+mn-lt"/>
              <a:ea typeface="+mn-ea"/>
            </a:endParaRPr>
          </a:p>
        </p:txBody>
      </p:sp>
      <p:sp>
        <p:nvSpPr>
          <p:cNvPr id="11" name="AutoShape 4">
            <a:extLst>
              <a:ext uri="{FF2B5EF4-FFF2-40B4-BE49-F238E27FC236}">
                <a16:creationId xmlns:a16="http://schemas.microsoft.com/office/drawing/2014/main" id="{A78BA437-4B0E-4A4C-BA43-0014711E4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9863" y="2300288"/>
            <a:ext cx="725487" cy="301625"/>
          </a:xfrm>
          <a:prstGeom prst="cube">
            <a:avLst>
              <a:gd name="adj" fmla="val 25000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zh-CN" altLang="zh-CN" sz="3200" b="1">
              <a:latin typeface="+mn-lt"/>
              <a:ea typeface="+mn-ea"/>
            </a:endParaRPr>
          </a:p>
        </p:txBody>
      </p:sp>
      <p:sp>
        <p:nvSpPr>
          <p:cNvPr id="12" name="AutoShape 4">
            <a:extLst>
              <a:ext uri="{FF2B5EF4-FFF2-40B4-BE49-F238E27FC236}">
                <a16:creationId xmlns:a16="http://schemas.microsoft.com/office/drawing/2014/main" id="{2A581770-94EF-4664-8C42-8769C3CCF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3068638"/>
            <a:ext cx="811212" cy="338138"/>
          </a:xfrm>
          <a:prstGeom prst="cube">
            <a:avLst>
              <a:gd name="adj" fmla="val 25000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zh-CN" altLang="zh-CN" sz="3200" b="1">
              <a:latin typeface="+mn-lt"/>
              <a:ea typeface="+mn-ea"/>
            </a:endParaRPr>
          </a:p>
        </p:txBody>
      </p:sp>
      <p:sp>
        <p:nvSpPr>
          <p:cNvPr id="13" name="AutoShape 4">
            <a:extLst>
              <a:ext uri="{FF2B5EF4-FFF2-40B4-BE49-F238E27FC236}">
                <a16:creationId xmlns:a16="http://schemas.microsoft.com/office/drawing/2014/main" id="{400E7628-0A90-4A96-8347-D5F3D5C7C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0838" y="3068638"/>
            <a:ext cx="811212" cy="336550"/>
          </a:xfrm>
          <a:prstGeom prst="cube">
            <a:avLst>
              <a:gd name="adj" fmla="val 25000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zh-CN" altLang="zh-CN" sz="3200" b="1">
              <a:latin typeface="+mn-lt"/>
              <a:ea typeface="+mn-ea"/>
            </a:endParaRPr>
          </a:p>
        </p:txBody>
      </p:sp>
      <p:sp>
        <p:nvSpPr>
          <p:cNvPr id="14" name="AutoShape 4">
            <a:extLst>
              <a:ext uri="{FF2B5EF4-FFF2-40B4-BE49-F238E27FC236}">
                <a16:creationId xmlns:a16="http://schemas.microsoft.com/office/drawing/2014/main" id="{8B6E97C4-1B8A-482C-909C-160BBCE1A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3146425"/>
            <a:ext cx="811212" cy="336550"/>
          </a:xfrm>
          <a:prstGeom prst="cube">
            <a:avLst>
              <a:gd name="adj" fmla="val 25000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zh-CN" altLang="zh-CN" sz="3200" b="1">
              <a:latin typeface="+mn-lt"/>
              <a:ea typeface="+mn-ea"/>
            </a:endParaRPr>
          </a:p>
        </p:txBody>
      </p:sp>
      <p:sp>
        <p:nvSpPr>
          <p:cNvPr id="15" name="AutoShape 4">
            <a:extLst>
              <a:ext uri="{FF2B5EF4-FFF2-40B4-BE49-F238E27FC236}">
                <a16:creationId xmlns:a16="http://schemas.microsoft.com/office/drawing/2014/main" id="{C9832AA4-E890-4845-A056-918FAEC51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8288" y="3146425"/>
            <a:ext cx="811212" cy="336550"/>
          </a:xfrm>
          <a:prstGeom prst="cube">
            <a:avLst>
              <a:gd name="adj" fmla="val 25000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zh-CN" altLang="zh-CN" sz="3200" b="1">
              <a:latin typeface="+mn-lt"/>
              <a:ea typeface="+mn-ea"/>
            </a:endParaRPr>
          </a:p>
        </p:txBody>
      </p:sp>
      <p:sp>
        <p:nvSpPr>
          <p:cNvPr id="16" name="AutoShape 4">
            <a:extLst>
              <a:ext uri="{FF2B5EF4-FFF2-40B4-BE49-F238E27FC236}">
                <a16:creationId xmlns:a16="http://schemas.microsoft.com/office/drawing/2014/main" id="{8D71B60C-82E5-424B-BD0A-9B1E70CDE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2913" y="3389313"/>
            <a:ext cx="811212" cy="338137"/>
          </a:xfrm>
          <a:prstGeom prst="cube">
            <a:avLst>
              <a:gd name="adj" fmla="val 25000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zh-CN" altLang="zh-CN" sz="3200" b="1">
              <a:latin typeface="+mn-lt"/>
              <a:ea typeface="+mn-ea"/>
            </a:endParaRPr>
          </a:p>
        </p:txBody>
      </p:sp>
      <p:sp>
        <p:nvSpPr>
          <p:cNvPr id="17" name="AutoShape 4">
            <a:extLst>
              <a:ext uri="{FF2B5EF4-FFF2-40B4-BE49-F238E27FC236}">
                <a16:creationId xmlns:a16="http://schemas.microsoft.com/office/drawing/2014/main" id="{61D5E05F-C9F9-4526-BFED-C280908D5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5225" y="3389313"/>
            <a:ext cx="809625" cy="334962"/>
          </a:xfrm>
          <a:prstGeom prst="cube">
            <a:avLst>
              <a:gd name="adj" fmla="val 25000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zh-CN" altLang="zh-CN" sz="3200" b="1" dirty="0">
              <a:latin typeface="+mn-lt"/>
              <a:ea typeface="+mn-ea"/>
            </a:endParaRPr>
          </a:p>
        </p:txBody>
      </p:sp>
      <p:sp>
        <p:nvSpPr>
          <p:cNvPr id="18" name="AutoShape 4">
            <a:extLst>
              <a:ext uri="{FF2B5EF4-FFF2-40B4-BE49-F238E27FC236}">
                <a16:creationId xmlns:a16="http://schemas.microsoft.com/office/drawing/2014/main" id="{B172C42D-FBBD-4B3C-8C42-774AB1DBB7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6563" y="3151188"/>
            <a:ext cx="811212" cy="334962"/>
          </a:xfrm>
          <a:prstGeom prst="cube">
            <a:avLst>
              <a:gd name="adj" fmla="val 25000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zh-CN" altLang="zh-CN" sz="3200" b="1">
              <a:latin typeface="+mn-lt"/>
              <a:ea typeface="+mn-ea"/>
            </a:endParaRPr>
          </a:p>
        </p:txBody>
      </p:sp>
      <p:sp>
        <p:nvSpPr>
          <p:cNvPr id="19" name="AutoShape 4">
            <a:extLst>
              <a:ext uri="{FF2B5EF4-FFF2-40B4-BE49-F238E27FC236}">
                <a16:creationId xmlns:a16="http://schemas.microsoft.com/office/drawing/2014/main" id="{F9CA3153-3C73-4F5E-8B41-978286699E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5225" y="3151188"/>
            <a:ext cx="809625" cy="334962"/>
          </a:xfrm>
          <a:prstGeom prst="cube">
            <a:avLst>
              <a:gd name="adj" fmla="val 25000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zh-CN" altLang="zh-CN" sz="3200" b="1">
              <a:latin typeface="+mn-lt"/>
              <a:ea typeface="+mn-ea"/>
            </a:endParaRPr>
          </a:p>
        </p:txBody>
      </p:sp>
      <p:sp>
        <p:nvSpPr>
          <p:cNvPr id="20" name="AutoShape 4">
            <a:extLst>
              <a:ext uri="{FF2B5EF4-FFF2-40B4-BE49-F238E27FC236}">
                <a16:creationId xmlns:a16="http://schemas.microsoft.com/office/drawing/2014/main" id="{49DC16A0-9D6A-4F27-9681-A71890829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8613" y="3097213"/>
            <a:ext cx="811212" cy="338137"/>
          </a:xfrm>
          <a:prstGeom prst="cube">
            <a:avLst>
              <a:gd name="adj" fmla="val 25000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zh-CN" altLang="zh-CN" sz="3200" b="1">
              <a:latin typeface="+mn-lt"/>
              <a:ea typeface="+mn-ea"/>
            </a:endParaRPr>
          </a:p>
        </p:txBody>
      </p:sp>
      <p:sp>
        <p:nvSpPr>
          <p:cNvPr id="21" name="AutoShape 4">
            <a:extLst>
              <a:ext uri="{FF2B5EF4-FFF2-40B4-BE49-F238E27FC236}">
                <a16:creationId xmlns:a16="http://schemas.microsoft.com/office/drawing/2014/main" id="{A6A0DFCA-DBEE-4984-BBB3-0BEBA821D7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8613" y="2854325"/>
            <a:ext cx="811212" cy="336550"/>
          </a:xfrm>
          <a:prstGeom prst="cube">
            <a:avLst>
              <a:gd name="adj" fmla="val 25000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zh-CN" altLang="zh-CN" sz="3200" b="1">
              <a:latin typeface="+mn-lt"/>
              <a:ea typeface="+mn-ea"/>
            </a:endParaRPr>
          </a:p>
        </p:txBody>
      </p:sp>
      <p:sp>
        <p:nvSpPr>
          <p:cNvPr id="22" name="AutoShape 4">
            <a:extLst>
              <a:ext uri="{FF2B5EF4-FFF2-40B4-BE49-F238E27FC236}">
                <a16:creationId xmlns:a16="http://schemas.microsoft.com/office/drawing/2014/main" id="{725FBA75-6C77-4C43-BBF5-B1C3B1489F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8613" y="2609850"/>
            <a:ext cx="811212" cy="336550"/>
          </a:xfrm>
          <a:prstGeom prst="cube">
            <a:avLst>
              <a:gd name="adj" fmla="val 25000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zh-CN" altLang="zh-CN" sz="3200" b="1">
              <a:latin typeface="+mn-lt"/>
              <a:ea typeface="+mn-ea"/>
            </a:endParaRPr>
          </a:p>
        </p:txBody>
      </p:sp>
      <p:sp>
        <p:nvSpPr>
          <p:cNvPr id="23" name="AutoShape 4">
            <a:extLst>
              <a:ext uri="{FF2B5EF4-FFF2-40B4-BE49-F238E27FC236}">
                <a16:creationId xmlns:a16="http://schemas.microsoft.com/office/drawing/2014/main" id="{B683312E-E647-41AF-B9CD-B87660954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6063" y="3184525"/>
            <a:ext cx="811212" cy="334963"/>
          </a:xfrm>
          <a:prstGeom prst="cube">
            <a:avLst>
              <a:gd name="adj" fmla="val 25000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zh-CN" altLang="zh-CN" sz="3200" b="1">
              <a:latin typeface="+mn-lt"/>
              <a:ea typeface="+mn-ea"/>
            </a:endParaRPr>
          </a:p>
        </p:txBody>
      </p:sp>
      <p:sp>
        <p:nvSpPr>
          <p:cNvPr id="24" name="AutoShape 4">
            <a:extLst>
              <a:ext uri="{FF2B5EF4-FFF2-40B4-BE49-F238E27FC236}">
                <a16:creationId xmlns:a16="http://schemas.microsoft.com/office/drawing/2014/main" id="{25F49597-0FEE-4FC5-8A65-D3867F97F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4300" y="2066925"/>
            <a:ext cx="723900" cy="301625"/>
          </a:xfrm>
          <a:prstGeom prst="cube">
            <a:avLst>
              <a:gd name="adj" fmla="val 25000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zh-CN" altLang="zh-CN" sz="3200" b="1">
              <a:latin typeface="+mn-lt"/>
              <a:ea typeface="+mn-ea"/>
            </a:endParaRPr>
          </a:p>
        </p:txBody>
      </p:sp>
      <p:sp>
        <p:nvSpPr>
          <p:cNvPr id="25" name="AutoShape 4">
            <a:extLst>
              <a:ext uri="{FF2B5EF4-FFF2-40B4-BE49-F238E27FC236}">
                <a16:creationId xmlns:a16="http://schemas.microsoft.com/office/drawing/2014/main" id="{49624301-4E64-4A78-8EA0-91E3AC9B7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5175" y="2066925"/>
            <a:ext cx="723900" cy="301625"/>
          </a:xfrm>
          <a:prstGeom prst="cube">
            <a:avLst>
              <a:gd name="adj" fmla="val 25000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zh-CN" altLang="zh-CN" sz="3200" b="1">
              <a:latin typeface="+mn-lt"/>
              <a:ea typeface="+mn-ea"/>
            </a:endParaRPr>
          </a:p>
        </p:txBody>
      </p:sp>
      <p:sp>
        <p:nvSpPr>
          <p:cNvPr id="26" name="AutoShape 4">
            <a:extLst>
              <a:ext uri="{FF2B5EF4-FFF2-40B4-BE49-F238E27FC236}">
                <a16:creationId xmlns:a16="http://schemas.microsoft.com/office/drawing/2014/main" id="{2F8BB974-FDAD-42B4-BD11-5A1B963C4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6050" y="2066925"/>
            <a:ext cx="725488" cy="301625"/>
          </a:xfrm>
          <a:prstGeom prst="cube">
            <a:avLst>
              <a:gd name="adj" fmla="val 25000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zh-CN" altLang="zh-CN" sz="3200" b="1">
              <a:latin typeface="+mn-lt"/>
              <a:ea typeface="+mn-ea"/>
            </a:endParaRPr>
          </a:p>
        </p:txBody>
      </p:sp>
      <p:sp>
        <p:nvSpPr>
          <p:cNvPr id="27" name="AutoShape 4">
            <a:extLst>
              <a:ext uri="{FF2B5EF4-FFF2-40B4-BE49-F238E27FC236}">
                <a16:creationId xmlns:a16="http://schemas.microsoft.com/office/drawing/2014/main" id="{74FAD850-3375-4950-AA95-231FFFCF4E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6050" y="1844675"/>
            <a:ext cx="733425" cy="301625"/>
          </a:xfrm>
          <a:prstGeom prst="cube">
            <a:avLst>
              <a:gd name="adj" fmla="val 25000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zh-CN" altLang="zh-CN" sz="3200" b="1">
              <a:latin typeface="+mn-lt"/>
              <a:ea typeface="+mn-ea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1E164986-B78A-4500-8F84-CAD884EB2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686699" y="3838048"/>
            <a:ext cx="1042841" cy="1094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圆角矩形标注 24">
            <a:extLst>
              <a:ext uri="{FF2B5EF4-FFF2-40B4-BE49-F238E27FC236}">
                <a16:creationId xmlns:a16="http://schemas.microsoft.com/office/drawing/2014/main" id="{C81B07B5-019F-4A24-8084-56AF5ACFA0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8300" y="3887788"/>
            <a:ext cx="5562600" cy="994802"/>
          </a:xfrm>
          <a:prstGeom prst="wedgeRoundRectCallout">
            <a:avLst>
              <a:gd name="adj1" fmla="val 57208"/>
              <a:gd name="adj2" fmla="val 7659"/>
              <a:gd name="adj3" fmla="val 16667"/>
            </a:avLst>
          </a:prstGeom>
          <a:solidFill>
            <a:srgbClr val="F6F2EB"/>
          </a:solidFill>
          <a:ln w="9525">
            <a:solidFill>
              <a:srgbClr val="9B79A1"/>
            </a:solidFill>
            <a:miter lim="800000"/>
          </a:ln>
        </p:spPr>
        <p:txBody>
          <a:bodyPr anchor="ctr"/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可以拼成大的长方体，也可以拼成一些不认识的图形。</a:t>
            </a:r>
          </a:p>
        </p:txBody>
      </p:sp>
    </p:spTree>
    <p:extLst>
      <p:ext uri="{BB962C8B-B14F-4D97-AF65-F5344CB8AC3E}">
        <p14:creationId xmlns:p14="http://schemas.microsoft.com/office/powerpoint/2010/main" val="882899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2473D31-FDD2-4688-878A-87E5097608D1}"/>
              </a:ext>
            </a:extLst>
          </p:cNvPr>
          <p:cNvSpPr txBox="1"/>
          <p:nvPr/>
        </p:nvSpPr>
        <p:spPr>
          <a:xfrm>
            <a:off x="644524" y="388950"/>
            <a:ext cx="3514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latin typeface="华文中宋" panose="02010600040101010101" pitchFamily="2" charset="-122"/>
                <a:ea typeface="华文中宋" panose="02010600040101010101" pitchFamily="2" charset="-122"/>
              </a:rPr>
              <a:t>3.</a:t>
            </a:r>
            <a:r>
              <a:rPr lang="zh-CN" altLang="en-US" sz="2800" b="1">
                <a:latin typeface="华文中宋" panose="02010600040101010101" pitchFamily="2" charset="-122"/>
                <a:ea typeface="华文中宋" panose="02010600040101010101" pitchFamily="2" charset="-122"/>
              </a:rPr>
              <a:t>用圆柱拼一拼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15CFB3D-48F4-4E52-9A08-5B57CA0183CE}"/>
              </a:ext>
            </a:extLst>
          </p:cNvPr>
          <p:cNvSpPr txBox="1"/>
          <p:nvPr/>
        </p:nvSpPr>
        <p:spPr>
          <a:xfrm>
            <a:off x="935880" y="949781"/>
            <a:ext cx="7272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zh-CN" altLang="en-US" sz="2800" b="1">
                <a:latin typeface="+mj-lt"/>
                <a:ea typeface="+mj-ea"/>
              </a:rPr>
              <a:t>        用</a:t>
            </a:r>
            <a:r>
              <a:rPr lang="en-US" altLang="zh-CN" sz="2800" b="1">
                <a:latin typeface="+mj-lt"/>
                <a:ea typeface="+mj-ea"/>
              </a:rPr>
              <a:t>2</a:t>
            </a:r>
            <a:r>
              <a:rPr lang="zh-CN" altLang="en-US" sz="2800" b="1">
                <a:latin typeface="+mj-lt"/>
                <a:ea typeface="+mj-ea"/>
              </a:rPr>
              <a:t>个</a:t>
            </a:r>
            <a:r>
              <a:rPr lang="zh-CN" altLang="en-US" sz="2800" b="1">
                <a:solidFill>
                  <a:srgbClr val="FF0000"/>
                </a:solidFill>
                <a:highlight>
                  <a:srgbClr val="FFFF00"/>
                </a:highlight>
                <a:latin typeface="+mj-lt"/>
                <a:ea typeface="+mj-ea"/>
              </a:rPr>
              <a:t>相同的圆柱</a:t>
            </a:r>
            <a:r>
              <a:rPr lang="zh-CN" altLang="en-US" sz="2800" b="1">
                <a:latin typeface="+mj-lt"/>
                <a:ea typeface="+mj-ea"/>
              </a:rPr>
              <a:t>能拼成什么图形呢？</a:t>
            </a:r>
          </a:p>
        </p:txBody>
      </p:sp>
      <p:sp>
        <p:nvSpPr>
          <p:cNvPr id="4" name="圆柱体 5">
            <a:extLst>
              <a:ext uri="{FF2B5EF4-FFF2-40B4-BE49-F238E27FC236}">
                <a16:creationId xmlns:a16="http://schemas.microsoft.com/office/drawing/2014/main" id="{D7D97E97-B6C0-4C5B-ABEB-860383561E5E}"/>
              </a:ext>
            </a:extLst>
          </p:cNvPr>
          <p:cNvSpPr/>
          <p:nvPr/>
        </p:nvSpPr>
        <p:spPr>
          <a:xfrm>
            <a:off x="1193800" y="2593975"/>
            <a:ext cx="608013" cy="1057275"/>
          </a:xfrm>
          <a:prstGeom prst="can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圆柱体 6">
            <a:extLst>
              <a:ext uri="{FF2B5EF4-FFF2-40B4-BE49-F238E27FC236}">
                <a16:creationId xmlns:a16="http://schemas.microsoft.com/office/drawing/2014/main" id="{8A7263FC-99D9-41E0-A5A1-5C8CCA750089}"/>
              </a:ext>
            </a:extLst>
          </p:cNvPr>
          <p:cNvSpPr/>
          <p:nvPr/>
        </p:nvSpPr>
        <p:spPr>
          <a:xfrm>
            <a:off x="1193800" y="1698625"/>
            <a:ext cx="608013" cy="1057275"/>
          </a:xfrm>
          <a:prstGeom prst="can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ACB9B52-D6CF-4AFD-995D-2A2E8D1BA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307762" y="2459158"/>
            <a:ext cx="1043653" cy="1095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圆角矩形标注 24">
            <a:extLst>
              <a:ext uri="{FF2B5EF4-FFF2-40B4-BE49-F238E27FC236}">
                <a16:creationId xmlns:a16="http://schemas.microsoft.com/office/drawing/2014/main" id="{C77288CB-6EBE-44E4-B2F8-E404074C55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0475" y="2181822"/>
            <a:ext cx="4278313" cy="746518"/>
          </a:xfrm>
          <a:prstGeom prst="wedgeRoundRectCallout">
            <a:avLst>
              <a:gd name="adj1" fmla="val 60262"/>
              <a:gd name="adj2" fmla="val 35831"/>
              <a:gd name="adj3" fmla="val 16667"/>
            </a:avLst>
          </a:prstGeom>
          <a:solidFill>
            <a:srgbClr val="F6F2EB"/>
          </a:solidFill>
          <a:ln w="9525">
            <a:solidFill>
              <a:srgbClr val="9B79A1"/>
            </a:solidFill>
            <a:miter lim="800000"/>
          </a:ln>
        </p:spPr>
        <p:txBody>
          <a:bodyPr anchor="ctr"/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我拼成了一个更长的圆柱。</a:t>
            </a:r>
          </a:p>
        </p:txBody>
      </p:sp>
    </p:spTree>
    <p:extLst>
      <p:ext uri="{BB962C8B-B14F-4D97-AF65-F5344CB8AC3E}">
        <p14:creationId xmlns:p14="http://schemas.microsoft.com/office/powerpoint/2010/main" val="3588483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2473D31-FDD2-4688-878A-87E5097608D1}"/>
              </a:ext>
            </a:extLst>
          </p:cNvPr>
          <p:cNvSpPr txBox="1"/>
          <p:nvPr/>
        </p:nvSpPr>
        <p:spPr>
          <a:xfrm>
            <a:off x="644524" y="388950"/>
            <a:ext cx="3514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latin typeface="华文中宋" panose="02010600040101010101" pitchFamily="2" charset="-122"/>
                <a:ea typeface="华文中宋" panose="02010600040101010101" pitchFamily="2" charset="-122"/>
              </a:rPr>
              <a:t>3.</a:t>
            </a:r>
            <a:r>
              <a:rPr lang="zh-CN" altLang="en-US" sz="2800" b="1">
                <a:latin typeface="华文中宋" panose="02010600040101010101" pitchFamily="2" charset="-122"/>
                <a:ea typeface="华文中宋" panose="02010600040101010101" pitchFamily="2" charset="-122"/>
              </a:rPr>
              <a:t>用圆柱拼一拼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15CFB3D-48F4-4E52-9A08-5B57CA0183CE}"/>
              </a:ext>
            </a:extLst>
          </p:cNvPr>
          <p:cNvSpPr txBox="1"/>
          <p:nvPr/>
        </p:nvSpPr>
        <p:spPr>
          <a:xfrm>
            <a:off x="5124450" y="949781"/>
            <a:ext cx="3083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zh-CN" altLang="en-US" sz="2800" b="1">
                <a:latin typeface="+mj-lt"/>
                <a:ea typeface="+mj-ea"/>
              </a:rPr>
              <a:t>为什么？</a:t>
            </a:r>
          </a:p>
        </p:txBody>
      </p:sp>
      <p:sp>
        <p:nvSpPr>
          <p:cNvPr id="4" name="圆柱体 5">
            <a:extLst>
              <a:ext uri="{FF2B5EF4-FFF2-40B4-BE49-F238E27FC236}">
                <a16:creationId xmlns:a16="http://schemas.microsoft.com/office/drawing/2014/main" id="{D7D97E97-B6C0-4C5B-ABEB-860383561E5E}"/>
              </a:ext>
            </a:extLst>
          </p:cNvPr>
          <p:cNvSpPr/>
          <p:nvPr/>
        </p:nvSpPr>
        <p:spPr>
          <a:xfrm>
            <a:off x="2022475" y="1858308"/>
            <a:ext cx="608013" cy="1057275"/>
          </a:xfrm>
          <a:prstGeom prst="can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圆柱体 6">
            <a:extLst>
              <a:ext uri="{FF2B5EF4-FFF2-40B4-BE49-F238E27FC236}">
                <a16:creationId xmlns:a16="http://schemas.microsoft.com/office/drawing/2014/main" id="{8A7263FC-99D9-41E0-A5A1-5C8CCA750089}"/>
              </a:ext>
            </a:extLst>
          </p:cNvPr>
          <p:cNvSpPr/>
          <p:nvPr/>
        </p:nvSpPr>
        <p:spPr>
          <a:xfrm>
            <a:off x="2632073" y="1858307"/>
            <a:ext cx="608013" cy="1057275"/>
          </a:xfrm>
          <a:prstGeom prst="can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500B3DE-0FF6-4AEA-B85A-7349DB4E840B}"/>
              </a:ext>
            </a:extLst>
          </p:cNvPr>
          <p:cNvSpPr txBox="1"/>
          <p:nvPr/>
        </p:nvSpPr>
        <p:spPr>
          <a:xfrm>
            <a:off x="1678830" y="950589"/>
            <a:ext cx="3988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/>
            <a:r>
              <a:rPr lang="en-US" altLang="zh-CN" sz="2800" b="1" dirty="0">
                <a:latin typeface="+mj-lt"/>
                <a:ea typeface="+mj-ea"/>
              </a:rPr>
              <a:t>2</a:t>
            </a:r>
            <a:r>
              <a:rPr lang="zh-CN" altLang="en-US" sz="2800" b="1" dirty="0">
                <a:latin typeface="+mj-lt"/>
                <a:ea typeface="+mj-ea"/>
              </a:rPr>
              <a:t>个圆柱横着拼行吗？</a:t>
            </a:r>
          </a:p>
        </p:txBody>
      </p:sp>
      <p:sp>
        <p:nvSpPr>
          <p:cNvPr id="9" name="圆柱体 5">
            <a:extLst>
              <a:ext uri="{FF2B5EF4-FFF2-40B4-BE49-F238E27FC236}">
                <a16:creationId xmlns:a16="http://schemas.microsoft.com/office/drawing/2014/main" id="{BF27DD16-D83A-464F-BCBC-DD23D3B9D197}"/>
              </a:ext>
            </a:extLst>
          </p:cNvPr>
          <p:cNvSpPr/>
          <p:nvPr/>
        </p:nvSpPr>
        <p:spPr>
          <a:xfrm rot="16200000">
            <a:off x="4883154" y="2082938"/>
            <a:ext cx="608013" cy="1057275"/>
          </a:xfrm>
          <a:prstGeom prst="can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圆柱体 6">
            <a:extLst>
              <a:ext uri="{FF2B5EF4-FFF2-40B4-BE49-F238E27FC236}">
                <a16:creationId xmlns:a16="http://schemas.microsoft.com/office/drawing/2014/main" id="{FFC2BE26-F73D-48F6-9BC7-D9CB235D388E}"/>
              </a:ext>
            </a:extLst>
          </p:cNvPr>
          <p:cNvSpPr/>
          <p:nvPr/>
        </p:nvSpPr>
        <p:spPr>
          <a:xfrm rot="16200000">
            <a:off x="4883153" y="1476062"/>
            <a:ext cx="608013" cy="1057275"/>
          </a:xfrm>
          <a:prstGeom prst="can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C995D3A-21AB-4541-A522-2C22889CE1E9}"/>
              </a:ext>
            </a:extLst>
          </p:cNvPr>
          <p:cNvSpPr txBox="1"/>
          <p:nvPr/>
        </p:nvSpPr>
        <p:spPr>
          <a:xfrm>
            <a:off x="6209085" y="204853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+mj-ea"/>
                <a:ea typeface="+mj-ea"/>
              </a:rPr>
              <a:t>不能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FDDBA75-5C49-4968-B882-2FA083DCAFC7}"/>
              </a:ext>
            </a:extLst>
          </p:cNvPr>
          <p:cNvSpPr txBox="1"/>
          <p:nvPr/>
        </p:nvSpPr>
        <p:spPr>
          <a:xfrm>
            <a:off x="1067247" y="3300080"/>
            <a:ext cx="7009506" cy="1303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1">
              <a:lnSpc>
                <a:spcPct val="150000"/>
              </a:lnSpc>
            </a:pPr>
            <a:r>
              <a:rPr lang="zh-CN" altLang="en-US" sz="2800" b="1">
                <a:latin typeface="+mj-lt"/>
                <a:ea typeface="+mj-ea"/>
              </a:rPr>
              <a:t>        圆柱的曲面容易滚动，不稳定，但上下有两个平平的面，比较稳定。</a:t>
            </a:r>
          </a:p>
        </p:txBody>
      </p:sp>
    </p:spTree>
    <p:extLst>
      <p:ext uri="{BB962C8B-B14F-4D97-AF65-F5344CB8AC3E}">
        <p14:creationId xmlns:p14="http://schemas.microsoft.com/office/powerpoint/2010/main" val="56911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8" grpId="0"/>
      <p:bldP spid="9" grpId="0" animBg="1"/>
      <p:bldP spid="10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>
            <a:extLst>
              <a:ext uri="{FF2B5EF4-FFF2-40B4-BE49-F238E27FC236}">
                <a16:creationId xmlns:a16="http://schemas.microsoft.com/office/drawing/2014/main" id="{7B887EED-3441-45B2-87EA-D49C19022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11" y="251850"/>
            <a:ext cx="360433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三、课堂小练</a:t>
            </a:r>
            <a:endParaRPr lang="zh-CN" altLang="en-US" sz="3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28EFC2D-C1AB-40A0-814D-023F65FDCB4F}"/>
              </a:ext>
            </a:extLst>
          </p:cNvPr>
          <p:cNvSpPr txBox="1"/>
          <p:nvPr/>
        </p:nvSpPr>
        <p:spPr>
          <a:xfrm>
            <a:off x="780332" y="1026474"/>
            <a:ext cx="81715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ct val="0"/>
              </a:spcBef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哪些是用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      拼成的？在（    ）里画“√”。</a:t>
            </a:r>
          </a:p>
        </p:txBody>
      </p:sp>
      <p:sp>
        <p:nvSpPr>
          <p:cNvPr id="5" name="立方体 4">
            <a:extLst>
              <a:ext uri="{FF2B5EF4-FFF2-40B4-BE49-F238E27FC236}">
                <a16:creationId xmlns:a16="http://schemas.microsoft.com/office/drawing/2014/main" id="{A3FD03A3-EC0C-4C55-AE23-46DA0620E320}"/>
              </a:ext>
            </a:extLst>
          </p:cNvPr>
          <p:cNvSpPr/>
          <p:nvPr/>
        </p:nvSpPr>
        <p:spPr bwMode="auto">
          <a:xfrm>
            <a:off x="3209026" y="1058719"/>
            <a:ext cx="452889" cy="452889"/>
          </a:xfrm>
          <a:prstGeom prst="cub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/>
          </a:p>
        </p:txBody>
      </p:sp>
      <p:grpSp>
        <p:nvGrpSpPr>
          <p:cNvPr id="6" name="组合 7">
            <a:extLst>
              <a:ext uri="{FF2B5EF4-FFF2-40B4-BE49-F238E27FC236}">
                <a16:creationId xmlns:a16="http://schemas.microsoft.com/office/drawing/2014/main" id="{2F6F9696-9619-48BC-BECC-C9B730955E99}"/>
              </a:ext>
            </a:extLst>
          </p:cNvPr>
          <p:cNvGrpSpPr/>
          <p:nvPr/>
        </p:nvGrpSpPr>
        <p:grpSpPr bwMode="auto">
          <a:xfrm>
            <a:off x="1107357" y="2142956"/>
            <a:ext cx="920750" cy="1225550"/>
            <a:chOff x="736600" y="2644775"/>
            <a:chExt cx="920750" cy="1224293"/>
          </a:xfrm>
          <a:solidFill>
            <a:schemeClr val="bg1"/>
          </a:solidFill>
        </p:grpSpPr>
        <p:sp>
          <p:nvSpPr>
            <p:cNvPr id="7" name="立方体 6">
              <a:extLst>
                <a:ext uri="{FF2B5EF4-FFF2-40B4-BE49-F238E27FC236}">
                  <a16:creationId xmlns:a16="http://schemas.microsoft.com/office/drawing/2014/main" id="{19ECF968-AB65-4648-BE35-52FEB43025FA}"/>
                </a:ext>
              </a:extLst>
            </p:cNvPr>
            <p:cNvSpPr/>
            <p:nvPr/>
          </p:nvSpPr>
          <p:spPr>
            <a:xfrm>
              <a:off x="1041400" y="2952434"/>
              <a:ext cx="615950" cy="616904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" name="立方体 7">
              <a:extLst>
                <a:ext uri="{FF2B5EF4-FFF2-40B4-BE49-F238E27FC236}">
                  <a16:creationId xmlns:a16="http://schemas.microsoft.com/office/drawing/2014/main" id="{B80538AA-6AB1-41D3-84AF-98B6A665EE4A}"/>
                </a:ext>
              </a:extLst>
            </p:cNvPr>
            <p:cNvSpPr/>
            <p:nvPr/>
          </p:nvSpPr>
          <p:spPr>
            <a:xfrm>
              <a:off x="889000" y="3103091"/>
              <a:ext cx="615950" cy="615318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" name="立方体 8">
              <a:extLst>
                <a:ext uri="{FF2B5EF4-FFF2-40B4-BE49-F238E27FC236}">
                  <a16:creationId xmlns:a16="http://schemas.microsoft.com/office/drawing/2014/main" id="{D5DA0BA7-0DD2-4A3D-A777-DF37343BE9DF}"/>
                </a:ext>
              </a:extLst>
            </p:cNvPr>
            <p:cNvSpPr/>
            <p:nvPr/>
          </p:nvSpPr>
          <p:spPr>
            <a:xfrm>
              <a:off x="736600" y="3253750"/>
              <a:ext cx="615950" cy="615318"/>
            </a:xfrm>
            <a:prstGeom prst="cube">
              <a:avLst/>
            </a:prstGeom>
            <a:solidFill>
              <a:schemeClr val="lt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立方体 9">
              <a:extLst>
                <a:ext uri="{FF2B5EF4-FFF2-40B4-BE49-F238E27FC236}">
                  <a16:creationId xmlns:a16="http://schemas.microsoft.com/office/drawing/2014/main" id="{A3707596-90BF-4885-9B73-30ACD967CA83}"/>
                </a:ext>
              </a:extLst>
            </p:cNvPr>
            <p:cNvSpPr/>
            <p:nvPr/>
          </p:nvSpPr>
          <p:spPr>
            <a:xfrm>
              <a:off x="889000" y="2644775"/>
              <a:ext cx="615950" cy="615318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1" name="组合 13">
            <a:extLst>
              <a:ext uri="{FF2B5EF4-FFF2-40B4-BE49-F238E27FC236}">
                <a16:creationId xmlns:a16="http://schemas.microsoft.com/office/drawing/2014/main" id="{7FC591B1-DDD5-49A5-B04E-3BBBA150A165}"/>
              </a:ext>
            </a:extLst>
          </p:cNvPr>
          <p:cNvGrpSpPr/>
          <p:nvPr/>
        </p:nvGrpSpPr>
        <p:grpSpPr bwMode="auto">
          <a:xfrm>
            <a:off x="2712319" y="2293768"/>
            <a:ext cx="1530350" cy="1074738"/>
            <a:chOff x="2387600" y="2292350"/>
            <a:chExt cx="1530350" cy="1074109"/>
          </a:xfrm>
          <a:solidFill>
            <a:schemeClr val="bg1"/>
          </a:solidFill>
        </p:grpSpPr>
        <p:sp>
          <p:nvSpPr>
            <p:cNvPr id="12" name="立方体 11">
              <a:extLst>
                <a:ext uri="{FF2B5EF4-FFF2-40B4-BE49-F238E27FC236}">
                  <a16:creationId xmlns:a16="http://schemas.microsoft.com/office/drawing/2014/main" id="{D4AAFD4A-6B38-4182-92AC-D41FBF3609BD}"/>
                </a:ext>
              </a:extLst>
            </p:cNvPr>
            <p:cNvSpPr/>
            <p:nvPr/>
          </p:nvSpPr>
          <p:spPr>
            <a:xfrm>
              <a:off x="2387600" y="2750869"/>
              <a:ext cx="615950" cy="615590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立方体 12">
              <a:extLst>
                <a:ext uri="{FF2B5EF4-FFF2-40B4-BE49-F238E27FC236}">
                  <a16:creationId xmlns:a16="http://schemas.microsoft.com/office/drawing/2014/main" id="{05409E8D-2586-4604-A298-B6451D6107EE}"/>
                </a:ext>
              </a:extLst>
            </p:cNvPr>
            <p:cNvSpPr/>
            <p:nvPr/>
          </p:nvSpPr>
          <p:spPr>
            <a:xfrm>
              <a:off x="2844800" y="2750869"/>
              <a:ext cx="615950" cy="615590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立方体 13">
              <a:extLst>
                <a:ext uri="{FF2B5EF4-FFF2-40B4-BE49-F238E27FC236}">
                  <a16:creationId xmlns:a16="http://schemas.microsoft.com/office/drawing/2014/main" id="{941363D4-AC90-4225-ABC5-6A1E14CEA55A}"/>
                </a:ext>
              </a:extLst>
            </p:cNvPr>
            <p:cNvSpPr/>
            <p:nvPr/>
          </p:nvSpPr>
          <p:spPr>
            <a:xfrm>
              <a:off x="3302000" y="2750869"/>
              <a:ext cx="615950" cy="615590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立方体 14">
              <a:extLst>
                <a:ext uri="{FF2B5EF4-FFF2-40B4-BE49-F238E27FC236}">
                  <a16:creationId xmlns:a16="http://schemas.microsoft.com/office/drawing/2014/main" id="{D457A239-9307-4909-976A-F1E6774E3468}"/>
                </a:ext>
              </a:extLst>
            </p:cNvPr>
            <p:cNvSpPr/>
            <p:nvPr/>
          </p:nvSpPr>
          <p:spPr>
            <a:xfrm>
              <a:off x="2387600" y="2292350"/>
              <a:ext cx="615950" cy="615590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立方体 15">
              <a:extLst>
                <a:ext uri="{FF2B5EF4-FFF2-40B4-BE49-F238E27FC236}">
                  <a16:creationId xmlns:a16="http://schemas.microsoft.com/office/drawing/2014/main" id="{30B70799-D489-46C4-8858-84917FB0A6D5}"/>
                </a:ext>
              </a:extLst>
            </p:cNvPr>
            <p:cNvSpPr/>
            <p:nvPr/>
          </p:nvSpPr>
          <p:spPr>
            <a:xfrm>
              <a:off x="3302000" y="2292350"/>
              <a:ext cx="615950" cy="615590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7" name="组合 22">
            <a:extLst>
              <a:ext uri="{FF2B5EF4-FFF2-40B4-BE49-F238E27FC236}">
                <a16:creationId xmlns:a16="http://schemas.microsoft.com/office/drawing/2014/main" id="{B72C1368-ACBD-4B27-8ED0-75BE63E8E1C0}"/>
              </a:ext>
            </a:extLst>
          </p:cNvPr>
          <p:cNvGrpSpPr/>
          <p:nvPr/>
        </p:nvGrpSpPr>
        <p:grpSpPr bwMode="auto">
          <a:xfrm>
            <a:off x="5176119" y="2142956"/>
            <a:ext cx="1231900" cy="1225550"/>
            <a:chOff x="4215667" y="2142166"/>
            <a:chExt cx="1231900" cy="1224293"/>
          </a:xfrm>
          <a:solidFill>
            <a:schemeClr val="bg1"/>
          </a:solidFill>
        </p:grpSpPr>
        <p:sp>
          <p:nvSpPr>
            <p:cNvPr id="18" name="立方体 17">
              <a:extLst>
                <a:ext uri="{FF2B5EF4-FFF2-40B4-BE49-F238E27FC236}">
                  <a16:creationId xmlns:a16="http://schemas.microsoft.com/office/drawing/2014/main" id="{776E9138-5E93-4100-82BA-1B1FD0F4831D}"/>
                </a:ext>
              </a:extLst>
            </p:cNvPr>
            <p:cNvSpPr/>
            <p:nvPr/>
          </p:nvSpPr>
          <p:spPr>
            <a:xfrm>
              <a:off x="4368067" y="2600482"/>
              <a:ext cx="615950" cy="615318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9" name="立方体 18">
              <a:extLst>
                <a:ext uri="{FF2B5EF4-FFF2-40B4-BE49-F238E27FC236}">
                  <a16:creationId xmlns:a16="http://schemas.microsoft.com/office/drawing/2014/main" id="{7446E3E2-5143-4F7D-9DDE-837E4F68E22B}"/>
                </a:ext>
              </a:extLst>
            </p:cNvPr>
            <p:cNvSpPr/>
            <p:nvPr/>
          </p:nvSpPr>
          <p:spPr>
            <a:xfrm>
              <a:off x="4215667" y="2751141"/>
              <a:ext cx="615950" cy="615318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20" name="立方体 19">
              <a:extLst>
                <a:ext uri="{FF2B5EF4-FFF2-40B4-BE49-F238E27FC236}">
                  <a16:creationId xmlns:a16="http://schemas.microsoft.com/office/drawing/2014/main" id="{60E68610-EAF3-4559-A76D-BD7246793247}"/>
                </a:ext>
              </a:extLst>
            </p:cNvPr>
            <p:cNvSpPr/>
            <p:nvPr/>
          </p:nvSpPr>
          <p:spPr>
            <a:xfrm>
              <a:off x="4831617" y="2600482"/>
              <a:ext cx="615950" cy="615318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" name="立方体 20">
              <a:extLst>
                <a:ext uri="{FF2B5EF4-FFF2-40B4-BE49-F238E27FC236}">
                  <a16:creationId xmlns:a16="http://schemas.microsoft.com/office/drawing/2014/main" id="{09C899C5-F757-4983-8C4A-665F7407F9A0}"/>
                </a:ext>
              </a:extLst>
            </p:cNvPr>
            <p:cNvSpPr/>
            <p:nvPr/>
          </p:nvSpPr>
          <p:spPr>
            <a:xfrm>
              <a:off x="4368067" y="2142166"/>
              <a:ext cx="615950" cy="615318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60FA98AC-E45B-4CF1-925F-119AB23469C5}"/>
              </a:ext>
            </a:extLst>
          </p:cNvPr>
          <p:cNvGrpSpPr/>
          <p:nvPr/>
        </p:nvGrpSpPr>
        <p:grpSpPr bwMode="auto">
          <a:xfrm>
            <a:off x="7079532" y="2601743"/>
            <a:ext cx="1231900" cy="766763"/>
            <a:chOff x="5633304" y="2600325"/>
            <a:chExt cx="1231900" cy="766134"/>
          </a:xfrm>
          <a:solidFill>
            <a:schemeClr val="bg1"/>
          </a:solidFill>
        </p:grpSpPr>
        <p:sp>
          <p:nvSpPr>
            <p:cNvPr id="23" name="立方体 22">
              <a:extLst>
                <a:ext uri="{FF2B5EF4-FFF2-40B4-BE49-F238E27FC236}">
                  <a16:creationId xmlns:a16="http://schemas.microsoft.com/office/drawing/2014/main" id="{9EDEB7D5-81F6-4A31-820F-CC075EBEA678}"/>
                </a:ext>
              </a:extLst>
            </p:cNvPr>
            <p:cNvSpPr/>
            <p:nvPr/>
          </p:nvSpPr>
          <p:spPr>
            <a:xfrm>
              <a:off x="5785704" y="2600325"/>
              <a:ext cx="615950" cy="615445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立方体 23">
              <a:extLst>
                <a:ext uri="{FF2B5EF4-FFF2-40B4-BE49-F238E27FC236}">
                  <a16:creationId xmlns:a16="http://schemas.microsoft.com/office/drawing/2014/main" id="{434A6DC7-333F-4794-92B8-8E6267C536B7}"/>
                </a:ext>
              </a:extLst>
            </p:cNvPr>
            <p:cNvSpPr/>
            <p:nvPr/>
          </p:nvSpPr>
          <p:spPr>
            <a:xfrm>
              <a:off x="5633304" y="2751014"/>
              <a:ext cx="615950" cy="615445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立方体 24">
              <a:extLst>
                <a:ext uri="{FF2B5EF4-FFF2-40B4-BE49-F238E27FC236}">
                  <a16:creationId xmlns:a16="http://schemas.microsoft.com/office/drawing/2014/main" id="{309E50D8-5BA8-401D-B7BF-6669F2B8CA6C}"/>
                </a:ext>
              </a:extLst>
            </p:cNvPr>
            <p:cNvSpPr/>
            <p:nvPr/>
          </p:nvSpPr>
          <p:spPr>
            <a:xfrm>
              <a:off x="6249254" y="2600325"/>
              <a:ext cx="615950" cy="615445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id="{4A0AAB54-C502-4B07-8861-FBE9D88B80BA}"/>
              </a:ext>
            </a:extLst>
          </p:cNvPr>
          <p:cNvSpPr/>
          <p:nvPr/>
        </p:nvSpPr>
        <p:spPr>
          <a:xfrm>
            <a:off x="780332" y="3660606"/>
            <a:ext cx="1574800" cy="58578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200" b="1" spc="3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  ）</a:t>
            </a:r>
            <a:endParaRPr lang="zh-CN" altLang="en-US" sz="3200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581AF5F-21BE-4562-A1FA-9AE05511B40F}"/>
              </a:ext>
            </a:extLst>
          </p:cNvPr>
          <p:cNvSpPr/>
          <p:nvPr/>
        </p:nvSpPr>
        <p:spPr>
          <a:xfrm>
            <a:off x="1221657" y="3619331"/>
            <a:ext cx="685800" cy="6477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b="1" spc="3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 sz="36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BE2D042-AF7A-43C3-A217-42AC69A4A974}"/>
              </a:ext>
            </a:extLst>
          </p:cNvPr>
          <p:cNvSpPr/>
          <p:nvPr/>
        </p:nvSpPr>
        <p:spPr>
          <a:xfrm>
            <a:off x="5004669" y="3660606"/>
            <a:ext cx="1576388" cy="58578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200" b="1" spc="3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  ）</a:t>
            </a:r>
            <a:endParaRPr lang="zh-CN" altLang="en-US" sz="3200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D09078DC-88F4-44EE-A693-F34886973D0F}"/>
              </a:ext>
            </a:extLst>
          </p:cNvPr>
          <p:cNvSpPr/>
          <p:nvPr/>
        </p:nvSpPr>
        <p:spPr>
          <a:xfrm>
            <a:off x="5445994" y="3619331"/>
            <a:ext cx="685800" cy="6477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b="1" spc="3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 sz="36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CF4B31D-2F74-4758-8004-3114E7AB726F}"/>
              </a:ext>
            </a:extLst>
          </p:cNvPr>
          <p:cNvSpPr/>
          <p:nvPr/>
        </p:nvSpPr>
        <p:spPr>
          <a:xfrm>
            <a:off x="2688507" y="3660606"/>
            <a:ext cx="1576387" cy="58578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200" b="1" spc="3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  ）</a:t>
            </a:r>
            <a:endParaRPr lang="zh-CN" altLang="en-US" sz="3200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5399E5EA-3DFC-47FB-8E80-F6CECC6C7BE8}"/>
              </a:ext>
            </a:extLst>
          </p:cNvPr>
          <p:cNvSpPr/>
          <p:nvPr/>
        </p:nvSpPr>
        <p:spPr>
          <a:xfrm>
            <a:off x="6908082" y="3660606"/>
            <a:ext cx="1576387" cy="58578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200" b="1" spc="3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  ）</a:t>
            </a:r>
            <a:endParaRPr lang="zh-CN" altLang="en-US" sz="3200" dirty="0"/>
          </a:p>
        </p:txBody>
      </p:sp>
      <p:sp>
        <p:nvSpPr>
          <p:cNvPr id="32" name="TextBox 11">
            <a:extLst>
              <a:ext uri="{FF2B5EF4-FFF2-40B4-BE49-F238E27FC236}">
                <a16:creationId xmlns:a16="http://schemas.microsoft.com/office/drawing/2014/main" id="{93F8FF64-3CC7-48A6-B659-33BBB32A91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188" y="1551567"/>
            <a:ext cx="30861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【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课本</a:t>
            </a: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71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页 做一做 第</a:t>
            </a: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题</a:t>
            </a:r>
            <a:r>
              <a:rPr lang="en-US" altLang="zh-CN" sz="1800" dirty="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】</a:t>
            </a:r>
            <a:endParaRPr lang="zh-CN" altLang="en-US" sz="1800" dirty="0">
              <a:solidFill>
                <a:srgbClr val="7030A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8428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C48978E-C1D5-4F32-A4FA-7EE79FB22D87}"/>
              </a:ext>
            </a:extLst>
          </p:cNvPr>
          <p:cNvSpPr txBox="1"/>
          <p:nvPr/>
        </p:nvSpPr>
        <p:spPr>
          <a:xfrm>
            <a:off x="554555" y="574675"/>
            <a:ext cx="65150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ct val="0"/>
              </a:spcBef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哪两堆可以拼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成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？连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一连。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275327B1-055F-4D6E-8524-F217A62AD703}"/>
              </a:ext>
            </a:extLst>
          </p:cNvPr>
          <p:cNvGrpSpPr/>
          <p:nvPr/>
        </p:nvGrpSpPr>
        <p:grpSpPr>
          <a:xfrm>
            <a:off x="3577675" y="559658"/>
            <a:ext cx="1170940" cy="592455"/>
            <a:chOff x="1910" y="5428"/>
            <a:chExt cx="1844" cy="933"/>
          </a:xfrm>
          <a:solidFill>
            <a:schemeClr val="bg1"/>
          </a:solidFill>
        </p:grpSpPr>
        <p:sp>
          <p:nvSpPr>
            <p:cNvPr id="4" name="立方体 3">
              <a:extLst>
                <a:ext uri="{FF2B5EF4-FFF2-40B4-BE49-F238E27FC236}">
                  <a16:creationId xmlns:a16="http://schemas.microsoft.com/office/drawing/2014/main" id="{9919DDC6-CBF2-4C0C-A145-F06ABAA902A5}"/>
                </a:ext>
              </a:extLst>
            </p:cNvPr>
            <p:cNvSpPr/>
            <p:nvPr/>
          </p:nvSpPr>
          <p:spPr bwMode="auto">
            <a:xfrm>
              <a:off x="2222" y="5428"/>
              <a:ext cx="622" cy="622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800" b="1">
                <a:latin typeface="华文楷体" panose="02010600040101010101" charset="-122"/>
                <a:ea typeface="华文楷体" panose="02010600040101010101" charset="-122"/>
              </a:endParaRPr>
            </a:p>
          </p:txBody>
        </p:sp>
        <p:sp>
          <p:nvSpPr>
            <p:cNvPr id="5" name="立方体 4">
              <a:extLst>
                <a:ext uri="{FF2B5EF4-FFF2-40B4-BE49-F238E27FC236}">
                  <a16:creationId xmlns:a16="http://schemas.microsoft.com/office/drawing/2014/main" id="{A9F0FCED-4E15-44D6-82B4-D66E8548CF4F}"/>
                </a:ext>
              </a:extLst>
            </p:cNvPr>
            <p:cNvSpPr/>
            <p:nvPr/>
          </p:nvSpPr>
          <p:spPr bwMode="auto">
            <a:xfrm>
              <a:off x="2675" y="5428"/>
              <a:ext cx="622" cy="622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800" b="1">
                <a:latin typeface="华文楷体" panose="02010600040101010101" charset="-122"/>
                <a:ea typeface="华文楷体" panose="02010600040101010101" charset="-122"/>
              </a:endParaRPr>
            </a:p>
          </p:txBody>
        </p:sp>
        <p:sp>
          <p:nvSpPr>
            <p:cNvPr id="6" name="立方体 5">
              <a:extLst>
                <a:ext uri="{FF2B5EF4-FFF2-40B4-BE49-F238E27FC236}">
                  <a16:creationId xmlns:a16="http://schemas.microsoft.com/office/drawing/2014/main" id="{F95F5BCE-2C89-47C9-9584-BE8BE2B42805}"/>
                </a:ext>
              </a:extLst>
            </p:cNvPr>
            <p:cNvSpPr/>
            <p:nvPr/>
          </p:nvSpPr>
          <p:spPr bwMode="auto">
            <a:xfrm>
              <a:off x="3132" y="5429"/>
              <a:ext cx="622" cy="622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800" b="1">
                <a:latin typeface="华文楷体" panose="02010600040101010101" charset="-122"/>
                <a:ea typeface="华文楷体" panose="02010600040101010101" charset="-122"/>
              </a:endParaRP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F247079E-6EEC-41C1-B4F5-8565256EE675}"/>
                </a:ext>
              </a:extLst>
            </p:cNvPr>
            <p:cNvGrpSpPr/>
            <p:nvPr/>
          </p:nvGrpSpPr>
          <p:grpSpPr>
            <a:xfrm>
              <a:off x="2067" y="5583"/>
              <a:ext cx="1532" cy="623"/>
              <a:chOff x="1991" y="5582"/>
              <a:chExt cx="1532" cy="623"/>
            </a:xfrm>
            <a:grpFill/>
          </p:grpSpPr>
          <p:sp>
            <p:nvSpPr>
              <p:cNvPr id="12" name="立方体 11">
                <a:extLst>
                  <a:ext uri="{FF2B5EF4-FFF2-40B4-BE49-F238E27FC236}">
                    <a16:creationId xmlns:a16="http://schemas.microsoft.com/office/drawing/2014/main" id="{831A7CDB-AD85-4172-A2B2-CA5671996FDD}"/>
                  </a:ext>
                </a:extLst>
              </p:cNvPr>
              <p:cNvSpPr/>
              <p:nvPr/>
            </p:nvSpPr>
            <p:spPr bwMode="auto">
              <a:xfrm>
                <a:off x="1991" y="5582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  <p:sp>
            <p:nvSpPr>
              <p:cNvPr id="13" name="立方体 12">
                <a:extLst>
                  <a:ext uri="{FF2B5EF4-FFF2-40B4-BE49-F238E27FC236}">
                    <a16:creationId xmlns:a16="http://schemas.microsoft.com/office/drawing/2014/main" id="{0DD5CE32-2206-45C2-97CE-47A1D0300589}"/>
                  </a:ext>
                </a:extLst>
              </p:cNvPr>
              <p:cNvSpPr/>
              <p:nvPr/>
            </p:nvSpPr>
            <p:spPr bwMode="auto">
              <a:xfrm>
                <a:off x="2444" y="5582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  <p:sp>
            <p:nvSpPr>
              <p:cNvPr id="14" name="立方体 13">
                <a:extLst>
                  <a:ext uri="{FF2B5EF4-FFF2-40B4-BE49-F238E27FC236}">
                    <a16:creationId xmlns:a16="http://schemas.microsoft.com/office/drawing/2014/main" id="{BB8DCAAC-4A23-4428-801E-86B4FB5F4889}"/>
                  </a:ext>
                </a:extLst>
              </p:cNvPr>
              <p:cNvSpPr/>
              <p:nvPr/>
            </p:nvSpPr>
            <p:spPr bwMode="auto">
              <a:xfrm>
                <a:off x="2901" y="5583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DE3B2FB5-C17D-4A90-8972-2290254554FC}"/>
                </a:ext>
              </a:extLst>
            </p:cNvPr>
            <p:cNvGrpSpPr/>
            <p:nvPr/>
          </p:nvGrpSpPr>
          <p:grpSpPr>
            <a:xfrm>
              <a:off x="1910" y="5738"/>
              <a:ext cx="1532" cy="623"/>
              <a:chOff x="1971" y="5582"/>
              <a:chExt cx="1532" cy="623"/>
            </a:xfrm>
            <a:grpFill/>
          </p:grpSpPr>
          <p:sp>
            <p:nvSpPr>
              <p:cNvPr id="9" name="立方体 8">
                <a:extLst>
                  <a:ext uri="{FF2B5EF4-FFF2-40B4-BE49-F238E27FC236}">
                    <a16:creationId xmlns:a16="http://schemas.microsoft.com/office/drawing/2014/main" id="{909D8D90-8098-4B2D-8250-D754494157AF}"/>
                  </a:ext>
                </a:extLst>
              </p:cNvPr>
              <p:cNvSpPr/>
              <p:nvPr/>
            </p:nvSpPr>
            <p:spPr bwMode="auto">
              <a:xfrm>
                <a:off x="1971" y="5582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  <p:sp>
            <p:nvSpPr>
              <p:cNvPr id="10" name="立方体 9">
                <a:extLst>
                  <a:ext uri="{FF2B5EF4-FFF2-40B4-BE49-F238E27FC236}">
                    <a16:creationId xmlns:a16="http://schemas.microsoft.com/office/drawing/2014/main" id="{88B1216F-5470-4D58-9556-7E8599E8FD45}"/>
                  </a:ext>
                </a:extLst>
              </p:cNvPr>
              <p:cNvSpPr/>
              <p:nvPr/>
            </p:nvSpPr>
            <p:spPr bwMode="auto">
              <a:xfrm>
                <a:off x="2424" y="5582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  <p:sp>
            <p:nvSpPr>
              <p:cNvPr id="11" name="立方体 10">
                <a:extLst>
                  <a:ext uri="{FF2B5EF4-FFF2-40B4-BE49-F238E27FC236}">
                    <a16:creationId xmlns:a16="http://schemas.microsoft.com/office/drawing/2014/main" id="{2D93AF0D-3C53-4A76-8560-15B47B9D29A3}"/>
                  </a:ext>
                </a:extLst>
              </p:cNvPr>
              <p:cNvSpPr/>
              <p:nvPr/>
            </p:nvSpPr>
            <p:spPr bwMode="auto">
              <a:xfrm>
                <a:off x="2881" y="5583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</p:grp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4AD06F4-C382-40B1-840D-A3864C9D8A0B}"/>
              </a:ext>
            </a:extLst>
          </p:cNvPr>
          <p:cNvGrpSpPr/>
          <p:nvPr/>
        </p:nvGrpSpPr>
        <p:grpSpPr>
          <a:xfrm>
            <a:off x="1153880" y="3447913"/>
            <a:ext cx="1285624" cy="652882"/>
            <a:chOff x="1881" y="6067"/>
            <a:chExt cx="1532" cy="778"/>
          </a:xfrm>
          <a:solidFill>
            <a:schemeClr val="bg1"/>
          </a:solidFill>
        </p:grpSpPr>
        <p:sp>
          <p:nvSpPr>
            <p:cNvPr id="16" name="立方体 15">
              <a:extLst>
                <a:ext uri="{FF2B5EF4-FFF2-40B4-BE49-F238E27FC236}">
                  <a16:creationId xmlns:a16="http://schemas.microsoft.com/office/drawing/2014/main" id="{35DA4D40-F864-4410-B420-40163EF3C354}"/>
                </a:ext>
              </a:extLst>
            </p:cNvPr>
            <p:cNvSpPr/>
            <p:nvPr/>
          </p:nvSpPr>
          <p:spPr bwMode="auto">
            <a:xfrm>
              <a:off x="2033" y="6067"/>
              <a:ext cx="622" cy="622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800" b="1">
                <a:latin typeface="华文楷体" panose="02010600040101010101" charset="-122"/>
                <a:ea typeface="华文楷体" panose="02010600040101010101" charset="-122"/>
              </a:endParaRPr>
            </a:p>
          </p:txBody>
        </p:sp>
        <p:sp>
          <p:nvSpPr>
            <p:cNvPr id="17" name="立方体 16">
              <a:extLst>
                <a:ext uri="{FF2B5EF4-FFF2-40B4-BE49-F238E27FC236}">
                  <a16:creationId xmlns:a16="http://schemas.microsoft.com/office/drawing/2014/main" id="{B65C9434-BA5B-44C4-B853-E3DB316FEF91}"/>
                </a:ext>
              </a:extLst>
            </p:cNvPr>
            <p:cNvSpPr/>
            <p:nvPr/>
          </p:nvSpPr>
          <p:spPr bwMode="auto">
            <a:xfrm>
              <a:off x="2482" y="6067"/>
              <a:ext cx="622" cy="622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800" b="1">
                <a:latin typeface="华文楷体" panose="02010600040101010101" charset="-122"/>
                <a:ea typeface="华文楷体" panose="02010600040101010101" charset="-122"/>
              </a:endParaRPr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446BDF28-8BBA-4202-B313-3FBF2C8F3E64}"/>
                </a:ext>
              </a:extLst>
            </p:cNvPr>
            <p:cNvGrpSpPr/>
            <p:nvPr/>
          </p:nvGrpSpPr>
          <p:grpSpPr>
            <a:xfrm>
              <a:off x="1881" y="6222"/>
              <a:ext cx="1532" cy="623"/>
              <a:chOff x="1991" y="5582"/>
              <a:chExt cx="1532" cy="623"/>
            </a:xfrm>
            <a:grpFill/>
          </p:grpSpPr>
          <p:sp>
            <p:nvSpPr>
              <p:cNvPr id="19" name="立方体 18">
                <a:extLst>
                  <a:ext uri="{FF2B5EF4-FFF2-40B4-BE49-F238E27FC236}">
                    <a16:creationId xmlns:a16="http://schemas.microsoft.com/office/drawing/2014/main" id="{26BFFF87-9055-493B-8A89-2992286B7F1D}"/>
                  </a:ext>
                </a:extLst>
              </p:cNvPr>
              <p:cNvSpPr/>
              <p:nvPr/>
            </p:nvSpPr>
            <p:spPr bwMode="auto">
              <a:xfrm>
                <a:off x="1991" y="5582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  <p:sp>
            <p:nvSpPr>
              <p:cNvPr id="20" name="立方体 19">
                <a:extLst>
                  <a:ext uri="{FF2B5EF4-FFF2-40B4-BE49-F238E27FC236}">
                    <a16:creationId xmlns:a16="http://schemas.microsoft.com/office/drawing/2014/main" id="{9B786BFA-1CB0-4A1A-A717-D5E417C31746}"/>
                  </a:ext>
                </a:extLst>
              </p:cNvPr>
              <p:cNvSpPr/>
              <p:nvPr/>
            </p:nvSpPr>
            <p:spPr bwMode="auto">
              <a:xfrm>
                <a:off x="2444" y="5582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  <p:sp>
            <p:nvSpPr>
              <p:cNvPr id="21" name="立方体 20">
                <a:extLst>
                  <a:ext uri="{FF2B5EF4-FFF2-40B4-BE49-F238E27FC236}">
                    <a16:creationId xmlns:a16="http://schemas.microsoft.com/office/drawing/2014/main" id="{403A022B-6577-4960-8C84-5141440A2F14}"/>
                  </a:ext>
                </a:extLst>
              </p:cNvPr>
              <p:cNvSpPr/>
              <p:nvPr/>
            </p:nvSpPr>
            <p:spPr bwMode="auto">
              <a:xfrm>
                <a:off x="2901" y="5583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</p:grp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8C8231ED-D150-4001-87BD-947C54A12B63}"/>
              </a:ext>
            </a:extLst>
          </p:cNvPr>
          <p:cNvGrpSpPr/>
          <p:nvPr/>
        </p:nvGrpSpPr>
        <p:grpSpPr>
          <a:xfrm>
            <a:off x="2838443" y="3419530"/>
            <a:ext cx="1414857" cy="766171"/>
            <a:chOff x="4936" y="5912"/>
            <a:chExt cx="1686" cy="913"/>
          </a:xfrm>
          <a:solidFill>
            <a:schemeClr val="bg1"/>
          </a:solidFill>
        </p:grpSpPr>
        <p:sp>
          <p:nvSpPr>
            <p:cNvPr id="23" name="立方体 22">
              <a:extLst>
                <a:ext uri="{FF2B5EF4-FFF2-40B4-BE49-F238E27FC236}">
                  <a16:creationId xmlns:a16="http://schemas.microsoft.com/office/drawing/2014/main" id="{87355044-EDD9-4CC6-BED8-026AD10194D9}"/>
                </a:ext>
              </a:extLst>
            </p:cNvPr>
            <p:cNvSpPr/>
            <p:nvPr/>
          </p:nvSpPr>
          <p:spPr bwMode="auto">
            <a:xfrm>
              <a:off x="5227" y="5912"/>
              <a:ext cx="622" cy="622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800" b="1">
                <a:latin typeface="华文楷体" panose="02010600040101010101" charset="-122"/>
                <a:ea typeface="华文楷体" panose="02010600040101010101" charset="-122"/>
              </a:endParaRPr>
            </a:p>
          </p:txBody>
        </p: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881CA1F6-7F4D-435D-8F88-C8A870C85D4B}"/>
                </a:ext>
              </a:extLst>
            </p:cNvPr>
            <p:cNvGrpSpPr/>
            <p:nvPr/>
          </p:nvGrpSpPr>
          <p:grpSpPr>
            <a:xfrm>
              <a:off x="5090" y="6047"/>
              <a:ext cx="1532" cy="625"/>
              <a:chOff x="1991" y="5579"/>
              <a:chExt cx="1532" cy="625"/>
            </a:xfrm>
            <a:grpFill/>
          </p:grpSpPr>
          <p:sp>
            <p:nvSpPr>
              <p:cNvPr id="29" name="立方体 28">
                <a:extLst>
                  <a:ext uri="{FF2B5EF4-FFF2-40B4-BE49-F238E27FC236}">
                    <a16:creationId xmlns:a16="http://schemas.microsoft.com/office/drawing/2014/main" id="{AA5E78A4-B4AA-4475-9F64-72734A34A053}"/>
                  </a:ext>
                </a:extLst>
              </p:cNvPr>
              <p:cNvSpPr/>
              <p:nvPr/>
            </p:nvSpPr>
            <p:spPr bwMode="auto">
              <a:xfrm>
                <a:off x="1991" y="5582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  <p:sp>
            <p:nvSpPr>
              <p:cNvPr id="30" name="立方体 29">
                <a:extLst>
                  <a:ext uri="{FF2B5EF4-FFF2-40B4-BE49-F238E27FC236}">
                    <a16:creationId xmlns:a16="http://schemas.microsoft.com/office/drawing/2014/main" id="{4F6BE52B-C0BB-49CB-A26A-85E948AB95A5}"/>
                  </a:ext>
                </a:extLst>
              </p:cNvPr>
              <p:cNvSpPr/>
              <p:nvPr/>
            </p:nvSpPr>
            <p:spPr bwMode="auto">
              <a:xfrm>
                <a:off x="2444" y="5582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  <p:sp>
            <p:nvSpPr>
              <p:cNvPr id="31" name="立方体 30">
                <a:extLst>
                  <a:ext uri="{FF2B5EF4-FFF2-40B4-BE49-F238E27FC236}">
                    <a16:creationId xmlns:a16="http://schemas.microsoft.com/office/drawing/2014/main" id="{A67D06C1-85F9-45BE-B19E-AA40C236A269}"/>
                  </a:ext>
                </a:extLst>
              </p:cNvPr>
              <p:cNvSpPr/>
              <p:nvPr/>
            </p:nvSpPr>
            <p:spPr bwMode="auto">
              <a:xfrm>
                <a:off x="2901" y="5579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3F8D7E5C-A821-4A68-8658-B5025C0F3CBD}"/>
                </a:ext>
              </a:extLst>
            </p:cNvPr>
            <p:cNvGrpSpPr/>
            <p:nvPr/>
          </p:nvGrpSpPr>
          <p:grpSpPr>
            <a:xfrm>
              <a:off x="4936" y="6202"/>
              <a:ext cx="1532" cy="623"/>
              <a:chOff x="2003" y="5578"/>
              <a:chExt cx="1532" cy="623"/>
            </a:xfrm>
            <a:grpFill/>
          </p:grpSpPr>
          <p:sp>
            <p:nvSpPr>
              <p:cNvPr id="26" name="立方体 25">
                <a:extLst>
                  <a:ext uri="{FF2B5EF4-FFF2-40B4-BE49-F238E27FC236}">
                    <a16:creationId xmlns:a16="http://schemas.microsoft.com/office/drawing/2014/main" id="{35F56BEC-0B97-49AB-A8F1-69A34860A0E6}"/>
                  </a:ext>
                </a:extLst>
              </p:cNvPr>
              <p:cNvSpPr/>
              <p:nvPr/>
            </p:nvSpPr>
            <p:spPr bwMode="auto">
              <a:xfrm>
                <a:off x="2003" y="5578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  <p:sp>
            <p:nvSpPr>
              <p:cNvPr id="27" name="立方体 26">
                <a:extLst>
                  <a:ext uri="{FF2B5EF4-FFF2-40B4-BE49-F238E27FC236}">
                    <a16:creationId xmlns:a16="http://schemas.microsoft.com/office/drawing/2014/main" id="{55F1976C-9E5A-43D3-B404-58BEE7ED772A}"/>
                  </a:ext>
                </a:extLst>
              </p:cNvPr>
              <p:cNvSpPr/>
              <p:nvPr/>
            </p:nvSpPr>
            <p:spPr bwMode="auto">
              <a:xfrm>
                <a:off x="2456" y="5578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  <p:sp>
            <p:nvSpPr>
              <p:cNvPr id="28" name="立方体 27">
                <a:extLst>
                  <a:ext uri="{FF2B5EF4-FFF2-40B4-BE49-F238E27FC236}">
                    <a16:creationId xmlns:a16="http://schemas.microsoft.com/office/drawing/2014/main" id="{22AD73C4-A72A-4105-9E58-7402BAA48F4B}"/>
                  </a:ext>
                </a:extLst>
              </p:cNvPr>
              <p:cNvSpPr/>
              <p:nvPr/>
            </p:nvSpPr>
            <p:spPr bwMode="auto">
              <a:xfrm>
                <a:off x="2913" y="5579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</p:grp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8F941E8D-B39C-4C02-92FA-04FBB7E287A9}"/>
              </a:ext>
            </a:extLst>
          </p:cNvPr>
          <p:cNvGrpSpPr/>
          <p:nvPr/>
        </p:nvGrpSpPr>
        <p:grpSpPr>
          <a:xfrm>
            <a:off x="4595947" y="3447290"/>
            <a:ext cx="1543254" cy="782955"/>
            <a:chOff x="7373" y="5912"/>
            <a:chExt cx="1839" cy="933"/>
          </a:xfrm>
          <a:solidFill>
            <a:schemeClr val="bg1"/>
          </a:solidFill>
        </p:grpSpPr>
        <p:sp>
          <p:nvSpPr>
            <p:cNvPr id="33" name="立方体 32">
              <a:extLst>
                <a:ext uri="{FF2B5EF4-FFF2-40B4-BE49-F238E27FC236}">
                  <a16:creationId xmlns:a16="http://schemas.microsoft.com/office/drawing/2014/main" id="{D2187029-7230-41C6-9827-B5EBF56C7E66}"/>
                </a:ext>
              </a:extLst>
            </p:cNvPr>
            <p:cNvSpPr/>
            <p:nvPr/>
          </p:nvSpPr>
          <p:spPr bwMode="auto">
            <a:xfrm>
              <a:off x="7676" y="5912"/>
              <a:ext cx="629" cy="629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800" b="1">
                <a:latin typeface="华文楷体" panose="02010600040101010101" charset="-122"/>
                <a:ea typeface="华文楷体" panose="02010600040101010101" charset="-122"/>
              </a:endParaRPr>
            </a:p>
          </p:txBody>
        </p:sp>
        <p:sp>
          <p:nvSpPr>
            <p:cNvPr id="34" name="立方体 33">
              <a:extLst>
                <a:ext uri="{FF2B5EF4-FFF2-40B4-BE49-F238E27FC236}">
                  <a16:creationId xmlns:a16="http://schemas.microsoft.com/office/drawing/2014/main" id="{F211FD9A-AAD7-4CD6-91C3-E8AB381EC0B1}"/>
                </a:ext>
              </a:extLst>
            </p:cNvPr>
            <p:cNvSpPr/>
            <p:nvPr/>
          </p:nvSpPr>
          <p:spPr bwMode="auto">
            <a:xfrm>
              <a:off x="8590" y="5913"/>
              <a:ext cx="622" cy="622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800" b="1">
                <a:latin typeface="华文楷体" panose="02010600040101010101" charset="-122"/>
                <a:ea typeface="华文楷体" panose="02010600040101010101" charset="-122"/>
              </a:endParaRPr>
            </a:p>
          </p:txBody>
        </p: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AF130C7C-3AEB-4D81-850C-B24C6346492A}"/>
                </a:ext>
              </a:extLst>
            </p:cNvPr>
            <p:cNvGrpSpPr/>
            <p:nvPr/>
          </p:nvGrpSpPr>
          <p:grpSpPr>
            <a:xfrm>
              <a:off x="7526" y="6067"/>
              <a:ext cx="1532" cy="623"/>
              <a:chOff x="1991" y="5582"/>
              <a:chExt cx="1532" cy="623"/>
            </a:xfrm>
            <a:grpFill/>
          </p:grpSpPr>
          <p:sp>
            <p:nvSpPr>
              <p:cNvPr id="40" name="立方体 39">
                <a:extLst>
                  <a:ext uri="{FF2B5EF4-FFF2-40B4-BE49-F238E27FC236}">
                    <a16:creationId xmlns:a16="http://schemas.microsoft.com/office/drawing/2014/main" id="{40C0EF20-ACF8-4651-8657-DDE1040BCC31}"/>
                  </a:ext>
                </a:extLst>
              </p:cNvPr>
              <p:cNvSpPr/>
              <p:nvPr/>
            </p:nvSpPr>
            <p:spPr bwMode="auto">
              <a:xfrm>
                <a:off x="1991" y="5582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  <p:sp>
            <p:nvSpPr>
              <p:cNvPr id="41" name="立方体 40">
                <a:extLst>
                  <a:ext uri="{FF2B5EF4-FFF2-40B4-BE49-F238E27FC236}">
                    <a16:creationId xmlns:a16="http://schemas.microsoft.com/office/drawing/2014/main" id="{E54B2ACE-3062-4834-9FE3-1314BE6C46C0}"/>
                  </a:ext>
                </a:extLst>
              </p:cNvPr>
              <p:cNvSpPr/>
              <p:nvPr/>
            </p:nvSpPr>
            <p:spPr bwMode="auto">
              <a:xfrm>
                <a:off x="2452" y="5582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  <p:sp>
            <p:nvSpPr>
              <p:cNvPr id="42" name="立方体 41">
                <a:extLst>
                  <a:ext uri="{FF2B5EF4-FFF2-40B4-BE49-F238E27FC236}">
                    <a16:creationId xmlns:a16="http://schemas.microsoft.com/office/drawing/2014/main" id="{30960DA9-E1D1-44E4-A9CC-77BB7440CB85}"/>
                  </a:ext>
                </a:extLst>
              </p:cNvPr>
              <p:cNvSpPr/>
              <p:nvPr/>
            </p:nvSpPr>
            <p:spPr bwMode="auto">
              <a:xfrm>
                <a:off x="2901" y="5583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</p:grp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C1811F1A-F6FD-44A0-B7B5-E3A2B028E328}"/>
                </a:ext>
              </a:extLst>
            </p:cNvPr>
            <p:cNvGrpSpPr/>
            <p:nvPr/>
          </p:nvGrpSpPr>
          <p:grpSpPr>
            <a:xfrm>
              <a:off x="7373" y="6222"/>
              <a:ext cx="1532" cy="623"/>
              <a:chOff x="1975" y="5582"/>
              <a:chExt cx="1532" cy="623"/>
            </a:xfrm>
            <a:grpFill/>
          </p:grpSpPr>
          <p:sp>
            <p:nvSpPr>
              <p:cNvPr id="37" name="立方体 36">
                <a:extLst>
                  <a:ext uri="{FF2B5EF4-FFF2-40B4-BE49-F238E27FC236}">
                    <a16:creationId xmlns:a16="http://schemas.microsoft.com/office/drawing/2014/main" id="{761902AB-F5D3-4006-A0D6-68F96ADF7888}"/>
                  </a:ext>
                </a:extLst>
              </p:cNvPr>
              <p:cNvSpPr/>
              <p:nvPr/>
            </p:nvSpPr>
            <p:spPr bwMode="auto">
              <a:xfrm>
                <a:off x="1975" y="5582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  <p:sp>
            <p:nvSpPr>
              <p:cNvPr id="38" name="立方体 37">
                <a:extLst>
                  <a:ext uri="{FF2B5EF4-FFF2-40B4-BE49-F238E27FC236}">
                    <a16:creationId xmlns:a16="http://schemas.microsoft.com/office/drawing/2014/main" id="{24BFFF68-36F0-4FD0-AEA6-CF614EE86FD8}"/>
                  </a:ext>
                </a:extLst>
              </p:cNvPr>
              <p:cNvSpPr/>
              <p:nvPr/>
            </p:nvSpPr>
            <p:spPr bwMode="auto">
              <a:xfrm>
                <a:off x="2436" y="5582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  <p:sp>
            <p:nvSpPr>
              <p:cNvPr id="39" name="立方体 38">
                <a:extLst>
                  <a:ext uri="{FF2B5EF4-FFF2-40B4-BE49-F238E27FC236}">
                    <a16:creationId xmlns:a16="http://schemas.microsoft.com/office/drawing/2014/main" id="{1A8AC065-9705-4C94-83F6-2F90070E445F}"/>
                  </a:ext>
                </a:extLst>
              </p:cNvPr>
              <p:cNvSpPr/>
              <p:nvPr/>
            </p:nvSpPr>
            <p:spPr bwMode="auto">
              <a:xfrm>
                <a:off x="2885" y="5583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</p:grp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F070367D-BE44-46FC-A9F9-04702AEDAF01}"/>
              </a:ext>
            </a:extLst>
          </p:cNvPr>
          <p:cNvGrpSpPr/>
          <p:nvPr/>
        </p:nvGrpSpPr>
        <p:grpSpPr>
          <a:xfrm>
            <a:off x="6451599" y="3447710"/>
            <a:ext cx="1414019" cy="652882"/>
            <a:chOff x="7373" y="6067"/>
            <a:chExt cx="1685" cy="778"/>
          </a:xfrm>
          <a:solidFill>
            <a:schemeClr val="bg1"/>
          </a:solidFill>
        </p:grpSpPr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B59A9BE6-DB83-4515-A409-1A009931533B}"/>
                </a:ext>
              </a:extLst>
            </p:cNvPr>
            <p:cNvGrpSpPr/>
            <p:nvPr/>
          </p:nvGrpSpPr>
          <p:grpSpPr>
            <a:xfrm>
              <a:off x="7526" y="6067"/>
              <a:ext cx="1532" cy="623"/>
              <a:chOff x="1991" y="5582"/>
              <a:chExt cx="1532" cy="623"/>
            </a:xfrm>
            <a:grpFill/>
          </p:grpSpPr>
          <p:sp>
            <p:nvSpPr>
              <p:cNvPr id="49" name="立方体 48">
                <a:extLst>
                  <a:ext uri="{FF2B5EF4-FFF2-40B4-BE49-F238E27FC236}">
                    <a16:creationId xmlns:a16="http://schemas.microsoft.com/office/drawing/2014/main" id="{371BFBBC-68F5-472F-A816-B8F345092FAB}"/>
                  </a:ext>
                </a:extLst>
              </p:cNvPr>
              <p:cNvSpPr/>
              <p:nvPr/>
            </p:nvSpPr>
            <p:spPr bwMode="auto">
              <a:xfrm>
                <a:off x="1991" y="5582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  <p:sp>
            <p:nvSpPr>
              <p:cNvPr id="50" name="立方体 49">
                <a:extLst>
                  <a:ext uri="{FF2B5EF4-FFF2-40B4-BE49-F238E27FC236}">
                    <a16:creationId xmlns:a16="http://schemas.microsoft.com/office/drawing/2014/main" id="{DA0831C9-A147-4BEA-90AB-175FF1A01C8E}"/>
                  </a:ext>
                </a:extLst>
              </p:cNvPr>
              <p:cNvSpPr/>
              <p:nvPr/>
            </p:nvSpPr>
            <p:spPr bwMode="auto">
              <a:xfrm>
                <a:off x="2444" y="5582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  <p:sp>
            <p:nvSpPr>
              <p:cNvPr id="51" name="立方体 50">
                <a:extLst>
                  <a:ext uri="{FF2B5EF4-FFF2-40B4-BE49-F238E27FC236}">
                    <a16:creationId xmlns:a16="http://schemas.microsoft.com/office/drawing/2014/main" id="{ABE362E9-3C3D-44C1-ADD1-38E41012B6B8}"/>
                  </a:ext>
                </a:extLst>
              </p:cNvPr>
              <p:cNvSpPr/>
              <p:nvPr/>
            </p:nvSpPr>
            <p:spPr bwMode="auto">
              <a:xfrm>
                <a:off x="2901" y="5583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</p:grp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769E4DC9-A7C0-42B4-8794-703730663462}"/>
                </a:ext>
              </a:extLst>
            </p:cNvPr>
            <p:cNvGrpSpPr/>
            <p:nvPr/>
          </p:nvGrpSpPr>
          <p:grpSpPr>
            <a:xfrm>
              <a:off x="7373" y="6222"/>
              <a:ext cx="1532" cy="623"/>
              <a:chOff x="1975" y="5582"/>
              <a:chExt cx="1532" cy="623"/>
            </a:xfrm>
            <a:grpFill/>
          </p:grpSpPr>
          <p:sp>
            <p:nvSpPr>
              <p:cNvPr id="46" name="立方体 45">
                <a:extLst>
                  <a:ext uri="{FF2B5EF4-FFF2-40B4-BE49-F238E27FC236}">
                    <a16:creationId xmlns:a16="http://schemas.microsoft.com/office/drawing/2014/main" id="{E8763E76-96EC-46B5-845F-B89C4252BA7A}"/>
                  </a:ext>
                </a:extLst>
              </p:cNvPr>
              <p:cNvSpPr/>
              <p:nvPr/>
            </p:nvSpPr>
            <p:spPr bwMode="auto">
              <a:xfrm>
                <a:off x="1975" y="5582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  <p:sp>
            <p:nvSpPr>
              <p:cNvPr id="47" name="立方体 46">
                <a:extLst>
                  <a:ext uri="{FF2B5EF4-FFF2-40B4-BE49-F238E27FC236}">
                    <a16:creationId xmlns:a16="http://schemas.microsoft.com/office/drawing/2014/main" id="{52489B3C-A49C-4DBF-A651-E2BA018E7ADF}"/>
                  </a:ext>
                </a:extLst>
              </p:cNvPr>
              <p:cNvSpPr/>
              <p:nvPr/>
            </p:nvSpPr>
            <p:spPr bwMode="auto">
              <a:xfrm>
                <a:off x="2428" y="5582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  <p:sp>
            <p:nvSpPr>
              <p:cNvPr id="48" name="立方体 47">
                <a:extLst>
                  <a:ext uri="{FF2B5EF4-FFF2-40B4-BE49-F238E27FC236}">
                    <a16:creationId xmlns:a16="http://schemas.microsoft.com/office/drawing/2014/main" id="{8DE85F79-B841-4786-9A19-0F6E33991F6D}"/>
                  </a:ext>
                </a:extLst>
              </p:cNvPr>
              <p:cNvSpPr/>
              <p:nvPr/>
            </p:nvSpPr>
            <p:spPr bwMode="auto">
              <a:xfrm>
                <a:off x="2885" y="5583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</p:grpSp>
      </p:grpSp>
      <p:sp>
        <p:nvSpPr>
          <p:cNvPr id="52" name="立方体 51">
            <a:extLst>
              <a:ext uri="{FF2B5EF4-FFF2-40B4-BE49-F238E27FC236}">
                <a16:creationId xmlns:a16="http://schemas.microsoft.com/office/drawing/2014/main" id="{1F934FF8-7224-4F8B-9AD8-9982C1D8C8EA}"/>
              </a:ext>
            </a:extLst>
          </p:cNvPr>
          <p:cNvSpPr/>
          <p:nvPr/>
        </p:nvSpPr>
        <p:spPr bwMode="auto">
          <a:xfrm>
            <a:off x="1441535" y="1785382"/>
            <a:ext cx="521970" cy="521970"/>
          </a:xfrm>
          <a:prstGeom prst="cub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b="1">
              <a:latin typeface="华文楷体" panose="02010600040101010101" charset="-122"/>
              <a:ea typeface="华文楷体" panose="02010600040101010101" charset="-122"/>
            </a:endParaRPr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F4273B4E-AEE9-4D32-9B13-F3F97A0E3C07}"/>
              </a:ext>
            </a:extLst>
          </p:cNvPr>
          <p:cNvGrpSpPr/>
          <p:nvPr/>
        </p:nvGrpSpPr>
        <p:grpSpPr>
          <a:xfrm>
            <a:off x="2862664" y="1781812"/>
            <a:ext cx="1292337" cy="522808"/>
            <a:chOff x="1991" y="5578"/>
            <a:chExt cx="1540" cy="623"/>
          </a:xfrm>
          <a:solidFill>
            <a:schemeClr val="bg1"/>
          </a:solidFill>
        </p:grpSpPr>
        <p:sp>
          <p:nvSpPr>
            <p:cNvPr id="54" name="立方体 53">
              <a:extLst>
                <a:ext uri="{FF2B5EF4-FFF2-40B4-BE49-F238E27FC236}">
                  <a16:creationId xmlns:a16="http://schemas.microsoft.com/office/drawing/2014/main" id="{3B17BA20-4429-4AF5-A3E3-265145E8E2A5}"/>
                </a:ext>
              </a:extLst>
            </p:cNvPr>
            <p:cNvSpPr/>
            <p:nvPr/>
          </p:nvSpPr>
          <p:spPr bwMode="auto">
            <a:xfrm>
              <a:off x="1991" y="5578"/>
              <a:ext cx="622" cy="622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800" b="1">
                <a:latin typeface="华文楷体" panose="02010600040101010101" charset="-122"/>
                <a:ea typeface="华文楷体" panose="02010600040101010101" charset="-122"/>
              </a:endParaRPr>
            </a:p>
          </p:txBody>
        </p:sp>
        <p:sp>
          <p:nvSpPr>
            <p:cNvPr id="55" name="立方体 54">
              <a:extLst>
                <a:ext uri="{FF2B5EF4-FFF2-40B4-BE49-F238E27FC236}">
                  <a16:creationId xmlns:a16="http://schemas.microsoft.com/office/drawing/2014/main" id="{20FD9A12-7B24-4BE3-81F7-91A3EF402983}"/>
                </a:ext>
              </a:extLst>
            </p:cNvPr>
            <p:cNvSpPr/>
            <p:nvPr/>
          </p:nvSpPr>
          <p:spPr bwMode="auto">
            <a:xfrm>
              <a:off x="2444" y="5578"/>
              <a:ext cx="622" cy="622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800" b="1">
                <a:latin typeface="华文楷体" panose="02010600040101010101" charset="-122"/>
                <a:ea typeface="华文楷体" panose="02010600040101010101" charset="-122"/>
              </a:endParaRPr>
            </a:p>
          </p:txBody>
        </p:sp>
        <p:sp>
          <p:nvSpPr>
            <p:cNvPr id="56" name="立方体 55">
              <a:extLst>
                <a:ext uri="{FF2B5EF4-FFF2-40B4-BE49-F238E27FC236}">
                  <a16:creationId xmlns:a16="http://schemas.microsoft.com/office/drawing/2014/main" id="{23DC3A19-0660-4B0A-8B5C-CDC4A35A4D2E}"/>
                </a:ext>
              </a:extLst>
            </p:cNvPr>
            <p:cNvSpPr/>
            <p:nvPr/>
          </p:nvSpPr>
          <p:spPr bwMode="auto">
            <a:xfrm>
              <a:off x="2909" y="5579"/>
              <a:ext cx="622" cy="622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800" b="1">
                <a:latin typeface="华文楷体" panose="02010600040101010101" charset="-122"/>
                <a:ea typeface="华文楷体" panose="02010600040101010101" charset="-122"/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AB93984F-FEB1-443B-81A8-F73DA7BC7B73}"/>
              </a:ext>
            </a:extLst>
          </p:cNvPr>
          <p:cNvGrpSpPr/>
          <p:nvPr/>
        </p:nvGrpSpPr>
        <p:grpSpPr>
          <a:xfrm>
            <a:off x="4858290" y="1760565"/>
            <a:ext cx="1288981" cy="651205"/>
            <a:chOff x="7687" y="3533"/>
            <a:chExt cx="1536" cy="776"/>
          </a:xfrm>
          <a:solidFill>
            <a:schemeClr val="bg1"/>
          </a:solidFill>
        </p:grpSpPr>
        <p:grpSp>
          <p:nvGrpSpPr>
            <p:cNvPr id="58" name="组合 57">
              <a:extLst>
                <a:ext uri="{FF2B5EF4-FFF2-40B4-BE49-F238E27FC236}">
                  <a16:creationId xmlns:a16="http://schemas.microsoft.com/office/drawing/2014/main" id="{B1556BD1-8079-4E21-8DFD-9184AC121386}"/>
                </a:ext>
              </a:extLst>
            </p:cNvPr>
            <p:cNvGrpSpPr/>
            <p:nvPr/>
          </p:nvGrpSpPr>
          <p:grpSpPr>
            <a:xfrm>
              <a:off x="7687" y="3533"/>
              <a:ext cx="1536" cy="623"/>
              <a:chOff x="1987" y="5586"/>
              <a:chExt cx="1536" cy="623"/>
            </a:xfrm>
            <a:grpFill/>
          </p:grpSpPr>
          <p:sp>
            <p:nvSpPr>
              <p:cNvPr id="60" name="立方体 59">
                <a:extLst>
                  <a:ext uri="{FF2B5EF4-FFF2-40B4-BE49-F238E27FC236}">
                    <a16:creationId xmlns:a16="http://schemas.microsoft.com/office/drawing/2014/main" id="{DD64146B-27EF-4ACE-91FF-F87AC234B1B1}"/>
                  </a:ext>
                </a:extLst>
              </p:cNvPr>
              <p:cNvSpPr/>
              <p:nvPr/>
            </p:nvSpPr>
            <p:spPr bwMode="auto">
              <a:xfrm>
                <a:off x="1987" y="5586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  <p:sp>
            <p:nvSpPr>
              <p:cNvPr id="61" name="立方体 60">
                <a:extLst>
                  <a:ext uri="{FF2B5EF4-FFF2-40B4-BE49-F238E27FC236}">
                    <a16:creationId xmlns:a16="http://schemas.microsoft.com/office/drawing/2014/main" id="{119CC644-DA93-4AA0-9E2C-EE65ADEA5402}"/>
                  </a:ext>
                </a:extLst>
              </p:cNvPr>
              <p:cNvSpPr/>
              <p:nvPr/>
            </p:nvSpPr>
            <p:spPr bwMode="auto">
              <a:xfrm>
                <a:off x="2440" y="5586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  <p:sp>
            <p:nvSpPr>
              <p:cNvPr id="62" name="立方体 61">
                <a:extLst>
                  <a:ext uri="{FF2B5EF4-FFF2-40B4-BE49-F238E27FC236}">
                    <a16:creationId xmlns:a16="http://schemas.microsoft.com/office/drawing/2014/main" id="{DA5E892C-D4F5-40A4-BBFA-83E6117EC612}"/>
                  </a:ext>
                </a:extLst>
              </p:cNvPr>
              <p:cNvSpPr/>
              <p:nvPr/>
            </p:nvSpPr>
            <p:spPr bwMode="auto">
              <a:xfrm>
                <a:off x="2901" y="5587"/>
                <a:ext cx="622" cy="622"/>
              </a:xfrm>
              <a:prstGeom prst="cub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800" b="1">
                  <a:latin typeface="华文楷体" panose="02010600040101010101" charset="-122"/>
                  <a:ea typeface="华文楷体" panose="02010600040101010101" charset="-122"/>
                </a:endParaRPr>
              </a:p>
            </p:txBody>
          </p:sp>
        </p:grpSp>
        <p:sp>
          <p:nvSpPr>
            <p:cNvPr id="59" name="立方体 58">
              <a:extLst>
                <a:ext uri="{FF2B5EF4-FFF2-40B4-BE49-F238E27FC236}">
                  <a16:creationId xmlns:a16="http://schemas.microsoft.com/office/drawing/2014/main" id="{D501E780-19D1-43A2-ACDE-943B23C66045}"/>
                </a:ext>
              </a:extLst>
            </p:cNvPr>
            <p:cNvSpPr/>
            <p:nvPr/>
          </p:nvSpPr>
          <p:spPr bwMode="auto">
            <a:xfrm>
              <a:off x="8452" y="3687"/>
              <a:ext cx="622" cy="622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800" b="1">
                <a:latin typeface="华文楷体" panose="02010600040101010101" charset="-122"/>
                <a:ea typeface="华文楷体" panose="02010600040101010101" charset="-122"/>
              </a:endParaRPr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455D155C-6AB1-4701-AD88-2DE0C794D48B}"/>
              </a:ext>
            </a:extLst>
          </p:cNvPr>
          <p:cNvGrpSpPr/>
          <p:nvPr/>
        </p:nvGrpSpPr>
        <p:grpSpPr>
          <a:xfrm>
            <a:off x="6860625" y="1785382"/>
            <a:ext cx="876104" cy="521970"/>
            <a:chOff x="2534" y="3831"/>
            <a:chExt cx="1044" cy="622"/>
          </a:xfrm>
          <a:solidFill>
            <a:schemeClr val="bg1"/>
          </a:solidFill>
        </p:grpSpPr>
        <p:sp>
          <p:nvSpPr>
            <p:cNvPr id="64" name="立方体 63">
              <a:extLst>
                <a:ext uri="{FF2B5EF4-FFF2-40B4-BE49-F238E27FC236}">
                  <a16:creationId xmlns:a16="http://schemas.microsoft.com/office/drawing/2014/main" id="{88A47003-01BD-4EB1-A11F-62901CB4C9E3}"/>
                </a:ext>
              </a:extLst>
            </p:cNvPr>
            <p:cNvSpPr/>
            <p:nvPr/>
          </p:nvSpPr>
          <p:spPr bwMode="auto">
            <a:xfrm>
              <a:off x="2534" y="3831"/>
              <a:ext cx="622" cy="622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800" b="1">
                <a:latin typeface="华文楷体" panose="02010600040101010101" charset="-122"/>
                <a:ea typeface="华文楷体" panose="02010600040101010101" charset="-122"/>
              </a:endParaRPr>
            </a:p>
          </p:txBody>
        </p:sp>
        <p:sp>
          <p:nvSpPr>
            <p:cNvPr id="65" name="立方体 64">
              <a:extLst>
                <a:ext uri="{FF2B5EF4-FFF2-40B4-BE49-F238E27FC236}">
                  <a16:creationId xmlns:a16="http://schemas.microsoft.com/office/drawing/2014/main" id="{728D6864-43F0-439A-8878-F4271F016564}"/>
                </a:ext>
              </a:extLst>
            </p:cNvPr>
            <p:cNvSpPr/>
            <p:nvPr/>
          </p:nvSpPr>
          <p:spPr bwMode="auto">
            <a:xfrm>
              <a:off x="2956" y="3831"/>
              <a:ext cx="622" cy="622"/>
            </a:xfrm>
            <a:prstGeom prst="cub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800" b="1">
                <a:latin typeface="华文楷体" panose="02010600040101010101" charset="-122"/>
                <a:ea typeface="华文楷体" panose="02010600040101010101" charset="-122"/>
              </a:endParaRPr>
            </a:p>
          </p:txBody>
        </p:sp>
      </p:grpSp>
      <p:cxnSp>
        <p:nvCxnSpPr>
          <p:cNvPr id="66" name="直接连接符 65">
            <a:extLst>
              <a:ext uri="{FF2B5EF4-FFF2-40B4-BE49-F238E27FC236}">
                <a16:creationId xmlns:a16="http://schemas.microsoft.com/office/drawing/2014/main" id="{2BC4EB46-3776-4B77-864D-D8261450C0A2}"/>
              </a:ext>
            </a:extLst>
          </p:cNvPr>
          <p:cNvCxnSpPr>
            <a:cxnSpLocks/>
          </p:cNvCxnSpPr>
          <p:nvPr/>
        </p:nvCxnSpPr>
        <p:spPr>
          <a:xfrm>
            <a:off x="1805040" y="2389199"/>
            <a:ext cx="3678588" cy="100985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id="{38918C40-41DA-4C20-AAD6-9655B5D67814}"/>
              </a:ext>
            </a:extLst>
          </p:cNvPr>
          <p:cNvCxnSpPr>
            <a:cxnSpLocks/>
          </p:cNvCxnSpPr>
          <p:nvPr/>
        </p:nvCxnSpPr>
        <p:spPr>
          <a:xfrm>
            <a:off x="3541888" y="2422116"/>
            <a:ext cx="3754380" cy="9765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8" name="直接连接符 67">
            <a:extLst>
              <a:ext uri="{FF2B5EF4-FFF2-40B4-BE49-F238E27FC236}">
                <a16:creationId xmlns:a16="http://schemas.microsoft.com/office/drawing/2014/main" id="{726B02A9-B79F-4769-BE60-6AA577ADA57C}"/>
              </a:ext>
            </a:extLst>
          </p:cNvPr>
          <p:cNvCxnSpPr/>
          <p:nvPr/>
        </p:nvCxnSpPr>
        <p:spPr>
          <a:xfrm flipH="1">
            <a:off x="2007221" y="2436382"/>
            <a:ext cx="3352800" cy="9334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9" name="直接连接符 68">
            <a:extLst>
              <a:ext uri="{FF2B5EF4-FFF2-40B4-BE49-F238E27FC236}">
                <a16:creationId xmlns:a16="http://schemas.microsoft.com/office/drawing/2014/main" id="{CEBE8013-8B08-4422-B428-55FE1339D32E}"/>
              </a:ext>
            </a:extLst>
          </p:cNvPr>
          <p:cNvCxnSpPr/>
          <p:nvPr/>
        </p:nvCxnSpPr>
        <p:spPr>
          <a:xfrm flipH="1">
            <a:off x="3724801" y="2415302"/>
            <a:ext cx="3495675" cy="10001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0" name="TextBox 11">
            <a:extLst>
              <a:ext uri="{FF2B5EF4-FFF2-40B4-BE49-F238E27FC236}">
                <a16:creationId xmlns:a16="http://schemas.microsoft.com/office/drawing/2014/main" id="{69EB5311-A14F-4F5E-ADAD-3411BB5CB8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769" y="1237528"/>
            <a:ext cx="30861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【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课本</a:t>
            </a: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71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页 做一做 第</a:t>
            </a: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题</a:t>
            </a:r>
            <a:r>
              <a:rPr lang="en-US" altLang="zh-CN" sz="1800" dirty="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】</a:t>
            </a:r>
            <a:endParaRPr lang="zh-CN" altLang="en-US" sz="1800" dirty="0">
              <a:solidFill>
                <a:srgbClr val="7030A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43699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450D5D0-2CEB-4C51-890A-91D3FB86BFE3}"/>
              </a:ext>
            </a:extLst>
          </p:cNvPr>
          <p:cNvSpPr txBox="1"/>
          <p:nvPr/>
        </p:nvSpPr>
        <p:spPr>
          <a:xfrm>
            <a:off x="540787" y="475592"/>
            <a:ext cx="72642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ct val="0"/>
              </a:spcBef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个相同的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，你能</a:t>
            </a:r>
            <a:r>
              <a:rPr 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拼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出哪</a:t>
            </a:r>
            <a:r>
              <a:rPr 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几种不同的长方体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4" name="立方体 3">
            <a:extLst>
              <a:ext uri="{FF2B5EF4-FFF2-40B4-BE49-F238E27FC236}">
                <a16:creationId xmlns:a16="http://schemas.microsoft.com/office/drawing/2014/main" id="{A43404F0-88F4-4FAD-AA2A-126B654A94B7}"/>
              </a:ext>
            </a:extLst>
          </p:cNvPr>
          <p:cNvSpPr/>
          <p:nvPr/>
        </p:nvSpPr>
        <p:spPr bwMode="auto">
          <a:xfrm>
            <a:off x="3012144" y="519118"/>
            <a:ext cx="1041612" cy="446405"/>
          </a:xfrm>
          <a:prstGeom prst="cube">
            <a:avLst>
              <a:gd name="adj" fmla="val 45588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dirty="0">
              <a:solidFill>
                <a:srgbClr val="CCCC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立方体 4">
            <a:extLst>
              <a:ext uri="{FF2B5EF4-FFF2-40B4-BE49-F238E27FC236}">
                <a16:creationId xmlns:a16="http://schemas.microsoft.com/office/drawing/2014/main" id="{8EAF0CF4-D679-4CF6-AAEB-3F0584C2B206}"/>
              </a:ext>
            </a:extLst>
          </p:cNvPr>
          <p:cNvSpPr/>
          <p:nvPr/>
        </p:nvSpPr>
        <p:spPr bwMode="auto">
          <a:xfrm>
            <a:off x="578782" y="2241549"/>
            <a:ext cx="1041612" cy="446405"/>
          </a:xfrm>
          <a:prstGeom prst="cube">
            <a:avLst>
              <a:gd name="adj" fmla="val 45588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dirty="0">
              <a:solidFill>
                <a:srgbClr val="CCCC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立方体 5">
            <a:extLst>
              <a:ext uri="{FF2B5EF4-FFF2-40B4-BE49-F238E27FC236}">
                <a16:creationId xmlns:a16="http://schemas.microsoft.com/office/drawing/2014/main" id="{16549BF4-3121-4879-AEF5-90DA98C0BAA0}"/>
              </a:ext>
            </a:extLst>
          </p:cNvPr>
          <p:cNvSpPr/>
          <p:nvPr/>
        </p:nvSpPr>
        <p:spPr bwMode="auto">
          <a:xfrm>
            <a:off x="1421215" y="2241549"/>
            <a:ext cx="1041612" cy="446405"/>
          </a:xfrm>
          <a:prstGeom prst="cube">
            <a:avLst>
              <a:gd name="adj" fmla="val 45588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dirty="0">
              <a:solidFill>
                <a:srgbClr val="CCCC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立方体 6">
            <a:extLst>
              <a:ext uri="{FF2B5EF4-FFF2-40B4-BE49-F238E27FC236}">
                <a16:creationId xmlns:a16="http://schemas.microsoft.com/office/drawing/2014/main" id="{AC1C5909-02AA-455B-9103-E1A45BB6CCF6}"/>
              </a:ext>
            </a:extLst>
          </p:cNvPr>
          <p:cNvSpPr/>
          <p:nvPr/>
        </p:nvSpPr>
        <p:spPr bwMode="auto">
          <a:xfrm>
            <a:off x="2263648" y="2241549"/>
            <a:ext cx="1041612" cy="446405"/>
          </a:xfrm>
          <a:prstGeom prst="cube">
            <a:avLst>
              <a:gd name="adj" fmla="val 45588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dirty="0">
              <a:solidFill>
                <a:srgbClr val="CCCC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立方体 7">
            <a:extLst>
              <a:ext uri="{FF2B5EF4-FFF2-40B4-BE49-F238E27FC236}">
                <a16:creationId xmlns:a16="http://schemas.microsoft.com/office/drawing/2014/main" id="{EEA24F91-46B0-4C02-824F-56640D4D5E75}"/>
              </a:ext>
            </a:extLst>
          </p:cNvPr>
          <p:cNvSpPr/>
          <p:nvPr/>
        </p:nvSpPr>
        <p:spPr bwMode="auto">
          <a:xfrm>
            <a:off x="3106082" y="2241549"/>
            <a:ext cx="1041612" cy="446405"/>
          </a:xfrm>
          <a:prstGeom prst="cube">
            <a:avLst>
              <a:gd name="adj" fmla="val 45588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dirty="0">
              <a:solidFill>
                <a:srgbClr val="CCCC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立方体 8">
            <a:extLst>
              <a:ext uri="{FF2B5EF4-FFF2-40B4-BE49-F238E27FC236}">
                <a16:creationId xmlns:a16="http://schemas.microsoft.com/office/drawing/2014/main" id="{EC6FE78F-5E14-4D56-B662-266D64EF8668}"/>
              </a:ext>
            </a:extLst>
          </p:cNvPr>
          <p:cNvSpPr/>
          <p:nvPr/>
        </p:nvSpPr>
        <p:spPr bwMode="auto">
          <a:xfrm>
            <a:off x="4661832" y="2279649"/>
            <a:ext cx="1041612" cy="446405"/>
          </a:xfrm>
          <a:prstGeom prst="cube">
            <a:avLst>
              <a:gd name="adj" fmla="val 45588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dirty="0">
              <a:solidFill>
                <a:srgbClr val="CCCC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立方体 9">
            <a:extLst>
              <a:ext uri="{FF2B5EF4-FFF2-40B4-BE49-F238E27FC236}">
                <a16:creationId xmlns:a16="http://schemas.microsoft.com/office/drawing/2014/main" id="{9754C0C0-94BC-41F2-85AB-F1D1B4FAA453}"/>
              </a:ext>
            </a:extLst>
          </p:cNvPr>
          <p:cNvSpPr/>
          <p:nvPr/>
        </p:nvSpPr>
        <p:spPr bwMode="auto">
          <a:xfrm>
            <a:off x="4661832" y="2038349"/>
            <a:ext cx="1041612" cy="446405"/>
          </a:xfrm>
          <a:prstGeom prst="cube">
            <a:avLst>
              <a:gd name="adj" fmla="val 45588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dirty="0">
              <a:solidFill>
                <a:srgbClr val="CCCC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立方体 10">
            <a:extLst>
              <a:ext uri="{FF2B5EF4-FFF2-40B4-BE49-F238E27FC236}">
                <a16:creationId xmlns:a16="http://schemas.microsoft.com/office/drawing/2014/main" id="{F5AC758D-C5AB-4567-9447-E49CFD22264F}"/>
              </a:ext>
            </a:extLst>
          </p:cNvPr>
          <p:cNvSpPr/>
          <p:nvPr/>
        </p:nvSpPr>
        <p:spPr bwMode="auto">
          <a:xfrm>
            <a:off x="4661832" y="1797049"/>
            <a:ext cx="1041612" cy="446405"/>
          </a:xfrm>
          <a:prstGeom prst="cube">
            <a:avLst>
              <a:gd name="adj" fmla="val 45588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dirty="0">
              <a:solidFill>
                <a:srgbClr val="CCCC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立方体 11">
            <a:extLst>
              <a:ext uri="{FF2B5EF4-FFF2-40B4-BE49-F238E27FC236}">
                <a16:creationId xmlns:a16="http://schemas.microsoft.com/office/drawing/2014/main" id="{84728533-5FCA-451F-846D-78E230960BD1}"/>
              </a:ext>
            </a:extLst>
          </p:cNvPr>
          <p:cNvSpPr/>
          <p:nvPr/>
        </p:nvSpPr>
        <p:spPr bwMode="auto">
          <a:xfrm>
            <a:off x="4661832" y="1565274"/>
            <a:ext cx="1041612" cy="446405"/>
          </a:xfrm>
          <a:prstGeom prst="cube">
            <a:avLst>
              <a:gd name="adj" fmla="val 45588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dirty="0">
              <a:solidFill>
                <a:srgbClr val="CCCC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立方体 12">
            <a:extLst>
              <a:ext uri="{FF2B5EF4-FFF2-40B4-BE49-F238E27FC236}">
                <a16:creationId xmlns:a16="http://schemas.microsoft.com/office/drawing/2014/main" id="{BA68623A-6852-4F8B-A044-2D435F8AEDC7}"/>
              </a:ext>
            </a:extLst>
          </p:cNvPr>
          <p:cNvSpPr/>
          <p:nvPr/>
        </p:nvSpPr>
        <p:spPr bwMode="auto">
          <a:xfrm>
            <a:off x="7060016" y="1689732"/>
            <a:ext cx="1041612" cy="446405"/>
          </a:xfrm>
          <a:prstGeom prst="cube">
            <a:avLst>
              <a:gd name="adj" fmla="val 45588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dirty="0">
              <a:solidFill>
                <a:srgbClr val="CCCC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立方体 13">
            <a:extLst>
              <a:ext uri="{FF2B5EF4-FFF2-40B4-BE49-F238E27FC236}">
                <a16:creationId xmlns:a16="http://schemas.microsoft.com/office/drawing/2014/main" id="{AE639808-9EBD-4406-BE87-D627FE1A274A}"/>
              </a:ext>
            </a:extLst>
          </p:cNvPr>
          <p:cNvSpPr/>
          <p:nvPr/>
        </p:nvSpPr>
        <p:spPr bwMode="auto">
          <a:xfrm>
            <a:off x="6866341" y="1885524"/>
            <a:ext cx="1041612" cy="446405"/>
          </a:xfrm>
          <a:prstGeom prst="cube">
            <a:avLst>
              <a:gd name="adj" fmla="val 45588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dirty="0">
              <a:solidFill>
                <a:srgbClr val="CCCC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立方体 14">
            <a:extLst>
              <a:ext uri="{FF2B5EF4-FFF2-40B4-BE49-F238E27FC236}">
                <a16:creationId xmlns:a16="http://schemas.microsoft.com/office/drawing/2014/main" id="{EBC64077-3F5C-4CDB-BBA6-934944A041DD}"/>
              </a:ext>
            </a:extLst>
          </p:cNvPr>
          <p:cNvSpPr/>
          <p:nvPr/>
        </p:nvSpPr>
        <p:spPr bwMode="auto">
          <a:xfrm>
            <a:off x="6663141" y="2090841"/>
            <a:ext cx="1041612" cy="446405"/>
          </a:xfrm>
          <a:prstGeom prst="cube">
            <a:avLst>
              <a:gd name="adj" fmla="val 45588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dirty="0">
              <a:solidFill>
                <a:srgbClr val="CCCC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立方体 15">
            <a:extLst>
              <a:ext uri="{FF2B5EF4-FFF2-40B4-BE49-F238E27FC236}">
                <a16:creationId xmlns:a16="http://schemas.microsoft.com/office/drawing/2014/main" id="{D838635F-C373-42C0-8E01-90217B282F8A}"/>
              </a:ext>
            </a:extLst>
          </p:cNvPr>
          <p:cNvSpPr/>
          <p:nvPr/>
        </p:nvSpPr>
        <p:spPr bwMode="auto">
          <a:xfrm>
            <a:off x="6459941" y="2286632"/>
            <a:ext cx="1041612" cy="446405"/>
          </a:xfrm>
          <a:prstGeom prst="cube">
            <a:avLst>
              <a:gd name="adj" fmla="val 45588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dirty="0">
              <a:solidFill>
                <a:srgbClr val="CCCC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立方体 16">
            <a:extLst>
              <a:ext uri="{FF2B5EF4-FFF2-40B4-BE49-F238E27FC236}">
                <a16:creationId xmlns:a16="http://schemas.microsoft.com/office/drawing/2014/main" id="{393D142A-D4FE-49FB-918D-67E1403543FF}"/>
              </a:ext>
            </a:extLst>
          </p:cNvPr>
          <p:cNvSpPr/>
          <p:nvPr/>
        </p:nvSpPr>
        <p:spPr bwMode="auto">
          <a:xfrm>
            <a:off x="823892" y="3797291"/>
            <a:ext cx="1041612" cy="446405"/>
          </a:xfrm>
          <a:prstGeom prst="cube">
            <a:avLst>
              <a:gd name="adj" fmla="val 45588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dirty="0">
              <a:solidFill>
                <a:srgbClr val="CCCC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立方体 17">
            <a:extLst>
              <a:ext uri="{FF2B5EF4-FFF2-40B4-BE49-F238E27FC236}">
                <a16:creationId xmlns:a16="http://schemas.microsoft.com/office/drawing/2014/main" id="{C4A39E71-161A-4C1C-AE9A-8B5D0170562D}"/>
              </a:ext>
            </a:extLst>
          </p:cNvPr>
          <p:cNvSpPr/>
          <p:nvPr/>
        </p:nvSpPr>
        <p:spPr bwMode="auto">
          <a:xfrm>
            <a:off x="1652567" y="3797291"/>
            <a:ext cx="1041612" cy="446405"/>
          </a:xfrm>
          <a:prstGeom prst="cube">
            <a:avLst>
              <a:gd name="adj" fmla="val 45588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dirty="0">
              <a:solidFill>
                <a:srgbClr val="CCCC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立方体 18">
            <a:extLst>
              <a:ext uri="{FF2B5EF4-FFF2-40B4-BE49-F238E27FC236}">
                <a16:creationId xmlns:a16="http://schemas.microsoft.com/office/drawing/2014/main" id="{AB5A98F6-C22A-4E62-9A3A-9EA79210CE03}"/>
              </a:ext>
            </a:extLst>
          </p:cNvPr>
          <p:cNvSpPr/>
          <p:nvPr/>
        </p:nvSpPr>
        <p:spPr bwMode="auto">
          <a:xfrm>
            <a:off x="820717" y="3549641"/>
            <a:ext cx="1041612" cy="446405"/>
          </a:xfrm>
          <a:prstGeom prst="cube">
            <a:avLst>
              <a:gd name="adj" fmla="val 45588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dirty="0">
              <a:solidFill>
                <a:srgbClr val="CCCC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立方体 19">
            <a:extLst>
              <a:ext uri="{FF2B5EF4-FFF2-40B4-BE49-F238E27FC236}">
                <a16:creationId xmlns:a16="http://schemas.microsoft.com/office/drawing/2014/main" id="{5A88C79B-B5E1-4868-9F80-37CFC22CF2A9}"/>
              </a:ext>
            </a:extLst>
          </p:cNvPr>
          <p:cNvSpPr/>
          <p:nvPr/>
        </p:nvSpPr>
        <p:spPr bwMode="auto">
          <a:xfrm>
            <a:off x="1649392" y="3549641"/>
            <a:ext cx="1041612" cy="446405"/>
          </a:xfrm>
          <a:prstGeom prst="cube">
            <a:avLst>
              <a:gd name="adj" fmla="val 45588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dirty="0">
              <a:solidFill>
                <a:srgbClr val="CCCC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立方体 20">
            <a:extLst>
              <a:ext uri="{FF2B5EF4-FFF2-40B4-BE49-F238E27FC236}">
                <a16:creationId xmlns:a16="http://schemas.microsoft.com/office/drawing/2014/main" id="{F9222F0D-A0C3-48D9-93D5-F78AAD921E5B}"/>
              </a:ext>
            </a:extLst>
          </p:cNvPr>
          <p:cNvSpPr/>
          <p:nvPr/>
        </p:nvSpPr>
        <p:spPr bwMode="auto">
          <a:xfrm>
            <a:off x="3867045" y="3665533"/>
            <a:ext cx="1041612" cy="446405"/>
          </a:xfrm>
          <a:prstGeom prst="cube">
            <a:avLst>
              <a:gd name="adj" fmla="val 45588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dirty="0">
              <a:solidFill>
                <a:srgbClr val="CCCC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立方体 21">
            <a:extLst>
              <a:ext uri="{FF2B5EF4-FFF2-40B4-BE49-F238E27FC236}">
                <a16:creationId xmlns:a16="http://schemas.microsoft.com/office/drawing/2014/main" id="{E09CBE03-C9F3-4FDF-AF16-77BC7A43733E}"/>
              </a:ext>
            </a:extLst>
          </p:cNvPr>
          <p:cNvSpPr/>
          <p:nvPr/>
        </p:nvSpPr>
        <p:spPr bwMode="auto">
          <a:xfrm>
            <a:off x="4695720" y="3665533"/>
            <a:ext cx="1041612" cy="446405"/>
          </a:xfrm>
          <a:prstGeom prst="cube">
            <a:avLst>
              <a:gd name="adj" fmla="val 45588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dirty="0">
              <a:solidFill>
                <a:srgbClr val="CCCC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立方体 22">
            <a:extLst>
              <a:ext uri="{FF2B5EF4-FFF2-40B4-BE49-F238E27FC236}">
                <a16:creationId xmlns:a16="http://schemas.microsoft.com/office/drawing/2014/main" id="{F34D8F5B-72CB-4A0D-8F5E-4AB66C5F0A6C}"/>
              </a:ext>
            </a:extLst>
          </p:cNvPr>
          <p:cNvSpPr/>
          <p:nvPr/>
        </p:nvSpPr>
        <p:spPr bwMode="auto">
          <a:xfrm>
            <a:off x="3701945" y="3827458"/>
            <a:ext cx="1041612" cy="446405"/>
          </a:xfrm>
          <a:prstGeom prst="cube">
            <a:avLst>
              <a:gd name="adj" fmla="val 45588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dirty="0">
              <a:solidFill>
                <a:srgbClr val="CCCC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立方体 23">
            <a:extLst>
              <a:ext uri="{FF2B5EF4-FFF2-40B4-BE49-F238E27FC236}">
                <a16:creationId xmlns:a16="http://schemas.microsoft.com/office/drawing/2014/main" id="{364373B1-7470-4410-9504-7BDFE84A9EC7}"/>
              </a:ext>
            </a:extLst>
          </p:cNvPr>
          <p:cNvSpPr/>
          <p:nvPr/>
        </p:nvSpPr>
        <p:spPr bwMode="auto">
          <a:xfrm>
            <a:off x="4530620" y="3827458"/>
            <a:ext cx="1041612" cy="446405"/>
          </a:xfrm>
          <a:prstGeom prst="cube">
            <a:avLst>
              <a:gd name="adj" fmla="val 45588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dirty="0">
              <a:solidFill>
                <a:srgbClr val="CCCC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立方体 24">
            <a:extLst>
              <a:ext uri="{FF2B5EF4-FFF2-40B4-BE49-F238E27FC236}">
                <a16:creationId xmlns:a16="http://schemas.microsoft.com/office/drawing/2014/main" id="{0DFA5FFC-FE25-44B9-ABBC-9AEAC21A6026}"/>
              </a:ext>
            </a:extLst>
          </p:cNvPr>
          <p:cNvSpPr/>
          <p:nvPr/>
        </p:nvSpPr>
        <p:spPr bwMode="auto">
          <a:xfrm>
            <a:off x="6720649" y="3743003"/>
            <a:ext cx="1041612" cy="446405"/>
          </a:xfrm>
          <a:prstGeom prst="cube">
            <a:avLst>
              <a:gd name="adj" fmla="val 45588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dirty="0">
              <a:solidFill>
                <a:srgbClr val="CCCC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立方体 25">
            <a:extLst>
              <a:ext uri="{FF2B5EF4-FFF2-40B4-BE49-F238E27FC236}">
                <a16:creationId xmlns:a16="http://schemas.microsoft.com/office/drawing/2014/main" id="{F32473AE-D6BA-49AD-99A1-8483B10B2917}"/>
              </a:ext>
            </a:extLst>
          </p:cNvPr>
          <p:cNvSpPr/>
          <p:nvPr/>
        </p:nvSpPr>
        <p:spPr bwMode="auto">
          <a:xfrm>
            <a:off x="6558724" y="3904928"/>
            <a:ext cx="1041612" cy="446405"/>
          </a:xfrm>
          <a:prstGeom prst="cube">
            <a:avLst>
              <a:gd name="adj" fmla="val 45588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dirty="0">
              <a:solidFill>
                <a:srgbClr val="CCCC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立方体 26">
            <a:extLst>
              <a:ext uri="{FF2B5EF4-FFF2-40B4-BE49-F238E27FC236}">
                <a16:creationId xmlns:a16="http://schemas.microsoft.com/office/drawing/2014/main" id="{47B03600-F468-49E9-8501-C756BAB532AD}"/>
              </a:ext>
            </a:extLst>
          </p:cNvPr>
          <p:cNvSpPr/>
          <p:nvPr/>
        </p:nvSpPr>
        <p:spPr bwMode="auto">
          <a:xfrm>
            <a:off x="6717474" y="3495353"/>
            <a:ext cx="1041612" cy="446405"/>
          </a:xfrm>
          <a:prstGeom prst="cube">
            <a:avLst>
              <a:gd name="adj" fmla="val 45588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dirty="0">
              <a:solidFill>
                <a:srgbClr val="CCCC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立方体 27">
            <a:extLst>
              <a:ext uri="{FF2B5EF4-FFF2-40B4-BE49-F238E27FC236}">
                <a16:creationId xmlns:a16="http://schemas.microsoft.com/office/drawing/2014/main" id="{EB404C1B-393D-4C95-AD2C-E150F2B59391}"/>
              </a:ext>
            </a:extLst>
          </p:cNvPr>
          <p:cNvSpPr/>
          <p:nvPr/>
        </p:nvSpPr>
        <p:spPr bwMode="auto">
          <a:xfrm>
            <a:off x="6555549" y="3657278"/>
            <a:ext cx="1041612" cy="446405"/>
          </a:xfrm>
          <a:prstGeom prst="cube">
            <a:avLst>
              <a:gd name="adj" fmla="val 45588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dirty="0">
              <a:solidFill>
                <a:srgbClr val="CCCC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TextBox 11">
            <a:extLst>
              <a:ext uri="{FF2B5EF4-FFF2-40B4-BE49-F238E27FC236}">
                <a16:creationId xmlns:a16="http://schemas.microsoft.com/office/drawing/2014/main" id="{24AA068D-4A9D-4D25-A7E0-BFC90F622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787" y="1496697"/>
            <a:ext cx="30861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【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课本</a:t>
            </a: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71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页 做一做 第</a:t>
            </a:r>
            <a:r>
              <a:rPr lang="en-US" altLang="zh-CN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180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题</a:t>
            </a:r>
            <a:r>
              <a:rPr lang="en-US" altLang="zh-CN" sz="1800" dirty="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】</a:t>
            </a:r>
            <a:endParaRPr lang="zh-CN" altLang="en-US" sz="1800" dirty="0">
              <a:solidFill>
                <a:srgbClr val="7030A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95309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500"/>
                            </p:stCondLst>
                            <p:childTnLst>
                              <p:par>
                                <p:cTn id="9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500"/>
                            </p:stCondLst>
                            <p:childTnLst>
                              <p:par>
                                <p:cTn id="14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id="{CCD637FC-707B-47F0-AC39-40AC56EADB35}"/>
              </a:ext>
            </a:extLst>
          </p:cNvPr>
          <p:cNvGrpSpPr>
            <a:grpSpLocks/>
          </p:cNvGrpSpPr>
          <p:nvPr/>
        </p:nvGrpSpPr>
        <p:grpSpPr bwMode="auto">
          <a:xfrm>
            <a:off x="2236852" y="1181531"/>
            <a:ext cx="150813" cy="2742173"/>
            <a:chOff x="4819649" y="2352673"/>
            <a:chExt cx="131042" cy="1099123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2BFD328C-CEBD-480F-A496-7AFDE3ADCE98}"/>
                </a:ext>
              </a:extLst>
            </p:cNvPr>
            <p:cNvCxnSpPr/>
            <p:nvPr/>
          </p:nvCxnSpPr>
          <p:spPr>
            <a:xfrm>
              <a:off x="4950691" y="2352673"/>
              <a:ext cx="0" cy="109912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D21634D0-46FF-4B4A-9E11-BEBA53599ABF}"/>
                </a:ext>
              </a:extLst>
            </p:cNvPr>
            <p:cNvCxnSpPr/>
            <p:nvPr/>
          </p:nvCxnSpPr>
          <p:spPr>
            <a:xfrm>
              <a:off x="4819649" y="3442824"/>
              <a:ext cx="13104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59C72BB6-506D-4917-BED1-101EE15EB1FA}"/>
                </a:ext>
              </a:extLst>
            </p:cNvPr>
            <p:cNvCxnSpPr/>
            <p:nvPr/>
          </p:nvCxnSpPr>
          <p:spPr>
            <a:xfrm>
              <a:off x="4819649" y="2361645"/>
              <a:ext cx="13104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3A891530-FF7E-4516-81D6-4852AFD4E130}"/>
              </a:ext>
            </a:extLst>
          </p:cNvPr>
          <p:cNvCxnSpPr>
            <a:cxnSpLocks/>
          </p:cNvCxnSpPr>
          <p:nvPr/>
        </p:nvCxnSpPr>
        <p:spPr>
          <a:xfrm>
            <a:off x="2387665" y="2514518"/>
            <a:ext cx="1404938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18">
            <a:extLst>
              <a:ext uri="{FF2B5EF4-FFF2-40B4-BE49-F238E27FC236}">
                <a16:creationId xmlns:a16="http://schemas.microsoft.com/office/drawing/2014/main" id="{BFFBFCA9-D524-4426-8F0A-F65626580A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852" y="1894600"/>
            <a:ext cx="9064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>
                <a:solidFill>
                  <a:srgbClr val="0066FF"/>
                </a:solidFill>
                <a:latin typeface="黑体" panose="02010609060101010101" pitchFamily="49" charset="-122"/>
              </a:rPr>
              <a:t>拼搭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85D94A06-F0DE-4D24-A2F1-5960271DD08B}"/>
              </a:ext>
            </a:extLst>
          </p:cNvPr>
          <p:cNvGrpSpPr>
            <a:grpSpLocks/>
          </p:cNvGrpSpPr>
          <p:nvPr/>
        </p:nvGrpSpPr>
        <p:grpSpPr bwMode="auto">
          <a:xfrm>
            <a:off x="3792603" y="1127939"/>
            <a:ext cx="131762" cy="2849359"/>
            <a:chOff x="5948218" y="2362197"/>
            <a:chExt cx="131042" cy="1099123"/>
          </a:xfrm>
        </p:grpSpPr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17904C0E-86F9-412F-9AD8-487B6D5BB9E9}"/>
                </a:ext>
              </a:extLst>
            </p:cNvPr>
            <p:cNvCxnSpPr/>
            <p:nvPr/>
          </p:nvCxnSpPr>
          <p:spPr>
            <a:xfrm>
              <a:off x="5948218" y="2362197"/>
              <a:ext cx="0" cy="109912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9DD51DAD-BBFE-417A-A278-D9FE5494F50F}"/>
                </a:ext>
              </a:extLst>
            </p:cNvPr>
            <p:cNvCxnSpPr/>
            <p:nvPr/>
          </p:nvCxnSpPr>
          <p:spPr>
            <a:xfrm>
              <a:off x="5948218" y="2362197"/>
              <a:ext cx="13104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7E34F4C3-7369-45C9-B032-1FF22BE1AC90}"/>
                </a:ext>
              </a:extLst>
            </p:cNvPr>
            <p:cNvCxnSpPr/>
            <p:nvPr/>
          </p:nvCxnSpPr>
          <p:spPr>
            <a:xfrm>
              <a:off x="5948218" y="3451790"/>
              <a:ext cx="13104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5">
            <a:extLst>
              <a:ext uri="{FF2B5EF4-FFF2-40B4-BE49-F238E27FC236}">
                <a16:creationId xmlns:a16="http://schemas.microsoft.com/office/drawing/2014/main" id="{4420852B-F495-43C4-9C9F-45EF8D7B1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8653" y="852406"/>
            <a:ext cx="16273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>
                <a:latin typeface="黑体" panose="02010609060101010101" pitchFamily="49" charset="-122"/>
              </a:rPr>
              <a:t>大长方体</a:t>
            </a:r>
          </a:p>
        </p:txBody>
      </p:sp>
      <p:sp>
        <p:nvSpPr>
          <p:cNvPr id="32" name="立方体 31">
            <a:extLst>
              <a:ext uri="{FF2B5EF4-FFF2-40B4-BE49-F238E27FC236}">
                <a16:creationId xmlns:a16="http://schemas.microsoft.com/office/drawing/2014/main" id="{B4FBCA32-7FFA-418E-98A1-8A2DBF8954B2}"/>
              </a:ext>
            </a:extLst>
          </p:cNvPr>
          <p:cNvSpPr/>
          <p:nvPr/>
        </p:nvSpPr>
        <p:spPr>
          <a:xfrm>
            <a:off x="1119253" y="1008775"/>
            <a:ext cx="987425" cy="523875"/>
          </a:xfrm>
          <a:prstGeom prst="cube">
            <a:avLst>
              <a:gd name="adj" fmla="val 36974"/>
            </a:avLst>
          </a:prstGeom>
          <a:gradFill flip="none" rotWithShape="1">
            <a:gsLst>
              <a:gs pos="0">
                <a:schemeClr val="tx2">
                  <a:lumMod val="40000"/>
                  <a:lumOff val="60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33" name="圆柱体 29">
            <a:extLst>
              <a:ext uri="{FF2B5EF4-FFF2-40B4-BE49-F238E27FC236}">
                <a16:creationId xmlns:a16="http://schemas.microsoft.com/office/drawing/2014/main" id="{124AAC0C-F3D8-4F1D-A8E5-CCC358E0AF96}"/>
              </a:ext>
            </a:extLst>
          </p:cNvPr>
          <p:cNvSpPr/>
          <p:nvPr/>
        </p:nvSpPr>
        <p:spPr>
          <a:xfrm>
            <a:off x="1211328" y="3328111"/>
            <a:ext cx="601663" cy="908050"/>
          </a:xfrm>
          <a:prstGeom prst="can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34" name="立方体 33">
            <a:extLst>
              <a:ext uri="{FF2B5EF4-FFF2-40B4-BE49-F238E27FC236}">
                <a16:creationId xmlns:a16="http://schemas.microsoft.com/office/drawing/2014/main" id="{8E0D058E-68F4-467E-9E2E-27F5A378E477}"/>
              </a:ext>
            </a:extLst>
          </p:cNvPr>
          <p:cNvSpPr/>
          <p:nvPr/>
        </p:nvSpPr>
        <p:spPr>
          <a:xfrm>
            <a:off x="1211328" y="2121612"/>
            <a:ext cx="703262" cy="674687"/>
          </a:xfrm>
          <a:prstGeom prst="cube">
            <a:avLst>
              <a:gd name="adj" fmla="val 26577"/>
            </a:avLst>
          </a:prstGeom>
          <a:gradFill flip="none" rotWithShape="1">
            <a:gsLst>
              <a:gs pos="0">
                <a:schemeClr val="tx2">
                  <a:lumMod val="40000"/>
                  <a:lumOff val="60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35" name="文本框 1">
            <a:extLst>
              <a:ext uri="{FF2B5EF4-FFF2-40B4-BE49-F238E27FC236}">
                <a16:creationId xmlns:a16="http://schemas.microsoft.com/office/drawing/2014/main" id="{D2351B2E-A292-4045-8EE8-DD472B79F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4328" y="1489787"/>
            <a:ext cx="958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</a:rPr>
              <a:t>长方体</a:t>
            </a:r>
          </a:p>
        </p:txBody>
      </p:sp>
      <p:sp>
        <p:nvSpPr>
          <p:cNvPr id="36" name="文本框 32">
            <a:extLst>
              <a:ext uri="{FF2B5EF4-FFF2-40B4-BE49-F238E27FC236}">
                <a16:creationId xmlns:a16="http://schemas.microsoft.com/office/drawing/2014/main" id="{A60908FB-EB14-4948-86B3-04B2991EF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0053" y="4191711"/>
            <a:ext cx="701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</a:rPr>
              <a:t>圆柱</a:t>
            </a:r>
          </a:p>
        </p:txBody>
      </p:sp>
      <p:sp>
        <p:nvSpPr>
          <p:cNvPr id="37" name="文本框 33">
            <a:extLst>
              <a:ext uri="{FF2B5EF4-FFF2-40B4-BE49-F238E27FC236}">
                <a16:creationId xmlns:a16="http://schemas.microsoft.com/office/drawing/2014/main" id="{349D8AAE-4D41-4028-A2A6-743956F0E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4328" y="2751849"/>
            <a:ext cx="958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</a:rPr>
              <a:t>正方体</a:t>
            </a:r>
          </a:p>
        </p:txBody>
      </p:sp>
      <p:sp>
        <p:nvSpPr>
          <p:cNvPr id="38" name="TextBox 25">
            <a:extLst>
              <a:ext uri="{FF2B5EF4-FFF2-40B4-BE49-F238E27FC236}">
                <a16:creationId xmlns:a16="http://schemas.microsoft.com/office/drawing/2014/main" id="{58287742-577E-4349-A4DC-1A2682292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9128" y="2332752"/>
            <a:ext cx="16273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>
                <a:latin typeface="黑体" panose="02010609060101010101" pitchFamily="49" charset="-122"/>
              </a:rPr>
              <a:t>大正方体</a:t>
            </a:r>
          </a:p>
        </p:txBody>
      </p:sp>
      <p:sp>
        <p:nvSpPr>
          <p:cNvPr id="39" name="TextBox 25">
            <a:extLst>
              <a:ext uri="{FF2B5EF4-FFF2-40B4-BE49-F238E27FC236}">
                <a16:creationId xmlns:a16="http://schemas.microsoft.com/office/drawing/2014/main" id="{738FD198-9E08-4CF6-B7DA-2184F5886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8653" y="3549896"/>
            <a:ext cx="12666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>
                <a:latin typeface="黑体" panose="02010609060101010101" pitchFamily="49" charset="-122"/>
              </a:rPr>
              <a:t>大圆柱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AAF316D6-5337-4AE8-9AB5-8ECE98B4B825}"/>
              </a:ext>
            </a:extLst>
          </p:cNvPr>
          <p:cNvGrpSpPr/>
          <p:nvPr/>
        </p:nvGrpSpPr>
        <p:grpSpPr>
          <a:xfrm>
            <a:off x="5712071" y="996950"/>
            <a:ext cx="3054286" cy="3755090"/>
            <a:chOff x="5756339" y="895817"/>
            <a:chExt cx="3054286" cy="3755090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CF691CC3-D4BC-42B2-B7FC-950FC5F3FE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6339" y="895817"/>
              <a:ext cx="3028214" cy="3755090"/>
            </a:xfrm>
            <a:prstGeom prst="rect">
              <a:avLst/>
            </a:prstGeom>
          </p:spPr>
        </p:pic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16CDE863-CBAA-43B7-98F6-A2C919F76402}"/>
                </a:ext>
              </a:extLst>
            </p:cNvPr>
            <p:cNvSpPr/>
            <p:nvPr/>
          </p:nvSpPr>
          <p:spPr>
            <a:xfrm>
              <a:off x="5894450" y="1332013"/>
              <a:ext cx="2916175" cy="28974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hangingPunct="1">
                <a:lnSpc>
                  <a:spcPct val="110000"/>
                </a:lnSpc>
              </a:pPr>
              <a:r>
                <a:rPr lang="zh-CN" altLang="en-US" sz="2800" b="1" dirty="0">
                  <a:latin typeface="+mj-ea"/>
                  <a:ea typeface="+mj-ea"/>
                  <a:cs typeface="Times New Roman" panose="02020603050405020304" pitchFamily="18" charset="0"/>
                </a:rPr>
                <a:t>    把相同的长方体、正方体或圆柱的平面紧密贴在一起，可以拼成不同形状的立体图形。</a:t>
              </a:r>
              <a:endParaRPr lang="en-US" altLang="zh-CN" sz="2800" b="1" dirty="0">
                <a:latin typeface="+mj-ea"/>
                <a:ea typeface="+mj-ea"/>
                <a:cs typeface="Times New Roman" panose="02020603050405020304" pitchFamily="18" charset="0"/>
              </a:endParaRPr>
            </a:p>
          </p:txBody>
        </p:sp>
      </p:grpSp>
      <p:sp>
        <p:nvSpPr>
          <p:cNvPr id="45" name="Rectangle 26">
            <a:extLst>
              <a:ext uri="{FF2B5EF4-FFF2-40B4-BE49-F238E27FC236}">
                <a16:creationId xmlns:a16="http://schemas.microsoft.com/office/drawing/2014/main" id="{C9CD17EC-1B56-4D66-BB40-57ADB544B5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11" y="251850"/>
            <a:ext cx="360433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四、课堂小结</a:t>
            </a:r>
            <a:endParaRPr lang="zh-CN" altLang="en-US" sz="3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8" grpId="0"/>
      <p:bldP spid="38" grpId="0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>
            <a:extLst>
              <a:ext uri="{FF2B5EF4-FFF2-40B4-BE49-F238E27FC236}">
                <a16:creationId xmlns:a16="http://schemas.microsoft.com/office/drawing/2014/main" id="{B158C818-919D-423D-AD25-FF0F8C6EB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060" y="357583"/>
            <a:ext cx="2890932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3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五、课后作业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D8E0760-4634-4F73-887C-F66E395633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831538"/>
            <a:ext cx="5143500" cy="388843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534416A-DE44-46F9-AE80-66A881E55682}"/>
              </a:ext>
            </a:extLst>
          </p:cNvPr>
          <p:cNvSpPr txBox="1"/>
          <p:nvPr/>
        </p:nvSpPr>
        <p:spPr>
          <a:xfrm>
            <a:off x="3059832" y="219264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028724A-F9A0-4294-9732-155D770DA1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0235" y="1623626"/>
            <a:ext cx="1515919" cy="290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72377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-A">
      <a:majorFont>
        <a:latin typeface="Times New Roman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</TotalTime>
  <Words>377</Words>
  <Application>Microsoft Office PowerPoint</Application>
  <PresentationFormat>全屏显示(16:9)</PresentationFormat>
  <Paragraphs>48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等线</vt:lpstr>
      <vt:lpstr>黑体</vt:lpstr>
      <vt:lpstr>华文楷体</vt:lpstr>
      <vt:lpstr>华文中宋</vt:lpstr>
      <vt:lpstr>楷体</vt:lpstr>
      <vt:lpstr>宋体</vt:lpstr>
      <vt:lpstr>微软雅黑</vt:lpstr>
      <vt:lpstr>Arial</vt:lpstr>
      <vt:lpstr>Times New Roman</vt:lpstr>
      <vt:lpstr>2_Office 主题​​</vt:lpstr>
      <vt:lpstr>认识立体图形（3）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389</cp:revision>
  <dcterms:created xsi:type="dcterms:W3CDTF">2016-01-14T07:05:12Z</dcterms:created>
  <dcterms:modified xsi:type="dcterms:W3CDTF">2024-08-27T03:05:29Z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