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1" r:id="rId1"/>
  </p:sldMasterIdLst>
  <p:notesMasterIdLst>
    <p:notesMasterId r:id="rId15"/>
  </p:notesMasterIdLst>
  <p:sldIdLst>
    <p:sldId id="256" r:id="rId2"/>
    <p:sldId id="466" r:id="rId3"/>
    <p:sldId id="496" r:id="rId4"/>
    <p:sldId id="497" r:id="rId5"/>
    <p:sldId id="482" r:id="rId6"/>
    <p:sldId id="498" r:id="rId7"/>
    <p:sldId id="499" r:id="rId8"/>
    <p:sldId id="500" r:id="rId9"/>
    <p:sldId id="483" r:id="rId10"/>
    <p:sldId id="501" r:id="rId11"/>
    <p:sldId id="495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C9E9A"/>
    <a:srgbClr val="FDD2AA"/>
    <a:srgbClr val="FEFBD5"/>
    <a:srgbClr val="FFFCF3"/>
    <a:srgbClr val="9982AC"/>
    <a:srgbClr val="FFFFFF"/>
    <a:srgbClr val="C9D8EF"/>
    <a:srgbClr val="A18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89800" autoAdjust="0"/>
  </p:normalViewPr>
  <p:slideViewPr>
    <p:cSldViewPr snapToGrid="0">
      <p:cViewPr varScale="1">
        <p:scale>
          <a:sx n="149" d="100"/>
          <a:sy n="149" d="100"/>
        </p:scale>
        <p:origin x="624" y="114"/>
      </p:cViewPr>
      <p:guideLst>
        <p:guide orient="horz" pos="162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911FDF1-86AC-4505-9C2A-F7E09A47A8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74801B4-ED3F-448D-AE92-C46F59C61D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53DFB52-79B6-4F99-8D47-1FFB8F6870B4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83322B2-E42E-46F8-97C5-35F876B749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76751634-469E-47D6-9C5B-8C66D39E05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EEC01E7-891E-4460-B9BA-D70425E8ED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A4AA0D23-6375-4795-8497-10EA72DD5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F6C61E-64FD-4C19-8644-F55761353C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id="{C3DF760A-46C6-4AF6-A8D0-840AD4E9C41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5" name="文本占位符 2">
            <a:extLst>
              <a:ext uri="{FF2B5EF4-FFF2-40B4-BE49-F238E27FC236}">
                <a16:creationId xmlns:a16="http://schemas.microsoft.com/office/drawing/2014/main" id="{8BEAE70D-B56D-4755-A0F7-831EE0730D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FCA9568-9149-4269-83DC-4386F99FD35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A397E50B-9691-4489-9E55-0A4AA4A9AE6A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323A5E23-2190-43FD-8B75-403ABB4847DA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0424B4C-A660-43F4-9C92-79BE159E1C3D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19A1AB65-6F77-45E6-81B7-0C46F80FCE43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32FFA7F-C299-4054-93E0-850F3A686F57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58BB103-CD56-43DD-A3F1-D00E7954EE08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36DF684F-7BE2-4A8D-84B9-A37EC41488B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C97B8B7-A865-4441-AFAE-B183562B1436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AB49C66-A542-4B07-9A62-200EB9395779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003301E-9300-45A2-B0D4-DB3EB195CE7B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F384924-2B22-4F8A-A78E-4CDF8339767B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6ECE884-D9B4-4C9A-AF24-75117309C7D5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CE4010D-F7E2-4485-8303-1E11C0F41613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FF82C3C-A630-404F-BAF5-B359C7567099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4B974A89-80DC-4303-8FB8-400E735C2E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89FED9FD-67D3-4430-B63B-9EBB5AE1BD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DA4F192-FE2B-4DCF-A000-5E536A0071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129ACBB-929B-46DD-81F9-6BD019FC27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087903A-EDA8-4C7F-B380-83C957B752F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C3DF8C0-12EC-4AEF-A43A-CF0DEAD692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16D3EF08-2AAC-4DB2-B63F-1484C4C0B9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298BE5CF-9A55-48F4-9C98-E082CFBDB8F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70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7C8E54-AD9E-4A09-85F2-5FA33E36A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0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59CDBA-DEF9-4ACE-AA2E-2F8094E5B4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02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59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81843986-DA67-412C-9418-FC7F3AA9BE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88B788E3-DF73-487E-AE7C-D32848BF377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836B74E-1F98-4EF6-AF55-63A60734439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52C91BC0-DD67-4FD3-AB93-7E7AF2F947E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919415" y="2429147"/>
            <a:ext cx="5308654" cy="1057275"/>
          </a:xfrm>
        </p:spPr>
        <p:txBody>
          <a:bodyPr/>
          <a:lstStyle/>
          <a:p>
            <a:r>
              <a:rPr lang="zh-CN" altLang="en-US"/>
              <a:t>练一练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23325FA2-3CC2-44AC-BB93-CF39D84B891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0"/>
            <a:ext cx="2619375" cy="587375"/>
          </a:xfrm>
        </p:spPr>
        <p:txBody>
          <a:bodyPr/>
          <a:lstStyle/>
          <a:p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5977F82-98D5-46AE-B40B-25C6D1A17C65}"/>
              </a:ext>
            </a:extLst>
          </p:cNvPr>
          <p:cNvSpPr/>
          <p:nvPr/>
        </p:nvSpPr>
        <p:spPr>
          <a:xfrm>
            <a:off x="2424113" y="891857"/>
            <a:ext cx="6299258" cy="117750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ea"/>
              </a:rPr>
              <a:t>三 认识立体图形</a:t>
            </a:r>
            <a:endParaRPr lang="zh-CN" altLang="en-US" sz="5400" b="1" dirty="0">
              <a:ln w="34925">
                <a:solidFill>
                  <a:srgbClr val="FFC319"/>
                </a:solidFill>
              </a:ln>
              <a:solidFill>
                <a:srgbClr val="FFC319"/>
              </a:solidFill>
              <a:effectLst>
                <a:outerShdw dist="38100" dir="10800000" algn="r" rotWithShape="0">
                  <a:srgbClr val="6B513B"/>
                </a:outerShdw>
              </a:effectLst>
              <a:latin typeface="+mn-lt"/>
              <a:ea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>
            <a:extLst>
              <a:ext uri="{FF2B5EF4-FFF2-40B4-BE49-F238E27FC236}">
                <a16:creationId xmlns:a16="http://schemas.microsoft.com/office/drawing/2014/main" id="{2E6F6764-E210-4931-A665-10189DCB6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598050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一、复习知识，导入课题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EAED5D-8253-4A0D-823D-47CFD7B52A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929095"/>
            <a:ext cx="3981450" cy="398145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C8149C08-DF75-4E6C-9DAD-3B19D1608F06}"/>
              </a:ext>
            </a:extLst>
          </p:cNvPr>
          <p:cNvSpPr txBox="1"/>
          <p:nvPr/>
        </p:nvSpPr>
        <p:spPr>
          <a:xfrm>
            <a:off x="604365" y="1449375"/>
            <a:ext cx="4404363" cy="211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        本单元我们认识了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个新朋友，它们都住在图形王国里，请大家找一找这些朋友都藏在哪儿。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693C706-1BD3-4E8C-8816-EE89EC644876}"/>
              </a:ext>
            </a:extLst>
          </p:cNvPr>
          <p:cNvSpPr/>
          <p:nvPr/>
        </p:nvSpPr>
        <p:spPr>
          <a:xfrm>
            <a:off x="5219700" y="1103695"/>
            <a:ext cx="876300" cy="87630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D884C2-D1D3-41AF-AA28-EB14F86C9678}"/>
              </a:ext>
            </a:extLst>
          </p:cNvPr>
          <p:cNvSpPr txBox="1"/>
          <p:nvPr/>
        </p:nvSpPr>
        <p:spPr>
          <a:xfrm>
            <a:off x="5219700" y="608395"/>
            <a:ext cx="220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+mj-ea"/>
                <a:ea typeface="+mj-ea"/>
              </a:rPr>
              <a:t>球体（球）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E2B802CE-D2E7-476B-902A-B073881D1E22}"/>
              </a:ext>
            </a:extLst>
          </p:cNvPr>
          <p:cNvSpPr/>
          <p:nvPr/>
        </p:nvSpPr>
        <p:spPr>
          <a:xfrm>
            <a:off x="7551575" y="1865695"/>
            <a:ext cx="876300" cy="87630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BBD3DC6-A6FA-4D5D-9B95-4E5B89CD6F31}"/>
              </a:ext>
            </a:extLst>
          </p:cNvPr>
          <p:cNvSpPr txBox="1"/>
          <p:nvPr/>
        </p:nvSpPr>
        <p:spPr>
          <a:xfrm>
            <a:off x="6740200" y="1456775"/>
            <a:ext cx="124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+mj-ea"/>
                <a:ea typeface="+mj-ea"/>
              </a:rPr>
              <a:t>圆柱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0EAB0C9-9DD1-4322-B12A-4CFDF804EE87}"/>
              </a:ext>
            </a:extLst>
          </p:cNvPr>
          <p:cNvSpPr/>
          <p:nvPr/>
        </p:nvSpPr>
        <p:spPr>
          <a:xfrm>
            <a:off x="5178423" y="2634742"/>
            <a:ext cx="1264921" cy="658377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0DC4E4-9605-4D5D-8DF5-70C2D5964AE8}"/>
              </a:ext>
            </a:extLst>
          </p:cNvPr>
          <p:cNvSpPr txBox="1"/>
          <p:nvPr/>
        </p:nvSpPr>
        <p:spPr>
          <a:xfrm>
            <a:off x="3966840" y="3533607"/>
            <a:ext cx="1453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+mj-ea"/>
                <a:ea typeface="+mj-ea"/>
              </a:rPr>
              <a:t>长方体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1FD908F-7238-4F26-9026-2AAC8F6B1372}"/>
              </a:ext>
            </a:extLst>
          </p:cNvPr>
          <p:cNvSpPr/>
          <p:nvPr/>
        </p:nvSpPr>
        <p:spPr>
          <a:xfrm>
            <a:off x="6515099" y="3618677"/>
            <a:ext cx="909321" cy="87630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93BB4DC-F68D-4F8F-8C88-EF1AECA0DE73}"/>
              </a:ext>
            </a:extLst>
          </p:cNvPr>
          <p:cNvSpPr txBox="1"/>
          <p:nvPr/>
        </p:nvSpPr>
        <p:spPr>
          <a:xfrm>
            <a:off x="6863555" y="4353677"/>
            <a:ext cx="1453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+mj-ea"/>
                <a:ea typeface="+mj-ea"/>
              </a:rPr>
              <a:t>正方体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E546742-F9D2-489C-AABB-93EA7181ACAC}"/>
              </a:ext>
            </a:extLst>
          </p:cNvPr>
          <p:cNvSpPr/>
          <p:nvPr/>
        </p:nvSpPr>
        <p:spPr>
          <a:xfrm>
            <a:off x="5272958" y="2963930"/>
            <a:ext cx="662701" cy="1389747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/>
      <p:bldP spid="25" grpId="0" animBg="1"/>
      <p:bldP spid="29" grpId="0"/>
      <p:bldP spid="30" grpId="0" animBg="1"/>
      <p:bldP spid="31" grpId="0"/>
      <p:bldP spid="32" grpId="0" animBg="1"/>
      <p:bldP spid="33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6105B9E-2AE0-49A3-8588-61DD528E3F97}"/>
              </a:ext>
            </a:extLst>
          </p:cNvPr>
          <p:cNvSpPr txBox="1"/>
          <p:nvPr/>
        </p:nvSpPr>
        <p:spPr>
          <a:xfrm>
            <a:off x="699095" y="289847"/>
            <a:ext cx="7055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这些新朋友各自有什么特点呢？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0AC214-BA9F-4983-9963-28F150FA1115}"/>
              </a:ext>
            </a:extLst>
          </p:cNvPr>
          <p:cNvSpPr txBox="1"/>
          <p:nvPr/>
        </p:nvSpPr>
        <p:spPr>
          <a:xfrm>
            <a:off x="2306470" y="953711"/>
            <a:ext cx="23752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长长方方的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3E91161-1A8A-4A68-AB49-EBAF547069DF}"/>
              </a:ext>
            </a:extLst>
          </p:cNvPr>
          <p:cNvSpPr txBox="1"/>
          <p:nvPr/>
        </p:nvSpPr>
        <p:spPr>
          <a:xfrm>
            <a:off x="4277129" y="953711"/>
            <a:ext cx="25119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</a:t>
            </a:r>
            <a:r>
              <a:rPr lang="en-US" altLang="zh-CN" sz="2600" b="1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600" b="1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个平平的面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8EFF5D1-BE08-49FD-B319-C8A930859C26}"/>
              </a:ext>
            </a:extLst>
          </p:cNvPr>
          <p:cNvSpPr txBox="1"/>
          <p:nvPr/>
        </p:nvSpPr>
        <p:spPr>
          <a:xfrm>
            <a:off x="2306470" y="1444931"/>
            <a:ext cx="22727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面有大有小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77547DA-949A-43FB-9106-8C3EA24B6F0C}"/>
              </a:ext>
            </a:extLst>
          </p:cNvPr>
          <p:cNvGrpSpPr/>
          <p:nvPr/>
        </p:nvGrpSpPr>
        <p:grpSpPr>
          <a:xfrm>
            <a:off x="467137" y="867051"/>
            <a:ext cx="1721305" cy="1415502"/>
            <a:chOff x="1021523" y="3486075"/>
            <a:chExt cx="1721305" cy="1415502"/>
          </a:xfrm>
        </p:grpSpPr>
        <p:sp>
          <p:nvSpPr>
            <p:cNvPr id="2" name="立方体 1">
              <a:extLst>
                <a:ext uri="{FF2B5EF4-FFF2-40B4-BE49-F238E27FC236}">
                  <a16:creationId xmlns:a16="http://schemas.microsoft.com/office/drawing/2014/main" id="{3827F2B1-3C6A-492B-9360-5D3B2BF71FB1}"/>
                </a:ext>
              </a:extLst>
            </p:cNvPr>
            <p:cNvSpPr/>
            <p:nvPr/>
          </p:nvSpPr>
          <p:spPr>
            <a:xfrm>
              <a:off x="1021523" y="3486075"/>
              <a:ext cx="1721305" cy="952727"/>
            </a:xfrm>
            <a:prstGeom prst="cube">
              <a:avLst>
                <a:gd name="adj" fmla="val 33378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0E13B40-2C93-4842-BB75-6ACB2F99AC77}"/>
                </a:ext>
              </a:extLst>
            </p:cNvPr>
            <p:cNvSpPr txBox="1"/>
            <p:nvPr/>
          </p:nvSpPr>
          <p:spPr>
            <a:xfrm>
              <a:off x="1051520" y="4378357"/>
              <a:ext cx="1453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latin typeface="+mj-ea"/>
                  <a:ea typeface="+mj-ea"/>
                </a:rPr>
                <a:t>长方体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FFA80C0-0983-4362-879D-AC5AFE83C007}"/>
              </a:ext>
            </a:extLst>
          </p:cNvPr>
          <p:cNvGrpSpPr/>
          <p:nvPr/>
        </p:nvGrpSpPr>
        <p:grpSpPr>
          <a:xfrm>
            <a:off x="7418387" y="1393989"/>
            <a:ext cx="1453355" cy="1478273"/>
            <a:chOff x="3383276" y="3423304"/>
            <a:chExt cx="1453355" cy="1478273"/>
          </a:xfrm>
        </p:grpSpPr>
        <p:sp>
          <p:nvSpPr>
            <p:cNvPr id="3" name="立方体 2">
              <a:extLst>
                <a:ext uri="{FF2B5EF4-FFF2-40B4-BE49-F238E27FC236}">
                  <a16:creationId xmlns:a16="http://schemas.microsoft.com/office/drawing/2014/main" id="{422CD980-711E-45A7-BCD1-32E9CA9DF4C1}"/>
                </a:ext>
              </a:extLst>
            </p:cNvPr>
            <p:cNvSpPr/>
            <p:nvPr/>
          </p:nvSpPr>
          <p:spPr>
            <a:xfrm>
              <a:off x="3613581" y="3423304"/>
              <a:ext cx="992744" cy="987675"/>
            </a:xfrm>
            <a:prstGeom prst="cube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6EFD534-9CD0-4C5E-8980-76768D50FBFF}"/>
                </a:ext>
              </a:extLst>
            </p:cNvPr>
            <p:cNvSpPr txBox="1"/>
            <p:nvPr/>
          </p:nvSpPr>
          <p:spPr>
            <a:xfrm>
              <a:off x="3383276" y="4378357"/>
              <a:ext cx="1453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latin typeface="+mj-ea"/>
                  <a:ea typeface="+mj-ea"/>
                </a:rPr>
                <a:t>正方体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634113F-C80D-492C-ADD9-E1FE034E8278}"/>
              </a:ext>
            </a:extLst>
          </p:cNvPr>
          <p:cNvGrpSpPr/>
          <p:nvPr/>
        </p:nvGrpSpPr>
        <p:grpSpPr>
          <a:xfrm>
            <a:off x="497134" y="2818803"/>
            <a:ext cx="1453355" cy="1988934"/>
            <a:chOff x="5168522" y="2912643"/>
            <a:chExt cx="1453355" cy="1988934"/>
          </a:xfrm>
        </p:grpSpPr>
        <p:sp>
          <p:nvSpPr>
            <p:cNvPr id="4" name="圆柱形 3">
              <a:extLst>
                <a:ext uri="{FF2B5EF4-FFF2-40B4-BE49-F238E27FC236}">
                  <a16:creationId xmlns:a16="http://schemas.microsoft.com/office/drawing/2014/main" id="{986F0FFF-1BDA-407F-8777-CAE9FDE368FA}"/>
                </a:ext>
              </a:extLst>
            </p:cNvPr>
            <p:cNvSpPr/>
            <p:nvPr/>
          </p:nvSpPr>
          <p:spPr>
            <a:xfrm>
              <a:off x="5493283" y="2912643"/>
              <a:ext cx="803834" cy="1465714"/>
            </a:xfrm>
            <a:prstGeom prst="can">
              <a:avLst>
                <a:gd name="adj" fmla="val 37029"/>
              </a:avLst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2649CB9-E8B8-48A1-A475-49DDF7598B27}"/>
                </a:ext>
              </a:extLst>
            </p:cNvPr>
            <p:cNvSpPr txBox="1"/>
            <p:nvPr/>
          </p:nvSpPr>
          <p:spPr>
            <a:xfrm>
              <a:off x="5168522" y="4378357"/>
              <a:ext cx="1453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latin typeface="+mj-ea"/>
                  <a:ea typeface="+mj-ea"/>
                </a:rPr>
                <a:t>圆柱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FBEA493-09B9-4506-BB5A-FBEA1D99F494}"/>
              </a:ext>
            </a:extLst>
          </p:cNvPr>
          <p:cNvGrpSpPr/>
          <p:nvPr/>
        </p:nvGrpSpPr>
        <p:grpSpPr>
          <a:xfrm>
            <a:off x="7499036" y="3107479"/>
            <a:ext cx="1292059" cy="1781153"/>
            <a:chOff x="6953768" y="3120424"/>
            <a:chExt cx="1292059" cy="1781153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7C07BDA-B540-4FA3-B6EF-0ED1B612D2F1}"/>
                </a:ext>
              </a:extLst>
            </p:cNvPr>
            <p:cNvSpPr/>
            <p:nvPr/>
          </p:nvSpPr>
          <p:spPr>
            <a:xfrm>
              <a:off x="7038060" y="3120424"/>
              <a:ext cx="1207767" cy="1207767"/>
            </a:xfrm>
            <a:prstGeom prst="ellipse">
              <a:avLst/>
            </a:prstGeom>
            <a:gradFill>
              <a:gsLst>
                <a:gs pos="0">
                  <a:srgbClr val="DFF2FC"/>
                </a:gs>
                <a:gs pos="80000">
                  <a:schemeClr val="accent1">
                    <a:lumMod val="60000"/>
                    <a:lumOff val="40000"/>
                  </a:schemeClr>
                </a:gs>
                <a:gs pos="20000">
                  <a:schemeClr val="accent1">
                    <a:lumMod val="20000"/>
                    <a:lumOff val="8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  <a:gs pos="44000">
                  <a:schemeClr val="accent1">
                    <a:lumMod val="40000"/>
                    <a:lumOff val="60000"/>
                  </a:schemeClr>
                </a:gs>
                <a:gs pos="66000">
                  <a:schemeClr val="accent1">
                    <a:lumMod val="60000"/>
                    <a:lumOff val="4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path path="circle">
                <a:fillToRect l="50000" t="50000" r="50000" b="50000"/>
              </a:path>
            </a:gra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0D36CF9-C50C-42BD-AD61-7D41C309AC8D}"/>
                </a:ext>
              </a:extLst>
            </p:cNvPr>
            <p:cNvSpPr txBox="1"/>
            <p:nvPr/>
          </p:nvSpPr>
          <p:spPr>
            <a:xfrm>
              <a:off x="6953768" y="4378357"/>
              <a:ext cx="12920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latin typeface="+mj-ea"/>
                  <a:ea typeface="+mj-ea"/>
                </a:rPr>
                <a:t>球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157AAFD-90BF-4FD3-90CE-E73D51E6CA0F}"/>
              </a:ext>
            </a:extLst>
          </p:cNvPr>
          <p:cNvSpPr txBox="1"/>
          <p:nvPr/>
        </p:nvSpPr>
        <p:spPr>
          <a:xfrm>
            <a:off x="5122154" y="1661658"/>
            <a:ext cx="23752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600" b="1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四四方方的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EDD7C9-1F19-49C8-A38E-B37CF13297D8}"/>
              </a:ext>
            </a:extLst>
          </p:cNvPr>
          <p:cNvSpPr txBox="1"/>
          <p:nvPr/>
        </p:nvSpPr>
        <p:spPr>
          <a:xfrm>
            <a:off x="4985448" y="2201246"/>
            <a:ext cx="25119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600" b="1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</a:t>
            </a:r>
            <a:r>
              <a:rPr lang="en-US" altLang="zh-CN" sz="2600" b="1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600" b="1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个平平的面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249E37E-1C10-4CDE-8E8F-27192D1362B1}"/>
              </a:ext>
            </a:extLst>
          </p:cNvPr>
          <p:cNvSpPr txBox="1"/>
          <p:nvPr/>
        </p:nvSpPr>
        <p:spPr>
          <a:xfrm>
            <a:off x="2305567" y="2184878"/>
            <a:ext cx="26486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600" b="1">
                <a:solidFill>
                  <a:schemeClr val="accent5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每个面大小相同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36FE85-00B4-4A76-8E57-6086739C1310}"/>
              </a:ext>
            </a:extLst>
          </p:cNvPr>
          <p:cNvSpPr txBox="1"/>
          <p:nvPr/>
        </p:nvSpPr>
        <p:spPr>
          <a:xfrm>
            <a:off x="1665336" y="2890790"/>
            <a:ext cx="237526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chemeClr val="accent6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直直的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993275D-279C-4DBC-A5E1-61D0B2F03ABC}"/>
              </a:ext>
            </a:extLst>
          </p:cNvPr>
          <p:cNvSpPr txBox="1"/>
          <p:nvPr/>
        </p:nvSpPr>
        <p:spPr>
          <a:xfrm>
            <a:off x="1665336" y="3383978"/>
            <a:ext cx="25119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solidFill>
                  <a:schemeClr val="accent6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上下一样粗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0CDCAF-4032-4CC2-878C-E3139C20FE5A}"/>
              </a:ext>
            </a:extLst>
          </p:cNvPr>
          <p:cNvSpPr txBox="1"/>
          <p:nvPr/>
        </p:nvSpPr>
        <p:spPr>
          <a:xfrm>
            <a:off x="1665336" y="3877166"/>
            <a:ext cx="38961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600" b="1">
                <a:solidFill>
                  <a:schemeClr val="accent6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两端是圆圆的、平平的、大小一样的面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AD635D5-01C2-4FE2-B279-38460DB454E5}"/>
              </a:ext>
            </a:extLst>
          </p:cNvPr>
          <p:cNvSpPr txBox="1"/>
          <p:nvPr/>
        </p:nvSpPr>
        <p:spPr>
          <a:xfrm>
            <a:off x="6132383" y="3349669"/>
            <a:ext cx="13650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1"/>
            <a:r>
              <a:rPr lang="zh-CN" altLang="en-US" sz="2600" b="1">
                <a:solidFill>
                  <a:schemeClr val="tx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圆圆的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FAAA2C3-1775-4B26-8230-9AF05B8766F6}"/>
              </a:ext>
            </a:extLst>
          </p:cNvPr>
          <p:cNvSpPr txBox="1"/>
          <p:nvPr/>
        </p:nvSpPr>
        <p:spPr>
          <a:xfrm>
            <a:off x="5500627" y="3892278"/>
            <a:ext cx="19967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1"/>
            <a:r>
              <a:rPr lang="zh-CN" altLang="en-US" sz="2600" b="1">
                <a:solidFill>
                  <a:schemeClr val="tx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表面是曲面</a:t>
            </a:r>
          </a:p>
        </p:txBody>
      </p:sp>
    </p:spTree>
    <p:extLst>
      <p:ext uri="{BB962C8B-B14F-4D97-AF65-F5344CB8AC3E}">
        <p14:creationId xmlns:p14="http://schemas.microsoft.com/office/powerpoint/2010/main" val="318956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4" grpId="0"/>
      <p:bldP spid="15" grpId="0"/>
      <p:bldP spid="16" grpId="0"/>
      <p:bldP spid="21" grpId="0"/>
      <p:bldP spid="22" grpId="0"/>
      <p:bldP spid="23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B486801-4455-4C8C-B1CF-70EFCBD9A683}"/>
              </a:ext>
            </a:extLst>
          </p:cNvPr>
          <p:cNvSpPr txBox="1"/>
          <p:nvPr/>
        </p:nvSpPr>
        <p:spPr>
          <a:xfrm>
            <a:off x="419101" y="277800"/>
            <a:ext cx="7524749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        我们还体验了拼一拼、摆一摆的过程。大家还记得怎样才能搭得又稳又高吗？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6DA8FDD-1991-4A28-BAFE-76A334BDE01B}"/>
              </a:ext>
            </a:extLst>
          </p:cNvPr>
          <p:cNvGrpSpPr/>
          <p:nvPr/>
        </p:nvGrpSpPr>
        <p:grpSpPr>
          <a:xfrm>
            <a:off x="4695825" y="2880066"/>
            <a:ext cx="1304166" cy="1351401"/>
            <a:chOff x="4572000" y="3175341"/>
            <a:chExt cx="1304166" cy="1351401"/>
          </a:xfrm>
        </p:grpSpPr>
        <p:sp>
          <p:nvSpPr>
            <p:cNvPr id="10" name="圆柱形 9">
              <a:extLst>
                <a:ext uri="{FF2B5EF4-FFF2-40B4-BE49-F238E27FC236}">
                  <a16:creationId xmlns:a16="http://schemas.microsoft.com/office/drawing/2014/main" id="{D2A7A617-E0AC-4C43-9B59-574E95E76B13}"/>
                </a:ext>
              </a:extLst>
            </p:cNvPr>
            <p:cNvSpPr/>
            <p:nvPr/>
          </p:nvSpPr>
          <p:spPr>
            <a:xfrm>
              <a:off x="4572000" y="3624101"/>
              <a:ext cx="1304166" cy="902641"/>
            </a:xfrm>
            <a:prstGeom prst="can">
              <a:avLst>
                <a:gd name="adj" fmla="val 34932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立方体 10">
              <a:extLst>
                <a:ext uri="{FF2B5EF4-FFF2-40B4-BE49-F238E27FC236}">
                  <a16:creationId xmlns:a16="http://schemas.microsoft.com/office/drawing/2014/main" id="{301857F3-DE71-4C5B-9044-9518967261C9}"/>
                </a:ext>
              </a:extLst>
            </p:cNvPr>
            <p:cNvSpPr/>
            <p:nvPr/>
          </p:nvSpPr>
          <p:spPr>
            <a:xfrm>
              <a:off x="4885754" y="3175341"/>
              <a:ext cx="707900" cy="707900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3848436-17FC-4E66-ACFF-DBE2EB2E0B6E}"/>
              </a:ext>
            </a:extLst>
          </p:cNvPr>
          <p:cNvGrpSpPr/>
          <p:nvPr/>
        </p:nvGrpSpPr>
        <p:grpSpPr>
          <a:xfrm>
            <a:off x="4695825" y="1489334"/>
            <a:ext cx="1304137" cy="919657"/>
            <a:chOff x="4572000" y="1784609"/>
            <a:chExt cx="1304137" cy="919657"/>
          </a:xfrm>
        </p:grpSpPr>
        <p:sp>
          <p:nvSpPr>
            <p:cNvPr id="3" name="立方体 2">
              <a:extLst>
                <a:ext uri="{FF2B5EF4-FFF2-40B4-BE49-F238E27FC236}">
                  <a16:creationId xmlns:a16="http://schemas.microsoft.com/office/drawing/2014/main" id="{E2098E4C-6E3E-4B9F-ABEC-4C3821E866E0}"/>
                </a:ext>
              </a:extLst>
            </p:cNvPr>
            <p:cNvSpPr/>
            <p:nvPr/>
          </p:nvSpPr>
          <p:spPr>
            <a:xfrm>
              <a:off x="4572000" y="2074051"/>
              <a:ext cx="1304137" cy="630215"/>
            </a:xfrm>
            <a:prstGeom prst="cube">
              <a:avLst>
                <a:gd name="adj" fmla="val 40923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781D141D-7024-4091-A1AE-AD6ADECDBBCA}"/>
                </a:ext>
              </a:extLst>
            </p:cNvPr>
            <p:cNvSpPr/>
            <p:nvPr/>
          </p:nvSpPr>
          <p:spPr>
            <a:xfrm>
              <a:off x="4678148" y="1863491"/>
              <a:ext cx="1119996" cy="467130"/>
            </a:xfrm>
            <a:prstGeom prst="cube">
              <a:avLst>
                <a:gd name="adj" fmla="val 5426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6EACAD4B-DCD4-4973-AA04-ED3DF25CF61C}"/>
                </a:ext>
              </a:extLst>
            </p:cNvPr>
            <p:cNvSpPr/>
            <p:nvPr/>
          </p:nvSpPr>
          <p:spPr>
            <a:xfrm>
              <a:off x="4758535" y="1784609"/>
              <a:ext cx="931069" cy="252079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3FEA270-8272-4D3C-9923-EAB72E70F5FC}"/>
              </a:ext>
            </a:extLst>
          </p:cNvPr>
          <p:cNvGrpSpPr/>
          <p:nvPr/>
        </p:nvGrpSpPr>
        <p:grpSpPr>
          <a:xfrm>
            <a:off x="1996997" y="1347538"/>
            <a:ext cx="573176" cy="2998063"/>
            <a:chOff x="1873172" y="1642813"/>
            <a:chExt cx="573176" cy="2998063"/>
          </a:xfrm>
        </p:grpSpPr>
        <p:sp>
          <p:nvSpPr>
            <p:cNvPr id="17" name="立方体 16">
              <a:extLst>
                <a:ext uri="{FF2B5EF4-FFF2-40B4-BE49-F238E27FC236}">
                  <a16:creationId xmlns:a16="http://schemas.microsoft.com/office/drawing/2014/main" id="{D688BB60-C819-42E6-8024-645033539381}"/>
                </a:ext>
              </a:extLst>
            </p:cNvPr>
            <p:cNvSpPr/>
            <p:nvPr/>
          </p:nvSpPr>
          <p:spPr>
            <a:xfrm>
              <a:off x="1873172" y="3293405"/>
              <a:ext cx="573176" cy="1347471"/>
            </a:xfrm>
            <a:prstGeom prst="cube">
              <a:avLst>
                <a:gd name="adj" fmla="val 44780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7B09C9B0-6B5D-498A-964F-335915BAA2F3}"/>
                </a:ext>
              </a:extLst>
            </p:cNvPr>
            <p:cNvSpPr/>
            <p:nvPr/>
          </p:nvSpPr>
          <p:spPr>
            <a:xfrm>
              <a:off x="1928038" y="2436291"/>
              <a:ext cx="467130" cy="1119996"/>
            </a:xfrm>
            <a:prstGeom prst="cube">
              <a:avLst>
                <a:gd name="adj" fmla="val 5426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35071B48-BBB6-43E0-B917-0DB20F764ADA}"/>
                </a:ext>
              </a:extLst>
            </p:cNvPr>
            <p:cNvSpPr/>
            <p:nvPr/>
          </p:nvSpPr>
          <p:spPr>
            <a:xfrm>
              <a:off x="2024072" y="1642813"/>
              <a:ext cx="279400" cy="944621"/>
            </a:xfrm>
            <a:prstGeom prst="cube">
              <a:avLst>
                <a:gd name="adj" fmla="val 23864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A5A2AB0-0735-4248-86DA-2392720E2BBD}"/>
              </a:ext>
            </a:extLst>
          </p:cNvPr>
          <p:cNvGrpSpPr/>
          <p:nvPr/>
        </p:nvGrpSpPr>
        <p:grpSpPr>
          <a:xfrm>
            <a:off x="7473545" y="1923221"/>
            <a:ext cx="869280" cy="1394632"/>
            <a:chOff x="7349720" y="2218496"/>
            <a:chExt cx="869280" cy="1394632"/>
          </a:xfrm>
        </p:grpSpPr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2AFCCD8E-733E-4B85-A627-5E73EBC15FFE}"/>
                </a:ext>
              </a:extLst>
            </p:cNvPr>
            <p:cNvSpPr/>
            <p:nvPr/>
          </p:nvSpPr>
          <p:spPr>
            <a:xfrm>
              <a:off x="7721337" y="2443501"/>
              <a:ext cx="253493" cy="944621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1BE5E4A-950B-4D42-8F6C-340D496E7A33}"/>
                </a:ext>
              </a:extLst>
            </p:cNvPr>
            <p:cNvSpPr/>
            <p:nvPr/>
          </p:nvSpPr>
          <p:spPr>
            <a:xfrm>
              <a:off x="7495309" y="2218496"/>
              <a:ext cx="643611" cy="64361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立方体 15">
              <a:extLst>
                <a:ext uri="{FF2B5EF4-FFF2-40B4-BE49-F238E27FC236}">
                  <a16:creationId xmlns:a16="http://schemas.microsoft.com/office/drawing/2014/main" id="{DE432E11-EE76-4F81-B459-F77982FCD9FA}"/>
                </a:ext>
              </a:extLst>
            </p:cNvPr>
            <p:cNvSpPr/>
            <p:nvPr/>
          </p:nvSpPr>
          <p:spPr>
            <a:xfrm>
              <a:off x="7965507" y="2668506"/>
              <a:ext cx="253493" cy="944621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39EDF4D7-B78D-4C3E-AEF8-0745D2780F10}"/>
                </a:ext>
              </a:extLst>
            </p:cNvPr>
            <p:cNvSpPr/>
            <p:nvPr/>
          </p:nvSpPr>
          <p:spPr>
            <a:xfrm>
              <a:off x="7349720" y="2668507"/>
              <a:ext cx="253493" cy="944621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081BD61C-B2A2-44A6-AE07-5E80884D0363}"/>
              </a:ext>
            </a:extLst>
          </p:cNvPr>
          <p:cNvSpPr txBox="1"/>
          <p:nvPr/>
        </p:nvSpPr>
        <p:spPr>
          <a:xfrm>
            <a:off x="528647" y="1306606"/>
            <a:ext cx="161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ea"/>
                <a:ea typeface="+mj-ea"/>
              </a:rPr>
              <a:t>搭得高：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A082C56-9B23-4792-BF9B-359332650BB1}"/>
              </a:ext>
            </a:extLst>
          </p:cNvPr>
          <p:cNvSpPr txBox="1"/>
          <p:nvPr/>
        </p:nvSpPr>
        <p:spPr>
          <a:xfrm>
            <a:off x="3263188" y="1329514"/>
            <a:ext cx="161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ea"/>
                <a:ea typeface="+mj-ea"/>
              </a:rPr>
              <a:t>搭得稳：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C1CF50B-D466-4E38-BD83-C8E3A15B3EFA}"/>
              </a:ext>
            </a:extLst>
          </p:cNvPr>
          <p:cNvSpPr txBox="1"/>
          <p:nvPr/>
        </p:nvSpPr>
        <p:spPr>
          <a:xfrm>
            <a:off x="933450" y="4359619"/>
            <a:ext cx="7524749" cy="54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2800" b="1">
                <a:latin typeface="+mj-ea"/>
                <a:ea typeface="+mj-ea"/>
              </a:rPr>
              <a:t>你能用这些知识来解决一些实际问题吗？</a:t>
            </a:r>
          </a:p>
        </p:txBody>
      </p:sp>
    </p:spTree>
    <p:extLst>
      <p:ext uri="{BB962C8B-B14F-4D97-AF65-F5344CB8AC3E}">
        <p14:creationId xmlns:p14="http://schemas.microsoft.com/office/powerpoint/2010/main" val="82405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BDD649B0-DC75-4D27-9495-5D8F2FDA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36043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二、练习巩固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21700B-5CAA-4C22-8688-DBA1595854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1692100"/>
            <a:ext cx="6870023" cy="294040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E84C08AD-AB3D-4F7C-8407-CAF4D8ED236E}"/>
              </a:ext>
            </a:extLst>
          </p:cNvPr>
          <p:cNvSpPr txBox="1"/>
          <p:nvPr/>
        </p:nvSpPr>
        <p:spPr>
          <a:xfrm>
            <a:off x="598130" y="813234"/>
            <a:ext cx="2268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+mj-lt"/>
                <a:ea typeface="+mj-ea"/>
              </a:rPr>
              <a:t>1. </a:t>
            </a:r>
            <a:r>
              <a:rPr lang="zh-CN" altLang="en-US" sz="2800" b="1">
                <a:latin typeface="+mj-lt"/>
                <a:ea typeface="+mj-ea"/>
              </a:rPr>
              <a:t>连一连。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C218F4D-3207-480D-99B6-F4BEB5771131}"/>
              </a:ext>
            </a:extLst>
          </p:cNvPr>
          <p:cNvSpPr txBox="1"/>
          <p:nvPr/>
        </p:nvSpPr>
        <p:spPr>
          <a:xfrm>
            <a:off x="4105277" y="1002753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你能明白题目的意思吗？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F56DB96-E2DF-457E-9AE2-25919BC77176}"/>
              </a:ext>
            </a:extLst>
          </p:cNvPr>
          <p:cNvCxnSpPr/>
          <p:nvPr/>
        </p:nvCxnSpPr>
        <p:spPr>
          <a:xfrm>
            <a:off x="1876425" y="2724150"/>
            <a:ext cx="3133725" cy="1257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8D4C776-83B3-4566-994D-604E0D398FE6}"/>
              </a:ext>
            </a:extLst>
          </p:cNvPr>
          <p:cNvCxnSpPr>
            <a:cxnSpLocks/>
          </p:cNvCxnSpPr>
          <p:nvPr/>
        </p:nvCxnSpPr>
        <p:spPr>
          <a:xfrm flipH="1">
            <a:off x="3790950" y="2724150"/>
            <a:ext cx="571500" cy="1257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E53BEC2-B2E6-4248-97D6-C00B736F424C}"/>
              </a:ext>
            </a:extLst>
          </p:cNvPr>
          <p:cNvCxnSpPr>
            <a:cxnSpLocks/>
          </p:cNvCxnSpPr>
          <p:nvPr/>
        </p:nvCxnSpPr>
        <p:spPr>
          <a:xfrm>
            <a:off x="5915025" y="2724150"/>
            <a:ext cx="714375" cy="13430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1236C826-AEDF-456C-B09F-A0AF7933E482}"/>
              </a:ext>
            </a:extLst>
          </p:cNvPr>
          <p:cNvCxnSpPr>
            <a:cxnSpLocks/>
          </p:cNvCxnSpPr>
          <p:nvPr/>
        </p:nvCxnSpPr>
        <p:spPr>
          <a:xfrm flipH="1">
            <a:off x="5176837" y="2724150"/>
            <a:ext cx="2090738" cy="1257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1">
            <a:extLst>
              <a:ext uri="{FF2B5EF4-FFF2-40B4-BE49-F238E27FC236}">
                <a16:creationId xmlns:a16="http://schemas.microsoft.com/office/drawing/2014/main" id="{867D4272-C5E0-4629-A82C-D4483F39A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295" y="1339941"/>
            <a:ext cx="2970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练一练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83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E816E7-70E4-450A-AEF5-E1CAF62955DC}"/>
              </a:ext>
            </a:extLst>
          </p:cNvPr>
          <p:cNvSpPr txBox="1"/>
          <p:nvPr/>
        </p:nvSpPr>
        <p:spPr>
          <a:xfrm>
            <a:off x="540980" y="376792"/>
            <a:ext cx="2268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+mj-lt"/>
                <a:ea typeface="+mj-ea"/>
              </a:rPr>
              <a:t>2.</a:t>
            </a:r>
            <a:endParaRPr lang="zh-CN" altLang="en-US" sz="2800" b="1">
              <a:latin typeface="+mj-lt"/>
              <a:ea typeface="+mj-ea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B11207CB-4D2D-4E07-BF3F-A8C4D3AAB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595" y="453736"/>
            <a:ext cx="2970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练一练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10E229-96CB-47DB-A505-0865F1DEF4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619" y="912627"/>
            <a:ext cx="3377963" cy="22633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3497349-3E52-415B-BA76-5EF3746D7B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0055" y="992127"/>
            <a:ext cx="597425" cy="191649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13ACBAD-8B49-4A9A-98F2-6F237E7A02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8430" y="998618"/>
            <a:ext cx="1153285" cy="191031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A58BCBC-2AA7-46C5-B9C2-54D6BC4C9A74}"/>
              </a:ext>
            </a:extLst>
          </p:cNvPr>
          <p:cNvSpPr txBox="1"/>
          <p:nvPr/>
        </p:nvSpPr>
        <p:spPr>
          <a:xfrm>
            <a:off x="4848225" y="1046243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     ）个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6603D6-CBE1-4C75-A5E4-27F6DC61276A}"/>
              </a:ext>
            </a:extLst>
          </p:cNvPr>
          <p:cNvSpPr txBox="1"/>
          <p:nvPr/>
        </p:nvSpPr>
        <p:spPr>
          <a:xfrm>
            <a:off x="7067550" y="1046243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     ）个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5C7C969-A47F-4BBF-A927-1968FDF3C61E}"/>
              </a:ext>
            </a:extLst>
          </p:cNvPr>
          <p:cNvSpPr txBox="1"/>
          <p:nvPr/>
        </p:nvSpPr>
        <p:spPr>
          <a:xfrm>
            <a:off x="4848225" y="2265443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j-ea"/>
              </a:rPr>
              <a:t>（     ）个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2705DB-4EDD-4DB6-A676-3AEBD3BBD6D3}"/>
              </a:ext>
            </a:extLst>
          </p:cNvPr>
          <p:cNvSpPr txBox="1"/>
          <p:nvPr/>
        </p:nvSpPr>
        <p:spPr>
          <a:xfrm>
            <a:off x="7067550" y="2265443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     ）个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F627850-F6B3-45DB-B04C-FB831E89C43A}"/>
              </a:ext>
            </a:extLst>
          </p:cNvPr>
          <p:cNvSpPr txBox="1"/>
          <p:nvPr/>
        </p:nvSpPr>
        <p:spPr>
          <a:xfrm>
            <a:off x="5218336" y="984688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DAAE9A-6239-4D6D-AAD6-96AFF4CC1856}"/>
              </a:ext>
            </a:extLst>
          </p:cNvPr>
          <p:cNvSpPr txBox="1"/>
          <p:nvPr/>
        </p:nvSpPr>
        <p:spPr>
          <a:xfrm>
            <a:off x="7436417" y="984687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14A53E-DB5A-47B2-89B8-9EE242FBE211}"/>
              </a:ext>
            </a:extLst>
          </p:cNvPr>
          <p:cNvSpPr txBox="1"/>
          <p:nvPr/>
        </p:nvSpPr>
        <p:spPr>
          <a:xfrm>
            <a:off x="5218336" y="2203888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F57903-DF74-490D-B3FC-1959BA4CE02E}"/>
              </a:ext>
            </a:extLst>
          </p:cNvPr>
          <p:cNvSpPr txBox="1"/>
          <p:nvPr/>
        </p:nvSpPr>
        <p:spPr>
          <a:xfrm>
            <a:off x="7436417" y="2203887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0BBE7D7-5C98-447E-89A4-5CCB98DB2DFF}"/>
              </a:ext>
            </a:extLst>
          </p:cNvPr>
          <p:cNvSpPr txBox="1"/>
          <p:nvPr/>
        </p:nvSpPr>
        <p:spPr>
          <a:xfrm>
            <a:off x="885359" y="3804507"/>
            <a:ext cx="7339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可以数一个划掉一个，也可以用学具照着书上的样子摆一摆，再数一数。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09E91D-B098-4138-980C-49BEAC18A82B}"/>
              </a:ext>
            </a:extLst>
          </p:cNvPr>
          <p:cNvSpPr txBox="1"/>
          <p:nvPr/>
        </p:nvSpPr>
        <p:spPr>
          <a:xfrm>
            <a:off x="3772538" y="3095108"/>
            <a:ext cx="4807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zh-CN" altLang="en-US" dirty="0"/>
              <a:t>一共有（      ）个立体图形。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DC31DA5-8E8D-471F-A8D1-5D6008D98DC0}"/>
              </a:ext>
            </a:extLst>
          </p:cNvPr>
          <p:cNvSpPr txBox="1"/>
          <p:nvPr/>
        </p:nvSpPr>
        <p:spPr>
          <a:xfrm>
            <a:off x="5152914" y="3050682"/>
            <a:ext cx="796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021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58C6AC2-47F3-4547-843A-8960A638AB64}"/>
              </a:ext>
            </a:extLst>
          </p:cNvPr>
          <p:cNvSpPr txBox="1"/>
          <p:nvPr/>
        </p:nvSpPr>
        <p:spPr>
          <a:xfrm>
            <a:off x="540980" y="376792"/>
            <a:ext cx="2268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+mj-lt"/>
                <a:ea typeface="+mj-ea"/>
              </a:rPr>
              <a:t>3.</a:t>
            </a:r>
            <a:r>
              <a:rPr lang="zh-CN" altLang="en-US" sz="2800" b="1">
                <a:latin typeface="+mj-lt"/>
                <a:ea typeface="+mj-ea"/>
              </a:rPr>
              <a:t>数一数。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6765CA4-4A1E-435D-A374-21FA1206B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470" y="534598"/>
            <a:ext cx="2970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练一练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E9799CF-5E67-4344-B5C1-768FD008ED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33942" y="1204890"/>
            <a:ext cx="1886217" cy="319370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7B85B66-10BC-42FD-A2FE-F405567AE7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925" y="1203496"/>
            <a:ext cx="3147199" cy="31937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FF10D20-2D75-4197-80EC-E365937F16EF}"/>
              </a:ext>
            </a:extLst>
          </p:cNvPr>
          <p:cNvSpPr txBox="1"/>
          <p:nvPr/>
        </p:nvSpPr>
        <p:spPr>
          <a:xfrm>
            <a:off x="4341428" y="1506999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     ）个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BF980E-80B6-41FA-81E9-95A3E024DF8F}"/>
              </a:ext>
            </a:extLst>
          </p:cNvPr>
          <p:cNvSpPr txBox="1"/>
          <p:nvPr/>
        </p:nvSpPr>
        <p:spPr>
          <a:xfrm>
            <a:off x="4273705" y="3677000"/>
            <a:ext cx="186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     ）个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626024-A78D-455D-9BB5-C37C7D363A6A}"/>
              </a:ext>
            </a:extLst>
          </p:cNvPr>
          <p:cNvSpPr txBox="1"/>
          <p:nvPr/>
        </p:nvSpPr>
        <p:spPr>
          <a:xfrm>
            <a:off x="4711539" y="1445444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E7E337C-EFCC-440E-83F4-EFD456D03E8C}"/>
              </a:ext>
            </a:extLst>
          </p:cNvPr>
          <p:cNvSpPr txBox="1"/>
          <p:nvPr/>
        </p:nvSpPr>
        <p:spPr>
          <a:xfrm>
            <a:off x="4643816" y="3615445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3216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BD54470-4FDA-4251-A662-779DF3368806}"/>
              </a:ext>
            </a:extLst>
          </p:cNvPr>
          <p:cNvSpPr txBox="1"/>
          <p:nvPr/>
        </p:nvSpPr>
        <p:spPr>
          <a:xfrm>
            <a:off x="540980" y="376792"/>
            <a:ext cx="676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+mj-lt"/>
                <a:ea typeface="+mj-ea"/>
              </a:rPr>
              <a:t>4.</a:t>
            </a:r>
            <a:r>
              <a:rPr lang="zh-CN" altLang="en-US" sz="2800" b="1">
                <a:latin typeface="+mj-lt"/>
                <a:ea typeface="+mj-ea"/>
              </a:rPr>
              <a:t>接下来应该摆什么？圈出正确答案。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C18210BE-8FDF-49F3-A499-19ED13D1A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3945" y="937167"/>
            <a:ext cx="29706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练一练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D3B8D51-A26E-403B-B16E-24547AC24F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7" y="1663656"/>
            <a:ext cx="8312727" cy="1816186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A7D1CC07-E75D-4D6A-A4AB-DB0FAF45B8F4}"/>
              </a:ext>
            </a:extLst>
          </p:cNvPr>
          <p:cNvSpPr/>
          <p:nvPr/>
        </p:nvSpPr>
        <p:spPr>
          <a:xfrm>
            <a:off x="7705725" y="1707933"/>
            <a:ext cx="876300" cy="8763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4ACFE87-ECE0-4802-B15E-55F79A5CD87C}"/>
              </a:ext>
            </a:extLst>
          </p:cNvPr>
          <p:cNvSpPr/>
          <p:nvPr/>
        </p:nvSpPr>
        <p:spPr>
          <a:xfrm>
            <a:off x="7918479" y="2819399"/>
            <a:ext cx="666619" cy="66661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38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82EF6C11-8683-4CDF-9C60-B5B1F39270E7}"/>
              </a:ext>
            </a:extLst>
          </p:cNvPr>
          <p:cNvSpPr txBox="1"/>
          <p:nvPr/>
        </p:nvSpPr>
        <p:spPr>
          <a:xfrm>
            <a:off x="540981" y="376792"/>
            <a:ext cx="3592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+mj-lt"/>
                <a:ea typeface="+mj-ea"/>
              </a:rPr>
              <a:t>5.</a:t>
            </a:r>
            <a:r>
              <a:rPr lang="zh-CN" altLang="en-US" sz="2800" b="1">
                <a:latin typeface="+mj-lt"/>
                <a:ea typeface="+mj-ea"/>
              </a:rPr>
              <a:t>看图填一填。</a:t>
            </a:r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26954AE5-929B-451F-A795-FFA053D07F55}"/>
              </a:ext>
            </a:extLst>
          </p:cNvPr>
          <p:cNvSpPr/>
          <p:nvPr/>
        </p:nvSpPr>
        <p:spPr bwMode="auto">
          <a:xfrm>
            <a:off x="6853595" y="1654176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B7BD58A1-25FF-4367-8531-95E745EB5BEA}"/>
              </a:ext>
            </a:extLst>
          </p:cNvPr>
          <p:cNvSpPr/>
          <p:nvPr/>
        </p:nvSpPr>
        <p:spPr bwMode="auto">
          <a:xfrm>
            <a:off x="6701195" y="1804989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AC92FEF0-67D6-4714-9657-8682EC11C95D}"/>
              </a:ext>
            </a:extLst>
          </p:cNvPr>
          <p:cNvSpPr/>
          <p:nvPr/>
        </p:nvSpPr>
        <p:spPr bwMode="auto">
          <a:xfrm>
            <a:off x="7317145" y="1654176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CD087382-C416-4F43-A7AF-806AF66C922E}"/>
              </a:ext>
            </a:extLst>
          </p:cNvPr>
          <p:cNvSpPr/>
          <p:nvPr/>
        </p:nvSpPr>
        <p:spPr bwMode="auto">
          <a:xfrm>
            <a:off x="6853595" y="1195389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70B4C81C-2DCC-4FEB-9F4A-BFC7D45B92D8}"/>
              </a:ext>
            </a:extLst>
          </p:cNvPr>
          <p:cNvSpPr/>
          <p:nvPr/>
        </p:nvSpPr>
        <p:spPr bwMode="auto">
          <a:xfrm>
            <a:off x="6701195" y="1346202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06E9D51C-F18C-4C03-BCCA-38C23E730920}"/>
              </a:ext>
            </a:extLst>
          </p:cNvPr>
          <p:cNvSpPr/>
          <p:nvPr/>
        </p:nvSpPr>
        <p:spPr bwMode="auto">
          <a:xfrm>
            <a:off x="7315558" y="1190627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868ED3B8-A558-46B9-BEBA-21FC8621444E}"/>
              </a:ext>
            </a:extLst>
          </p:cNvPr>
          <p:cNvSpPr/>
          <p:nvPr/>
        </p:nvSpPr>
        <p:spPr bwMode="auto">
          <a:xfrm>
            <a:off x="6853595" y="736602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646752FC-178A-49BD-BB60-6FE58636B608}"/>
              </a:ext>
            </a:extLst>
          </p:cNvPr>
          <p:cNvSpPr/>
          <p:nvPr/>
        </p:nvSpPr>
        <p:spPr bwMode="auto">
          <a:xfrm>
            <a:off x="6548795" y="1955800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B2CCCBF3-9261-4FC2-95C7-3B04C25294BF}"/>
              </a:ext>
            </a:extLst>
          </p:cNvPr>
          <p:cNvSpPr/>
          <p:nvPr/>
        </p:nvSpPr>
        <p:spPr bwMode="auto">
          <a:xfrm>
            <a:off x="7164745" y="1804579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6FCD5552-D0F4-48EF-8AEF-F6D3F361986D}"/>
              </a:ext>
            </a:extLst>
          </p:cNvPr>
          <p:cNvSpPr/>
          <p:nvPr/>
        </p:nvSpPr>
        <p:spPr bwMode="auto">
          <a:xfrm>
            <a:off x="7012345" y="1955390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D2B60694-7172-4019-8428-86798B54AC42}"/>
              </a:ext>
            </a:extLst>
          </p:cNvPr>
          <p:cNvSpPr/>
          <p:nvPr/>
        </p:nvSpPr>
        <p:spPr bwMode="auto">
          <a:xfrm>
            <a:off x="7777520" y="1654176"/>
            <a:ext cx="615950" cy="61595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717B8E1-E922-40DD-8903-1BC2321F8DE9}"/>
              </a:ext>
            </a:extLst>
          </p:cNvPr>
          <p:cNvSpPr txBox="1"/>
          <p:nvPr/>
        </p:nvSpPr>
        <p:spPr>
          <a:xfrm>
            <a:off x="394931" y="1044577"/>
            <a:ext cx="60014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1</a:t>
            </a:r>
            <a:r>
              <a:rPr lang="zh-CN" altLang="en-US" sz="2800" b="1">
                <a:latin typeface="+mj-lt"/>
                <a:ea typeface="+mj-ea"/>
              </a:rPr>
              <a:t>）按层数：从下往上，第一层有（    ）个小正方体，第二层有（    ）个小正方体，第三层有（    ）个小正方体，一共有（    ）个小正方体。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27053CD-1D79-438A-AE38-380616A4D5C6}"/>
              </a:ext>
            </a:extLst>
          </p:cNvPr>
          <p:cNvSpPr txBox="1"/>
          <p:nvPr/>
        </p:nvSpPr>
        <p:spPr>
          <a:xfrm>
            <a:off x="394930" y="2884158"/>
            <a:ext cx="8482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）看得见的小正方体有（    ）个，看不见的小正方体有（    ）个，一共有（    ）个小正方体。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9C420C4-359B-4FE5-A5E1-C27267D33629}"/>
              </a:ext>
            </a:extLst>
          </p:cNvPr>
          <p:cNvSpPr txBox="1"/>
          <p:nvPr/>
        </p:nvSpPr>
        <p:spPr>
          <a:xfrm>
            <a:off x="394929" y="3861964"/>
            <a:ext cx="8482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3</a:t>
            </a:r>
            <a:r>
              <a:rPr lang="zh-CN" altLang="en-US" sz="2800" b="1">
                <a:latin typeface="+mj-lt"/>
                <a:ea typeface="+mj-ea"/>
              </a:rPr>
              <a:t>）至少要增加（    ）个小正方体才能拼成一个大正方体。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39AACBE-3204-489E-8FD7-C0BAF93ECAAE}"/>
              </a:ext>
            </a:extLst>
          </p:cNvPr>
          <p:cNvSpPr txBox="1"/>
          <p:nvPr/>
        </p:nvSpPr>
        <p:spPr>
          <a:xfrm>
            <a:off x="682464" y="1445444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C87CD13-0B03-4197-B8B9-E078A31B6C0D}"/>
              </a:ext>
            </a:extLst>
          </p:cNvPr>
          <p:cNvSpPr txBox="1"/>
          <p:nvPr/>
        </p:nvSpPr>
        <p:spPr>
          <a:xfrm>
            <a:off x="5380198" y="1445443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0E5C154-8070-40E8-9334-FFAD834969D3}"/>
              </a:ext>
            </a:extLst>
          </p:cNvPr>
          <p:cNvSpPr txBox="1"/>
          <p:nvPr/>
        </p:nvSpPr>
        <p:spPr>
          <a:xfrm>
            <a:off x="4288301" y="1846672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92EABF7-5BE5-493E-8D4E-3375F085B237}"/>
              </a:ext>
            </a:extLst>
          </p:cNvPr>
          <p:cNvSpPr txBox="1"/>
          <p:nvPr/>
        </p:nvSpPr>
        <p:spPr>
          <a:xfrm>
            <a:off x="2863029" y="2266951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11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D8044FE-69F4-4D73-AC7C-CBFE96A3A8DF}"/>
              </a:ext>
            </a:extLst>
          </p:cNvPr>
          <p:cNvSpPr txBox="1"/>
          <p:nvPr/>
        </p:nvSpPr>
        <p:spPr>
          <a:xfrm>
            <a:off x="4828657" y="2848177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A4DD25E-77A2-47D7-A823-2FC98D7E74DA}"/>
              </a:ext>
            </a:extLst>
          </p:cNvPr>
          <p:cNvSpPr txBox="1"/>
          <p:nvPr/>
        </p:nvSpPr>
        <p:spPr>
          <a:xfrm>
            <a:off x="1793660" y="3263015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89D5E2-6DE2-4922-8A76-E2F6232F3D67}"/>
              </a:ext>
            </a:extLst>
          </p:cNvPr>
          <p:cNvSpPr txBox="1"/>
          <p:nvPr/>
        </p:nvSpPr>
        <p:spPr>
          <a:xfrm>
            <a:off x="4615166" y="3249406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11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7BAF82-2594-4E3E-8D8D-68FE16904366}"/>
              </a:ext>
            </a:extLst>
          </p:cNvPr>
          <p:cNvSpPr txBox="1"/>
          <p:nvPr/>
        </p:nvSpPr>
        <p:spPr>
          <a:xfrm>
            <a:off x="3395663" y="3816201"/>
            <a:ext cx="624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solidFill>
                  <a:srgbClr val="FF0000"/>
                </a:solidFill>
                <a:latin typeface="+mj-lt"/>
              </a:rPr>
              <a:t>16</a:t>
            </a:r>
            <a:endParaRPr lang="zh-CN" altLang="en-US" sz="3200" b="1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ED1C117-BECE-467E-B01E-B32993E978B0}"/>
              </a:ext>
            </a:extLst>
          </p:cNvPr>
          <p:cNvGrpSpPr/>
          <p:nvPr/>
        </p:nvGrpSpPr>
        <p:grpSpPr>
          <a:xfrm>
            <a:off x="7475736" y="1804579"/>
            <a:ext cx="768350" cy="766761"/>
            <a:chOff x="4883508" y="2228441"/>
            <a:chExt cx="768350" cy="766761"/>
          </a:xfrm>
          <a:solidFill>
            <a:srgbClr val="92D050"/>
          </a:solidFill>
        </p:grpSpPr>
        <p:sp>
          <p:nvSpPr>
            <p:cNvPr id="41" name="立方体 40">
              <a:extLst>
                <a:ext uri="{FF2B5EF4-FFF2-40B4-BE49-F238E27FC236}">
                  <a16:creationId xmlns:a16="http://schemas.microsoft.com/office/drawing/2014/main" id="{1C035F98-1DF3-449D-8F22-A3BE1C56F88E}"/>
                </a:ext>
              </a:extLst>
            </p:cNvPr>
            <p:cNvSpPr/>
            <p:nvPr/>
          </p:nvSpPr>
          <p:spPr bwMode="auto">
            <a:xfrm>
              <a:off x="5035908" y="2228441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id="{9C7F70CA-D22C-47FC-B31E-95CCB15743C1}"/>
                </a:ext>
              </a:extLst>
            </p:cNvPr>
            <p:cNvSpPr/>
            <p:nvPr/>
          </p:nvSpPr>
          <p:spPr bwMode="auto">
            <a:xfrm>
              <a:off x="4883508" y="2379252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F59D9BC-987F-4716-9B9E-1A085D0702D5}"/>
              </a:ext>
            </a:extLst>
          </p:cNvPr>
          <p:cNvGrpSpPr/>
          <p:nvPr/>
        </p:nvGrpSpPr>
        <p:grpSpPr>
          <a:xfrm>
            <a:off x="6548795" y="1195390"/>
            <a:ext cx="1844675" cy="917574"/>
            <a:chOff x="5777270" y="2728913"/>
            <a:chExt cx="1844675" cy="917574"/>
          </a:xfrm>
          <a:solidFill>
            <a:srgbClr val="00B0F0"/>
          </a:solidFill>
        </p:grpSpPr>
        <p:sp>
          <p:nvSpPr>
            <p:cNvPr id="44" name="立方体 43">
              <a:extLst>
                <a:ext uri="{FF2B5EF4-FFF2-40B4-BE49-F238E27FC236}">
                  <a16:creationId xmlns:a16="http://schemas.microsoft.com/office/drawing/2014/main" id="{B56EF5C9-F973-4929-A8A3-B001E77CB944}"/>
                </a:ext>
              </a:extLst>
            </p:cNvPr>
            <p:cNvSpPr/>
            <p:nvPr/>
          </p:nvSpPr>
          <p:spPr bwMode="auto">
            <a:xfrm>
              <a:off x="5777270" y="3030537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id="{E773A9F3-7F07-43FD-8F31-135241BC467D}"/>
                </a:ext>
              </a:extLst>
            </p:cNvPr>
            <p:cNvSpPr/>
            <p:nvPr/>
          </p:nvSpPr>
          <p:spPr bwMode="auto">
            <a:xfrm>
              <a:off x="6393220" y="2879316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6" name="立方体 45">
              <a:extLst>
                <a:ext uri="{FF2B5EF4-FFF2-40B4-BE49-F238E27FC236}">
                  <a16:creationId xmlns:a16="http://schemas.microsoft.com/office/drawing/2014/main" id="{787D5F37-722D-4F50-9693-226E7BC28522}"/>
                </a:ext>
              </a:extLst>
            </p:cNvPr>
            <p:cNvSpPr/>
            <p:nvPr/>
          </p:nvSpPr>
          <p:spPr bwMode="auto">
            <a:xfrm>
              <a:off x="6240820" y="3030127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7" name="立方体 46">
              <a:extLst>
                <a:ext uri="{FF2B5EF4-FFF2-40B4-BE49-F238E27FC236}">
                  <a16:creationId xmlns:a16="http://schemas.microsoft.com/office/drawing/2014/main" id="{1743A99A-0AAB-4788-99E7-FD3A4EA67C68}"/>
                </a:ext>
              </a:extLst>
            </p:cNvPr>
            <p:cNvSpPr/>
            <p:nvPr/>
          </p:nvSpPr>
          <p:spPr bwMode="auto">
            <a:xfrm>
              <a:off x="7005995" y="2728913"/>
              <a:ext cx="615950" cy="61595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BFC9232E-780A-4B89-8694-E8614A7DE34D}"/>
                </a:ext>
              </a:extLst>
            </p:cNvPr>
            <p:cNvGrpSpPr/>
            <p:nvPr/>
          </p:nvGrpSpPr>
          <p:grpSpPr>
            <a:xfrm>
              <a:off x="6701195" y="2879316"/>
              <a:ext cx="768350" cy="766761"/>
              <a:chOff x="5026382" y="2553469"/>
              <a:chExt cx="768350" cy="766761"/>
            </a:xfrm>
            <a:grpFill/>
          </p:grpSpPr>
          <p:sp>
            <p:nvSpPr>
              <p:cNvPr id="49" name="立方体 48">
                <a:extLst>
                  <a:ext uri="{FF2B5EF4-FFF2-40B4-BE49-F238E27FC236}">
                    <a16:creationId xmlns:a16="http://schemas.microsoft.com/office/drawing/2014/main" id="{858417F0-C835-4376-B6EE-C91868CD2A4F}"/>
                  </a:ext>
                </a:extLst>
              </p:cNvPr>
              <p:cNvSpPr/>
              <p:nvPr/>
            </p:nvSpPr>
            <p:spPr bwMode="auto">
              <a:xfrm>
                <a:off x="5178782" y="2553469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0" name="立方体 49">
                <a:extLst>
                  <a:ext uri="{FF2B5EF4-FFF2-40B4-BE49-F238E27FC236}">
                    <a16:creationId xmlns:a16="http://schemas.microsoft.com/office/drawing/2014/main" id="{74ED91EB-2F9A-4E3C-8C79-1CA19A3D3359}"/>
                  </a:ext>
                </a:extLst>
              </p:cNvPr>
              <p:cNvSpPr/>
              <p:nvPr/>
            </p:nvSpPr>
            <p:spPr bwMode="auto">
              <a:xfrm>
                <a:off x="5026382" y="2704280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F957CD91-35D9-4118-BCB9-B3BEAD97E05F}"/>
              </a:ext>
            </a:extLst>
          </p:cNvPr>
          <p:cNvGrpSpPr/>
          <p:nvPr/>
        </p:nvGrpSpPr>
        <p:grpSpPr>
          <a:xfrm>
            <a:off x="6548795" y="736193"/>
            <a:ext cx="1844675" cy="917574"/>
            <a:chOff x="6577727" y="3576638"/>
            <a:chExt cx="1844675" cy="917574"/>
          </a:xfrm>
          <a:solidFill>
            <a:schemeClr val="accent2"/>
          </a:solidFill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BF12133F-9316-4C0E-883A-26E374BFA71E}"/>
                </a:ext>
              </a:extLst>
            </p:cNvPr>
            <p:cNvGrpSpPr/>
            <p:nvPr/>
          </p:nvGrpSpPr>
          <p:grpSpPr>
            <a:xfrm>
              <a:off x="6736477" y="3578945"/>
              <a:ext cx="1221502" cy="762049"/>
              <a:chOff x="5026382" y="2558181"/>
              <a:chExt cx="1221502" cy="762049"/>
            </a:xfrm>
            <a:grpFill/>
          </p:grpSpPr>
          <p:sp>
            <p:nvSpPr>
              <p:cNvPr id="61" name="立方体 60">
                <a:extLst>
                  <a:ext uri="{FF2B5EF4-FFF2-40B4-BE49-F238E27FC236}">
                    <a16:creationId xmlns:a16="http://schemas.microsoft.com/office/drawing/2014/main" id="{CFFE150E-0D60-4220-B94E-DC06331B7277}"/>
                  </a:ext>
                </a:extLst>
              </p:cNvPr>
              <p:cNvSpPr/>
              <p:nvPr/>
            </p:nvSpPr>
            <p:spPr bwMode="auto">
              <a:xfrm>
                <a:off x="5631934" y="2558181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2" name="立方体 61">
                <a:extLst>
                  <a:ext uri="{FF2B5EF4-FFF2-40B4-BE49-F238E27FC236}">
                    <a16:creationId xmlns:a16="http://schemas.microsoft.com/office/drawing/2014/main" id="{B07F26C2-34A5-4F78-9CAD-C60CC3659553}"/>
                  </a:ext>
                </a:extLst>
              </p:cNvPr>
              <p:cNvSpPr/>
              <p:nvPr/>
            </p:nvSpPr>
            <p:spPr bwMode="auto">
              <a:xfrm>
                <a:off x="5026382" y="2704280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755EEFB3-E834-4F16-B13D-F4F02F5AC4B0}"/>
                </a:ext>
              </a:extLst>
            </p:cNvPr>
            <p:cNvGrpSpPr/>
            <p:nvPr/>
          </p:nvGrpSpPr>
          <p:grpSpPr>
            <a:xfrm>
              <a:off x="6577727" y="3576638"/>
              <a:ext cx="1844675" cy="917574"/>
              <a:chOff x="5777270" y="2728913"/>
              <a:chExt cx="1844675" cy="917574"/>
            </a:xfrm>
            <a:grpFill/>
          </p:grpSpPr>
          <p:sp>
            <p:nvSpPr>
              <p:cNvPr id="54" name="立方体 53">
                <a:extLst>
                  <a:ext uri="{FF2B5EF4-FFF2-40B4-BE49-F238E27FC236}">
                    <a16:creationId xmlns:a16="http://schemas.microsoft.com/office/drawing/2014/main" id="{4C68E43B-D0CE-4914-8BD2-6AB214A38BF5}"/>
                  </a:ext>
                </a:extLst>
              </p:cNvPr>
              <p:cNvSpPr/>
              <p:nvPr/>
            </p:nvSpPr>
            <p:spPr bwMode="auto">
              <a:xfrm>
                <a:off x="5777270" y="3030537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5" name="立方体 54">
                <a:extLst>
                  <a:ext uri="{FF2B5EF4-FFF2-40B4-BE49-F238E27FC236}">
                    <a16:creationId xmlns:a16="http://schemas.microsoft.com/office/drawing/2014/main" id="{B14D0BB0-9167-4C27-A922-0361B5F56BA8}"/>
                  </a:ext>
                </a:extLst>
              </p:cNvPr>
              <p:cNvSpPr/>
              <p:nvPr/>
            </p:nvSpPr>
            <p:spPr bwMode="auto">
              <a:xfrm>
                <a:off x="6393220" y="2879316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6" name="立方体 55">
                <a:extLst>
                  <a:ext uri="{FF2B5EF4-FFF2-40B4-BE49-F238E27FC236}">
                    <a16:creationId xmlns:a16="http://schemas.microsoft.com/office/drawing/2014/main" id="{664EF504-E35D-4CC2-961D-44022AFBA372}"/>
                  </a:ext>
                </a:extLst>
              </p:cNvPr>
              <p:cNvSpPr/>
              <p:nvPr/>
            </p:nvSpPr>
            <p:spPr bwMode="auto">
              <a:xfrm>
                <a:off x="6240820" y="3030127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7" name="立方体 56">
                <a:extLst>
                  <a:ext uri="{FF2B5EF4-FFF2-40B4-BE49-F238E27FC236}">
                    <a16:creationId xmlns:a16="http://schemas.microsoft.com/office/drawing/2014/main" id="{04BF8C65-10DA-4A26-95AE-0EA3993FEB1E}"/>
                  </a:ext>
                </a:extLst>
              </p:cNvPr>
              <p:cNvSpPr/>
              <p:nvPr/>
            </p:nvSpPr>
            <p:spPr bwMode="auto">
              <a:xfrm>
                <a:off x="7005995" y="2728913"/>
                <a:ext cx="615950" cy="615950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/>
              </a:p>
            </p:txBody>
          </p: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742D1BAC-D5BF-4E0D-82CF-EF2E55DF6ED1}"/>
                  </a:ext>
                </a:extLst>
              </p:cNvPr>
              <p:cNvGrpSpPr/>
              <p:nvPr/>
            </p:nvGrpSpPr>
            <p:grpSpPr>
              <a:xfrm>
                <a:off x="6701195" y="2879316"/>
                <a:ext cx="768350" cy="766761"/>
                <a:chOff x="5026382" y="2553469"/>
                <a:chExt cx="768350" cy="766761"/>
              </a:xfrm>
              <a:grpFill/>
            </p:grpSpPr>
            <p:sp>
              <p:nvSpPr>
                <p:cNvPr id="59" name="立方体 58">
                  <a:extLst>
                    <a:ext uri="{FF2B5EF4-FFF2-40B4-BE49-F238E27FC236}">
                      <a16:creationId xmlns:a16="http://schemas.microsoft.com/office/drawing/2014/main" id="{2C3FBFCD-1CC1-41FB-BF82-827B2512836C}"/>
                    </a:ext>
                  </a:extLst>
                </p:cNvPr>
                <p:cNvSpPr/>
                <p:nvPr/>
              </p:nvSpPr>
              <p:spPr bwMode="auto">
                <a:xfrm>
                  <a:off x="5178782" y="2553469"/>
                  <a:ext cx="615950" cy="615950"/>
                </a:xfrm>
                <a:prstGeom prst="cub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 dirty="0"/>
                </a:p>
              </p:txBody>
            </p:sp>
            <p:sp>
              <p:nvSpPr>
                <p:cNvPr id="60" name="立方体 59">
                  <a:extLst>
                    <a:ext uri="{FF2B5EF4-FFF2-40B4-BE49-F238E27FC236}">
                      <a16:creationId xmlns:a16="http://schemas.microsoft.com/office/drawing/2014/main" id="{917CF220-B5C1-4082-B831-8AA8F84105BF}"/>
                    </a:ext>
                  </a:extLst>
                </p:cNvPr>
                <p:cNvSpPr/>
                <p:nvPr/>
              </p:nvSpPr>
              <p:spPr bwMode="auto">
                <a:xfrm>
                  <a:off x="5026382" y="2704280"/>
                  <a:ext cx="615950" cy="615950"/>
                </a:xfrm>
                <a:prstGeom prst="cub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29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858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287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716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145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574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003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43200" algn="l" defTabSz="685800" rtl="0" eaLnBrk="1" latinLnBrk="0" hangingPunct="1">
                    <a:defRPr sz="135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8323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10000" decel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58025E-6 L 0.00035 -0.089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447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10000" decel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58025E-6 L 0.00035 -0.0892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447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10000" decel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97531E-6 L 0.00035 -0.089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447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10000" decel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95062E-6 L 0.00035 -0.0891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44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892 L 3.05556E-6 -9.87654E-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892 L -5.55556E-7 1.97531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44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8919 L -4.72222E-6 -3.95062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892 L 3.05556E-6 -9.87654E-7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9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" presetClass="exit" presetSubtype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1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2" grpId="2" animBg="1"/>
      <p:bldP spid="22" grpId="3" animBg="1"/>
      <p:bldP spid="22" grpId="4" animBg="1"/>
      <p:bldP spid="23" grpId="0" animBg="1"/>
      <p:bldP spid="23" grpId="1" animBg="1"/>
      <p:bldP spid="23" grpId="2" animBg="1"/>
      <p:bldP spid="23" grpId="3" animBg="1"/>
      <p:bldP spid="23" grpId="4" animBg="1"/>
      <p:bldP spid="24" grpId="0" animBg="1"/>
      <p:bldP spid="24" grpId="1" animBg="1"/>
      <p:bldP spid="24" grpId="2" animBg="1"/>
      <p:bldP spid="24" grpId="3" animBg="1"/>
      <p:bldP spid="24" grpId="4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对话气泡: 圆角矩形 48">
            <a:extLst>
              <a:ext uri="{FF2B5EF4-FFF2-40B4-BE49-F238E27FC236}">
                <a16:creationId xmlns:a16="http://schemas.microsoft.com/office/drawing/2014/main" id="{CC2FFA40-5DD8-4827-A031-E122713F66E6}"/>
              </a:ext>
            </a:extLst>
          </p:cNvPr>
          <p:cNvSpPr/>
          <p:nvPr/>
        </p:nvSpPr>
        <p:spPr>
          <a:xfrm>
            <a:off x="1198160" y="1290850"/>
            <a:ext cx="5527547" cy="1123950"/>
          </a:xfrm>
          <a:prstGeom prst="wedgeRoundRectCallout">
            <a:avLst>
              <a:gd name="adj1" fmla="val 59123"/>
              <a:gd name="adj2" fmla="val -212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6FA314D-1B94-43D0-B4D1-5FC63BCFBCA3}"/>
              </a:ext>
            </a:extLst>
          </p:cNvPr>
          <p:cNvSpPr txBox="1"/>
          <p:nvPr/>
        </p:nvSpPr>
        <p:spPr>
          <a:xfrm>
            <a:off x="1360636" y="1375772"/>
            <a:ext cx="5202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今天我们共同解决了哪些问题？怎样解决的？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7F76BE02-2DBF-4387-89D9-EA5FA7601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322" y="1375772"/>
            <a:ext cx="1797178" cy="3444128"/>
          </a:xfrm>
          <a:prstGeom prst="rect">
            <a:avLst/>
          </a:prstGeom>
        </p:spPr>
      </p:pic>
      <p:sp>
        <p:nvSpPr>
          <p:cNvPr id="6" name="Rectangle 26">
            <a:extLst>
              <a:ext uri="{FF2B5EF4-FFF2-40B4-BE49-F238E27FC236}">
                <a16:creationId xmlns:a16="http://schemas.microsoft.com/office/drawing/2014/main" id="{C1A2D2C5-DE76-419B-B11F-D889B5D0D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56" y="412175"/>
            <a:ext cx="36043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三、回顾总结</a:t>
            </a:r>
          </a:p>
        </p:txBody>
      </p:sp>
    </p:spTree>
    <p:extLst>
      <p:ext uri="{BB962C8B-B14F-4D97-AF65-F5344CB8AC3E}">
        <p14:creationId xmlns:p14="http://schemas.microsoft.com/office/powerpoint/2010/main" val="111793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B158C818-919D-423D-AD25-FF0F8C6EB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56" y="412175"/>
            <a:ext cx="2890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四、课后作业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8E0760-4634-4F73-887C-F66E39563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831538"/>
            <a:ext cx="5143500" cy="38884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534416A-DE44-46F9-AE80-66A881E55682}"/>
              </a:ext>
            </a:extLst>
          </p:cNvPr>
          <p:cNvSpPr txBox="1"/>
          <p:nvPr/>
        </p:nvSpPr>
        <p:spPr>
          <a:xfrm>
            <a:off x="3059832" y="219264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28724A-F9A0-4294-9732-155D770D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623626"/>
            <a:ext cx="1515919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237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-A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415</Words>
  <Application>Microsoft Office PowerPoint</Application>
  <PresentationFormat>全屏显示(16:9)</PresentationFormat>
  <Paragraphs>70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黑体</vt:lpstr>
      <vt:lpstr>华文中宋</vt:lpstr>
      <vt:lpstr>楷体</vt:lpstr>
      <vt:lpstr>微软雅黑</vt:lpstr>
      <vt:lpstr>Arial</vt:lpstr>
      <vt:lpstr>Times New Roman</vt:lpstr>
      <vt:lpstr>2_Office 主题​​</vt:lpstr>
      <vt:lpstr>练一练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470</cp:revision>
  <dcterms:created xsi:type="dcterms:W3CDTF">2016-01-14T07:05:12Z</dcterms:created>
  <dcterms:modified xsi:type="dcterms:W3CDTF">2024-08-27T03:05:16Z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