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30"/>
  </p:notesMasterIdLst>
  <p:sldIdLst>
    <p:sldId id="447" r:id="rId2"/>
    <p:sldId id="487" r:id="rId3"/>
    <p:sldId id="488" r:id="rId4"/>
    <p:sldId id="479" r:id="rId5"/>
    <p:sldId id="463" r:id="rId6"/>
    <p:sldId id="489" r:id="rId7"/>
    <p:sldId id="491" r:id="rId8"/>
    <p:sldId id="496" r:id="rId9"/>
    <p:sldId id="492" r:id="rId10"/>
    <p:sldId id="493" r:id="rId11"/>
    <p:sldId id="494" r:id="rId12"/>
    <p:sldId id="495" r:id="rId13"/>
    <p:sldId id="490" r:id="rId14"/>
    <p:sldId id="497" r:id="rId15"/>
    <p:sldId id="498" r:id="rId16"/>
    <p:sldId id="499" r:id="rId17"/>
    <p:sldId id="503" r:id="rId18"/>
    <p:sldId id="500" r:id="rId19"/>
    <p:sldId id="501" r:id="rId20"/>
    <p:sldId id="504" r:id="rId21"/>
    <p:sldId id="505" r:id="rId22"/>
    <p:sldId id="506" r:id="rId23"/>
    <p:sldId id="507" r:id="rId24"/>
    <p:sldId id="502" r:id="rId25"/>
    <p:sldId id="485" r:id="rId26"/>
    <p:sldId id="486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A4E4E"/>
    <a:srgbClr val="FBDCCD"/>
    <a:srgbClr val="E2F2F1"/>
    <a:srgbClr val="B3DDDA"/>
    <a:srgbClr val="F9B57D"/>
    <a:srgbClr val="BFE1E8"/>
    <a:srgbClr val="97C5E4"/>
    <a:srgbClr val="A3D4E2"/>
    <a:srgbClr val="E7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3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444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F161E0DE-9681-4A95-AFC7-849EF4E375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42F86E55-0B86-4D04-9BC5-E24F1C3176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CB75764F-E74C-42BE-A599-1739DF45C3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4.mp4"/><Relationship Id="rId7" Type="http://schemas.openxmlformats.org/officeDocument/2006/relationships/image" Target="../media/image5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236958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1.6~9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417" y="2932709"/>
            <a:ext cx="4133079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1F10AC0-76E4-F628-2355-81D1265849CC}"/>
              </a:ext>
            </a:extLst>
          </p:cNvPr>
          <p:cNvGrpSpPr/>
          <p:nvPr/>
        </p:nvGrpSpPr>
        <p:grpSpPr>
          <a:xfrm>
            <a:off x="598282" y="1252005"/>
            <a:ext cx="7365428" cy="3149320"/>
            <a:chOff x="967934" y="1007633"/>
            <a:chExt cx="7365428" cy="3149320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8FF85E9-EB51-56DE-7100-BC425808D2B5}"/>
                </a:ext>
              </a:extLst>
            </p:cNvPr>
            <p:cNvSpPr/>
            <p:nvPr/>
          </p:nvSpPr>
          <p:spPr>
            <a:xfrm>
              <a:off x="974189" y="1007633"/>
              <a:ext cx="7359173" cy="31493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025F18E-5C93-71DF-7F7F-79C464E461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48" t="15422" r="74629" b="74405"/>
            <a:stretch/>
          </p:blipFill>
          <p:spPr>
            <a:xfrm>
              <a:off x="1001303" y="1239884"/>
              <a:ext cx="1845097" cy="101960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86EF031-BBBF-0EE9-A9C5-3F2E6F1EC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21190" y="1101208"/>
              <a:ext cx="593926" cy="1231313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64F2B87-96C9-096C-329E-978C1D969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6513" y="2862229"/>
              <a:ext cx="863332" cy="841004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A3AA419-9E4C-5FC1-F050-EBFFC3AEC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4210324" y="1269144"/>
              <a:ext cx="804265" cy="101761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65E59ED-0FFE-67F2-5629-F43480ED71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2" t="28999" r="7304" b="55492"/>
            <a:stretch/>
          </p:blipFill>
          <p:spPr>
            <a:xfrm>
              <a:off x="5222725" y="1379094"/>
              <a:ext cx="1478605" cy="797714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9713C004-E234-832B-C1E2-8F731EE4C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8402" y="1026829"/>
              <a:ext cx="799554" cy="1119375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CFDF06E0-AFFB-41B6-63DF-B7F5D73C0B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08" t="14626" r="7933" b="76634"/>
            <a:stretch/>
          </p:blipFill>
          <p:spPr>
            <a:xfrm>
              <a:off x="967934" y="2641427"/>
              <a:ext cx="1555915" cy="128260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6F85101-22B6-DF40-04AF-48959CE507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10" t="63613" r="19439" b="28133"/>
            <a:stretch/>
          </p:blipFill>
          <p:spPr>
            <a:xfrm>
              <a:off x="2448606" y="2598968"/>
              <a:ext cx="1506131" cy="1332480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59E4C737-6EE8-8A33-3348-CC07EE4B5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5" t="76634" r="79123" b="16006"/>
            <a:stretch/>
          </p:blipFill>
          <p:spPr>
            <a:xfrm>
              <a:off x="3749796" y="2690330"/>
              <a:ext cx="1773157" cy="1437552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9BBB91C0-769C-152B-EC1D-456BECA0D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15" t="77919" r="64022" b="17332"/>
            <a:stretch/>
          </p:blipFill>
          <p:spPr>
            <a:xfrm>
              <a:off x="5079141" y="2728589"/>
              <a:ext cx="1877334" cy="1122358"/>
            </a:xfrm>
            <a:prstGeom prst="rect">
              <a:avLst/>
            </a:prstGeom>
          </p:spPr>
        </p:pic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E8893D34-F0BD-B776-5594-19B125C08B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975" y="888429"/>
            <a:ext cx="1519423" cy="2910605"/>
          </a:xfrm>
          <a:prstGeom prst="rect">
            <a:avLst/>
          </a:prstGeom>
        </p:spPr>
      </p:pic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B6F952B7-7BD7-6BF0-5FBE-660767945C0E}"/>
              </a:ext>
            </a:extLst>
          </p:cNvPr>
          <p:cNvSpPr/>
          <p:nvPr/>
        </p:nvSpPr>
        <p:spPr>
          <a:xfrm>
            <a:off x="3095337" y="336593"/>
            <a:ext cx="4753404" cy="612648"/>
          </a:xfrm>
          <a:prstGeom prst="wedgeRoundRectCallout">
            <a:avLst>
              <a:gd name="adj1" fmla="val 44790"/>
              <a:gd name="adj2" fmla="val 9849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大家认识这些海洋生物吗？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1481E5A-B849-2E91-7610-95A618F310C6}"/>
              </a:ext>
            </a:extLst>
          </p:cNvPr>
          <p:cNvSpPr txBox="1"/>
          <p:nvPr/>
        </p:nvSpPr>
        <p:spPr>
          <a:xfrm>
            <a:off x="671908" y="2444237"/>
            <a:ext cx="230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蝠鲼</a:t>
            </a:r>
            <a:r>
              <a:rPr lang="zh-CN" altLang="en-US" sz="2000" b="1" dirty="0">
                <a:latin typeface="+mn-ea"/>
                <a:ea typeface="+mn-ea"/>
              </a:rPr>
              <a:t>（</a:t>
            </a:r>
            <a:r>
              <a:rPr lang="en-US" altLang="zh-CN" sz="2000" b="1" dirty="0" err="1">
                <a:latin typeface="+mn-ea"/>
                <a:ea typeface="+mn-ea"/>
              </a:rPr>
              <a:t>fèn</a:t>
            </a:r>
            <a:r>
              <a:rPr lang="zh-CN" altLang="en-US" sz="2000" b="1" dirty="0">
                <a:latin typeface="+mn-ea"/>
                <a:ea typeface="+mn-ea"/>
              </a:rPr>
              <a:t>）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5BD5749-AE43-576C-11F2-4620E814492D}"/>
              </a:ext>
            </a:extLst>
          </p:cNvPr>
          <p:cNvSpPr txBox="1"/>
          <p:nvPr/>
        </p:nvSpPr>
        <p:spPr>
          <a:xfrm>
            <a:off x="2596124" y="2444236"/>
            <a:ext cx="87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海马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43F9FF9-7919-0120-D09B-07FD56D835B8}"/>
              </a:ext>
            </a:extLst>
          </p:cNvPr>
          <p:cNvSpPr txBox="1"/>
          <p:nvPr/>
        </p:nvSpPr>
        <p:spPr>
          <a:xfrm>
            <a:off x="3528996" y="2436862"/>
            <a:ext cx="124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神仙鱼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665A485-6F10-55FD-5C33-BFA39AF1F6D9}"/>
              </a:ext>
            </a:extLst>
          </p:cNvPr>
          <p:cNvSpPr txBox="1"/>
          <p:nvPr/>
        </p:nvSpPr>
        <p:spPr>
          <a:xfrm>
            <a:off x="5140145" y="2365000"/>
            <a:ext cx="87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海豚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123835E-B44F-D6C7-DA16-533D8680233F}"/>
              </a:ext>
            </a:extLst>
          </p:cNvPr>
          <p:cNvSpPr txBox="1"/>
          <p:nvPr/>
        </p:nvSpPr>
        <p:spPr>
          <a:xfrm>
            <a:off x="6478633" y="2368056"/>
            <a:ext cx="87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水母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B6BBD41-97EE-FBF6-BA85-0689A54A94D4}"/>
              </a:ext>
            </a:extLst>
          </p:cNvPr>
          <p:cNvSpPr txBox="1"/>
          <p:nvPr/>
        </p:nvSpPr>
        <p:spPr>
          <a:xfrm>
            <a:off x="1091434" y="3873599"/>
            <a:ext cx="87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乌贼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DC21A79-B16E-1F51-41C8-4C349938F68B}"/>
              </a:ext>
            </a:extLst>
          </p:cNvPr>
          <p:cNvSpPr txBox="1"/>
          <p:nvPr/>
        </p:nvSpPr>
        <p:spPr>
          <a:xfrm>
            <a:off x="2267046" y="3865882"/>
            <a:ext cx="113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小丑鱼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09C7CC6-0A3A-3EB4-E265-38B92C5AB925}"/>
              </a:ext>
            </a:extLst>
          </p:cNvPr>
          <p:cNvSpPr txBox="1"/>
          <p:nvPr/>
        </p:nvSpPr>
        <p:spPr>
          <a:xfrm>
            <a:off x="3840672" y="3824349"/>
            <a:ext cx="113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海星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ADDB433-30FB-AED0-AD2D-06665F2309E6}"/>
              </a:ext>
            </a:extLst>
          </p:cNvPr>
          <p:cNvSpPr txBox="1"/>
          <p:nvPr/>
        </p:nvSpPr>
        <p:spPr>
          <a:xfrm>
            <a:off x="5266543" y="3864486"/>
            <a:ext cx="113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海螺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96F7640-F0ED-18A9-24EE-A8DB0412AC2B}"/>
              </a:ext>
            </a:extLst>
          </p:cNvPr>
          <p:cNvSpPr txBox="1"/>
          <p:nvPr/>
        </p:nvSpPr>
        <p:spPr>
          <a:xfrm>
            <a:off x="6561775" y="3873599"/>
            <a:ext cx="1139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海贝</a:t>
            </a:r>
          </a:p>
        </p:txBody>
      </p:sp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B35C7A1-087E-6471-4418-0C13A951B0D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F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C9E005B3-8E07-6A8B-EE5D-F02D5AF9C382}"/>
              </a:ext>
            </a:extLst>
          </p:cNvPr>
          <p:cNvGrpSpPr/>
          <p:nvPr/>
        </p:nvGrpSpPr>
        <p:grpSpPr>
          <a:xfrm>
            <a:off x="99621" y="0"/>
            <a:ext cx="8998984" cy="5143500"/>
            <a:chOff x="99621" y="0"/>
            <a:chExt cx="8998984" cy="51435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666D084-685C-05DF-923D-8A0226E735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88" r="1384"/>
            <a:stretch/>
          </p:blipFill>
          <p:spPr>
            <a:xfrm>
              <a:off x="99621" y="0"/>
              <a:ext cx="4542457" cy="51435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2FCCB3C-2404-E373-08D7-AF0315EC0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2799" y="0"/>
              <a:ext cx="4455806" cy="5143500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04806C5-2BB1-FDF5-2E53-B676C66B21CC}"/>
              </a:ext>
            </a:extLst>
          </p:cNvPr>
          <p:cNvSpPr txBox="1"/>
          <p:nvPr/>
        </p:nvSpPr>
        <p:spPr>
          <a:xfrm>
            <a:off x="3064751" y="473413"/>
            <a:ext cx="2480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我们一起来数一数，这里的海洋生物各有多少？</a:t>
            </a:r>
          </a:p>
        </p:txBody>
      </p:sp>
    </p:spTree>
    <p:extLst>
      <p:ext uri="{BB962C8B-B14F-4D97-AF65-F5344CB8AC3E}">
        <p14:creationId xmlns:p14="http://schemas.microsoft.com/office/powerpoint/2010/main" val="408279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88E14E0-660B-4AC7-9199-DF55E08D4D6A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C30081-AE1F-4356-AF28-7ACF4CC3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3838CAF-8D89-47FF-AA25-C8B5E183C9E0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25E831B-0F7E-E964-CD91-3ACBE53E77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72" t="41276" r="41" b="21441"/>
          <a:stretch/>
        </p:blipFill>
        <p:spPr>
          <a:xfrm>
            <a:off x="2748618" y="1430788"/>
            <a:ext cx="4020968" cy="2807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B319F13-C68D-79C4-E579-0A68F7D14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975" y="888429"/>
            <a:ext cx="1519423" cy="2910605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00239885-5A60-676B-A5A2-FEDE98B7E6B0}"/>
              </a:ext>
            </a:extLst>
          </p:cNvPr>
          <p:cNvSpPr/>
          <p:nvPr/>
        </p:nvSpPr>
        <p:spPr>
          <a:xfrm>
            <a:off x="2639438" y="480461"/>
            <a:ext cx="5274154" cy="612648"/>
          </a:xfrm>
          <a:prstGeom prst="wedgeRoundRectCallout">
            <a:avLst>
              <a:gd name="adj1" fmla="val 44790"/>
              <a:gd name="adj2" fmla="val 9849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这里有多少条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黄色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的神仙鱼呀？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3B268C5-F914-537B-A801-13CDEFAA4865}"/>
              </a:ext>
            </a:extLst>
          </p:cNvPr>
          <p:cNvSpPr/>
          <p:nvPr/>
        </p:nvSpPr>
        <p:spPr>
          <a:xfrm>
            <a:off x="4190318" y="1854740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29BE946-41E5-F80D-0660-8F3028148B1A}"/>
              </a:ext>
            </a:extLst>
          </p:cNvPr>
          <p:cNvSpPr/>
          <p:nvPr/>
        </p:nvSpPr>
        <p:spPr>
          <a:xfrm>
            <a:off x="4939348" y="2192419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B262EE0-01CD-F8AF-CE6C-840C47478BF8}"/>
              </a:ext>
            </a:extLst>
          </p:cNvPr>
          <p:cNvSpPr/>
          <p:nvPr/>
        </p:nvSpPr>
        <p:spPr>
          <a:xfrm>
            <a:off x="5339063" y="2924232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6D717A6-BBDA-7B44-331B-F009CCAC18E3}"/>
              </a:ext>
            </a:extLst>
          </p:cNvPr>
          <p:cNvSpPr/>
          <p:nvPr/>
        </p:nvSpPr>
        <p:spPr>
          <a:xfrm>
            <a:off x="4397285" y="3080056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77C888A-A4AF-1437-21C8-3BF04A688C82}"/>
              </a:ext>
            </a:extLst>
          </p:cNvPr>
          <p:cNvSpPr/>
          <p:nvPr/>
        </p:nvSpPr>
        <p:spPr>
          <a:xfrm>
            <a:off x="3508825" y="2838735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B0088B2-6683-2EBC-B54D-D69156643B7E}"/>
              </a:ext>
            </a:extLst>
          </p:cNvPr>
          <p:cNvSpPr txBox="1"/>
          <p:nvPr/>
        </p:nvSpPr>
        <p:spPr>
          <a:xfrm>
            <a:off x="4317912" y="1423921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1B2A2D0-DAA3-9E97-762A-BD67ADE417BC}"/>
              </a:ext>
            </a:extLst>
          </p:cNvPr>
          <p:cNvSpPr txBox="1"/>
          <p:nvPr/>
        </p:nvSpPr>
        <p:spPr>
          <a:xfrm>
            <a:off x="5394349" y="174644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FEA86C2-1154-DFC7-838E-D40B0B9C5B36}"/>
              </a:ext>
            </a:extLst>
          </p:cNvPr>
          <p:cNvSpPr txBox="1"/>
          <p:nvPr/>
        </p:nvSpPr>
        <p:spPr>
          <a:xfrm>
            <a:off x="6209029" y="323040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245CD31-EA5C-4CB2-4156-F527B9D4ED44}"/>
              </a:ext>
            </a:extLst>
          </p:cNvPr>
          <p:cNvSpPr txBox="1"/>
          <p:nvPr/>
        </p:nvSpPr>
        <p:spPr>
          <a:xfrm>
            <a:off x="4745474" y="3956594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0B7A4EB-23DE-390A-B9CF-603A673636FB}"/>
              </a:ext>
            </a:extLst>
          </p:cNvPr>
          <p:cNvSpPr txBox="1"/>
          <p:nvPr/>
        </p:nvSpPr>
        <p:spPr>
          <a:xfrm>
            <a:off x="3420566" y="362515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077B101-CE5C-AAED-A7EA-C37D09569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17" y="2651863"/>
            <a:ext cx="1061922" cy="2399480"/>
          </a:xfrm>
          <a:prstGeom prst="rect">
            <a:avLst/>
          </a:prstGeom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0F36BA2C-81BD-0E0F-BD7D-BA47CBF55A55}"/>
              </a:ext>
            </a:extLst>
          </p:cNvPr>
          <p:cNvSpPr/>
          <p:nvPr/>
        </p:nvSpPr>
        <p:spPr>
          <a:xfrm>
            <a:off x="1284545" y="1922666"/>
            <a:ext cx="1155579" cy="612648"/>
          </a:xfrm>
          <a:prstGeom prst="wedgeRoundRectCallout">
            <a:avLst>
              <a:gd name="adj1" fmla="val -45780"/>
              <a:gd name="adj2" fmla="val 859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条。</a:t>
            </a:r>
          </a:p>
        </p:txBody>
      </p: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5D35D0B5-4E9A-1F30-4DAE-A7B3239FEFD9}"/>
              </a:ext>
            </a:extLst>
          </p:cNvPr>
          <p:cNvSpPr/>
          <p:nvPr/>
        </p:nvSpPr>
        <p:spPr>
          <a:xfrm>
            <a:off x="2648668" y="480461"/>
            <a:ext cx="5274154" cy="612648"/>
          </a:xfrm>
          <a:prstGeom prst="wedgeRoundRectCallout">
            <a:avLst>
              <a:gd name="adj1" fmla="val 44790"/>
              <a:gd name="adj2" fmla="val 9849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再加上这条粉色的神仙鱼呢？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D0D3416C-5125-0BCA-7EF6-D565F6E62DF0}"/>
              </a:ext>
            </a:extLst>
          </p:cNvPr>
          <p:cNvSpPr/>
          <p:nvPr/>
        </p:nvSpPr>
        <p:spPr>
          <a:xfrm>
            <a:off x="3160764" y="1840890"/>
            <a:ext cx="888460" cy="92737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C688BCEF-B4CE-FF11-2EB4-CD7B8EB18A5A}"/>
              </a:ext>
            </a:extLst>
          </p:cNvPr>
          <p:cNvSpPr/>
          <p:nvPr/>
        </p:nvSpPr>
        <p:spPr>
          <a:xfrm>
            <a:off x="1274912" y="1922666"/>
            <a:ext cx="1155579" cy="612648"/>
          </a:xfrm>
          <a:prstGeom prst="wedgeRoundRectCallout">
            <a:avLst>
              <a:gd name="adj1" fmla="val -45780"/>
              <a:gd name="adj2" fmla="val 859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rgbClr val="FF0000"/>
                </a:solidFill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条。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FB3BAD-BE47-33A6-5D44-60AE00115D32}"/>
              </a:ext>
            </a:extLst>
          </p:cNvPr>
          <p:cNvSpPr txBox="1"/>
          <p:nvPr/>
        </p:nvSpPr>
        <p:spPr>
          <a:xfrm>
            <a:off x="3141387" y="1407502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46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2" grpId="0" animBg="1"/>
      <p:bldP spid="22" grpId="1" animBg="1"/>
      <p:bldP spid="24" grpId="0" animBg="1"/>
      <p:bldP spid="25" grpId="0" animBg="1"/>
      <p:bldP spid="26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AB265BE-C96A-71B3-6AC5-280BCA5324D1}"/>
              </a:ext>
            </a:extLst>
          </p:cNvPr>
          <p:cNvGrpSpPr/>
          <p:nvPr/>
        </p:nvGrpSpPr>
        <p:grpSpPr>
          <a:xfrm>
            <a:off x="320032" y="257430"/>
            <a:ext cx="2144307" cy="667206"/>
            <a:chOff x="7562403" y="236177"/>
            <a:chExt cx="1809325" cy="60844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8D19C31-E7EB-A1E1-7F35-CC79EB4B2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" t="29851" b="30481"/>
            <a:stretch>
              <a:fillRect/>
            </a:stretch>
          </p:blipFill>
          <p:spPr>
            <a:xfrm>
              <a:off x="7562403" y="236177"/>
              <a:ext cx="1809325" cy="608445"/>
            </a:xfrm>
            <a:prstGeom prst="rect">
              <a:avLst/>
            </a:prstGeom>
          </p:spPr>
        </p:pic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BFCDB924-7CA1-7A6D-DA54-D492FD287912}"/>
                </a:ext>
              </a:extLst>
            </p:cNvPr>
            <p:cNvSpPr/>
            <p:nvPr/>
          </p:nvSpPr>
          <p:spPr>
            <a:xfrm>
              <a:off x="7619803" y="244669"/>
              <a:ext cx="1604178" cy="510778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一、认识</a:t>
              </a:r>
              <a:r>
                <a:rPr kumimoji="0" lang="en-US" altLang="zh-CN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6</a:t>
              </a:r>
              <a:endPara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A96171C-265C-F8BA-3135-5EAF121B84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72" t="41276" r="41" b="21441"/>
          <a:stretch/>
        </p:blipFill>
        <p:spPr>
          <a:xfrm>
            <a:off x="1878880" y="1803345"/>
            <a:ext cx="4020968" cy="2807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F9632A3F-1044-CDFA-24C6-97B20090A12E}"/>
              </a:ext>
            </a:extLst>
          </p:cNvPr>
          <p:cNvSpPr/>
          <p:nvPr/>
        </p:nvSpPr>
        <p:spPr>
          <a:xfrm>
            <a:off x="3320580" y="2227297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64E3243-5C89-D51D-A293-0AE11AD0A2F1}"/>
              </a:ext>
            </a:extLst>
          </p:cNvPr>
          <p:cNvSpPr/>
          <p:nvPr/>
        </p:nvSpPr>
        <p:spPr>
          <a:xfrm>
            <a:off x="4069610" y="2564976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41E123D-3198-915C-AA40-49CCC2952C18}"/>
              </a:ext>
            </a:extLst>
          </p:cNvPr>
          <p:cNvSpPr/>
          <p:nvPr/>
        </p:nvSpPr>
        <p:spPr>
          <a:xfrm>
            <a:off x="4469325" y="3296789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C7AAA67-9F2D-05CC-07DE-4D6E86AB3752}"/>
              </a:ext>
            </a:extLst>
          </p:cNvPr>
          <p:cNvSpPr/>
          <p:nvPr/>
        </p:nvSpPr>
        <p:spPr>
          <a:xfrm>
            <a:off x="3527547" y="3452613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EE7DDDF-3D5C-759C-3725-7FC5D8B5C646}"/>
              </a:ext>
            </a:extLst>
          </p:cNvPr>
          <p:cNvSpPr/>
          <p:nvPr/>
        </p:nvSpPr>
        <p:spPr>
          <a:xfrm>
            <a:off x="2639087" y="3211292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8BD4BDF-EF79-EE63-39F7-E8CB0666C20D}"/>
              </a:ext>
            </a:extLst>
          </p:cNvPr>
          <p:cNvSpPr txBox="1"/>
          <p:nvPr/>
        </p:nvSpPr>
        <p:spPr>
          <a:xfrm>
            <a:off x="2434619" y="1722489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C4337C0-9FC8-B56A-1CD8-12698EA09BB4}"/>
              </a:ext>
            </a:extLst>
          </p:cNvPr>
          <p:cNvSpPr txBox="1"/>
          <p:nvPr/>
        </p:nvSpPr>
        <p:spPr>
          <a:xfrm>
            <a:off x="3668769" y="1748744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46561E-DC2C-B14D-BBB7-44DFF8F2A4FD}"/>
              </a:ext>
            </a:extLst>
          </p:cNvPr>
          <p:cNvSpPr txBox="1"/>
          <p:nvPr/>
        </p:nvSpPr>
        <p:spPr>
          <a:xfrm>
            <a:off x="4724176" y="2167762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5613101-5E71-B7FE-BBAA-97CDB24470FF}"/>
              </a:ext>
            </a:extLst>
          </p:cNvPr>
          <p:cNvSpPr txBox="1"/>
          <p:nvPr/>
        </p:nvSpPr>
        <p:spPr>
          <a:xfrm>
            <a:off x="5279245" y="326698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04B1BB6-729B-5936-B988-356790E17CDB}"/>
              </a:ext>
            </a:extLst>
          </p:cNvPr>
          <p:cNvSpPr txBox="1"/>
          <p:nvPr/>
        </p:nvSpPr>
        <p:spPr>
          <a:xfrm>
            <a:off x="3701641" y="4294216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D6D062F-7DAA-A50E-A720-C10AEFA31AD1}"/>
              </a:ext>
            </a:extLst>
          </p:cNvPr>
          <p:cNvSpPr/>
          <p:nvPr/>
        </p:nvSpPr>
        <p:spPr>
          <a:xfrm>
            <a:off x="2291026" y="2213447"/>
            <a:ext cx="888460" cy="92737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12B8A6-2576-DF91-1C5E-7477C54D72D2}"/>
              </a:ext>
            </a:extLst>
          </p:cNvPr>
          <p:cNvSpPr txBox="1"/>
          <p:nvPr/>
        </p:nvSpPr>
        <p:spPr>
          <a:xfrm>
            <a:off x="2728939" y="404177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3EA93A38-BEE0-EA4D-1158-500C41AF4AC8}"/>
              </a:ext>
            </a:extLst>
          </p:cNvPr>
          <p:cNvSpPr/>
          <p:nvPr/>
        </p:nvSpPr>
        <p:spPr>
          <a:xfrm>
            <a:off x="3241411" y="419203"/>
            <a:ext cx="4276815" cy="1031800"/>
          </a:xfrm>
          <a:prstGeom prst="wedgeRoundRectCallout">
            <a:avLst>
              <a:gd name="adj1" fmla="val 44790"/>
              <a:gd name="adj2" fmla="val 9849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刚刚我们一起数过了，这里一共有几条神仙鱼？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D5B1421-9854-C2D5-6A4D-6F991CD5E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582" y="1813692"/>
            <a:ext cx="1519423" cy="2910605"/>
          </a:xfrm>
          <a:prstGeom prst="rect">
            <a:avLst/>
          </a:prstGeom>
        </p:spPr>
      </p:pic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DED4F142-6285-3D13-4427-0B3D0CBA2647}"/>
              </a:ext>
            </a:extLst>
          </p:cNvPr>
          <p:cNvSpPr/>
          <p:nvPr/>
        </p:nvSpPr>
        <p:spPr>
          <a:xfrm>
            <a:off x="3241411" y="432625"/>
            <a:ext cx="4276815" cy="1031800"/>
          </a:xfrm>
          <a:prstGeom prst="wedgeRoundRectCallout">
            <a:avLst>
              <a:gd name="adj1" fmla="val 44790"/>
              <a:gd name="adj2" fmla="val 9849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你有什么办法表示出神仙鱼的条数呢？</a:t>
            </a:r>
          </a:p>
        </p:txBody>
      </p:sp>
    </p:spTree>
    <p:extLst>
      <p:ext uri="{BB962C8B-B14F-4D97-AF65-F5344CB8AC3E}">
        <p14:creationId xmlns:p14="http://schemas.microsoft.com/office/powerpoint/2010/main" val="3813350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9" grpId="0" animBg="1"/>
      <p:bldP spid="19" grpId="1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0B7EF2AC-73F2-E117-2DBB-3182A1A8CBCC}"/>
              </a:ext>
            </a:extLst>
          </p:cNvPr>
          <p:cNvSpPr/>
          <p:nvPr/>
        </p:nvSpPr>
        <p:spPr>
          <a:xfrm>
            <a:off x="458889" y="329159"/>
            <a:ext cx="1454228" cy="506776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方法一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345A055-4E73-74F5-6BA5-1D9E919B40ED}"/>
              </a:ext>
            </a:extLst>
          </p:cNvPr>
          <p:cNvGrpSpPr/>
          <p:nvPr/>
        </p:nvGrpSpPr>
        <p:grpSpPr>
          <a:xfrm>
            <a:off x="3039996" y="1269293"/>
            <a:ext cx="3683874" cy="2222299"/>
            <a:chOff x="803514" y="1380775"/>
            <a:chExt cx="4116210" cy="248310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5D38ED7-78BD-0F2C-E531-A3FFB4376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0180"/>
            <a:stretch/>
          </p:blipFill>
          <p:spPr>
            <a:xfrm>
              <a:off x="803514" y="1409456"/>
              <a:ext cx="2465933" cy="245442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3DBD7D3-6AA4-2C1C-3E49-C787B2F211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9967"/>
            <a:stretch/>
          </p:blipFill>
          <p:spPr>
            <a:xfrm>
              <a:off x="3269447" y="1380775"/>
              <a:ext cx="1650277" cy="2454425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81CF08F3-A845-90DD-5D84-596BA7C50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5" y="2571750"/>
            <a:ext cx="1180650" cy="239948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33ACAA2B-68C9-EC4C-4BB4-6ECD15004C76}"/>
              </a:ext>
            </a:extLst>
          </p:cNvPr>
          <p:cNvSpPr/>
          <p:nvPr/>
        </p:nvSpPr>
        <p:spPr>
          <a:xfrm>
            <a:off x="763870" y="1091983"/>
            <a:ext cx="2217760" cy="1031800"/>
          </a:xfrm>
          <a:prstGeom prst="wedgeRoundRectCallout">
            <a:avLst>
              <a:gd name="adj1" fmla="val -33312"/>
              <a:gd name="adj2" fmla="val 9534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可以用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根手指表示。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0E02794-492B-5937-8366-3708E17FAD5D}"/>
              </a:ext>
            </a:extLst>
          </p:cNvPr>
          <p:cNvSpPr txBox="1"/>
          <p:nvPr/>
        </p:nvSpPr>
        <p:spPr>
          <a:xfrm>
            <a:off x="2538607" y="3771490"/>
            <a:ext cx="52629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左手有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根手指，再添上右手的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根手指，就是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根手指了。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5814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7650BFF-CD36-C182-DC59-D184E6BBE39B}"/>
              </a:ext>
            </a:extLst>
          </p:cNvPr>
          <p:cNvSpPr/>
          <p:nvPr/>
        </p:nvSpPr>
        <p:spPr>
          <a:xfrm>
            <a:off x="458889" y="329159"/>
            <a:ext cx="1454228" cy="506776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方法二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6A2B28-84B5-0CA6-61A4-1ACF4F707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15683" y="1194641"/>
            <a:ext cx="1231566" cy="2399480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DCA1F3BB-D30B-131B-1682-8E3308C81E02}"/>
              </a:ext>
            </a:extLst>
          </p:cNvPr>
          <p:cNvSpPr/>
          <p:nvPr/>
        </p:nvSpPr>
        <p:spPr>
          <a:xfrm>
            <a:off x="4256215" y="329159"/>
            <a:ext cx="3158136" cy="1309694"/>
          </a:xfrm>
          <a:prstGeom prst="wedgeRoundRectCallout">
            <a:avLst>
              <a:gd name="adj1" fmla="val 55991"/>
              <a:gd name="adj2" fmla="val 810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可以用课本上的点子图，将其中的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个涂上颜色。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DE96E45-075F-D4F6-9FA4-63EB853D50F5}"/>
              </a:ext>
            </a:extLst>
          </p:cNvPr>
          <p:cNvSpPr/>
          <p:nvPr/>
        </p:nvSpPr>
        <p:spPr>
          <a:xfrm>
            <a:off x="2571609" y="3013504"/>
            <a:ext cx="3723701" cy="16441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DE51B6A-B280-F6FE-2778-EE965A249015}"/>
              </a:ext>
            </a:extLst>
          </p:cNvPr>
          <p:cNvSpPr/>
          <p:nvPr/>
        </p:nvSpPr>
        <p:spPr>
          <a:xfrm>
            <a:off x="2894301" y="3221075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D737CC0-A48D-9639-E81C-3C70ADDBF3DE}"/>
              </a:ext>
            </a:extLst>
          </p:cNvPr>
          <p:cNvSpPr/>
          <p:nvPr/>
        </p:nvSpPr>
        <p:spPr>
          <a:xfrm>
            <a:off x="3546053" y="3221074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D6884A8-4941-72A3-61E5-5A8E7636FA54}"/>
              </a:ext>
            </a:extLst>
          </p:cNvPr>
          <p:cNvSpPr/>
          <p:nvPr/>
        </p:nvSpPr>
        <p:spPr>
          <a:xfrm>
            <a:off x="4197805" y="3221074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B1B3661-8F2B-38FB-2665-52A619DFF683}"/>
              </a:ext>
            </a:extLst>
          </p:cNvPr>
          <p:cNvSpPr/>
          <p:nvPr/>
        </p:nvSpPr>
        <p:spPr>
          <a:xfrm>
            <a:off x="4849557" y="3221073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FED3EE6-0440-63BE-001E-16EC96129D22}"/>
              </a:ext>
            </a:extLst>
          </p:cNvPr>
          <p:cNvSpPr/>
          <p:nvPr/>
        </p:nvSpPr>
        <p:spPr>
          <a:xfrm>
            <a:off x="5500515" y="3221073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210308E-3810-056E-2FA1-C29976BC2671}"/>
              </a:ext>
            </a:extLst>
          </p:cNvPr>
          <p:cNvSpPr/>
          <p:nvPr/>
        </p:nvSpPr>
        <p:spPr>
          <a:xfrm>
            <a:off x="2894301" y="3939373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2831CE6-5858-00FC-0D67-87DC6A12EA22}"/>
              </a:ext>
            </a:extLst>
          </p:cNvPr>
          <p:cNvSpPr/>
          <p:nvPr/>
        </p:nvSpPr>
        <p:spPr>
          <a:xfrm>
            <a:off x="3546053" y="3939372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D3976F1-64BD-BDDC-10DF-0827204398D6}"/>
              </a:ext>
            </a:extLst>
          </p:cNvPr>
          <p:cNvSpPr/>
          <p:nvPr/>
        </p:nvSpPr>
        <p:spPr>
          <a:xfrm>
            <a:off x="4197805" y="3939372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93B88F3-59D6-8E84-A794-0F0C9EF6B20D}"/>
              </a:ext>
            </a:extLst>
          </p:cNvPr>
          <p:cNvSpPr/>
          <p:nvPr/>
        </p:nvSpPr>
        <p:spPr>
          <a:xfrm>
            <a:off x="4849557" y="3939371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97E04C7-06D5-FCE0-17D7-FF21DEA82694}"/>
              </a:ext>
            </a:extLst>
          </p:cNvPr>
          <p:cNvSpPr/>
          <p:nvPr/>
        </p:nvSpPr>
        <p:spPr>
          <a:xfrm>
            <a:off x="5500515" y="3939371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CE5D1F18-698C-E6C4-EE7A-CE07063DB9A7}"/>
              </a:ext>
            </a:extLst>
          </p:cNvPr>
          <p:cNvSpPr/>
          <p:nvPr/>
        </p:nvSpPr>
        <p:spPr>
          <a:xfrm>
            <a:off x="2894301" y="3221064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7F7444F4-190A-1934-A253-DFCAEA010FF5}"/>
              </a:ext>
            </a:extLst>
          </p:cNvPr>
          <p:cNvSpPr/>
          <p:nvPr/>
        </p:nvSpPr>
        <p:spPr>
          <a:xfrm>
            <a:off x="3546053" y="3221063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E8C91DD-34A8-B5ED-E64C-E781DCC60BD1}"/>
              </a:ext>
            </a:extLst>
          </p:cNvPr>
          <p:cNvSpPr/>
          <p:nvPr/>
        </p:nvSpPr>
        <p:spPr>
          <a:xfrm>
            <a:off x="4197805" y="3221063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74654AA-EAB8-5AC5-1F4F-D0EFF700AEF2}"/>
              </a:ext>
            </a:extLst>
          </p:cNvPr>
          <p:cNvSpPr/>
          <p:nvPr/>
        </p:nvSpPr>
        <p:spPr>
          <a:xfrm>
            <a:off x="4849557" y="3221062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10A7C5A7-88B8-970B-C5D2-80F9153FC241}"/>
              </a:ext>
            </a:extLst>
          </p:cNvPr>
          <p:cNvSpPr/>
          <p:nvPr/>
        </p:nvSpPr>
        <p:spPr>
          <a:xfrm>
            <a:off x="5500515" y="3221062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B929AC4-A86B-C148-59E3-C1D02F277C49}"/>
              </a:ext>
            </a:extLst>
          </p:cNvPr>
          <p:cNvSpPr/>
          <p:nvPr/>
        </p:nvSpPr>
        <p:spPr>
          <a:xfrm>
            <a:off x="2894300" y="3940510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F7D0371-D110-58B4-A10B-00C8DA0C662F}"/>
              </a:ext>
            </a:extLst>
          </p:cNvPr>
          <p:cNvSpPr txBox="1"/>
          <p:nvPr/>
        </p:nvSpPr>
        <p:spPr>
          <a:xfrm>
            <a:off x="2137995" y="1913907"/>
            <a:ext cx="45909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一行是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个，在第二行再涂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个就是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21193B1-3818-FB8B-2EB6-C39C42820645}"/>
              </a:ext>
            </a:extLst>
          </p:cNvPr>
          <p:cNvSpPr txBox="1"/>
          <p:nvPr/>
        </p:nvSpPr>
        <p:spPr>
          <a:xfrm>
            <a:off x="323350" y="3573981"/>
            <a:ext cx="25233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还能怎样涂？</a:t>
            </a:r>
          </a:p>
        </p:txBody>
      </p:sp>
    </p:spTree>
    <p:extLst>
      <p:ext uri="{BB962C8B-B14F-4D97-AF65-F5344CB8AC3E}">
        <p14:creationId xmlns:p14="http://schemas.microsoft.com/office/powerpoint/2010/main" val="35886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7650BFF-CD36-C182-DC59-D184E6BBE39B}"/>
              </a:ext>
            </a:extLst>
          </p:cNvPr>
          <p:cNvSpPr/>
          <p:nvPr/>
        </p:nvSpPr>
        <p:spPr>
          <a:xfrm>
            <a:off x="458889" y="329159"/>
            <a:ext cx="1454228" cy="506776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方法二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6A2B28-84B5-0CA6-61A4-1ACF4F707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15683" y="1194641"/>
            <a:ext cx="1231566" cy="2399480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DCA1F3BB-D30B-131B-1682-8E3308C81E02}"/>
              </a:ext>
            </a:extLst>
          </p:cNvPr>
          <p:cNvSpPr/>
          <p:nvPr/>
        </p:nvSpPr>
        <p:spPr>
          <a:xfrm>
            <a:off x="4256215" y="329159"/>
            <a:ext cx="3158136" cy="1309694"/>
          </a:xfrm>
          <a:prstGeom prst="wedgeRoundRectCallout">
            <a:avLst>
              <a:gd name="adj1" fmla="val 55991"/>
              <a:gd name="adj2" fmla="val 810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可以用课本上的点子图，将其中的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个涂上颜色。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F7D0371-D110-58B4-A10B-00C8DA0C662F}"/>
              </a:ext>
            </a:extLst>
          </p:cNvPr>
          <p:cNvSpPr txBox="1"/>
          <p:nvPr/>
        </p:nvSpPr>
        <p:spPr>
          <a:xfrm>
            <a:off x="2276535" y="1955617"/>
            <a:ext cx="45909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列是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个，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，涂这样的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列就够了。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FA68B933-B967-3EB7-5E13-AD81D0EECEFF}"/>
              </a:ext>
            </a:extLst>
          </p:cNvPr>
          <p:cNvSpPr/>
          <p:nvPr/>
        </p:nvSpPr>
        <p:spPr>
          <a:xfrm>
            <a:off x="2571609" y="3013504"/>
            <a:ext cx="3723701" cy="16441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A9AEED2-7FC2-BC8A-19FC-0801F550D42A}"/>
              </a:ext>
            </a:extLst>
          </p:cNvPr>
          <p:cNvSpPr/>
          <p:nvPr/>
        </p:nvSpPr>
        <p:spPr>
          <a:xfrm>
            <a:off x="2894301" y="3221075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CC346DEA-057C-3CDF-D35B-FEC4AB351C29}"/>
              </a:ext>
            </a:extLst>
          </p:cNvPr>
          <p:cNvSpPr/>
          <p:nvPr/>
        </p:nvSpPr>
        <p:spPr>
          <a:xfrm>
            <a:off x="3546053" y="3221074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80C52CB5-3A80-3A71-E397-A310027ED9EA}"/>
              </a:ext>
            </a:extLst>
          </p:cNvPr>
          <p:cNvSpPr/>
          <p:nvPr/>
        </p:nvSpPr>
        <p:spPr>
          <a:xfrm>
            <a:off x="4197805" y="3221074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9F7C326A-5108-3693-AA89-C3E228C3CFD8}"/>
              </a:ext>
            </a:extLst>
          </p:cNvPr>
          <p:cNvSpPr/>
          <p:nvPr/>
        </p:nvSpPr>
        <p:spPr>
          <a:xfrm>
            <a:off x="4849557" y="3221073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5F6B4747-A3BF-DBC5-D902-907BFC0D6F07}"/>
              </a:ext>
            </a:extLst>
          </p:cNvPr>
          <p:cNvSpPr/>
          <p:nvPr/>
        </p:nvSpPr>
        <p:spPr>
          <a:xfrm>
            <a:off x="5500515" y="3221073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7EB395D-09CD-3CD2-7A04-2931B09AFD9D}"/>
              </a:ext>
            </a:extLst>
          </p:cNvPr>
          <p:cNvSpPr/>
          <p:nvPr/>
        </p:nvSpPr>
        <p:spPr>
          <a:xfrm>
            <a:off x="2894301" y="3939373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C1BB5BB-E80C-A8B3-0B7F-314B772892BF}"/>
              </a:ext>
            </a:extLst>
          </p:cNvPr>
          <p:cNvSpPr/>
          <p:nvPr/>
        </p:nvSpPr>
        <p:spPr>
          <a:xfrm>
            <a:off x="3546053" y="3939372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647673DF-3F55-0D3C-38FC-F26807BA83AB}"/>
              </a:ext>
            </a:extLst>
          </p:cNvPr>
          <p:cNvSpPr/>
          <p:nvPr/>
        </p:nvSpPr>
        <p:spPr>
          <a:xfrm>
            <a:off x="4197805" y="3939372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52B57BC3-FBAF-1CCE-075B-7A06C2F9B7A6}"/>
              </a:ext>
            </a:extLst>
          </p:cNvPr>
          <p:cNvSpPr/>
          <p:nvPr/>
        </p:nvSpPr>
        <p:spPr>
          <a:xfrm>
            <a:off x="4849557" y="3939371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84230281-E728-EC62-B6D9-E82F6BDFB997}"/>
              </a:ext>
            </a:extLst>
          </p:cNvPr>
          <p:cNvSpPr/>
          <p:nvPr/>
        </p:nvSpPr>
        <p:spPr>
          <a:xfrm>
            <a:off x="5500515" y="3939371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F1BDB27A-0735-D33F-8096-D92C3CC913AE}"/>
              </a:ext>
            </a:extLst>
          </p:cNvPr>
          <p:cNvSpPr/>
          <p:nvPr/>
        </p:nvSpPr>
        <p:spPr>
          <a:xfrm>
            <a:off x="2894301" y="3221064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243F362F-10C7-434A-CC4C-435A8B4660E7}"/>
              </a:ext>
            </a:extLst>
          </p:cNvPr>
          <p:cNvSpPr/>
          <p:nvPr/>
        </p:nvSpPr>
        <p:spPr>
          <a:xfrm>
            <a:off x="3546053" y="3221063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0079FAB-286C-9975-1478-56CD2817B819}"/>
              </a:ext>
            </a:extLst>
          </p:cNvPr>
          <p:cNvSpPr/>
          <p:nvPr/>
        </p:nvSpPr>
        <p:spPr>
          <a:xfrm>
            <a:off x="4197805" y="3221063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F9986A82-270D-CA5D-FA60-1584728E2FF2}"/>
              </a:ext>
            </a:extLst>
          </p:cNvPr>
          <p:cNvSpPr/>
          <p:nvPr/>
        </p:nvSpPr>
        <p:spPr>
          <a:xfrm>
            <a:off x="3546697" y="3941873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78F4163D-104D-387A-248D-0CD18DFAC249}"/>
              </a:ext>
            </a:extLst>
          </p:cNvPr>
          <p:cNvSpPr/>
          <p:nvPr/>
        </p:nvSpPr>
        <p:spPr>
          <a:xfrm>
            <a:off x="4197655" y="3941873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9D7C4147-9FE6-B4D8-ED15-EE88F954E5B2}"/>
              </a:ext>
            </a:extLst>
          </p:cNvPr>
          <p:cNvSpPr/>
          <p:nvPr/>
        </p:nvSpPr>
        <p:spPr>
          <a:xfrm>
            <a:off x="2894300" y="3940510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95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C73940F-8711-3405-B12D-FB5A3A6BD6C5}"/>
              </a:ext>
            </a:extLst>
          </p:cNvPr>
          <p:cNvSpPr/>
          <p:nvPr/>
        </p:nvSpPr>
        <p:spPr>
          <a:xfrm>
            <a:off x="458889" y="329159"/>
            <a:ext cx="1454228" cy="506776"/>
          </a:xfrm>
          <a:prstGeom prst="round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6</a:t>
            </a:r>
            <a:r>
              <a:rPr lang="zh-CN" altLang="en-US" sz="2800" b="1" dirty="0"/>
              <a:t>的书写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F6516395-4463-2A04-0636-9B6C8EAC76D8}"/>
              </a:ext>
            </a:extLst>
          </p:cNvPr>
          <p:cNvSpPr/>
          <p:nvPr/>
        </p:nvSpPr>
        <p:spPr>
          <a:xfrm>
            <a:off x="1835696" y="1282359"/>
            <a:ext cx="2088232" cy="578375"/>
          </a:xfrm>
          <a:prstGeom prst="wedgeRoundRectCallout">
            <a:avLst>
              <a:gd name="adj1" fmla="val -64675"/>
              <a:gd name="adj2" fmla="val 46310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像什么？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742F6C-99EC-ABB6-F92F-E47457F3A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231" y="1192219"/>
            <a:ext cx="1498298" cy="1983042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57646F0-0684-D42D-1B16-D6D9698E0C62}"/>
              </a:ext>
            </a:extLst>
          </p:cNvPr>
          <p:cNvSpPr/>
          <p:nvPr/>
        </p:nvSpPr>
        <p:spPr>
          <a:xfrm>
            <a:off x="4930295" y="946273"/>
            <a:ext cx="2049214" cy="917105"/>
          </a:xfrm>
          <a:prstGeom prst="wedgeRoundRectCallout">
            <a:avLst>
              <a:gd name="adj1" fmla="val 72636"/>
              <a:gd name="adj2" fmla="val 3287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像哨子吹得响。</a:t>
            </a:r>
          </a:p>
        </p:txBody>
      </p:sp>
      <p:pic>
        <p:nvPicPr>
          <p:cNvPr id="7" name="图片 5">
            <a:extLst>
              <a:ext uri="{FF2B5EF4-FFF2-40B4-BE49-F238E27FC236}">
                <a16:creationId xmlns:a16="http://schemas.microsoft.com/office/drawing/2014/main" id="{AA4419EB-D4D6-3890-3F9B-DEB0AED34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110" y="2469534"/>
            <a:ext cx="1053404" cy="162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518F1F9-30E4-25EF-60E1-CB352E1874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5581" y="2450471"/>
            <a:ext cx="1953664" cy="18949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7C513FB-5EED-E34A-BCB8-501C8151D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365" y="1175213"/>
            <a:ext cx="1381294" cy="264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9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D78A0FC-6557-B653-6D22-5F79A1E6935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1032" y="3654025"/>
            <a:ext cx="8312728" cy="810491"/>
          </a:xfrm>
          <a:prstGeom prst="rect">
            <a:avLst/>
          </a:prstGeom>
        </p:spPr>
      </p:pic>
      <p:pic>
        <p:nvPicPr>
          <p:cNvPr id="3" name="6">
            <a:hlinkClick r:id="" action="ppaction://media"/>
            <a:extLst>
              <a:ext uri="{FF2B5EF4-FFF2-40B4-BE49-F238E27FC236}">
                <a16:creationId xmlns:a16="http://schemas.microsoft.com/office/drawing/2014/main" id="{E7CD69DF-9376-748E-D239-8848E41938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1266" y="915149"/>
            <a:ext cx="987566" cy="19321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EBECC61-AB3C-6239-0018-F50D79443AD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29125" y="1028097"/>
            <a:ext cx="1786281" cy="170629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145C952-4627-5DB0-6F04-891D20CEBC92}"/>
              </a:ext>
            </a:extLst>
          </p:cNvPr>
          <p:cNvSpPr txBox="1"/>
          <p:nvPr/>
        </p:nvSpPr>
        <p:spPr>
          <a:xfrm>
            <a:off x="341118" y="368227"/>
            <a:ext cx="347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【</a:t>
            </a:r>
            <a:r>
              <a:rPr lang="zh-CN" altLang="en-US" sz="2000" b="1" dirty="0"/>
              <a:t>点击画面播放视频</a:t>
            </a:r>
            <a:r>
              <a:rPr lang="en-US" altLang="zh-CN" sz="2000" b="1" dirty="0"/>
              <a:t>】</a:t>
            </a:r>
            <a:endParaRPr lang="zh-CN" altLang="en-US" sz="20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13A509B-1DEF-E748-CF34-F9711BEA9793}"/>
              </a:ext>
            </a:extLst>
          </p:cNvPr>
          <p:cNvSpPr txBox="1"/>
          <p:nvPr/>
        </p:nvSpPr>
        <p:spPr>
          <a:xfrm>
            <a:off x="5295091" y="627366"/>
            <a:ext cx="305124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j-lt"/>
              </a:rPr>
              <a:t>“6”是一笔写成，</a:t>
            </a:r>
            <a:r>
              <a:rPr lang="zh-CN" altLang="en-US" sz="2400" b="1" dirty="0">
                <a:solidFill>
                  <a:srgbClr val="0070C0"/>
                </a:solidFill>
                <a:latin typeface="+mj-lt"/>
              </a:rPr>
              <a:t>从“日”字格的右上方出发向左下方画曲线</a:t>
            </a:r>
            <a:r>
              <a:rPr lang="zh-CN" altLang="en-US" sz="2400" b="1" dirty="0">
                <a:latin typeface="+mj-lt"/>
              </a:rPr>
              <a:t>，它的下半部分像个0，这个</a:t>
            </a:r>
            <a:r>
              <a:rPr lang="zh-CN" altLang="en-US" sz="2400" b="1" dirty="0">
                <a:solidFill>
                  <a:srgbClr val="0070C0"/>
                </a:solidFill>
                <a:latin typeface="+mj-lt"/>
              </a:rPr>
              <a:t>0要写在下边的小格里</a:t>
            </a:r>
            <a:r>
              <a:rPr lang="zh-CN" altLang="en-US" sz="2400" b="1" dirty="0">
                <a:latin typeface="+mj-lt"/>
              </a:rPr>
              <a:t>，注意要圆滑，不能有棱角。</a:t>
            </a:r>
          </a:p>
        </p:txBody>
      </p:sp>
    </p:spTree>
    <p:extLst>
      <p:ext uri="{BB962C8B-B14F-4D97-AF65-F5344CB8AC3E}">
        <p14:creationId xmlns:p14="http://schemas.microsoft.com/office/powerpoint/2010/main" val="12535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9D1D6508-C18D-38D2-A0E9-48CCF548C74F}"/>
              </a:ext>
            </a:extLst>
          </p:cNvPr>
          <p:cNvSpPr/>
          <p:nvPr/>
        </p:nvSpPr>
        <p:spPr>
          <a:xfrm>
            <a:off x="1857729" y="367959"/>
            <a:ext cx="4510019" cy="921014"/>
          </a:xfrm>
          <a:prstGeom prst="wedgeRoundRectCallout">
            <a:avLst>
              <a:gd name="adj1" fmla="val -64675"/>
              <a:gd name="adj2" fmla="val 46310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除了小丑鱼，还有哪些事物的数量可以用</a:t>
            </a:r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表示呢？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727EFC1-62D4-0894-1AB0-35369198F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642" y="0"/>
            <a:ext cx="1381294" cy="26460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1515618-46CF-FE93-E5BF-DC9075C7C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4" y="2792500"/>
            <a:ext cx="1379835" cy="198304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D041A5F-2875-27B9-B4A6-2A49425D9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0203" y="1753561"/>
            <a:ext cx="1547262" cy="2181345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FDEA8FED-E58C-6923-73E3-780558C18A12}"/>
              </a:ext>
            </a:extLst>
          </p:cNvPr>
          <p:cNvSpPr/>
          <p:nvPr/>
        </p:nvSpPr>
        <p:spPr>
          <a:xfrm>
            <a:off x="3759140" y="2098614"/>
            <a:ext cx="3665169" cy="604859"/>
          </a:xfrm>
          <a:prstGeom prst="wedgeRoundRectCallout">
            <a:avLst>
              <a:gd name="adj1" fmla="val 60240"/>
              <a:gd name="adj2" fmla="val 48663"/>
              <a:gd name="adj3" fmla="val 16667"/>
            </a:avLst>
          </a:prstGeom>
          <a:solidFill>
            <a:srgbClr val="E2F2F1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我们一年级有</a:t>
            </a:r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个班。</a:t>
            </a:r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FA626A9F-7303-2B32-59F9-F94D8704078F}"/>
              </a:ext>
            </a:extLst>
          </p:cNvPr>
          <p:cNvSpPr/>
          <p:nvPr/>
        </p:nvSpPr>
        <p:spPr>
          <a:xfrm>
            <a:off x="2633750" y="3330047"/>
            <a:ext cx="2957975" cy="604859"/>
          </a:xfrm>
          <a:prstGeom prst="wedgeRoundRectCallout">
            <a:avLst>
              <a:gd name="adj1" fmla="val -71169"/>
              <a:gd name="adj2" fmla="val 3878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我有</a:t>
            </a:r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本作业本。</a:t>
            </a:r>
          </a:p>
        </p:txBody>
      </p:sp>
    </p:spTree>
    <p:extLst>
      <p:ext uri="{BB962C8B-B14F-4D97-AF65-F5344CB8AC3E}">
        <p14:creationId xmlns:p14="http://schemas.microsoft.com/office/powerpoint/2010/main" val="333402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E85E79-72C7-738B-2CD0-9A37115A9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0" y="3017563"/>
            <a:ext cx="1181213" cy="19830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E930C01-A26A-DB78-425C-13542F310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750" y="1433146"/>
            <a:ext cx="2488728" cy="1489888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C880180-DE98-D34C-BF45-109B23421A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00" t="56420" r="22564" b="22840"/>
          <a:stretch/>
        </p:blipFill>
        <p:spPr>
          <a:xfrm>
            <a:off x="5908733" y="3017563"/>
            <a:ext cx="2448762" cy="1561902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D494CFA-4256-90A8-CA5A-A4CBB7051D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3" t="88240" r="75572"/>
          <a:stretch/>
        </p:blipFill>
        <p:spPr>
          <a:xfrm>
            <a:off x="3061522" y="1464975"/>
            <a:ext cx="2603546" cy="142622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93FE0205-8774-13C4-5BD8-69E828EAB164}"/>
              </a:ext>
            </a:extLst>
          </p:cNvPr>
          <p:cNvSpPr/>
          <p:nvPr/>
        </p:nvSpPr>
        <p:spPr>
          <a:xfrm>
            <a:off x="1857729" y="367959"/>
            <a:ext cx="4510019" cy="921014"/>
          </a:xfrm>
          <a:prstGeom prst="wedgeRoundRectCallout">
            <a:avLst>
              <a:gd name="adj1" fmla="val -64675"/>
              <a:gd name="adj2" fmla="val 46310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除了小丑鱼，还有哪些事物的数量可以用</a:t>
            </a:r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表示呢？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2DAD18-D7FD-7C53-A5BF-7539FA2DF0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642" y="0"/>
            <a:ext cx="1381294" cy="2646005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3463643-F673-2FF4-498A-467345918DBF}"/>
              </a:ext>
            </a:extLst>
          </p:cNvPr>
          <p:cNvSpPr/>
          <p:nvPr/>
        </p:nvSpPr>
        <p:spPr>
          <a:xfrm>
            <a:off x="2211475" y="3159409"/>
            <a:ext cx="3309850" cy="1445494"/>
          </a:xfrm>
          <a:prstGeom prst="wedgeRoundRectCallout">
            <a:avLst>
              <a:gd name="adj1" fmla="val -71553"/>
              <a:gd name="adj2" fmla="val 1066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图中海星、海豚、小丑鱼的数量都可以用数字</a:t>
            </a:r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表示。</a:t>
            </a:r>
          </a:p>
        </p:txBody>
      </p:sp>
    </p:spTree>
    <p:extLst>
      <p:ext uri="{BB962C8B-B14F-4D97-AF65-F5344CB8AC3E}">
        <p14:creationId xmlns:p14="http://schemas.microsoft.com/office/powerpoint/2010/main" val="228821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D592D2F-942E-2D45-4924-F873BA0BA171}"/>
              </a:ext>
            </a:extLst>
          </p:cNvPr>
          <p:cNvGrpSpPr/>
          <p:nvPr/>
        </p:nvGrpSpPr>
        <p:grpSpPr>
          <a:xfrm>
            <a:off x="320032" y="257430"/>
            <a:ext cx="2144307" cy="667206"/>
            <a:chOff x="7562403" y="236177"/>
            <a:chExt cx="1809325" cy="60844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10675DE-26B3-117B-CB9B-5F3119560C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" t="29851" b="30481"/>
            <a:stretch>
              <a:fillRect/>
            </a:stretch>
          </p:blipFill>
          <p:spPr>
            <a:xfrm>
              <a:off x="7562403" y="236177"/>
              <a:ext cx="1809325" cy="608445"/>
            </a:xfrm>
            <a:prstGeom prst="rect">
              <a:avLst/>
            </a:prstGeom>
          </p:spPr>
        </p:pic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F1C07F62-3494-7137-B91F-6B112EA06C89}"/>
                </a:ext>
              </a:extLst>
            </p:cNvPr>
            <p:cNvSpPr/>
            <p:nvPr/>
          </p:nvSpPr>
          <p:spPr>
            <a:xfrm>
              <a:off x="7619803" y="244669"/>
              <a:ext cx="1604178" cy="510778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二、认识</a:t>
              </a:r>
              <a:r>
                <a:rPr kumimoji="0" lang="en-US" altLang="zh-CN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7</a:t>
              </a:r>
              <a:endPara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00010BFF-F401-40CA-4E5D-36A8F1E39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504" y="1827411"/>
            <a:ext cx="3040665" cy="218134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6710BEC-2A84-23F0-1F93-8EB951660F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7" t="77146"/>
          <a:stretch/>
        </p:blipFill>
        <p:spPr>
          <a:xfrm>
            <a:off x="3652058" y="3389838"/>
            <a:ext cx="1333107" cy="498533"/>
          </a:xfrm>
          <a:prstGeom prst="rect">
            <a:avLst/>
          </a:prstGeom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11841551-43BB-DF8A-D7FF-2F996BDF89EB}"/>
              </a:ext>
            </a:extLst>
          </p:cNvPr>
          <p:cNvSpPr/>
          <p:nvPr/>
        </p:nvSpPr>
        <p:spPr>
          <a:xfrm>
            <a:off x="3347101" y="399621"/>
            <a:ext cx="3946066" cy="921014"/>
          </a:xfrm>
          <a:prstGeom prst="wedgeRoundRectCallout">
            <a:avLst>
              <a:gd name="adj1" fmla="val 60959"/>
              <a:gd name="adj2" fmla="val 48702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这种鱼大家还记得吗？一共有多少条？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4A45601-9407-0018-C41D-E18CC8EB42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112" y="486323"/>
            <a:ext cx="1381294" cy="2646005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4DBE0A60-9A27-70F2-4712-F4B49DAA909C}"/>
              </a:ext>
            </a:extLst>
          </p:cNvPr>
          <p:cNvSpPr/>
          <p:nvPr/>
        </p:nvSpPr>
        <p:spPr>
          <a:xfrm>
            <a:off x="2594177" y="413336"/>
            <a:ext cx="4715984" cy="921014"/>
          </a:xfrm>
          <a:prstGeom prst="wedgeRoundRectCallout">
            <a:avLst>
              <a:gd name="adj1" fmla="val 58857"/>
              <a:gd name="adj2" fmla="val 49898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又游来了一条蝠鲼，现在有几条？你是怎么知道的？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E4E7B27-E00C-E262-5B98-1354B1E9A31B}"/>
              </a:ext>
            </a:extLst>
          </p:cNvPr>
          <p:cNvSpPr/>
          <p:nvPr/>
        </p:nvSpPr>
        <p:spPr>
          <a:xfrm>
            <a:off x="2020109" y="1809325"/>
            <a:ext cx="888460" cy="69106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D0C9827-7A17-E2A1-2FE5-8EA0BFB9581D}"/>
              </a:ext>
            </a:extLst>
          </p:cNvPr>
          <p:cNvSpPr/>
          <p:nvPr/>
        </p:nvSpPr>
        <p:spPr>
          <a:xfrm>
            <a:off x="2827505" y="1880681"/>
            <a:ext cx="888460" cy="69106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DD34701-ED18-27B7-282D-112200C14466}"/>
              </a:ext>
            </a:extLst>
          </p:cNvPr>
          <p:cNvSpPr/>
          <p:nvPr/>
        </p:nvSpPr>
        <p:spPr>
          <a:xfrm>
            <a:off x="3697746" y="1952832"/>
            <a:ext cx="888460" cy="49853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01282705-6BEB-3F5D-1204-835525D5518B}"/>
              </a:ext>
            </a:extLst>
          </p:cNvPr>
          <p:cNvSpPr/>
          <p:nvPr/>
        </p:nvSpPr>
        <p:spPr>
          <a:xfrm>
            <a:off x="2399773" y="2500394"/>
            <a:ext cx="796741" cy="69106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19000B9-5E03-4C94-675E-B11105A6F641}"/>
              </a:ext>
            </a:extLst>
          </p:cNvPr>
          <p:cNvSpPr/>
          <p:nvPr/>
        </p:nvSpPr>
        <p:spPr>
          <a:xfrm>
            <a:off x="3265843" y="2325628"/>
            <a:ext cx="888459" cy="59878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D6D3E378-0718-4BA5-83F0-7F946D025DD7}"/>
              </a:ext>
            </a:extLst>
          </p:cNvPr>
          <p:cNvSpPr/>
          <p:nvPr/>
        </p:nvSpPr>
        <p:spPr>
          <a:xfrm>
            <a:off x="3161375" y="2643901"/>
            <a:ext cx="888458" cy="90022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F82F9B83-7129-B819-D049-66438215387E}"/>
              </a:ext>
            </a:extLst>
          </p:cNvPr>
          <p:cNvSpPr/>
          <p:nvPr/>
        </p:nvSpPr>
        <p:spPr>
          <a:xfrm>
            <a:off x="3774330" y="3323148"/>
            <a:ext cx="766186" cy="59116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EF411EA-3F46-DF31-0A9E-D5DC76B1F9A0}"/>
              </a:ext>
            </a:extLst>
          </p:cNvPr>
          <p:cNvSpPr txBox="1"/>
          <p:nvPr/>
        </p:nvSpPr>
        <p:spPr>
          <a:xfrm>
            <a:off x="2300035" y="1394350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4CA341E-3EC1-5493-E356-455CDCB365C1}"/>
              </a:ext>
            </a:extLst>
          </p:cNvPr>
          <p:cNvSpPr txBox="1"/>
          <p:nvPr/>
        </p:nvSpPr>
        <p:spPr>
          <a:xfrm>
            <a:off x="3162194" y="1417128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905DF47-DB6C-6FBE-2199-E613E0CC345F}"/>
              </a:ext>
            </a:extLst>
          </p:cNvPr>
          <p:cNvSpPr txBox="1"/>
          <p:nvPr/>
        </p:nvSpPr>
        <p:spPr>
          <a:xfrm>
            <a:off x="4070681" y="1393537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4AAE79A-77A0-7FAF-96AD-33B22145BD67}"/>
              </a:ext>
            </a:extLst>
          </p:cNvPr>
          <p:cNvSpPr txBox="1"/>
          <p:nvPr/>
        </p:nvSpPr>
        <p:spPr>
          <a:xfrm>
            <a:off x="2073368" y="2558735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515D340-44B1-166E-E72D-427C3F92115D}"/>
              </a:ext>
            </a:extLst>
          </p:cNvPr>
          <p:cNvSpPr txBox="1"/>
          <p:nvPr/>
        </p:nvSpPr>
        <p:spPr>
          <a:xfrm>
            <a:off x="4100119" y="2394863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724ADBE-A465-D0AC-031E-F3C2E39F69ED}"/>
              </a:ext>
            </a:extLst>
          </p:cNvPr>
          <p:cNvSpPr txBox="1"/>
          <p:nvPr/>
        </p:nvSpPr>
        <p:spPr>
          <a:xfrm>
            <a:off x="2926378" y="3296721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23874FE-F31F-5CA3-F5B2-47135D12463B}"/>
              </a:ext>
            </a:extLst>
          </p:cNvPr>
          <p:cNvSpPr txBox="1"/>
          <p:nvPr/>
        </p:nvSpPr>
        <p:spPr>
          <a:xfrm>
            <a:off x="3626357" y="3765232"/>
            <a:ext cx="540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8CBF7FD-70A3-90A1-6720-9FEE028B8B4F}"/>
              </a:ext>
            </a:extLst>
          </p:cNvPr>
          <p:cNvSpPr txBox="1"/>
          <p:nvPr/>
        </p:nvSpPr>
        <p:spPr>
          <a:xfrm>
            <a:off x="5376688" y="3626761"/>
            <a:ext cx="3092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现在有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条蝠鲼。</a:t>
            </a:r>
          </a:p>
        </p:txBody>
      </p:sp>
    </p:spTree>
    <p:extLst>
      <p:ext uri="{BB962C8B-B14F-4D97-AF65-F5344CB8AC3E}">
        <p14:creationId xmlns:p14="http://schemas.microsoft.com/office/powerpoint/2010/main" val="22616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C7EBF7-53B7-4D8B-382A-249E995EE482}"/>
              </a:ext>
            </a:extLst>
          </p:cNvPr>
          <p:cNvSpPr txBox="1"/>
          <p:nvPr/>
        </p:nvSpPr>
        <p:spPr>
          <a:xfrm>
            <a:off x="936434" y="420853"/>
            <a:ext cx="7535538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你有什么办法表示出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条蝠鲼呢？请你画一画，在点子图中涂一涂。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D9071F0B-4962-26DC-B14B-B91F20686614}"/>
              </a:ext>
            </a:extLst>
          </p:cNvPr>
          <p:cNvSpPr/>
          <p:nvPr/>
        </p:nvSpPr>
        <p:spPr>
          <a:xfrm>
            <a:off x="1392804" y="2264357"/>
            <a:ext cx="3723701" cy="16441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64A4DD3E-1216-B001-E6FC-1430727D2647}"/>
              </a:ext>
            </a:extLst>
          </p:cNvPr>
          <p:cNvSpPr/>
          <p:nvPr/>
        </p:nvSpPr>
        <p:spPr>
          <a:xfrm>
            <a:off x="1715496" y="2471928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0F7018B8-F23A-56D0-7CF8-DE17D96E83A7}"/>
              </a:ext>
            </a:extLst>
          </p:cNvPr>
          <p:cNvSpPr/>
          <p:nvPr/>
        </p:nvSpPr>
        <p:spPr>
          <a:xfrm>
            <a:off x="2367248" y="2471927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D64A211-5C33-9E86-6619-5FA3BC9E6473}"/>
              </a:ext>
            </a:extLst>
          </p:cNvPr>
          <p:cNvSpPr/>
          <p:nvPr/>
        </p:nvSpPr>
        <p:spPr>
          <a:xfrm>
            <a:off x="3019000" y="2471927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E74224E-06F9-799C-2FDC-9DFB93464337}"/>
              </a:ext>
            </a:extLst>
          </p:cNvPr>
          <p:cNvSpPr/>
          <p:nvPr/>
        </p:nvSpPr>
        <p:spPr>
          <a:xfrm>
            <a:off x="3670752" y="2471926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B95DA0A-E7F0-046B-6D86-EF143B143F23}"/>
              </a:ext>
            </a:extLst>
          </p:cNvPr>
          <p:cNvSpPr/>
          <p:nvPr/>
        </p:nvSpPr>
        <p:spPr>
          <a:xfrm>
            <a:off x="4321710" y="2471926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E8CA568-AB44-2FC4-D681-1459D3B16FF4}"/>
              </a:ext>
            </a:extLst>
          </p:cNvPr>
          <p:cNvSpPr/>
          <p:nvPr/>
        </p:nvSpPr>
        <p:spPr>
          <a:xfrm>
            <a:off x="1715496" y="3190226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5753FC3-A6E3-5571-AA32-D0D10BA1E698}"/>
              </a:ext>
            </a:extLst>
          </p:cNvPr>
          <p:cNvSpPr/>
          <p:nvPr/>
        </p:nvSpPr>
        <p:spPr>
          <a:xfrm>
            <a:off x="2367248" y="3190225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728FA42-7BC7-AEC7-1ECF-890C0E10F572}"/>
              </a:ext>
            </a:extLst>
          </p:cNvPr>
          <p:cNvSpPr/>
          <p:nvPr/>
        </p:nvSpPr>
        <p:spPr>
          <a:xfrm>
            <a:off x="3019000" y="3190225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7C24890-25C1-209C-3B2A-B70EFD232F1A}"/>
              </a:ext>
            </a:extLst>
          </p:cNvPr>
          <p:cNvSpPr/>
          <p:nvPr/>
        </p:nvSpPr>
        <p:spPr>
          <a:xfrm>
            <a:off x="3670752" y="3190224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F01205C1-6731-78C5-47F9-4F01DB723AF9}"/>
              </a:ext>
            </a:extLst>
          </p:cNvPr>
          <p:cNvSpPr/>
          <p:nvPr/>
        </p:nvSpPr>
        <p:spPr>
          <a:xfrm>
            <a:off x="4321710" y="3190224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39F6E36-7069-514C-7AAC-1ED75548442A}"/>
              </a:ext>
            </a:extLst>
          </p:cNvPr>
          <p:cNvSpPr/>
          <p:nvPr/>
        </p:nvSpPr>
        <p:spPr>
          <a:xfrm>
            <a:off x="1715496" y="2471917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E7AE2B0-56A2-5B24-DFE7-0E76DC9BB738}"/>
              </a:ext>
            </a:extLst>
          </p:cNvPr>
          <p:cNvSpPr/>
          <p:nvPr/>
        </p:nvSpPr>
        <p:spPr>
          <a:xfrm>
            <a:off x="2367248" y="2471916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9C6E53B-4766-F66B-2491-0637987C6F6D}"/>
              </a:ext>
            </a:extLst>
          </p:cNvPr>
          <p:cNvSpPr/>
          <p:nvPr/>
        </p:nvSpPr>
        <p:spPr>
          <a:xfrm>
            <a:off x="3019000" y="2471916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5F81B0A-C6D0-654F-A2BF-89CED19D799E}"/>
              </a:ext>
            </a:extLst>
          </p:cNvPr>
          <p:cNvSpPr/>
          <p:nvPr/>
        </p:nvSpPr>
        <p:spPr>
          <a:xfrm>
            <a:off x="3670752" y="2471915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2690CE6-5DBC-7544-22B6-3039F6E035FA}"/>
              </a:ext>
            </a:extLst>
          </p:cNvPr>
          <p:cNvSpPr/>
          <p:nvPr/>
        </p:nvSpPr>
        <p:spPr>
          <a:xfrm>
            <a:off x="4321710" y="2471915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424C032-653C-9F28-AEEC-0D062B96CC1A}"/>
              </a:ext>
            </a:extLst>
          </p:cNvPr>
          <p:cNvSpPr/>
          <p:nvPr/>
        </p:nvSpPr>
        <p:spPr>
          <a:xfrm>
            <a:off x="1715495" y="3191075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7F3723C-0DE8-4593-1DFC-D7314E1DB110}"/>
              </a:ext>
            </a:extLst>
          </p:cNvPr>
          <p:cNvSpPr/>
          <p:nvPr/>
        </p:nvSpPr>
        <p:spPr>
          <a:xfrm>
            <a:off x="2367248" y="3191464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42FD982-1F33-3BA4-6E68-A4175017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673" y="2320116"/>
            <a:ext cx="1693507" cy="153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9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CDE8713D-5FAD-DC87-4650-6131D82F033B}"/>
              </a:ext>
            </a:extLst>
          </p:cNvPr>
          <p:cNvSpPr/>
          <p:nvPr/>
        </p:nvSpPr>
        <p:spPr>
          <a:xfrm>
            <a:off x="458889" y="329159"/>
            <a:ext cx="1454228" cy="506776"/>
          </a:xfrm>
          <a:prstGeom prst="round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7</a:t>
            </a:r>
            <a:r>
              <a:rPr lang="zh-CN" altLang="en-US" sz="2800" b="1" dirty="0"/>
              <a:t>的书写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4E52CF5-2AB5-6A3D-02F4-5416E8A432CC}"/>
              </a:ext>
            </a:extLst>
          </p:cNvPr>
          <p:cNvSpPr/>
          <p:nvPr/>
        </p:nvSpPr>
        <p:spPr>
          <a:xfrm>
            <a:off x="1835696" y="1282359"/>
            <a:ext cx="2088232" cy="578375"/>
          </a:xfrm>
          <a:prstGeom prst="wedgeRoundRectCallout">
            <a:avLst>
              <a:gd name="adj1" fmla="val -64675"/>
              <a:gd name="adj2" fmla="val 46310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</a:rPr>
              <a:t>像什么？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527BED7-2CB6-E94C-E450-37A423110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231" y="1192219"/>
            <a:ext cx="1498298" cy="1983042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BFA5A9E8-9128-5586-33E8-31EF91180BC7}"/>
              </a:ext>
            </a:extLst>
          </p:cNvPr>
          <p:cNvSpPr/>
          <p:nvPr/>
        </p:nvSpPr>
        <p:spPr>
          <a:xfrm>
            <a:off x="4930295" y="946273"/>
            <a:ext cx="2049214" cy="917105"/>
          </a:xfrm>
          <a:prstGeom prst="wedgeRoundRectCallout">
            <a:avLst>
              <a:gd name="adj1" fmla="val 72636"/>
              <a:gd name="adj2" fmla="val 3287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</a:rPr>
              <a:t>像镰刀割青草。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AEBEC21-DFDB-91E7-5E0E-C462DDCD2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365" y="1175213"/>
            <a:ext cx="1381294" cy="2646005"/>
          </a:xfrm>
          <a:prstGeom prst="rect">
            <a:avLst/>
          </a:prstGeom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B34FE257-20DF-393C-DC6F-5A2E10F69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31942"/>
            <a:ext cx="952500" cy="162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2715FE6-0C3E-4E6D-56CA-5C16FE8BA8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33" t="6601" r="20547" b="5200"/>
          <a:stretch/>
        </p:blipFill>
        <p:spPr>
          <a:xfrm rot="2153632">
            <a:off x="4405146" y="2370570"/>
            <a:ext cx="1681829" cy="174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0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312FECD-1AE6-8689-484E-2DCA18940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33" y="3615484"/>
            <a:ext cx="8312727" cy="8245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A475536-25E0-BE85-3FDA-84600D4168F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30497" y="1061806"/>
            <a:ext cx="1604675" cy="1638877"/>
          </a:xfrm>
          <a:prstGeom prst="rect">
            <a:avLst/>
          </a:prstGeom>
        </p:spPr>
      </p:pic>
      <p:pic>
        <p:nvPicPr>
          <p:cNvPr id="7" name="7">
            <a:hlinkClick r:id="" action="ppaction://media"/>
            <a:extLst>
              <a:ext uri="{FF2B5EF4-FFF2-40B4-BE49-F238E27FC236}">
                <a16:creationId xmlns:a16="http://schemas.microsoft.com/office/drawing/2014/main" id="{EAAFAECD-9E31-A7D1-1827-B34662C0EA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4110" y="919956"/>
            <a:ext cx="1001878" cy="193219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482EF46-63FC-2D73-346D-27FBE526F95F}"/>
              </a:ext>
            </a:extLst>
          </p:cNvPr>
          <p:cNvSpPr txBox="1"/>
          <p:nvPr/>
        </p:nvSpPr>
        <p:spPr>
          <a:xfrm>
            <a:off x="341118" y="181860"/>
            <a:ext cx="347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【</a:t>
            </a:r>
            <a:r>
              <a:rPr lang="zh-CN" altLang="en-US" sz="2000" b="1" dirty="0"/>
              <a:t>点击画面播放视频</a:t>
            </a:r>
            <a:r>
              <a:rPr lang="en-US" altLang="zh-CN" sz="2000" b="1" dirty="0"/>
              <a:t>】</a:t>
            </a:r>
            <a:endParaRPr lang="zh-CN" altLang="en-US" sz="20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B363E32-4EFD-2E05-6C3E-E702F072D01E}"/>
              </a:ext>
            </a:extLst>
          </p:cNvPr>
          <p:cNvSpPr txBox="1"/>
          <p:nvPr/>
        </p:nvSpPr>
        <p:spPr>
          <a:xfrm>
            <a:off x="5350175" y="1316121"/>
            <a:ext cx="3051242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</a:rPr>
              <a:t>一笔写成</a:t>
            </a:r>
            <a:r>
              <a:rPr lang="en-US" altLang="zh-CN" sz="2400" b="1" dirty="0">
                <a:latin typeface="+mj-lt"/>
              </a:rPr>
              <a:t>7</a:t>
            </a:r>
            <a:r>
              <a:rPr lang="zh-CN" altLang="en-US" sz="2400" b="1" dirty="0">
                <a:latin typeface="+mj-lt"/>
              </a:rPr>
              <a:t>，横要短而平，折要斜而直。</a:t>
            </a:r>
          </a:p>
        </p:txBody>
      </p:sp>
    </p:spTree>
    <p:extLst>
      <p:ext uri="{BB962C8B-B14F-4D97-AF65-F5344CB8AC3E}">
        <p14:creationId xmlns:p14="http://schemas.microsoft.com/office/powerpoint/2010/main" val="274800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9D1D6508-C18D-38D2-A0E9-48CCF548C74F}"/>
              </a:ext>
            </a:extLst>
          </p:cNvPr>
          <p:cNvSpPr/>
          <p:nvPr/>
        </p:nvSpPr>
        <p:spPr>
          <a:xfrm>
            <a:off x="1857730" y="367959"/>
            <a:ext cx="3518502" cy="921014"/>
          </a:xfrm>
          <a:prstGeom prst="wedgeRoundRectCallout">
            <a:avLst>
              <a:gd name="adj1" fmla="val -64675"/>
              <a:gd name="adj2" fmla="val 46310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这个</a:t>
            </a:r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</a:rPr>
              <a:t>还能表示哪些物体的数量呢？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727EFC1-62D4-0894-1AB0-35369198F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642" y="0"/>
            <a:ext cx="1381294" cy="26460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52F036C-3D98-90B9-DB8A-E48AACF5FD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76" r="4220" b="78188"/>
          <a:stretch/>
        </p:blipFill>
        <p:spPr>
          <a:xfrm>
            <a:off x="3026929" y="1468429"/>
            <a:ext cx="3090142" cy="1493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02640E3-971D-BF74-EE49-F04D800B62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5473" y="3419189"/>
            <a:ext cx="1924931" cy="1354444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4F60FA2A-D197-95FE-E153-2C8F7B986004}"/>
              </a:ext>
            </a:extLst>
          </p:cNvPr>
          <p:cNvGrpSpPr/>
          <p:nvPr/>
        </p:nvGrpSpPr>
        <p:grpSpPr>
          <a:xfrm>
            <a:off x="4684367" y="3397270"/>
            <a:ext cx="2439368" cy="1356352"/>
            <a:chOff x="4956569" y="3236110"/>
            <a:chExt cx="2439368" cy="1356352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219BCE7-45E7-2B63-3C60-BE949B06C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6569" y="3236112"/>
              <a:ext cx="553821" cy="631859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3385E5D-C079-114A-17A6-165F73073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3250" y="3236112"/>
              <a:ext cx="553821" cy="63185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C1BE37FF-7F0D-B70D-7BDD-81F98851D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466" y="3236111"/>
              <a:ext cx="553821" cy="631859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F86820D-50EA-1365-85E8-3D1A83B80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116" y="3236110"/>
              <a:ext cx="553821" cy="631859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49D85BAB-FE5C-93E9-D477-901458B14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8014" y="3960603"/>
              <a:ext cx="553821" cy="631859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4533EA40-73AF-8AE0-50D8-52BFAC91B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3555" y="3960603"/>
              <a:ext cx="553821" cy="631859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E7C51C2-30FC-BA36-2D10-EE6F7C45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9096" y="3960602"/>
              <a:ext cx="553821" cy="631859"/>
            </a:xfrm>
            <a:prstGeom prst="rect">
              <a:avLst/>
            </a:prstGeom>
          </p:spPr>
        </p:pic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C4F6C761-5EDA-4137-D584-8390772F6B70}"/>
              </a:ext>
            </a:extLst>
          </p:cNvPr>
          <p:cNvSpPr txBox="1"/>
          <p:nvPr/>
        </p:nvSpPr>
        <p:spPr>
          <a:xfrm>
            <a:off x="6292887" y="2043373"/>
            <a:ext cx="166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只乌贼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50635F5-200E-ED98-7E2F-5A4CC77E081A}"/>
              </a:ext>
            </a:extLst>
          </p:cNvPr>
          <p:cNvSpPr txBox="1"/>
          <p:nvPr/>
        </p:nvSpPr>
        <p:spPr>
          <a:xfrm>
            <a:off x="316912" y="3936390"/>
            <a:ext cx="166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只铅笔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8013C4B-B24B-BC7C-18E7-425A4A727A2F}"/>
              </a:ext>
            </a:extLst>
          </p:cNvPr>
          <p:cNvSpPr txBox="1"/>
          <p:nvPr/>
        </p:nvSpPr>
        <p:spPr>
          <a:xfrm>
            <a:off x="7201564" y="3936390"/>
            <a:ext cx="166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个苹果</a:t>
            </a:r>
          </a:p>
        </p:txBody>
      </p:sp>
    </p:spTree>
    <p:extLst>
      <p:ext uri="{BB962C8B-B14F-4D97-AF65-F5344CB8AC3E}">
        <p14:creationId xmlns:p14="http://schemas.microsoft.com/office/powerpoint/2010/main" val="1922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C818ECD-8CC2-E08C-D142-8C8B9E038EE2}"/>
              </a:ext>
            </a:extLst>
          </p:cNvPr>
          <p:cNvGrpSpPr/>
          <p:nvPr/>
        </p:nvGrpSpPr>
        <p:grpSpPr>
          <a:xfrm>
            <a:off x="320032" y="257430"/>
            <a:ext cx="2689868" cy="667206"/>
            <a:chOff x="7562403" y="236177"/>
            <a:chExt cx="1809325" cy="60844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062D4D1-8922-90D8-B90B-452A696356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" t="29851" b="30481"/>
            <a:stretch>
              <a:fillRect/>
            </a:stretch>
          </p:blipFill>
          <p:spPr>
            <a:xfrm>
              <a:off x="7562403" y="236177"/>
              <a:ext cx="1809325" cy="608445"/>
            </a:xfrm>
            <a:prstGeom prst="rect">
              <a:avLst/>
            </a:prstGeom>
          </p:spPr>
        </p:pic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A719B12B-E842-BD61-F38B-1C2916E8A151}"/>
                </a:ext>
              </a:extLst>
            </p:cNvPr>
            <p:cNvSpPr/>
            <p:nvPr/>
          </p:nvSpPr>
          <p:spPr>
            <a:xfrm>
              <a:off x="7619803" y="244669"/>
              <a:ext cx="1604178" cy="510778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三、认识</a:t>
              </a:r>
              <a:r>
                <a:rPr kumimoji="0" lang="en-US" altLang="zh-CN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8</a:t>
              </a:r>
              <a:r>
                <a:rPr kumimoji="0" lang="zh-CN" altLang="en-US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和</a:t>
              </a:r>
              <a:r>
                <a:rPr kumimoji="0" lang="en-US" altLang="zh-CN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9</a:t>
              </a:r>
              <a:endPara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75CD3F0-753D-7E6E-9F3D-DE5006269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8" t="33926" r="55025" b="37629"/>
          <a:stretch/>
        </p:blipFill>
        <p:spPr>
          <a:xfrm>
            <a:off x="6239683" y="2180311"/>
            <a:ext cx="2479555" cy="177027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0824742-4813-55E5-BA4F-C298BC880F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14" t="50666" r="56270" b="593"/>
          <a:stretch/>
        </p:blipFill>
        <p:spPr>
          <a:xfrm>
            <a:off x="4144109" y="1192911"/>
            <a:ext cx="1701546" cy="275767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266FFBC-EF90-B70B-9447-CDAA5A3366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039" t="86074"/>
          <a:stretch/>
        </p:blipFill>
        <p:spPr>
          <a:xfrm>
            <a:off x="967052" y="2537709"/>
            <a:ext cx="2688344" cy="139582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E29899E-E671-D4EE-210E-F1C57E840E4F}"/>
              </a:ext>
            </a:extLst>
          </p:cNvPr>
          <p:cNvSpPr txBox="1"/>
          <p:nvPr/>
        </p:nvSpPr>
        <p:spPr>
          <a:xfrm>
            <a:off x="424762" y="1038675"/>
            <a:ext cx="35253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图中的海洋生物你还认识哪些？你能数一数它们的个数吗？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D14A18-0B50-8238-E28B-918CF0CA364C}"/>
              </a:ext>
            </a:extLst>
          </p:cNvPr>
          <p:cNvSpPr txBox="1"/>
          <p:nvPr/>
        </p:nvSpPr>
        <p:spPr>
          <a:xfrm>
            <a:off x="1628262" y="4247209"/>
            <a:ext cx="166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只海贝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FED104-EE8C-A3C0-BCEE-31DE22CEFFEB}"/>
              </a:ext>
            </a:extLst>
          </p:cNvPr>
          <p:cNvSpPr txBox="1"/>
          <p:nvPr/>
        </p:nvSpPr>
        <p:spPr>
          <a:xfrm>
            <a:off x="4307114" y="4247209"/>
            <a:ext cx="166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只水母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7B58774-8B95-2A85-689E-970DCBA296B9}"/>
              </a:ext>
            </a:extLst>
          </p:cNvPr>
          <p:cNvSpPr txBox="1"/>
          <p:nvPr/>
        </p:nvSpPr>
        <p:spPr>
          <a:xfrm>
            <a:off x="6799656" y="4247209"/>
            <a:ext cx="166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r>
              <a:rPr lang="zh-CN" altLang="en-US" sz="2800" b="1" dirty="0">
                <a:latin typeface="+mn-lt"/>
                <a:ea typeface="+mn-ea"/>
              </a:rPr>
              <a:t>只海马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BC09A3D-6A21-F604-BD2F-55A36D427560}"/>
              </a:ext>
            </a:extLst>
          </p:cNvPr>
          <p:cNvSpPr/>
          <p:nvPr/>
        </p:nvSpPr>
        <p:spPr>
          <a:xfrm>
            <a:off x="1254866" y="3036692"/>
            <a:ext cx="511503" cy="39786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C297E7A-6022-9563-99D1-339952418584}"/>
              </a:ext>
            </a:extLst>
          </p:cNvPr>
          <p:cNvSpPr/>
          <p:nvPr/>
        </p:nvSpPr>
        <p:spPr>
          <a:xfrm>
            <a:off x="1747574" y="3082008"/>
            <a:ext cx="511503" cy="39786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AA035D1-582C-B5AE-3FC7-C55656DFA194}"/>
              </a:ext>
            </a:extLst>
          </p:cNvPr>
          <p:cNvSpPr/>
          <p:nvPr/>
        </p:nvSpPr>
        <p:spPr>
          <a:xfrm>
            <a:off x="2197274" y="2884316"/>
            <a:ext cx="511503" cy="39786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22C2130-D514-F0CE-9090-2F744C02F994}"/>
              </a:ext>
            </a:extLst>
          </p:cNvPr>
          <p:cNvSpPr/>
          <p:nvPr/>
        </p:nvSpPr>
        <p:spPr>
          <a:xfrm>
            <a:off x="2721072" y="3036691"/>
            <a:ext cx="511503" cy="39786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1B27199-070A-65CD-1D92-4F8B0B200C19}"/>
              </a:ext>
            </a:extLst>
          </p:cNvPr>
          <p:cNvSpPr/>
          <p:nvPr/>
        </p:nvSpPr>
        <p:spPr>
          <a:xfrm>
            <a:off x="3156188" y="2837760"/>
            <a:ext cx="511503" cy="53449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7B1CA19-68F1-660A-BFE0-2A892A4163A8}"/>
              </a:ext>
            </a:extLst>
          </p:cNvPr>
          <p:cNvSpPr/>
          <p:nvPr/>
        </p:nvSpPr>
        <p:spPr>
          <a:xfrm>
            <a:off x="1941522" y="3445850"/>
            <a:ext cx="511503" cy="39786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45AD11A-AB8B-B22C-7715-29120F0E46DA}"/>
              </a:ext>
            </a:extLst>
          </p:cNvPr>
          <p:cNvSpPr/>
          <p:nvPr/>
        </p:nvSpPr>
        <p:spPr>
          <a:xfrm>
            <a:off x="2376638" y="3356023"/>
            <a:ext cx="511503" cy="48768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77D8E19-05C5-2235-F554-EA2124F0A5BF}"/>
              </a:ext>
            </a:extLst>
          </p:cNvPr>
          <p:cNvSpPr/>
          <p:nvPr/>
        </p:nvSpPr>
        <p:spPr>
          <a:xfrm>
            <a:off x="3048442" y="3411086"/>
            <a:ext cx="511503" cy="48768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5C9FBC0-0CFC-4EA2-8996-D7B6FD7D4219}"/>
              </a:ext>
            </a:extLst>
          </p:cNvPr>
          <p:cNvSpPr/>
          <p:nvPr/>
        </p:nvSpPr>
        <p:spPr>
          <a:xfrm>
            <a:off x="4597940" y="1525757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713D1AF7-5EB1-FA65-6C3D-8DB993234922}"/>
              </a:ext>
            </a:extLst>
          </p:cNvPr>
          <p:cNvSpPr/>
          <p:nvPr/>
        </p:nvSpPr>
        <p:spPr>
          <a:xfrm>
            <a:off x="5086653" y="1295536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799BDA3F-442E-37F3-FEF3-63795D76F7A8}"/>
              </a:ext>
            </a:extLst>
          </p:cNvPr>
          <p:cNvSpPr/>
          <p:nvPr/>
        </p:nvSpPr>
        <p:spPr>
          <a:xfrm>
            <a:off x="5254713" y="1816708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6EB81EB-AE30-5BE2-0275-421C16510BDA}"/>
              </a:ext>
            </a:extLst>
          </p:cNvPr>
          <p:cNvSpPr/>
          <p:nvPr/>
        </p:nvSpPr>
        <p:spPr>
          <a:xfrm>
            <a:off x="4821601" y="2168656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A7BDC15-E5B2-DEAC-79A3-EC9DA20585A8}"/>
              </a:ext>
            </a:extLst>
          </p:cNvPr>
          <p:cNvSpPr/>
          <p:nvPr/>
        </p:nvSpPr>
        <p:spPr>
          <a:xfrm>
            <a:off x="4345183" y="2440506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124D2C9-603B-EB9E-9346-44DBE8553B54}"/>
              </a:ext>
            </a:extLst>
          </p:cNvPr>
          <p:cNvSpPr/>
          <p:nvPr/>
        </p:nvSpPr>
        <p:spPr>
          <a:xfrm>
            <a:off x="4868975" y="2738173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8FAAA33-35E1-8C43-3EC7-B105DB7AC230}"/>
              </a:ext>
            </a:extLst>
          </p:cNvPr>
          <p:cNvSpPr/>
          <p:nvPr/>
        </p:nvSpPr>
        <p:spPr>
          <a:xfrm>
            <a:off x="5345393" y="2552847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530199AE-3AE5-8071-0F49-746C635FB639}"/>
              </a:ext>
            </a:extLst>
          </p:cNvPr>
          <p:cNvSpPr/>
          <p:nvPr/>
        </p:nvSpPr>
        <p:spPr>
          <a:xfrm>
            <a:off x="5037450" y="3288986"/>
            <a:ext cx="422882" cy="581903"/>
          </a:xfrm>
          <a:prstGeom prst="ellipse">
            <a:avLst/>
          </a:prstGeom>
          <a:noFill/>
          <a:ln>
            <a:solidFill>
              <a:srgbClr val="FBDC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001D149-49E8-45FC-A895-AD9E1F8F9BBC}"/>
              </a:ext>
            </a:extLst>
          </p:cNvPr>
          <p:cNvSpPr/>
          <p:nvPr/>
        </p:nvSpPr>
        <p:spPr>
          <a:xfrm>
            <a:off x="6405628" y="2398611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C9659CDE-243A-2C9C-6CF8-0C2883F9ED89}"/>
              </a:ext>
            </a:extLst>
          </p:cNvPr>
          <p:cNvSpPr/>
          <p:nvPr/>
        </p:nvSpPr>
        <p:spPr>
          <a:xfrm>
            <a:off x="6799656" y="2488285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560F063D-0D5B-E10A-3F7C-2118FE8720CA}"/>
              </a:ext>
            </a:extLst>
          </p:cNvPr>
          <p:cNvSpPr/>
          <p:nvPr/>
        </p:nvSpPr>
        <p:spPr>
          <a:xfrm>
            <a:off x="7288174" y="2245667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A95435EA-C6A8-FA75-95BA-4BAAABE1819F}"/>
              </a:ext>
            </a:extLst>
          </p:cNvPr>
          <p:cNvSpPr/>
          <p:nvPr/>
        </p:nvSpPr>
        <p:spPr>
          <a:xfrm>
            <a:off x="7145019" y="2949501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E2238A07-CB26-EEA9-0D78-E0A06597A2A5}"/>
              </a:ext>
            </a:extLst>
          </p:cNvPr>
          <p:cNvSpPr/>
          <p:nvPr/>
        </p:nvSpPr>
        <p:spPr>
          <a:xfrm>
            <a:off x="7621135" y="2354528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99C3A75-5EF1-917A-BB94-924E186E4CC3}"/>
              </a:ext>
            </a:extLst>
          </p:cNvPr>
          <p:cNvSpPr/>
          <p:nvPr/>
        </p:nvSpPr>
        <p:spPr>
          <a:xfrm>
            <a:off x="7978900" y="2289947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5FC928A1-0D5E-B7C0-F17B-BD1C154BF6E9}"/>
              </a:ext>
            </a:extLst>
          </p:cNvPr>
          <p:cNvSpPr/>
          <p:nvPr/>
        </p:nvSpPr>
        <p:spPr>
          <a:xfrm>
            <a:off x="7515187" y="3015894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A8764FF1-10C1-5293-0D70-42C8F836B591}"/>
              </a:ext>
            </a:extLst>
          </p:cNvPr>
          <p:cNvSpPr/>
          <p:nvPr/>
        </p:nvSpPr>
        <p:spPr>
          <a:xfrm>
            <a:off x="7905965" y="2959992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8D9906E7-D222-A27C-1660-6D9DE39DDF82}"/>
              </a:ext>
            </a:extLst>
          </p:cNvPr>
          <p:cNvSpPr/>
          <p:nvPr/>
        </p:nvSpPr>
        <p:spPr>
          <a:xfrm>
            <a:off x="8264155" y="3078828"/>
            <a:ext cx="382571" cy="792061"/>
          </a:xfrm>
          <a:prstGeom prst="ellipse">
            <a:avLst/>
          </a:prstGeom>
          <a:noFill/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98133D0-7EE1-8E07-4733-37A1DEBD566F}"/>
              </a:ext>
            </a:extLst>
          </p:cNvPr>
          <p:cNvSpPr txBox="1"/>
          <p:nvPr/>
        </p:nvSpPr>
        <p:spPr>
          <a:xfrm>
            <a:off x="1240481" y="2603795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1876CF6-6F7C-2BE8-6B65-4153560412AF}"/>
              </a:ext>
            </a:extLst>
          </p:cNvPr>
          <p:cNvSpPr txBox="1"/>
          <p:nvPr/>
        </p:nvSpPr>
        <p:spPr>
          <a:xfrm>
            <a:off x="1789721" y="2626010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0A94D6B-2183-F4F7-C248-ACD5FF555156}"/>
              </a:ext>
            </a:extLst>
          </p:cNvPr>
          <p:cNvSpPr txBox="1"/>
          <p:nvPr/>
        </p:nvSpPr>
        <p:spPr>
          <a:xfrm>
            <a:off x="2294061" y="241893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7702447-699D-45BE-4E13-8A62B39BCEE8}"/>
              </a:ext>
            </a:extLst>
          </p:cNvPr>
          <p:cNvSpPr txBox="1"/>
          <p:nvPr/>
        </p:nvSpPr>
        <p:spPr>
          <a:xfrm>
            <a:off x="2734700" y="2578987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AE9EE5D-F4F9-E6D0-173A-478D9B6D1A1B}"/>
              </a:ext>
            </a:extLst>
          </p:cNvPr>
          <p:cNvSpPr txBox="1"/>
          <p:nvPr/>
        </p:nvSpPr>
        <p:spPr>
          <a:xfrm>
            <a:off x="3195726" y="2429064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2E11B74-A5AA-6AD4-EC38-4043AD8C19E6}"/>
              </a:ext>
            </a:extLst>
          </p:cNvPr>
          <p:cNvSpPr txBox="1"/>
          <p:nvPr/>
        </p:nvSpPr>
        <p:spPr>
          <a:xfrm>
            <a:off x="2048275" y="3761280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2742228-FD67-6FE0-58D2-F9B8CD4A0A07}"/>
              </a:ext>
            </a:extLst>
          </p:cNvPr>
          <p:cNvSpPr txBox="1"/>
          <p:nvPr/>
        </p:nvSpPr>
        <p:spPr>
          <a:xfrm>
            <a:off x="2556852" y="3766466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DA8E279-21FB-BD1E-069F-92D184FF904A}"/>
              </a:ext>
            </a:extLst>
          </p:cNvPr>
          <p:cNvSpPr txBox="1"/>
          <p:nvPr/>
        </p:nvSpPr>
        <p:spPr>
          <a:xfrm>
            <a:off x="3153966" y="3805296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400D650-80C1-156B-0DB3-F9EB9CB0BA13}"/>
              </a:ext>
            </a:extLst>
          </p:cNvPr>
          <p:cNvSpPr txBox="1"/>
          <p:nvPr/>
        </p:nvSpPr>
        <p:spPr>
          <a:xfrm>
            <a:off x="5145653" y="853905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08F6BBA-D167-03CA-4B05-443A9CAC4B02}"/>
              </a:ext>
            </a:extLst>
          </p:cNvPr>
          <p:cNvSpPr txBox="1"/>
          <p:nvPr/>
        </p:nvSpPr>
        <p:spPr>
          <a:xfrm>
            <a:off x="4345109" y="125183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15AD87C-6859-CB85-166A-B3F399FA05C4}"/>
              </a:ext>
            </a:extLst>
          </p:cNvPr>
          <p:cNvSpPr txBox="1"/>
          <p:nvPr/>
        </p:nvSpPr>
        <p:spPr>
          <a:xfrm>
            <a:off x="4208543" y="2055174"/>
            <a:ext cx="402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25ED83D-4D8A-085F-D499-A214AE7C737A}"/>
              </a:ext>
            </a:extLst>
          </p:cNvPr>
          <p:cNvSpPr txBox="1"/>
          <p:nvPr/>
        </p:nvSpPr>
        <p:spPr>
          <a:xfrm>
            <a:off x="4576896" y="1975242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6663E48-6791-9FCF-C376-988273FB4FD9}"/>
              </a:ext>
            </a:extLst>
          </p:cNvPr>
          <p:cNvSpPr txBox="1"/>
          <p:nvPr/>
        </p:nvSpPr>
        <p:spPr>
          <a:xfrm>
            <a:off x="5616942" y="167308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1A0BD1E-57F0-D0E0-15A4-B2EA7FB2A5BE}"/>
              </a:ext>
            </a:extLst>
          </p:cNvPr>
          <p:cNvSpPr txBox="1"/>
          <p:nvPr/>
        </p:nvSpPr>
        <p:spPr>
          <a:xfrm>
            <a:off x="4533389" y="2911120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311F1B4-B42C-FC7A-5CCE-CFD274AEBD1F}"/>
              </a:ext>
            </a:extLst>
          </p:cNvPr>
          <p:cNvSpPr txBox="1"/>
          <p:nvPr/>
        </p:nvSpPr>
        <p:spPr>
          <a:xfrm>
            <a:off x="5683925" y="2676475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D25B22B-B0A6-6F93-48C3-D74A551FDD04}"/>
              </a:ext>
            </a:extLst>
          </p:cNvPr>
          <p:cNvSpPr txBox="1"/>
          <p:nvPr/>
        </p:nvSpPr>
        <p:spPr>
          <a:xfrm>
            <a:off x="4697756" y="3434340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81DBEA67-D629-FD3F-5F50-E76926D89BDC}"/>
              </a:ext>
            </a:extLst>
          </p:cNvPr>
          <p:cNvSpPr txBox="1"/>
          <p:nvPr/>
        </p:nvSpPr>
        <p:spPr>
          <a:xfrm>
            <a:off x="6431421" y="1905844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BD1D182-B931-78F2-D8A9-BE3B849D6554}"/>
              </a:ext>
            </a:extLst>
          </p:cNvPr>
          <p:cNvSpPr txBox="1"/>
          <p:nvPr/>
        </p:nvSpPr>
        <p:spPr>
          <a:xfrm>
            <a:off x="6788487" y="1970526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60775BD-D3B7-A58B-4C56-67BB040261F4}"/>
              </a:ext>
            </a:extLst>
          </p:cNvPr>
          <p:cNvSpPr txBox="1"/>
          <p:nvPr/>
        </p:nvSpPr>
        <p:spPr>
          <a:xfrm>
            <a:off x="7305315" y="1816692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A93C439-A1AA-6B71-FEFF-4B26E0ED971A}"/>
              </a:ext>
            </a:extLst>
          </p:cNvPr>
          <p:cNvSpPr txBox="1"/>
          <p:nvPr/>
        </p:nvSpPr>
        <p:spPr>
          <a:xfrm>
            <a:off x="7622987" y="1905844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500EFD7-10C4-AD7B-49CD-FEC6C1872948}"/>
              </a:ext>
            </a:extLst>
          </p:cNvPr>
          <p:cNvSpPr txBox="1"/>
          <p:nvPr/>
        </p:nvSpPr>
        <p:spPr>
          <a:xfrm>
            <a:off x="8228746" y="199335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E26B114-A6EB-896A-BC3E-DD9483744683}"/>
              </a:ext>
            </a:extLst>
          </p:cNvPr>
          <p:cNvSpPr txBox="1"/>
          <p:nvPr/>
        </p:nvSpPr>
        <p:spPr>
          <a:xfrm>
            <a:off x="7143786" y="3695950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B3B8C3C-2CD9-A854-7FF6-1773675B75AC}"/>
              </a:ext>
            </a:extLst>
          </p:cNvPr>
          <p:cNvSpPr txBox="1"/>
          <p:nvPr/>
        </p:nvSpPr>
        <p:spPr>
          <a:xfrm>
            <a:off x="7594090" y="3733419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C419C618-9197-86ED-DC28-FDB5C29CAD9E}"/>
              </a:ext>
            </a:extLst>
          </p:cNvPr>
          <p:cNvSpPr txBox="1"/>
          <p:nvPr/>
        </p:nvSpPr>
        <p:spPr>
          <a:xfrm>
            <a:off x="7909914" y="3695950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C4001F8-FE4D-ADE6-EF8E-878420AAE044}"/>
              </a:ext>
            </a:extLst>
          </p:cNvPr>
          <p:cNvSpPr txBox="1"/>
          <p:nvPr/>
        </p:nvSpPr>
        <p:spPr>
          <a:xfrm>
            <a:off x="8347463" y="3843711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587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CD659B-FCCB-BB8B-A9B0-DA3EE8ACB65D}"/>
              </a:ext>
            </a:extLst>
          </p:cNvPr>
          <p:cNvSpPr txBox="1"/>
          <p:nvPr/>
        </p:nvSpPr>
        <p:spPr>
          <a:xfrm>
            <a:off x="470023" y="258432"/>
            <a:ext cx="7535538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可以怎样表示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r>
              <a:rPr lang="en-US" altLang="zh-CN" sz="2800" b="1" dirty="0">
                <a:latin typeface="+mn-lt"/>
                <a:ea typeface="+mn-ea"/>
              </a:rPr>
              <a:t> </a:t>
            </a:r>
            <a:r>
              <a:rPr lang="zh-CN" altLang="en-US" sz="2800" b="1" dirty="0">
                <a:latin typeface="+mn-lt"/>
                <a:ea typeface="+mn-ea"/>
              </a:rPr>
              <a:t>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B45FA4-B7BC-EF89-3FCE-5F3FD7D9A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13" y="1140106"/>
            <a:ext cx="2736696" cy="16667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C049BDC-77EB-D4F2-EDFC-AA363BF97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97" y="2964556"/>
            <a:ext cx="2693686" cy="167212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B70C45-5038-CBE8-265F-9E3EFD109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6860" y="1313884"/>
            <a:ext cx="1515227" cy="12903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285AA9E-BE91-8D83-3EF8-905C8EAA7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948" y="3176296"/>
            <a:ext cx="1515227" cy="1300162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DE8233C9-0032-01AE-1A93-2C785A06910E}"/>
              </a:ext>
            </a:extLst>
          </p:cNvPr>
          <p:cNvSpPr/>
          <p:nvPr/>
        </p:nvSpPr>
        <p:spPr>
          <a:xfrm>
            <a:off x="3208634" y="1159860"/>
            <a:ext cx="3723701" cy="16441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7C238FB-8C11-B0E2-D058-12BF602BCA42}"/>
              </a:ext>
            </a:extLst>
          </p:cNvPr>
          <p:cNvSpPr/>
          <p:nvPr/>
        </p:nvSpPr>
        <p:spPr>
          <a:xfrm>
            <a:off x="3531326" y="1367431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8538BBD-2C06-31D8-7334-4CD273E67D1B}"/>
              </a:ext>
            </a:extLst>
          </p:cNvPr>
          <p:cNvSpPr/>
          <p:nvPr/>
        </p:nvSpPr>
        <p:spPr>
          <a:xfrm>
            <a:off x="4183078" y="1367430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9014A31-930D-CC60-197C-EAD09CD5953A}"/>
              </a:ext>
            </a:extLst>
          </p:cNvPr>
          <p:cNvSpPr/>
          <p:nvPr/>
        </p:nvSpPr>
        <p:spPr>
          <a:xfrm>
            <a:off x="4834830" y="1367430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EFFA06CC-3BBC-F968-CE6C-ED3949D15EAD}"/>
              </a:ext>
            </a:extLst>
          </p:cNvPr>
          <p:cNvSpPr/>
          <p:nvPr/>
        </p:nvSpPr>
        <p:spPr>
          <a:xfrm>
            <a:off x="5486582" y="1367429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38DC47E-2A29-92DF-529C-98E192E5F0A6}"/>
              </a:ext>
            </a:extLst>
          </p:cNvPr>
          <p:cNvSpPr/>
          <p:nvPr/>
        </p:nvSpPr>
        <p:spPr>
          <a:xfrm>
            <a:off x="6137540" y="1367429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86ACB2F-9DCE-DE93-1C62-E62992672B7D}"/>
              </a:ext>
            </a:extLst>
          </p:cNvPr>
          <p:cNvSpPr/>
          <p:nvPr/>
        </p:nvSpPr>
        <p:spPr>
          <a:xfrm>
            <a:off x="3531326" y="2085729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5C42B8F-1217-DF81-F605-D4B6C07E2084}"/>
              </a:ext>
            </a:extLst>
          </p:cNvPr>
          <p:cNvSpPr/>
          <p:nvPr/>
        </p:nvSpPr>
        <p:spPr>
          <a:xfrm>
            <a:off x="4183078" y="2085728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721EC8E-0D3C-D1D4-9FBD-0206F70648C0}"/>
              </a:ext>
            </a:extLst>
          </p:cNvPr>
          <p:cNvSpPr/>
          <p:nvPr/>
        </p:nvSpPr>
        <p:spPr>
          <a:xfrm>
            <a:off x="4834830" y="2085728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434AA1F-4A9D-CB55-CB55-30A9880E670C}"/>
              </a:ext>
            </a:extLst>
          </p:cNvPr>
          <p:cNvSpPr/>
          <p:nvPr/>
        </p:nvSpPr>
        <p:spPr>
          <a:xfrm>
            <a:off x="5486582" y="2085727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567C7E0-A9BB-0837-05DA-3DAD5614322E}"/>
              </a:ext>
            </a:extLst>
          </p:cNvPr>
          <p:cNvSpPr/>
          <p:nvPr/>
        </p:nvSpPr>
        <p:spPr>
          <a:xfrm>
            <a:off x="6137540" y="2085727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F9584DD-3DD4-68FC-4E85-CDD94A05733B}"/>
              </a:ext>
            </a:extLst>
          </p:cNvPr>
          <p:cNvSpPr/>
          <p:nvPr/>
        </p:nvSpPr>
        <p:spPr>
          <a:xfrm>
            <a:off x="3531326" y="1367420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A66355CF-C0C1-4CCC-6E0A-E532D2E7165B}"/>
              </a:ext>
            </a:extLst>
          </p:cNvPr>
          <p:cNvSpPr/>
          <p:nvPr/>
        </p:nvSpPr>
        <p:spPr>
          <a:xfrm>
            <a:off x="4183078" y="1367419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DEC4ABD4-A099-73AD-AC5A-08DCE8296D1F}"/>
              </a:ext>
            </a:extLst>
          </p:cNvPr>
          <p:cNvSpPr/>
          <p:nvPr/>
        </p:nvSpPr>
        <p:spPr>
          <a:xfrm>
            <a:off x="4834830" y="1367419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FD78A24-0AB4-F8C8-8C7A-0BB235EC94C0}"/>
              </a:ext>
            </a:extLst>
          </p:cNvPr>
          <p:cNvSpPr/>
          <p:nvPr/>
        </p:nvSpPr>
        <p:spPr>
          <a:xfrm>
            <a:off x="5486582" y="1367418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0E0BC6D-A3CA-3DF7-F12C-91737ECB7CF0}"/>
              </a:ext>
            </a:extLst>
          </p:cNvPr>
          <p:cNvSpPr/>
          <p:nvPr/>
        </p:nvSpPr>
        <p:spPr>
          <a:xfrm>
            <a:off x="6137540" y="1367418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4D40A7F-56D9-EBA3-EC43-9E3261624151}"/>
              </a:ext>
            </a:extLst>
          </p:cNvPr>
          <p:cNvSpPr/>
          <p:nvPr/>
        </p:nvSpPr>
        <p:spPr>
          <a:xfrm>
            <a:off x="3531325" y="2086578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497E092-2913-5154-48FF-C5314EEE14CB}"/>
              </a:ext>
            </a:extLst>
          </p:cNvPr>
          <p:cNvSpPr/>
          <p:nvPr/>
        </p:nvSpPr>
        <p:spPr>
          <a:xfrm>
            <a:off x="4183078" y="2086967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C4CEA6EA-C159-C46E-1B2D-8BC2CFB7CCDA}"/>
              </a:ext>
            </a:extLst>
          </p:cNvPr>
          <p:cNvSpPr/>
          <p:nvPr/>
        </p:nvSpPr>
        <p:spPr>
          <a:xfrm>
            <a:off x="3215616" y="3004290"/>
            <a:ext cx="3723701" cy="16441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B6E09F3F-5CF4-0DFE-8138-0343F1039D66}"/>
              </a:ext>
            </a:extLst>
          </p:cNvPr>
          <p:cNvSpPr/>
          <p:nvPr/>
        </p:nvSpPr>
        <p:spPr>
          <a:xfrm>
            <a:off x="3538308" y="3211861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F7551EF-DA0F-D0E3-3025-F04934F1773E}"/>
              </a:ext>
            </a:extLst>
          </p:cNvPr>
          <p:cNvSpPr/>
          <p:nvPr/>
        </p:nvSpPr>
        <p:spPr>
          <a:xfrm>
            <a:off x="4190060" y="3211860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981B6C2-526F-25E8-A76D-6DE5102C0F8F}"/>
              </a:ext>
            </a:extLst>
          </p:cNvPr>
          <p:cNvSpPr/>
          <p:nvPr/>
        </p:nvSpPr>
        <p:spPr>
          <a:xfrm>
            <a:off x="4841812" y="3211860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2885278B-F60D-B40E-765B-F1CD8F73BD13}"/>
              </a:ext>
            </a:extLst>
          </p:cNvPr>
          <p:cNvSpPr/>
          <p:nvPr/>
        </p:nvSpPr>
        <p:spPr>
          <a:xfrm>
            <a:off x="5493564" y="3211859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FACE2D4-F148-9F05-FB22-391AF8C46E68}"/>
              </a:ext>
            </a:extLst>
          </p:cNvPr>
          <p:cNvSpPr/>
          <p:nvPr/>
        </p:nvSpPr>
        <p:spPr>
          <a:xfrm>
            <a:off x="6144522" y="3211859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D5FE846B-A8C4-7089-8D9D-73D0C0ABD475}"/>
              </a:ext>
            </a:extLst>
          </p:cNvPr>
          <p:cNvSpPr/>
          <p:nvPr/>
        </p:nvSpPr>
        <p:spPr>
          <a:xfrm>
            <a:off x="3538308" y="3930159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0734BF32-6CFB-3CAF-C4BC-86CCF8379A98}"/>
              </a:ext>
            </a:extLst>
          </p:cNvPr>
          <p:cNvSpPr/>
          <p:nvPr/>
        </p:nvSpPr>
        <p:spPr>
          <a:xfrm>
            <a:off x="4190060" y="3930158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4991277-D656-205D-5250-7BB02B357564}"/>
              </a:ext>
            </a:extLst>
          </p:cNvPr>
          <p:cNvSpPr/>
          <p:nvPr/>
        </p:nvSpPr>
        <p:spPr>
          <a:xfrm>
            <a:off x="4841812" y="3930158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4097A488-43E0-8B43-FB96-0DC078080C6C}"/>
              </a:ext>
            </a:extLst>
          </p:cNvPr>
          <p:cNvSpPr/>
          <p:nvPr/>
        </p:nvSpPr>
        <p:spPr>
          <a:xfrm>
            <a:off x="5493564" y="3930157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0937223F-5F72-7A88-00FC-3A1D90E8B7D6}"/>
              </a:ext>
            </a:extLst>
          </p:cNvPr>
          <p:cNvSpPr/>
          <p:nvPr/>
        </p:nvSpPr>
        <p:spPr>
          <a:xfrm>
            <a:off x="6144522" y="3930157"/>
            <a:ext cx="473725" cy="473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975543CA-3200-6C81-ADEB-4980BB54AAF2}"/>
              </a:ext>
            </a:extLst>
          </p:cNvPr>
          <p:cNvSpPr/>
          <p:nvPr/>
        </p:nvSpPr>
        <p:spPr>
          <a:xfrm>
            <a:off x="3538308" y="3211850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34E58A2B-D97C-5DEB-2B1D-D745635539CF}"/>
              </a:ext>
            </a:extLst>
          </p:cNvPr>
          <p:cNvSpPr/>
          <p:nvPr/>
        </p:nvSpPr>
        <p:spPr>
          <a:xfrm>
            <a:off x="4190060" y="3211849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D130EDC1-4329-67C9-5E4A-FAD1D224C362}"/>
              </a:ext>
            </a:extLst>
          </p:cNvPr>
          <p:cNvSpPr/>
          <p:nvPr/>
        </p:nvSpPr>
        <p:spPr>
          <a:xfrm>
            <a:off x="4841812" y="3211849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1633D951-0720-7211-5962-A75AF0E88458}"/>
              </a:ext>
            </a:extLst>
          </p:cNvPr>
          <p:cNvSpPr/>
          <p:nvPr/>
        </p:nvSpPr>
        <p:spPr>
          <a:xfrm>
            <a:off x="5493564" y="3211848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1E413006-4DF4-B340-FBFF-2513D36977F4}"/>
              </a:ext>
            </a:extLst>
          </p:cNvPr>
          <p:cNvSpPr/>
          <p:nvPr/>
        </p:nvSpPr>
        <p:spPr>
          <a:xfrm>
            <a:off x="6144522" y="3211848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FF00A652-4A45-8E07-C2F3-076A65350E1E}"/>
              </a:ext>
            </a:extLst>
          </p:cNvPr>
          <p:cNvSpPr/>
          <p:nvPr/>
        </p:nvSpPr>
        <p:spPr>
          <a:xfrm>
            <a:off x="3538307" y="3931008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27F967D6-D6AE-4946-48C5-09FF11F705A1}"/>
              </a:ext>
            </a:extLst>
          </p:cNvPr>
          <p:cNvSpPr/>
          <p:nvPr/>
        </p:nvSpPr>
        <p:spPr>
          <a:xfrm>
            <a:off x="4190060" y="3931397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9E9E770C-90DE-6F4B-3F5A-5DE31E6730D9}"/>
              </a:ext>
            </a:extLst>
          </p:cNvPr>
          <p:cNvSpPr/>
          <p:nvPr/>
        </p:nvSpPr>
        <p:spPr>
          <a:xfrm>
            <a:off x="4835327" y="2085094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53090CBF-C34C-8CAA-FBAF-34480ABB4DDF}"/>
              </a:ext>
            </a:extLst>
          </p:cNvPr>
          <p:cNvSpPr/>
          <p:nvPr/>
        </p:nvSpPr>
        <p:spPr>
          <a:xfrm>
            <a:off x="4841812" y="3931397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E3A1E4A7-EDA7-46A9-FE25-39C7B4A5BF9A}"/>
              </a:ext>
            </a:extLst>
          </p:cNvPr>
          <p:cNvSpPr/>
          <p:nvPr/>
        </p:nvSpPr>
        <p:spPr>
          <a:xfrm>
            <a:off x="5493564" y="3930146"/>
            <a:ext cx="473725" cy="4737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33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8">
            <a:hlinkClick r:id="" action="ppaction://media"/>
            <a:extLst>
              <a:ext uri="{FF2B5EF4-FFF2-40B4-BE49-F238E27FC236}">
                <a16:creationId xmlns:a16="http://schemas.microsoft.com/office/drawing/2014/main" id="{F1FE20D1-CBA0-DD9A-8E3D-736248A9A3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61025" y="1270221"/>
            <a:ext cx="897787" cy="1756541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CFF9525F-01F7-6510-E591-4477F9457AA1}"/>
              </a:ext>
            </a:extLst>
          </p:cNvPr>
          <p:cNvSpPr/>
          <p:nvPr/>
        </p:nvSpPr>
        <p:spPr>
          <a:xfrm>
            <a:off x="458889" y="329159"/>
            <a:ext cx="1997872" cy="506776"/>
          </a:xfrm>
          <a:prstGeom prst="round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8</a:t>
            </a:r>
            <a:r>
              <a:rPr lang="zh-CN" altLang="en-US" sz="2800" b="1" dirty="0"/>
              <a:t>和</a:t>
            </a:r>
            <a:r>
              <a:rPr lang="en-US" altLang="zh-CN" sz="2800" b="1" dirty="0"/>
              <a:t>9</a:t>
            </a:r>
            <a:r>
              <a:rPr lang="zh-CN" altLang="en-US" sz="2800" b="1" dirty="0"/>
              <a:t>的书写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201A2B-B95B-EDDC-8008-BB7BA9F24DCB}"/>
              </a:ext>
            </a:extLst>
          </p:cNvPr>
          <p:cNvSpPr txBox="1"/>
          <p:nvPr/>
        </p:nvSpPr>
        <p:spPr>
          <a:xfrm>
            <a:off x="2993152" y="375418"/>
            <a:ext cx="347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【</a:t>
            </a:r>
            <a:r>
              <a:rPr lang="zh-CN" altLang="en-US" sz="2000" b="1" dirty="0"/>
              <a:t>点击画面播放视频</a:t>
            </a:r>
            <a:r>
              <a:rPr lang="en-US" altLang="zh-CN" sz="2000" b="1" dirty="0"/>
              <a:t>】</a:t>
            </a:r>
            <a:endParaRPr lang="zh-CN" altLang="en-US" sz="20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08118C-7ED1-459C-3F54-F0585A79AB02}"/>
              </a:ext>
            </a:extLst>
          </p:cNvPr>
          <p:cNvSpPr txBox="1"/>
          <p:nvPr/>
        </p:nvSpPr>
        <p:spPr>
          <a:xfrm>
            <a:off x="5965796" y="1117542"/>
            <a:ext cx="30512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j-lt"/>
              </a:rPr>
              <a:t>9 </a:t>
            </a:r>
            <a:r>
              <a:rPr lang="zh-CN" altLang="en-US" sz="2400" b="1" dirty="0">
                <a:latin typeface="+mj-lt"/>
              </a:rPr>
              <a:t>上面的一个圆是长圆，稍斜些，四角碰线，在右上角附近向左下再画一竖到下线中间。</a:t>
            </a:r>
          </a:p>
        </p:txBody>
      </p:sp>
      <p:pic>
        <p:nvPicPr>
          <p:cNvPr id="9" name="9">
            <a:hlinkClick r:id="" action="ppaction://media"/>
            <a:extLst>
              <a:ext uri="{FF2B5EF4-FFF2-40B4-BE49-F238E27FC236}">
                <a16:creationId xmlns:a16="http://schemas.microsoft.com/office/drawing/2014/main" id="{84A5CE7B-81B1-13F3-86F7-853041E2D77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80727" y="1256561"/>
            <a:ext cx="910798" cy="176955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C6F4721-29C5-409D-3C85-024286EE01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487" y="3258552"/>
            <a:ext cx="7557025" cy="150953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C4229BC3-DE6B-C7CD-E37D-69A00B045E33}"/>
              </a:ext>
            </a:extLst>
          </p:cNvPr>
          <p:cNvSpPr txBox="1"/>
          <p:nvPr/>
        </p:nvSpPr>
        <p:spPr>
          <a:xfrm>
            <a:off x="356842" y="903104"/>
            <a:ext cx="277506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200" b="1" dirty="0">
                <a:latin typeface="+mn-lt"/>
              </a:rPr>
              <a:t>8 从右上起笔到左一个半圆，拐向右下，碰右线、下线、左线，回上去，在虚线以上和原线相交(注意：8 是封口的)。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1173FD-D71B-83DC-662B-DEA9E7CB0A3A}"/>
              </a:ext>
            </a:extLst>
          </p:cNvPr>
          <p:cNvSpPr txBox="1"/>
          <p:nvPr/>
        </p:nvSpPr>
        <p:spPr>
          <a:xfrm>
            <a:off x="3524895" y="868057"/>
            <a:ext cx="370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120B1C0-A6E8-383F-AC7E-0E124623C903}"/>
              </a:ext>
            </a:extLst>
          </p:cNvPr>
          <p:cNvSpPr txBox="1"/>
          <p:nvPr/>
        </p:nvSpPr>
        <p:spPr>
          <a:xfrm>
            <a:off x="5151103" y="868057"/>
            <a:ext cx="370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071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 fullScrn="1"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7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412A177-7011-78B3-2EA4-01A66E6CF3AD}"/>
              </a:ext>
            </a:extLst>
          </p:cNvPr>
          <p:cNvGrpSpPr/>
          <p:nvPr/>
        </p:nvGrpSpPr>
        <p:grpSpPr>
          <a:xfrm>
            <a:off x="320032" y="257430"/>
            <a:ext cx="2948462" cy="667206"/>
            <a:chOff x="7562403" y="236177"/>
            <a:chExt cx="1809325" cy="60844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7069B33-18B1-C3EC-60C6-F9CA43E926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" t="29851" b="30481"/>
            <a:stretch>
              <a:fillRect/>
            </a:stretch>
          </p:blipFill>
          <p:spPr>
            <a:xfrm>
              <a:off x="7562403" y="236177"/>
              <a:ext cx="1809325" cy="608445"/>
            </a:xfrm>
            <a:prstGeom prst="rect">
              <a:avLst/>
            </a:prstGeom>
          </p:spPr>
        </p:pic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229A4579-7816-6226-A235-6A9B250331ED}"/>
                </a:ext>
              </a:extLst>
            </p:cNvPr>
            <p:cNvSpPr/>
            <p:nvPr/>
          </p:nvSpPr>
          <p:spPr>
            <a:xfrm>
              <a:off x="7619803" y="244669"/>
              <a:ext cx="1604178" cy="510778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四、</a:t>
              </a:r>
              <a:r>
                <a:rPr lang="en-US" altLang="zh-CN" sz="2800" b="1" kern="0" noProof="1">
                  <a:solidFill>
                    <a:srgbClr val="00B050"/>
                  </a:solidFill>
                  <a:latin typeface="+mj-lt"/>
                  <a:ea typeface="+mn-ea"/>
                </a:rPr>
                <a:t>6~9</a:t>
              </a:r>
              <a:r>
                <a:rPr lang="zh-CN" altLang="en-US" sz="2800" b="1" kern="0" noProof="1">
                  <a:solidFill>
                    <a:srgbClr val="00B050"/>
                  </a:solidFill>
                  <a:latin typeface="+mj-lt"/>
                  <a:ea typeface="+mn-ea"/>
                </a:rPr>
                <a:t>的数序</a:t>
              </a:r>
              <a:endPara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5" name="Freeform 10">
            <a:extLst>
              <a:ext uri="{FF2B5EF4-FFF2-40B4-BE49-F238E27FC236}">
                <a16:creationId xmlns:a16="http://schemas.microsoft.com/office/drawing/2014/main" id="{96EEF933-C839-1DCA-CF88-6BBD31786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7498" y="1667899"/>
            <a:ext cx="4176464" cy="1437158"/>
          </a:xfrm>
          <a:custGeom>
            <a:avLst/>
            <a:gdLst>
              <a:gd name="T0" fmla="*/ 0 w 3493"/>
              <a:gd name="T1" fmla="*/ 1223962 h 1815"/>
              <a:gd name="T2" fmla="*/ 0 w 3493"/>
              <a:gd name="T3" fmla="*/ 0 h 1815"/>
              <a:gd name="T4" fmla="*/ 6624638 w 3493"/>
              <a:gd name="T5" fmla="*/ 0 h 1815"/>
              <a:gd name="T6" fmla="*/ 6624638 w 3493"/>
              <a:gd name="T7" fmla="*/ 122733 h 1815"/>
              <a:gd name="T8" fmla="*/ 343275 w 3493"/>
              <a:gd name="T9" fmla="*/ 122733 h 1815"/>
              <a:gd name="T10" fmla="*/ 343275 w 3493"/>
              <a:gd name="T11" fmla="*/ 642664 h 1815"/>
              <a:gd name="T12" fmla="*/ 6537397 w 3493"/>
              <a:gd name="T13" fmla="*/ 642664 h 1815"/>
              <a:gd name="T14" fmla="*/ 6537397 w 3493"/>
              <a:gd name="T15" fmla="*/ 703357 h 1815"/>
              <a:gd name="T16" fmla="*/ 343275 w 3493"/>
              <a:gd name="T17" fmla="*/ 703357 h 1815"/>
              <a:gd name="T18" fmla="*/ 343275 w 3493"/>
              <a:gd name="T19" fmla="*/ 1223962 h 1815"/>
              <a:gd name="T20" fmla="*/ 0 w 3493"/>
              <a:gd name="T21" fmla="*/ 1223962 h 181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3"/>
              <a:gd name="T34" fmla="*/ 0 h 1815"/>
              <a:gd name="T35" fmla="*/ 3493 w 3493"/>
              <a:gd name="T36" fmla="*/ 1815 h 181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3" h="1815">
                <a:moveTo>
                  <a:pt x="0" y="1815"/>
                </a:moveTo>
                <a:lnTo>
                  <a:pt x="0" y="0"/>
                </a:lnTo>
                <a:lnTo>
                  <a:pt x="3493" y="0"/>
                </a:lnTo>
                <a:lnTo>
                  <a:pt x="3493" y="182"/>
                </a:lnTo>
                <a:lnTo>
                  <a:pt x="181" y="182"/>
                </a:lnTo>
                <a:lnTo>
                  <a:pt x="181" y="953"/>
                </a:lnTo>
                <a:lnTo>
                  <a:pt x="3447" y="953"/>
                </a:lnTo>
                <a:lnTo>
                  <a:pt x="3447" y="1043"/>
                </a:lnTo>
                <a:lnTo>
                  <a:pt x="181" y="1043"/>
                </a:lnTo>
                <a:lnTo>
                  <a:pt x="181" y="1815"/>
                </a:lnTo>
                <a:lnTo>
                  <a:pt x="0" y="181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0388C91-7255-F57F-6A06-F5ECF904BE92}"/>
              </a:ext>
            </a:extLst>
          </p:cNvPr>
          <p:cNvSpPr/>
          <p:nvPr/>
        </p:nvSpPr>
        <p:spPr>
          <a:xfrm>
            <a:off x="2739546" y="2171955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3816CBB7-F242-DA12-6DB1-61B258678223}"/>
              </a:ext>
            </a:extLst>
          </p:cNvPr>
          <p:cNvSpPr/>
          <p:nvPr/>
        </p:nvSpPr>
        <p:spPr>
          <a:xfrm>
            <a:off x="3099586" y="2171955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416E48B-7023-AC26-3264-80F716856B5A}"/>
              </a:ext>
            </a:extLst>
          </p:cNvPr>
          <p:cNvSpPr/>
          <p:nvPr/>
        </p:nvSpPr>
        <p:spPr>
          <a:xfrm>
            <a:off x="3459626" y="2171955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075D4F8-7F67-BB3A-94C9-3913887F3579}"/>
              </a:ext>
            </a:extLst>
          </p:cNvPr>
          <p:cNvSpPr/>
          <p:nvPr/>
        </p:nvSpPr>
        <p:spPr>
          <a:xfrm>
            <a:off x="3810563" y="2171955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DDDBB4A-3A27-0CF0-8C71-76EEEAAFD406}"/>
              </a:ext>
            </a:extLst>
          </p:cNvPr>
          <p:cNvSpPr/>
          <p:nvPr/>
        </p:nvSpPr>
        <p:spPr>
          <a:xfrm>
            <a:off x="4161500" y="2171955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DD6EA1A6-FCC7-1400-A9E3-8FD2D85954DE}"/>
              </a:ext>
            </a:extLst>
          </p:cNvPr>
          <p:cNvSpPr/>
          <p:nvPr/>
        </p:nvSpPr>
        <p:spPr>
          <a:xfrm>
            <a:off x="2739546" y="3609113"/>
            <a:ext cx="4013708" cy="921014"/>
          </a:xfrm>
          <a:prstGeom prst="wedgeRoundRectCallout">
            <a:avLst>
              <a:gd name="adj1" fmla="val 64880"/>
              <a:gd name="adj2" fmla="val -49383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如果要接着拨出</a:t>
            </a:r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</a:rPr>
              <a:t>，怎样拨呢？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539C019-9E69-E334-081D-BB7A71630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303" y="2386478"/>
            <a:ext cx="1381294" cy="264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ED180BEB-7C1E-196B-22E7-98A47C5AB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1026" y="626187"/>
            <a:ext cx="4176464" cy="1437158"/>
          </a:xfrm>
          <a:custGeom>
            <a:avLst/>
            <a:gdLst>
              <a:gd name="T0" fmla="*/ 0 w 3493"/>
              <a:gd name="T1" fmla="*/ 1223962 h 1815"/>
              <a:gd name="T2" fmla="*/ 0 w 3493"/>
              <a:gd name="T3" fmla="*/ 0 h 1815"/>
              <a:gd name="T4" fmla="*/ 6624638 w 3493"/>
              <a:gd name="T5" fmla="*/ 0 h 1815"/>
              <a:gd name="T6" fmla="*/ 6624638 w 3493"/>
              <a:gd name="T7" fmla="*/ 122733 h 1815"/>
              <a:gd name="T8" fmla="*/ 343275 w 3493"/>
              <a:gd name="T9" fmla="*/ 122733 h 1815"/>
              <a:gd name="T10" fmla="*/ 343275 w 3493"/>
              <a:gd name="T11" fmla="*/ 642664 h 1815"/>
              <a:gd name="T12" fmla="*/ 6537397 w 3493"/>
              <a:gd name="T13" fmla="*/ 642664 h 1815"/>
              <a:gd name="T14" fmla="*/ 6537397 w 3493"/>
              <a:gd name="T15" fmla="*/ 703357 h 1815"/>
              <a:gd name="T16" fmla="*/ 343275 w 3493"/>
              <a:gd name="T17" fmla="*/ 703357 h 1815"/>
              <a:gd name="T18" fmla="*/ 343275 w 3493"/>
              <a:gd name="T19" fmla="*/ 1223962 h 1815"/>
              <a:gd name="T20" fmla="*/ 0 w 3493"/>
              <a:gd name="T21" fmla="*/ 1223962 h 181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93"/>
              <a:gd name="T34" fmla="*/ 0 h 1815"/>
              <a:gd name="T35" fmla="*/ 3493 w 3493"/>
              <a:gd name="T36" fmla="*/ 1815 h 181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93" h="1815">
                <a:moveTo>
                  <a:pt x="0" y="1815"/>
                </a:moveTo>
                <a:lnTo>
                  <a:pt x="0" y="0"/>
                </a:lnTo>
                <a:lnTo>
                  <a:pt x="3493" y="0"/>
                </a:lnTo>
                <a:lnTo>
                  <a:pt x="3493" y="182"/>
                </a:lnTo>
                <a:lnTo>
                  <a:pt x="181" y="182"/>
                </a:lnTo>
                <a:lnTo>
                  <a:pt x="181" y="953"/>
                </a:lnTo>
                <a:lnTo>
                  <a:pt x="3447" y="953"/>
                </a:lnTo>
                <a:lnTo>
                  <a:pt x="3447" y="1043"/>
                </a:lnTo>
                <a:lnTo>
                  <a:pt x="181" y="1043"/>
                </a:lnTo>
                <a:lnTo>
                  <a:pt x="181" y="1815"/>
                </a:lnTo>
                <a:lnTo>
                  <a:pt x="0" y="181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9C10115-49FD-6E8E-55FB-988F8A77D8D5}"/>
              </a:ext>
            </a:extLst>
          </p:cNvPr>
          <p:cNvSpPr/>
          <p:nvPr/>
        </p:nvSpPr>
        <p:spPr>
          <a:xfrm>
            <a:off x="2663074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4DCFD0E-FED7-55A0-6570-975A6AD1D8EA}"/>
              </a:ext>
            </a:extLst>
          </p:cNvPr>
          <p:cNvSpPr/>
          <p:nvPr/>
        </p:nvSpPr>
        <p:spPr>
          <a:xfrm>
            <a:off x="3023114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0D0C04-E47F-9F2B-DC9C-D0AFE75A02D5}"/>
              </a:ext>
            </a:extLst>
          </p:cNvPr>
          <p:cNvSpPr/>
          <p:nvPr/>
        </p:nvSpPr>
        <p:spPr>
          <a:xfrm>
            <a:off x="3383154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23F306F-4BA2-5706-BB21-486FE4DD57C9}"/>
              </a:ext>
            </a:extLst>
          </p:cNvPr>
          <p:cNvSpPr/>
          <p:nvPr/>
        </p:nvSpPr>
        <p:spPr>
          <a:xfrm>
            <a:off x="3734091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8DFCFED-46C1-507B-3A5C-756687020139}"/>
              </a:ext>
            </a:extLst>
          </p:cNvPr>
          <p:cNvSpPr/>
          <p:nvPr/>
        </p:nvSpPr>
        <p:spPr>
          <a:xfrm>
            <a:off x="4085028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5523F8F-A145-7DB3-AEB9-DF6E99A92C7A}"/>
              </a:ext>
            </a:extLst>
          </p:cNvPr>
          <p:cNvSpPr/>
          <p:nvPr/>
        </p:nvSpPr>
        <p:spPr>
          <a:xfrm>
            <a:off x="6852414" y="1132314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AD9C54-BA05-3FC6-28BE-5C0082D5BA5F}"/>
              </a:ext>
            </a:extLst>
          </p:cNvPr>
          <p:cNvSpPr txBox="1"/>
          <p:nvPr/>
        </p:nvSpPr>
        <p:spPr>
          <a:xfrm>
            <a:off x="2771800" y="229252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DECC42-3BA3-265E-E19F-A5CE525483E3}"/>
              </a:ext>
            </a:extLst>
          </p:cNvPr>
          <p:cNvSpPr txBox="1"/>
          <p:nvPr/>
        </p:nvSpPr>
        <p:spPr>
          <a:xfrm>
            <a:off x="2775803" y="281574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81E4FF-388B-3703-5C40-4ADCB934B553}"/>
              </a:ext>
            </a:extLst>
          </p:cNvPr>
          <p:cNvSpPr txBox="1"/>
          <p:nvPr/>
        </p:nvSpPr>
        <p:spPr>
          <a:xfrm>
            <a:off x="2771800" y="3353485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E9FFEA1-C460-095C-D167-EC0E24B0A4F3}"/>
              </a:ext>
            </a:extLst>
          </p:cNvPr>
          <p:cNvSpPr txBox="1"/>
          <p:nvPr/>
        </p:nvSpPr>
        <p:spPr>
          <a:xfrm>
            <a:off x="2771800" y="386218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7B1B119-87DC-2379-143B-95AF6A2254A8}"/>
              </a:ext>
            </a:extLst>
          </p:cNvPr>
          <p:cNvSpPr/>
          <p:nvPr/>
        </p:nvSpPr>
        <p:spPr>
          <a:xfrm>
            <a:off x="6839538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D12ECDD-703D-155F-A20D-D02F3BC33290}"/>
              </a:ext>
            </a:extLst>
          </p:cNvPr>
          <p:cNvSpPr/>
          <p:nvPr/>
        </p:nvSpPr>
        <p:spPr>
          <a:xfrm>
            <a:off x="6845976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5102441-2241-4357-4C93-05087D87CEF0}"/>
              </a:ext>
            </a:extLst>
          </p:cNvPr>
          <p:cNvSpPr/>
          <p:nvPr/>
        </p:nvSpPr>
        <p:spPr>
          <a:xfrm>
            <a:off x="6854102" y="1130243"/>
            <a:ext cx="288032" cy="5760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196ADA4-D993-09EC-F247-24FCAE751DF8}"/>
              </a:ext>
            </a:extLst>
          </p:cNvPr>
          <p:cNvSpPr txBox="1"/>
          <p:nvPr/>
        </p:nvSpPr>
        <p:spPr>
          <a:xfrm>
            <a:off x="4653974" y="227801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C6A9D62-CD0B-404D-E1B8-7543E39D2E23}"/>
              </a:ext>
            </a:extLst>
          </p:cNvPr>
          <p:cNvSpPr txBox="1"/>
          <p:nvPr/>
        </p:nvSpPr>
        <p:spPr>
          <a:xfrm>
            <a:off x="4688391" y="2807941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EC4AB8B-0184-D660-F60D-27B7FF2A10A5}"/>
              </a:ext>
            </a:extLst>
          </p:cNvPr>
          <p:cNvSpPr txBox="1"/>
          <p:nvPr/>
        </p:nvSpPr>
        <p:spPr>
          <a:xfrm>
            <a:off x="4644323" y="3345677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E11E4F4-043E-EAD8-4777-21F65AD2AAF3}"/>
              </a:ext>
            </a:extLst>
          </p:cNvPr>
          <p:cNvSpPr txBox="1"/>
          <p:nvPr/>
        </p:nvSpPr>
        <p:spPr>
          <a:xfrm>
            <a:off x="4655340" y="384657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36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-0.2651 0.0021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71605E-6 L -0.22431 0.0027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15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71605E-6 L -0.18559 0.0027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88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71605E-6 L -0.14722 0.0027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61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922F8EA-68D8-5EB6-354B-5E58EDB1C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42" y="2620280"/>
            <a:ext cx="7557025" cy="83722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8A273B1-4207-FA4B-77D5-926573D05592}"/>
              </a:ext>
            </a:extLst>
          </p:cNvPr>
          <p:cNvSpPr txBox="1"/>
          <p:nvPr/>
        </p:nvSpPr>
        <p:spPr>
          <a:xfrm>
            <a:off x="716095" y="434703"/>
            <a:ext cx="7535538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+mn-ea"/>
              </a:rPr>
              <a:t>你能根据前面对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、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、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、</a:t>
            </a:r>
            <a:r>
              <a:rPr lang="en-US" altLang="zh-CN" sz="2800" b="1" dirty="0">
                <a:latin typeface="+mn-lt"/>
                <a:ea typeface="+mn-ea"/>
              </a:rPr>
              <a:t>9</a:t>
            </a:r>
            <a:r>
              <a:rPr lang="zh-CN" altLang="en-US" sz="2800" b="1" dirty="0">
                <a:latin typeface="+mn-lt"/>
                <a:ea typeface="+mn-ea"/>
              </a:rPr>
              <a:t>的认识，在直尺上找到它们的位置吗？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2BEE027-768E-2D7F-11F1-9E69CD3DEA3D}"/>
              </a:ext>
            </a:extLst>
          </p:cNvPr>
          <p:cNvSpPr/>
          <p:nvPr/>
        </p:nvSpPr>
        <p:spPr>
          <a:xfrm>
            <a:off x="7692339" y="2646220"/>
            <a:ext cx="651218" cy="719550"/>
          </a:xfrm>
          <a:prstGeom prst="ellipse">
            <a:avLst/>
          </a:prstGeom>
          <a:noFill/>
          <a:ln>
            <a:solidFill>
              <a:srgbClr val="DA4E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6EF4778-B786-4770-2AB1-C14F94E17A83}"/>
              </a:ext>
            </a:extLst>
          </p:cNvPr>
          <p:cNvSpPr/>
          <p:nvPr/>
        </p:nvSpPr>
        <p:spPr>
          <a:xfrm>
            <a:off x="5448024" y="2646220"/>
            <a:ext cx="651218" cy="719550"/>
          </a:xfrm>
          <a:prstGeom prst="ellipse">
            <a:avLst/>
          </a:prstGeom>
          <a:noFill/>
          <a:ln>
            <a:solidFill>
              <a:srgbClr val="DA4E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9C0FD60-22C2-A53D-E14F-8C11E3640699}"/>
              </a:ext>
            </a:extLst>
          </p:cNvPr>
          <p:cNvSpPr/>
          <p:nvPr/>
        </p:nvSpPr>
        <p:spPr>
          <a:xfrm>
            <a:off x="6190568" y="2646220"/>
            <a:ext cx="651218" cy="719550"/>
          </a:xfrm>
          <a:prstGeom prst="ellipse">
            <a:avLst/>
          </a:prstGeom>
          <a:noFill/>
          <a:ln>
            <a:solidFill>
              <a:srgbClr val="DA4E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DF2E144-0015-3FFA-FE53-2A86953965D3}"/>
              </a:ext>
            </a:extLst>
          </p:cNvPr>
          <p:cNvSpPr/>
          <p:nvPr/>
        </p:nvSpPr>
        <p:spPr>
          <a:xfrm>
            <a:off x="6933112" y="2646220"/>
            <a:ext cx="651218" cy="719550"/>
          </a:xfrm>
          <a:prstGeom prst="ellipse">
            <a:avLst/>
          </a:prstGeom>
          <a:noFill/>
          <a:ln>
            <a:solidFill>
              <a:srgbClr val="DA4E4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72A1ADB9-C486-238B-B300-97EB34371A0A}"/>
              </a:ext>
            </a:extLst>
          </p:cNvPr>
          <p:cNvSpPr/>
          <p:nvPr/>
        </p:nvSpPr>
        <p:spPr>
          <a:xfrm>
            <a:off x="6431870" y="3437545"/>
            <a:ext cx="168613" cy="420592"/>
          </a:xfrm>
          <a:prstGeom prst="downArrow">
            <a:avLst/>
          </a:prstGeom>
          <a:solidFill>
            <a:srgbClr val="DA4E4E"/>
          </a:solidFill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8E7982E-8CC1-2D49-E0E8-BCE9D256A410}"/>
              </a:ext>
            </a:extLst>
          </p:cNvPr>
          <p:cNvSpPr txBox="1"/>
          <p:nvPr/>
        </p:nvSpPr>
        <p:spPr>
          <a:xfrm>
            <a:off x="4887060" y="1658040"/>
            <a:ext cx="1887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</a:rPr>
              <a:t>6</a:t>
            </a:r>
            <a:r>
              <a:rPr lang="zh-CN" altLang="en-US" sz="2400" b="1" dirty="0">
                <a:latin typeface="+mn-lt"/>
                <a:ea typeface="+mn-ea"/>
              </a:rPr>
              <a:t>在</a:t>
            </a:r>
            <a:r>
              <a:rPr lang="en-US" altLang="zh-CN" sz="2400" b="1" dirty="0">
                <a:latin typeface="+mn-lt"/>
                <a:ea typeface="+mn-ea"/>
              </a:rPr>
              <a:t>5</a:t>
            </a:r>
            <a:r>
              <a:rPr lang="zh-CN" altLang="en-US" sz="2400" b="1" dirty="0">
                <a:latin typeface="+mn-lt"/>
                <a:ea typeface="+mn-ea"/>
              </a:rPr>
              <a:t>的后面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E82F0910-0961-EAE5-08B2-CCE74A23B79B}"/>
              </a:ext>
            </a:extLst>
          </p:cNvPr>
          <p:cNvSpPr/>
          <p:nvPr/>
        </p:nvSpPr>
        <p:spPr>
          <a:xfrm flipH="1" flipV="1">
            <a:off x="5662030" y="2132675"/>
            <a:ext cx="168613" cy="420592"/>
          </a:xfrm>
          <a:prstGeom prst="downArrow">
            <a:avLst/>
          </a:prstGeom>
          <a:solidFill>
            <a:srgbClr val="DA4E4E"/>
          </a:solidFill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B55F46B-69A2-CFDC-4CAD-777E15EAA4F3}"/>
              </a:ext>
            </a:extLst>
          </p:cNvPr>
          <p:cNvSpPr txBox="1"/>
          <p:nvPr/>
        </p:nvSpPr>
        <p:spPr>
          <a:xfrm>
            <a:off x="5738495" y="3808958"/>
            <a:ext cx="1887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</a:rPr>
              <a:t>7</a:t>
            </a:r>
            <a:r>
              <a:rPr lang="zh-CN" altLang="en-US" sz="2400" b="1" dirty="0">
                <a:latin typeface="+mn-lt"/>
                <a:ea typeface="+mn-ea"/>
              </a:rPr>
              <a:t>在</a:t>
            </a:r>
            <a:r>
              <a:rPr lang="en-US" altLang="zh-CN" sz="2400" b="1" dirty="0">
                <a:latin typeface="+mn-lt"/>
                <a:ea typeface="+mn-ea"/>
              </a:rPr>
              <a:t>6</a:t>
            </a:r>
            <a:r>
              <a:rPr lang="zh-CN" altLang="en-US" sz="2400" b="1" dirty="0">
                <a:latin typeface="+mn-lt"/>
                <a:ea typeface="+mn-ea"/>
              </a:rPr>
              <a:t>的后面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7E491A-8681-31A1-4716-6330D5832FA3}"/>
              </a:ext>
            </a:extLst>
          </p:cNvPr>
          <p:cNvSpPr txBox="1"/>
          <p:nvPr/>
        </p:nvSpPr>
        <p:spPr>
          <a:xfrm>
            <a:off x="6408585" y="1277355"/>
            <a:ext cx="1887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</a:rPr>
              <a:t>8</a:t>
            </a:r>
            <a:r>
              <a:rPr lang="zh-CN" altLang="en-US" sz="2400" b="1" dirty="0">
                <a:latin typeface="+mn-lt"/>
                <a:ea typeface="+mn-ea"/>
              </a:rPr>
              <a:t>在</a:t>
            </a:r>
            <a:r>
              <a:rPr lang="en-US" altLang="zh-CN" sz="2400" b="1" dirty="0">
                <a:latin typeface="+mn-lt"/>
                <a:ea typeface="+mn-ea"/>
              </a:rPr>
              <a:t>7</a:t>
            </a:r>
            <a:r>
              <a:rPr lang="zh-CN" altLang="en-US" sz="2400" b="1" dirty="0">
                <a:latin typeface="+mn-lt"/>
                <a:ea typeface="+mn-ea"/>
              </a:rPr>
              <a:t>的后面</a:t>
            </a:r>
          </a:p>
        </p:txBody>
      </p:sp>
      <p:sp>
        <p:nvSpPr>
          <p:cNvPr id="15" name="箭头: 下 14">
            <a:extLst>
              <a:ext uri="{FF2B5EF4-FFF2-40B4-BE49-F238E27FC236}">
                <a16:creationId xmlns:a16="http://schemas.microsoft.com/office/drawing/2014/main" id="{C8C0E9A9-6E34-F0CE-ABAD-8A34090C79FA}"/>
              </a:ext>
            </a:extLst>
          </p:cNvPr>
          <p:cNvSpPr/>
          <p:nvPr/>
        </p:nvSpPr>
        <p:spPr>
          <a:xfrm flipH="1" flipV="1">
            <a:off x="7183554" y="1751990"/>
            <a:ext cx="168613" cy="819760"/>
          </a:xfrm>
          <a:prstGeom prst="downArrow">
            <a:avLst/>
          </a:prstGeom>
          <a:solidFill>
            <a:srgbClr val="DA4E4E"/>
          </a:solidFill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下 15">
            <a:extLst>
              <a:ext uri="{FF2B5EF4-FFF2-40B4-BE49-F238E27FC236}">
                <a16:creationId xmlns:a16="http://schemas.microsoft.com/office/drawing/2014/main" id="{7AB03827-8761-FFB3-2722-86E754B2ADED}"/>
              </a:ext>
            </a:extLst>
          </p:cNvPr>
          <p:cNvSpPr/>
          <p:nvPr/>
        </p:nvSpPr>
        <p:spPr>
          <a:xfrm>
            <a:off x="7969635" y="3439068"/>
            <a:ext cx="168613" cy="899694"/>
          </a:xfrm>
          <a:prstGeom prst="downArrow">
            <a:avLst/>
          </a:prstGeom>
          <a:solidFill>
            <a:srgbClr val="DA4E4E"/>
          </a:solidFill>
          <a:ln>
            <a:solidFill>
              <a:srgbClr val="DA4E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07EE83B-6D6C-191D-77EB-A6B0DADAC525}"/>
              </a:ext>
            </a:extLst>
          </p:cNvPr>
          <p:cNvSpPr txBox="1"/>
          <p:nvPr/>
        </p:nvSpPr>
        <p:spPr>
          <a:xfrm>
            <a:off x="7183554" y="4319487"/>
            <a:ext cx="1887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</a:rPr>
              <a:t>9</a:t>
            </a:r>
            <a:r>
              <a:rPr lang="zh-CN" altLang="en-US" sz="2400" b="1" dirty="0">
                <a:latin typeface="+mn-lt"/>
                <a:ea typeface="+mn-ea"/>
              </a:rPr>
              <a:t>在</a:t>
            </a:r>
            <a:r>
              <a:rPr lang="en-US" altLang="zh-CN" sz="2400" b="1" dirty="0">
                <a:latin typeface="+mn-lt"/>
                <a:ea typeface="+mn-ea"/>
              </a:rPr>
              <a:t>8</a:t>
            </a:r>
            <a:r>
              <a:rPr lang="zh-CN" altLang="en-US" sz="2400" b="1" dirty="0">
                <a:latin typeface="+mn-lt"/>
                <a:ea typeface="+mn-ea"/>
              </a:rPr>
              <a:t>的后面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929C44DB-C0D4-C322-AE9E-1A4588903DD3}"/>
              </a:ext>
            </a:extLst>
          </p:cNvPr>
          <p:cNvSpPr/>
          <p:nvPr/>
        </p:nvSpPr>
        <p:spPr>
          <a:xfrm>
            <a:off x="1929522" y="3845379"/>
            <a:ext cx="2651264" cy="921014"/>
          </a:xfrm>
          <a:prstGeom prst="wedgeRoundRectCallout">
            <a:avLst>
              <a:gd name="adj1" fmla="val -70077"/>
              <a:gd name="adj2" fmla="val 23583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你能倒着读这些数吗？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21F54AF-6B5B-3CEE-73C3-0310A5347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046" y="3647841"/>
            <a:ext cx="1381294" cy="264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6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1505233-7CAD-97A1-E4C6-727392CDA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P38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1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6A5139-DEC1-EA9B-F833-77B58968F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" y="1747945"/>
            <a:ext cx="8312727" cy="184362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337F018-2417-2D30-AF00-A2D2D83F4A44}"/>
              </a:ext>
            </a:extLst>
          </p:cNvPr>
          <p:cNvSpPr txBox="1"/>
          <p:nvPr/>
        </p:nvSpPr>
        <p:spPr>
          <a:xfrm>
            <a:off x="526184" y="921940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数一数，写一写。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C7F054-B1EA-9494-F747-63FD8C564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937" y="3766156"/>
            <a:ext cx="514187" cy="9481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8D78D86-7219-826A-57AD-19F2FAE5D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200" y="3819708"/>
            <a:ext cx="412355" cy="8410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DF6E69C-4425-CDCD-B47B-08E0E893A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333" y="3766156"/>
            <a:ext cx="514187" cy="94811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18A7EF2-9D1F-C642-A071-6525994AA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962" y="3760728"/>
            <a:ext cx="514187" cy="94811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66256D0-BD23-C33E-467A-92F2CC17E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518" y="3819708"/>
            <a:ext cx="409815" cy="84100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982A7EB-7393-93CC-5317-0B35C51DE8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991" y="3819708"/>
            <a:ext cx="416127" cy="84100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62C84C2-60DD-7999-E563-AA4BC655E35A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随堂练习</a:t>
            </a: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FFBD18E-BF35-8AFD-7A1E-9D19EA3E5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18" y="1136520"/>
            <a:ext cx="3525408" cy="12084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B352275-4DE3-9CE2-D509-BD1F6A526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879" y="1196275"/>
            <a:ext cx="3458155" cy="1088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C9BDD8A-6589-2272-3EB5-2665311DA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25" y="3205571"/>
            <a:ext cx="3393201" cy="104909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5C872DB-E473-C95D-209B-1A1338B764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8099" y="3200267"/>
            <a:ext cx="3503890" cy="10889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480C696-58C1-1C01-C073-CD7693B39E1D}"/>
              </a:ext>
            </a:extLst>
          </p:cNvPr>
          <p:cNvSpPr txBox="1"/>
          <p:nvPr/>
        </p:nvSpPr>
        <p:spPr>
          <a:xfrm>
            <a:off x="1325621" y="236306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504215-D2A2-9E1F-F61E-D7FC7A5150B0}"/>
              </a:ext>
            </a:extLst>
          </p:cNvPr>
          <p:cNvSpPr txBox="1"/>
          <p:nvPr/>
        </p:nvSpPr>
        <p:spPr>
          <a:xfrm>
            <a:off x="3207795" y="234855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A340903-B4AF-38A0-C791-8DCB207C8302}"/>
              </a:ext>
            </a:extLst>
          </p:cNvPr>
          <p:cNvSpPr txBox="1"/>
          <p:nvPr/>
        </p:nvSpPr>
        <p:spPr>
          <a:xfrm>
            <a:off x="5504379" y="236306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954B2A7-D9B4-F58D-9FFB-414C7AC563DA}"/>
              </a:ext>
            </a:extLst>
          </p:cNvPr>
          <p:cNvSpPr txBox="1"/>
          <p:nvPr/>
        </p:nvSpPr>
        <p:spPr>
          <a:xfrm>
            <a:off x="7388666" y="2352967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F2A9895-2FFE-F056-E896-A4025A527A72}"/>
              </a:ext>
            </a:extLst>
          </p:cNvPr>
          <p:cNvSpPr txBox="1"/>
          <p:nvPr/>
        </p:nvSpPr>
        <p:spPr>
          <a:xfrm>
            <a:off x="1325621" y="428708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209168-65B8-7F31-2256-EB132E6E8CFA}"/>
              </a:ext>
            </a:extLst>
          </p:cNvPr>
          <p:cNvSpPr txBox="1"/>
          <p:nvPr/>
        </p:nvSpPr>
        <p:spPr>
          <a:xfrm>
            <a:off x="3198144" y="4279281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E2FB4E5-46D2-63DF-58C4-C6F88CEF1022}"/>
              </a:ext>
            </a:extLst>
          </p:cNvPr>
          <p:cNvSpPr txBox="1"/>
          <p:nvPr/>
        </p:nvSpPr>
        <p:spPr>
          <a:xfrm>
            <a:off x="5543600" y="428708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添上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是（    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535CA9-D238-850B-EC55-9B5C78556C14}"/>
              </a:ext>
            </a:extLst>
          </p:cNvPr>
          <p:cNvSpPr txBox="1"/>
          <p:nvPr/>
        </p:nvSpPr>
        <p:spPr>
          <a:xfrm>
            <a:off x="7427140" y="4271473"/>
            <a:ext cx="429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1370</TotalTime>
  <Pages>0</Pages>
  <Words>809</Words>
  <Characters>0</Characters>
  <Application>Microsoft Office PowerPoint</Application>
  <DocSecurity>0</DocSecurity>
  <PresentationFormat>全屏显示(16:9)</PresentationFormat>
  <Lines>0</Lines>
  <Paragraphs>145</Paragraphs>
  <Slides>28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黑体</vt:lpstr>
      <vt:lpstr>楷体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123</cp:revision>
  <dcterms:created xsi:type="dcterms:W3CDTF">2016-01-14T07:05:12Z</dcterms:created>
  <dcterms:modified xsi:type="dcterms:W3CDTF">2024-08-27T02:53:33Z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