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24"/>
  </p:notesMasterIdLst>
  <p:sldIdLst>
    <p:sldId id="447" r:id="rId2"/>
    <p:sldId id="487" r:id="rId3"/>
    <p:sldId id="508" r:id="rId4"/>
    <p:sldId id="510" r:id="rId5"/>
    <p:sldId id="509" r:id="rId6"/>
    <p:sldId id="511" r:id="rId7"/>
    <p:sldId id="512" r:id="rId8"/>
    <p:sldId id="522" r:id="rId9"/>
    <p:sldId id="513" r:id="rId10"/>
    <p:sldId id="514" r:id="rId11"/>
    <p:sldId id="515" r:id="rId12"/>
    <p:sldId id="516" r:id="rId13"/>
    <p:sldId id="517" r:id="rId14"/>
    <p:sldId id="518" r:id="rId15"/>
    <p:sldId id="519" r:id="rId16"/>
    <p:sldId id="520" r:id="rId17"/>
    <p:sldId id="521" r:id="rId18"/>
    <p:sldId id="502" r:id="rId19"/>
    <p:sldId id="485" r:id="rId20"/>
    <p:sldId id="486" r:id="rId21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9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4E4E"/>
    <a:srgbClr val="FBDCCD"/>
    <a:srgbClr val="0000FF"/>
    <a:srgbClr val="E2F2F1"/>
    <a:srgbClr val="B3DDDA"/>
    <a:srgbClr val="F9B57D"/>
    <a:srgbClr val="BFE1E8"/>
    <a:srgbClr val="97C5E4"/>
    <a:srgbClr val="A3D4E2"/>
    <a:srgbClr val="E7F5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83" autoAdjust="0"/>
    <p:restoredTop sz="96349" autoAdjust="0"/>
  </p:normalViewPr>
  <p:slideViewPr>
    <p:cSldViewPr snapToGrid="0">
      <p:cViewPr varScale="1">
        <p:scale>
          <a:sx n="149" d="100"/>
          <a:sy n="149" d="100"/>
        </p:scale>
        <p:origin x="342" y="114"/>
      </p:cViewPr>
      <p:guideLst>
        <p:guide orient="horz" pos="1620"/>
        <p:guide pos="28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90BE80D-2F82-485D-8558-AC6B8102A6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9DC538-E9B0-4808-A344-D8E5AC01529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23574145-B825-4026-9468-E80779C9D1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938460BE-8B03-4DF3-AB0C-7548C4EA2F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B57BF3C-F86E-479C-BDBC-8970B3A160C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69BF57D-DD3D-4129-9A97-8D454B93F6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/>
            </a:lvl1pPr>
          </a:lstStyle>
          <a:p>
            <a:pPr>
              <a:defRPr/>
            </a:pPr>
            <a:fld id="{9205633B-820F-4312-9AD1-7D2171F3F6FB}" type="slidenum">
              <a:rPr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AE9A78-8D33-44DB-9506-73E9D2BEF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C989B2F-BEBC-4BC3-8F48-D7F79A556B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4E487A8-0E1E-4E77-8161-817B4B564279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A7CC620E-97E3-4683-A052-35C4D47B42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748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4">
            <a:extLst>
              <a:ext uri="{FF2B5EF4-FFF2-40B4-BE49-F238E27FC236}">
                <a16:creationId xmlns:a16="http://schemas.microsoft.com/office/drawing/2014/main" id="{2E04E7FD-5CB4-432B-9DD0-5DC867E8D86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880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61D853A-C30E-B1E1-E987-D946DFAC4F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03558"/>
            <a:ext cx="2122714" cy="592258"/>
          </a:xfrm>
          <a:prstGeom prst="rect">
            <a:avLst/>
          </a:prstGeom>
        </p:spPr>
      </p:pic>
      <p:pic>
        <p:nvPicPr>
          <p:cNvPr id="10" name="图片 4">
            <a:extLst>
              <a:ext uri="{FF2B5EF4-FFF2-40B4-BE49-F238E27FC236}">
                <a16:creationId xmlns:a16="http://schemas.microsoft.com/office/drawing/2014/main" id="{CD99F442-B1C4-465E-A38D-F84BE5379CC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03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5" r:id="rId2"/>
    <p:sldLayoutId id="2147483897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副标题 4">
            <a:extLst>
              <a:ext uri="{FF2B5EF4-FFF2-40B4-BE49-F238E27FC236}">
                <a16:creationId xmlns:a16="http://schemas.microsoft.com/office/drawing/2014/main" id="{ACC9BDBB-64B0-4E9F-8A05-DA1B15AB0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0625" y="764646"/>
            <a:ext cx="2923309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R·</a:t>
            </a:r>
            <a:r>
              <a:rPr lang="zh-CN" altLang="en-US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一年级数学上册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C9593D93-C820-44CB-817C-F1DF521C4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6972" y="1360240"/>
            <a:ext cx="6337970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二、</a:t>
            </a: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6~10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的认识和加、减法</a:t>
            </a:r>
          </a:p>
        </p:txBody>
      </p:sp>
      <p:sp>
        <p:nvSpPr>
          <p:cNvPr id="2" name="标题 3">
            <a:extLst>
              <a:ext uri="{FF2B5EF4-FFF2-40B4-BE49-F238E27FC236}">
                <a16:creationId xmlns:a16="http://schemas.microsoft.com/office/drawing/2014/main" id="{DDE58B08-656D-4DF9-B904-5EF048065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7478" y="2119312"/>
            <a:ext cx="3685018" cy="904875"/>
          </a:xfrm>
          <a:prstGeom prst="rect">
            <a:avLst/>
          </a:prstGeom>
          <a:noFill/>
        </p:spPr>
        <p:txBody>
          <a:bodyPr anchor="ctr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2.6~9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的加、减法</a:t>
            </a:r>
          </a:p>
        </p:txBody>
      </p:sp>
      <p:sp>
        <p:nvSpPr>
          <p:cNvPr id="3" name="标题 3">
            <a:extLst>
              <a:ext uri="{FF2B5EF4-FFF2-40B4-BE49-F238E27FC236}">
                <a16:creationId xmlns:a16="http://schemas.microsoft.com/office/drawing/2014/main" id="{D3D29BC0-E446-3037-AA08-8E2308C92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3917" y="2878386"/>
            <a:ext cx="5432139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altLang="zh-CN" sz="3200" b="1" dirty="0">
                <a:solidFill>
                  <a:srgbClr val="1D7D59"/>
                </a:solidFill>
                <a:latin typeface="+mn-lt"/>
              </a:rPr>
              <a:t>6</a:t>
            </a:r>
            <a:r>
              <a:rPr lang="zh-CN" altLang="en-US" sz="3200" b="1" dirty="0">
                <a:solidFill>
                  <a:srgbClr val="1D7D59"/>
                </a:solidFill>
                <a:latin typeface="+mn-lt"/>
              </a:rPr>
              <a:t>和</a:t>
            </a:r>
            <a:r>
              <a:rPr lang="en-US" altLang="zh-CN" sz="3200" b="1" dirty="0">
                <a:solidFill>
                  <a:srgbClr val="1D7D59"/>
                </a:solidFill>
                <a:latin typeface="+mn-lt"/>
              </a:rPr>
              <a:t>7</a:t>
            </a:r>
            <a:r>
              <a:rPr lang="zh-CN" altLang="en-US" sz="3200" b="1" dirty="0">
                <a:solidFill>
                  <a:srgbClr val="1D7D59"/>
                </a:solidFill>
                <a:latin typeface="+mn-lt"/>
              </a:rPr>
              <a:t>的加、减法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AF4E657-50B2-04D8-9C05-5A782AD10E13}"/>
              </a:ext>
            </a:extLst>
          </p:cNvPr>
          <p:cNvSpPr txBox="1"/>
          <p:nvPr/>
        </p:nvSpPr>
        <p:spPr>
          <a:xfrm>
            <a:off x="309662" y="329682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复习回顾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A3ABA10-6002-C7F7-A15E-691D646B9D71}"/>
              </a:ext>
            </a:extLst>
          </p:cNvPr>
          <p:cNvSpPr txBox="1"/>
          <p:nvPr/>
        </p:nvSpPr>
        <p:spPr>
          <a:xfrm>
            <a:off x="1245381" y="1765403"/>
            <a:ext cx="717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2+1=            1+2=            3-1=            2-2=</a:t>
            </a:r>
            <a:endParaRPr lang="zh-CN" altLang="en-US" sz="2800" b="1" dirty="0">
              <a:latin typeface="+mj-lt"/>
              <a:ea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FA1D600-AAB1-0432-1A0A-EF319FCE976F}"/>
              </a:ext>
            </a:extLst>
          </p:cNvPr>
          <p:cNvSpPr txBox="1"/>
          <p:nvPr/>
        </p:nvSpPr>
        <p:spPr>
          <a:xfrm>
            <a:off x="1245381" y="2843441"/>
            <a:ext cx="717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4-0=            1+4=            5-3=            3+2=</a:t>
            </a:r>
            <a:endParaRPr lang="zh-CN" altLang="en-US" sz="2800" b="1" dirty="0">
              <a:latin typeface="+mj-lt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7863DB6-3666-6845-9628-6290736D9516}"/>
              </a:ext>
            </a:extLst>
          </p:cNvPr>
          <p:cNvSpPr txBox="1"/>
          <p:nvPr/>
        </p:nvSpPr>
        <p:spPr>
          <a:xfrm>
            <a:off x="2099400" y="1750359"/>
            <a:ext cx="339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8A371E9-219B-E739-92FF-0088F861189C}"/>
              </a:ext>
            </a:extLst>
          </p:cNvPr>
          <p:cNvSpPr txBox="1"/>
          <p:nvPr/>
        </p:nvSpPr>
        <p:spPr>
          <a:xfrm>
            <a:off x="3976838" y="1748826"/>
            <a:ext cx="339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310A651-69DD-5F9F-9A5B-49892A72A545}"/>
              </a:ext>
            </a:extLst>
          </p:cNvPr>
          <p:cNvSpPr txBox="1"/>
          <p:nvPr/>
        </p:nvSpPr>
        <p:spPr>
          <a:xfrm>
            <a:off x="5734302" y="1771146"/>
            <a:ext cx="339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602688B-83EE-3D4D-AED7-6B93B77B1C23}"/>
              </a:ext>
            </a:extLst>
          </p:cNvPr>
          <p:cNvSpPr txBox="1"/>
          <p:nvPr/>
        </p:nvSpPr>
        <p:spPr>
          <a:xfrm>
            <a:off x="7415756" y="1780358"/>
            <a:ext cx="339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A87CDDA-84B6-B789-DAAA-C1C2C5B4696C}"/>
              </a:ext>
            </a:extLst>
          </p:cNvPr>
          <p:cNvSpPr txBox="1"/>
          <p:nvPr/>
        </p:nvSpPr>
        <p:spPr>
          <a:xfrm>
            <a:off x="2051744" y="2832156"/>
            <a:ext cx="339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E6DE03F-E716-D003-6D6D-576F17EDCC88}"/>
              </a:ext>
            </a:extLst>
          </p:cNvPr>
          <p:cNvSpPr txBox="1"/>
          <p:nvPr/>
        </p:nvSpPr>
        <p:spPr>
          <a:xfrm>
            <a:off x="3831906" y="2843441"/>
            <a:ext cx="339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A607264-BBDA-3DDD-2959-E5F67D0BEC1D}"/>
              </a:ext>
            </a:extLst>
          </p:cNvPr>
          <p:cNvSpPr txBox="1"/>
          <p:nvPr/>
        </p:nvSpPr>
        <p:spPr>
          <a:xfrm>
            <a:off x="5552402" y="2822975"/>
            <a:ext cx="339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D28989E-9907-3509-81B4-5DCA75FCA025}"/>
              </a:ext>
            </a:extLst>
          </p:cNvPr>
          <p:cNvSpPr txBox="1"/>
          <p:nvPr/>
        </p:nvSpPr>
        <p:spPr>
          <a:xfrm>
            <a:off x="7429417" y="2833552"/>
            <a:ext cx="339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5899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4" grpId="0"/>
      <p:bldP spid="16" grpId="0"/>
      <p:bldP spid="17" grpId="0"/>
      <p:bldP spid="18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00945C5-E67B-EF95-112D-5D00B0E2B344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D219700F-453E-4A7E-30A3-2937603F6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6B38FB1C-3F85-E9B3-EB4F-C2AA21D03B64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探究新知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2586A600-1FB7-2B43-E6B1-67895600984E}"/>
              </a:ext>
            </a:extLst>
          </p:cNvPr>
          <p:cNvSpPr txBox="1"/>
          <p:nvPr/>
        </p:nvSpPr>
        <p:spPr>
          <a:xfrm>
            <a:off x="680206" y="1033524"/>
            <a:ext cx="77835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请同学到讲台上站队，一边站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人，一边站</a:t>
            </a:r>
            <a:r>
              <a:rPr lang="en-US" altLang="zh-CN" sz="2800" b="1" dirty="0">
                <a:latin typeface="+mj-lt"/>
                <a:ea typeface="+mn-ea"/>
              </a:rPr>
              <a:t>1</a:t>
            </a:r>
            <a:r>
              <a:rPr lang="zh-CN" altLang="en-US" sz="2800" b="1" dirty="0">
                <a:latin typeface="+mj-lt"/>
                <a:ea typeface="+mn-ea"/>
              </a:rPr>
              <a:t>人。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54AC52E-8DD6-BF17-0818-DAFCBBC8AE02}"/>
              </a:ext>
            </a:extLst>
          </p:cNvPr>
          <p:cNvSpPr txBox="1"/>
          <p:nvPr/>
        </p:nvSpPr>
        <p:spPr>
          <a:xfrm>
            <a:off x="680205" y="1598664"/>
            <a:ext cx="77835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一共有多少人？你能列出算式吗？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B1C4E6A-293F-36E7-5D16-E93DA95B676B}"/>
              </a:ext>
            </a:extLst>
          </p:cNvPr>
          <p:cNvSpPr txBox="1"/>
          <p:nvPr/>
        </p:nvSpPr>
        <p:spPr>
          <a:xfrm>
            <a:off x="2957568" y="2310140"/>
            <a:ext cx="1213556" cy="52322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5+1=6</a:t>
            </a:r>
            <a:endParaRPr lang="zh-CN" altLang="en-US" sz="28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23ABF94-B03B-6057-9104-08217B85A510}"/>
              </a:ext>
            </a:extLst>
          </p:cNvPr>
          <p:cNvSpPr txBox="1"/>
          <p:nvPr/>
        </p:nvSpPr>
        <p:spPr>
          <a:xfrm>
            <a:off x="4916189" y="2310140"/>
            <a:ext cx="1213556" cy="52322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1+5=6</a:t>
            </a:r>
            <a:endParaRPr lang="zh-CN" altLang="en-US" sz="2800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FB21CD5-42FD-27C3-5564-0399B54C4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0492" y="2456359"/>
            <a:ext cx="1519423" cy="2910605"/>
          </a:xfrm>
          <a:prstGeom prst="rect">
            <a:avLst/>
          </a:prstGeom>
        </p:spPr>
      </p:pic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AD252031-63F8-E97A-4FFE-74BE271DE776}"/>
              </a:ext>
            </a:extLst>
          </p:cNvPr>
          <p:cNvSpPr/>
          <p:nvPr/>
        </p:nvSpPr>
        <p:spPr>
          <a:xfrm>
            <a:off x="1937031" y="3227472"/>
            <a:ext cx="4928265" cy="1234551"/>
          </a:xfrm>
          <a:prstGeom prst="wedgeRoundRectCallout">
            <a:avLst>
              <a:gd name="adj1" fmla="val -59808"/>
              <a:gd name="adj2" fmla="val -32105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ea"/>
                <a:ea typeface="+mn-ea"/>
              </a:rPr>
              <a:t>你是怎样想的？为什么能列出两个不同的加法算式？</a:t>
            </a:r>
          </a:p>
        </p:txBody>
      </p:sp>
    </p:spTree>
    <p:extLst>
      <p:ext uri="{BB962C8B-B14F-4D97-AF65-F5344CB8AC3E}">
        <p14:creationId xmlns:p14="http://schemas.microsoft.com/office/powerpoint/2010/main" val="184028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 animBg="1"/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00945C5-E67B-EF95-112D-5D00B0E2B344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D219700F-453E-4A7E-30A3-2937603F6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6B38FB1C-3F85-E9B3-EB4F-C2AA21D03B64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探究新知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2586A600-1FB7-2B43-E6B1-67895600984E}"/>
              </a:ext>
            </a:extLst>
          </p:cNvPr>
          <p:cNvSpPr txBox="1"/>
          <p:nvPr/>
        </p:nvSpPr>
        <p:spPr>
          <a:xfrm>
            <a:off x="680206" y="1033524"/>
            <a:ext cx="77835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请同学到讲台上站队，一边站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人，一边站</a:t>
            </a:r>
            <a:r>
              <a:rPr lang="en-US" altLang="zh-CN" sz="2800" b="1" dirty="0">
                <a:latin typeface="+mj-lt"/>
                <a:ea typeface="+mn-ea"/>
              </a:rPr>
              <a:t>1</a:t>
            </a:r>
            <a:r>
              <a:rPr lang="zh-CN" altLang="en-US" sz="2800" b="1" dirty="0">
                <a:latin typeface="+mj-lt"/>
                <a:ea typeface="+mn-ea"/>
              </a:rPr>
              <a:t>人。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54AC52E-8DD6-BF17-0818-DAFCBBC8AE02}"/>
              </a:ext>
            </a:extLst>
          </p:cNvPr>
          <p:cNvSpPr txBox="1"/>
          <p:nvPr/>
        </p:nvSpPr>
        <p:spPr>
          <a:xfrm>
            <a:off x="680205" y="1598664"/>
            <a:ext cx="77835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一共有多少人？你能列出算式吗？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B1C4E6A-293F-36E7-5D16-E93DA95B676B}"/>
              </a:ext>
            </a:extLst>
          </p:cNvPr>
          <p:cNvSpPr txBox="1"/>
          <p:nvPr/>
        </p:nvSpPr>
        <p:spPr>
          <a:xfrm>
            <a:off x="2957568" y="2310140"/>
            <a:ext cx="1213556" cy="52322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5+1=6</a:t>
            </a:r>
            <a:endParaRPr lang="zh-CN" altLang="en-US" sz="28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23ABF94-B03B-6057-9104-08217B85A510}"/>
              </a:ext>
            </a:extLst>
          </p:cNvPr>
          <p:cNvSpPr txBox="1"/>
          <p:nvPr/>
        </p:nvSpPr>
        <p:spPr>
          <a:xfrm>
            <a:off x="4916189" y="2310140"/>
            <a:ext cx="1213556" cy="52322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1+5=6</a:t>
            </a:r>
            <a:endParaRPr lang="zh-CN" altLang="en-US" sz="28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06D1527-8C43-8291-9E0C-9465275D94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28" y="2651863"/>
            <a:ext cx="1061922" cy="2399480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E377F05E-B7B3-9F00-ECC1-D3A428ECB531}"/>
              </a:ext>
            </a:extLst>
          </p:cNvPr>
          <p:cNvSpPr/>
          <p:nvPr/>
        </p:nvSpPr>
        <p:spPr>
          <a:xfrm>
            <a:off x="1481627" y="3222649"/>
            <a:ext cx="2537217" cy="1315483"/>
          </a:xfrm>
          <a:prstGeom prst="wedgeRoundRectCallout">
            <a:avLst>
              <a:gd name="adj1" fmla="val -59801"/>
              <a:gd name="adj2" fmla="val -195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rgbClr val="FF0000"/>
                </a:solidFill>
                <a:ea typeface="+mn-ea"/>
              </a:rPr>
              <a:t>从左往右</a:t>
            </a:r>
            <a:r>
              <a:rPr lang="zh-CN" altLang="en-US" sz="2800" b="1" dirty="0">
                <a:solidFill>
                  <a:schemeClr val="tx1"/>
                </a:solidFill>
                <a:ea typeface="+mn-ea"/>
              </a:rPr>
              <a:t>看，同学们的排列是</a:t>
            </a:r>
            <a:r>
              <a:rPr lang="en-US" altLang="zh-CN" sz="2800" b="1" dirty="0">
                <a:solidFill>
                  <a:schemeClr val="tx1"/>
                </a:solidFill>
                <a:ea typeface="+mn-ea"/>
              </a:rPr>
              <a:t>5</a:t>
            </a:r>
            <a:r>
              <a:rPr lang="zh-CN" altLang="en-US" sz="2800" b="1" dirty="0">
                <a:solidFill>
                  <a:schemeClr val="tx1"/>
                </a:solidFill>
                <a:ea typeface="+mn-ea"/>
              </a:rPr>
              <a:t>和</a:t>
            </a:r>
            <a:r>
              <a:rPr lang="en-US" altLang="zh-CN" sz="2800" b="1" dirty="0">
                <a:solidFill>
                  <a:schemeClr val="tx1"/>
                </a:solidFill>
                <a:ea typeface="+mn-ea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ea typeface="+mn-ea"/>
              </a:rPr>
              <a:t>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BB1C0795-2A5A-637A-B893-9439E1BB8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03945" y="2651863"/>
            <a:ext cx="1180650" cy="2399480"/>
          </a:xfrm>
          <a:prstGeom prst="rect">
            <a:avLst/>
          </a:prstGeom>
        </p:spPr>
      </p:pic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163CCDF3-5A76-F6FA-5666-044089A2BCBF}"/>
              </a:ext>
            </a:extLst>
          </p:cNvPr>
          <p:cNvSpPr/>
          <p:nvPr/>
        </p:nvSpPr>
        <p:spPr>
          <a:xfrm>
            <a:off x="4916189" y="3222648"/>
            <a:ext cx="2537217" cy="1315483"/>
          </a:xfrm>
          <a:prstGeom prst="wedgeRoundRectCallout">
            <a:avLst>
              <a:gd name="adj1" fmla="val 65463"/>
              <a:gd name="adj2" fmla="val 781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从右往左</a:t>
            </a:r>
            <a:r>
              <a:rPr lang="zh-CN" altLang="en-US" sz="2800" b="1" dirty="0">
                <a:solidFill>
                  <a:schemeClr val="tx1"/>
                </a:solidFill>
              </a:rPr>
              <a:t>看，同学们的排列是</a:t>
            </a:r>
            <a:r>
              <a:rPr lang="en-US" altLang="zh-CN" sz="2800" b="1" dirty="0">
                <a:solidFill>
                  <a:schemeClr val="tx1"/>
                </a:solidFill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</a:rPr>
              <a:t>和</a:t>
            </a:r>
            <a:r>
              <a:rPr lang="en-US" altLang="zh-CN" sz="2800" b="1" dirty="0">
                <a:solidFill>
                  <a:schemeClr val="tx1"/>
                </a:solidFill>
              </a:rPr>
              <a:t>5</a:t>
            </a:r>
            <a:r>
              <a:rPr lang="zh-CN" altLang="en-US" sz="2800" b="1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2921B930-7EE2-B9E9-A06C-5E63A5A727F7}"/>
              </a:ext>
            </a:extLst>
          </p:cNvPr>
          <p:cNvSpPr/>
          <p:nvPr/>
        </p:nvSpPr>
        <p:spPr>
          <a:xfrm>
            <a:off x="1581464" y="3307643"/>
            <a:ext cx="6080909" cy="948267"/>
          </a:xfrm>
          <a:prstGeom prst="roundRect">
            <a:avLst/>
          </a:prstGeom>
          <a:solidFill>
            <a:schemeClr val="bg1"/>
          </a:solidFill>
          <a:ln>
            <a:solidFill>
              <a:srgbClr val="DA4E4E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由于</a:t>
            </a:r>
            <a:r>
              <a:rPr lang="zh-CN" altLang="en-US" sz="2800" b="1" dirty="0">
                <a:solidFill>
                  <a:srgbClr val="DA4E4E"/>
                </a:solidFill>
              </a:rPr>
              <a:t>观察的方向不同</a:t>
            </a:r>
            <a:r>
              <a:rPr lang="zh-CN" altLang="en-US" sz="2800" b="1" dirty="0">
                <a:solidFill>
                  <a:schemeClr val="tx1"/>
                </a:solidFill>
              </a:rPr>
              <a:t>，就可以列出两个不同的加法算式。</a:t>
            </a:r>
          </a:p>
        </p:txBody>
      </p:sp>
    </p:spTree>
    <p:extLst>
      <p:ext uri="{BB962C8B-B14F-4D97-AF65-F5344CB8AC3E}">
        <p14:creationId xmlns:p14="http://schemas.microsoft.com/office/powerpoint/2010/main" val="208971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4" grpId="0" animBg="1"/>
      <p:bldP spid="14" grpId="1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740DE535-9069-F186-D274-25EB681914C1}"/>
              </a:ext>
            </a:extLst>
          </p:cNvPr>
          <p:cNvSpPr/>
          <p:nvPr/>
        </p:nvSpPr>
        <p:spPr>
          <a:xfrm>
            <a:off x="4830211" y="3080392"/>
            <a:ext cx="4021441" cy="18158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683FF9E6-26EB-5E1D-7440-E55AD3EDAB62}"/>
              </a:ext>
            </a:extLst>
          </p:cNvPr>
          <p:cNvSpPr/>
          <p:nvPr/>
        </p:nvSpPr>
        <p:spPr>
          <a:xfrm>
            <a:off x="351854" y="3080392"/>
            <a:ext cx="4021441" cy="18158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7259857-D795-A348-18A6-2AFD3B69DFC9}"/>
              </a:ext>
            </a:extLst>
          </p:cNvPr>
          <p:cNvSpPr txBox="1"/>
          <p:nvPr/>
        </p:nvSpPr>
        <p:spPr>
          <a:xfrm>
            <a:off x="578606" y="1060965"/>
            <a:ext cx="778358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这两个算式的结果为什么都等于</a:t>
            </a:r>
            <a:r>
              <a:rPr lang="en-US" altLang="zh-CN" sz="2800" b="1" dirty="0">
                <a:latin typeface="+mj-lt"/>
                <a:ea typeface="+mn-ea"/>
              </a:rPr>
              <a:t>6</a:t>
            </a:r>
            <a:r>
              <a:rPr lang="zh-CN" altLang="en-US" sz="2800" b="1" dirty="0">
                <a:latin typeface="+mj-lt"/>
                <a:ea typeface="+mn-ea"/>
              </a:rPr>
              <a:t>？你能用红花摆一摆，说一说理由吗？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2564713-DFDD-1751-A8C0-D30F4C0AEFD2}"/>
              </a:ext>
            </a:extLst>
          </p:cNvPr>
          <p:cNvSpPr txBox="1"/>
          <p:nvPr/>
        </p:nvSpPr>
        <p:spPr>
          <a:xfrm>
            <a:off x="2926035" y="379855"/>
            <a:ext cx="1213556" cy="52322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5+1=6</a:t>
            </a:r>
            <a:endParaRPr lang="zh-CN" altLang="en-US" sz="28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849F6DF-AA40-F11E-FCBE-EE6CC4A69FDE}"/>
              </a:ext>
            </a:extLst>
          </p:cNvPr>
          <p:cNvSpPr txBox="1"/>
          <p:nvPr/>
        </p:nvSpPr>
        <p:spPr>
          <a:xfrm>
            <a:off x="4884656" y="379855"/>
            <a:ext cx="1213556" cy="52322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1+5=6</a:t>
            </a:r>
            <a:endParaRPr lang="zh-CN" altLang="en-US" sz="28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6CD7C77-A4C7-2829-2BD5-B5C985DB1A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40" y="2018170"/>
            <a:ext cx="631859" cy="63185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F50CAAC-0CD4-1122-D149-9C6E4B11E5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1085" y="2018170"/>
            <a:ext cx="631859" cy="6318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6603594-D333-D250-71B5-4DBE15BAAF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6130" y="2018170"/>
            <a:ext cx="631859" cy="63185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EB45B35-1D7B-63F2-5F69-DC3B0DB0E4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1175" y="2018170"/>
            <a:ext cx="631859" cy="63185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09AC3FA-291C-EA58-3DBE-A17CA532ED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5379" y="2018170"/>
            <a:ext cx="631859" cy="63185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B2ECAC1-32C8-D4F3-F631-E7C6556445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0424" y="2018170"/>
            <a:ext cx="631859" cy="631859"/>
          </a:xfrm>
          <a:prstGeom prst="rect">
            <a:avLst/>
          </a:prstGeom>
        </p:spPr>
      </p:pic>
      <p:sp>
        <p:nvSpPr>
          <p:cNvPr id="31" name="右大括号 30">
            <a:extLst>
              <a:ext uri="{FF2B5EF4-FFF2-40B4-BE49-F238E27FC236}">
                <a16:creationId xmlns:a16="http://schemas.microsoft.com/office/drawing/2014/main" id="{6566BA40-DE28-86B3-A36B-C0CFDAE7AFAC}"/>
              </a:ext>
            </a:extLst>
          </p:cNvPr>
          <p:cNvSpPr/>
          <p:nvPr/>
        </p:nvSpPr>
        <p:spPr>
          <a:xfrm rot="5400000">
            <a:off x="1627976" y="2809202"/>
            <a:ext cx="244958" cy="2117426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F1CEF6B-D0A0-4843-7510-932963713D60}"/>
              </a:ext>
            </a:extLst>
          </p:cNvPr>
          <p:cNvSpPr txBox="1"/>
          <p:nvPr/>
        </p:nvSpPr>
        <p:spPr>
          <a:xfrm>
            <a:off x="1438302" y="3990394"/>
            <a:ext cx="760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n-ea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n-ea"/>
              </a:rPr>
              <a:t>个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8ADF964-7FAE-BAB2-5A42-EA1304E1069A}"/>
              </a:ext>
            </a:extLst>
          </p:cNvPr>
          <p:cNvSpPr txBox="1"/>
          <p:nvPr/>
        </p:nvSpPr>
        <p:spPr>
          <a:xfrm>
            <a:off x="3644271" y="3985248"/>
            <a:ext cx="760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n-ea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n-ea"/>
              </a:rPr>
              <a:t>个</a:t>
            </a:r>
          </a:p>
        </p:txBody>
      </p:sp>
      <p:sp>
        <p:nvSpPr>
          <p:cNvPr id="34" name="右大括号 33">
            <a:extLst>
              <a:ext uri="{FF2B5EF4-FFF2-40B4-BE49-F238E27FC236}">
                <a16:creationId xmlns:a16="http://schemas.microsoft.com/office/drawing/2014/main" id="{10A50658-3E49-55C7-BF80-FB232044B2F1}"/>
              </a:ext>
            </a:extLst>
          </p:cNvPr>
          <p:cNvSpPr/>
          <p:nvPr/>
        </p:nvSpPr>
        <p:spPr>
          <a:xfrm rot="5400000">
            <a:off x="7328348" y="2804056"/>
            <a:ext cx="244958" cy="2117426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93B6F57B-C775-DF31-E5A9-BFF5C7C5F020}"/>
              </a:ext>
            </a:extLst>
          </p:cNvPr>
          <p:cNvSpPr txBox="1"/>
          <p:nvPr/>
        </p:nvSpPr>
        <p:spPr>
          <a:xfrm>
            <a:off x="7138674" y="3985248"/>
            <a:ext cx="760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n-ea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n-ea"/>
              </a:rPr>
              <a:t>个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A0CD4394-14EB-D86D-4989-F762D13B4415}"/>
              </a:ext>
            </a:extLst>
          </p:cNvPr>
          <p:cNvSpPr txBox="1"/>
          <p:nvPr/>
        </p:nvSpPr>
        <p:spPr>
          <a:xfrm>
            <a:off x="5066052" y="3985247"/>
            <a:ext cx="760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n-ea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n-ea"/>
              </a:rPr>
              <a:t>个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7F6B146-40CA-CB02-3D4A-2B626E90A408}"/>
              </a:ext>
            </a:extLst>
          </p:cNvPr>
          <p:cNvSpPr txBox="1"/>
          <p:nvPr/>
        </p:nvSpPr>
        <p:spPr>
          <a:xfrm>
            <a:off x="1638255" y="4438335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5+1=6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1829DBC4-EB17-2ED9-FF29-EB0B340FB73A}"/>
              </a:ext>
            </a:extLst>
          </p:cNvPr>
          <p:cNvSpPr txBox="1"/>
          <p:nvPr/>
        </p:nvSpPr>
        <p:spPr>
          <a:xfrm>
            <a:off x="6381854" y="4446912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1+5=6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DEC74C44-B21D-F7F1-E963-986635B4D4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40" y="2018170"/>
            <a:ext cx="631859" cy="631859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C0BD6344-8A5A-B39C-EEF5-277BFCBF18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1085" y="2018170"/>
            <a:ext cx="631859" cy="631859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225302B9-4FB5-E860-480C-0AE309AF77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6130" y="2018170"/>
            <a:ext cx="631859" cy="631859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714CE178-58D4-C82B-2D87-5D60208FE7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1175" y="2018170"/>
            <a:ext cx="631859" cy="631859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65E8C118-3189-69DB-47E0-9DF821AC2E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5379" y="2018170"/>
            <a:ext cx="631859" cy="631859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71EFEBCD-D690-637E-1628-64B51DD681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0424" y="2018170"/>
            <a:ext cx="631859" cy="631859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2E99E8AF-FDAC-6154-03EC-1ACE206A92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4176" y="2018170"/>
            <a:ext cx="631859" cy="631859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FE243668-67EA-A636-E5A9-5CED7A7F39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9221" y="2018170"/>
            <a:ext cx="631859" cy="631859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5B7B4D68-646B-A2D6-50EE-72EE0EC0D2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4266" y="2018170"/>
            <a:ext cx="631859" cy="631859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922ED651-A10F-E422-E4B1-D6E551F723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9311" y="2018170"/>
            <a:ext cx="631859" cy="631859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035DE9B1-64AE-CFAE-7C0B-F98E46CDC5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3515" y="2018170"/>
            <a:ext cx="631859" cy="631859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6A6AC8E9-B236-285A-9F86-D0F504B035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8560" y="2018170"/>
            <a:ext cx="631859" cy="63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936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6 L -0.20191 0.2169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04" y="1083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6 L -0.22187 0.2197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94" y="1098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6 L -0.24045 0.2182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31" y="1089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022E-16 -3.7037E-6 L -0.25885 0.2197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51" y="1098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-0.27777 0.2182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89" y="1089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6 L -0.23299 0.2182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49" y="10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0.29618 0.21698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09" y="10833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0.33646 0.21698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23" y="1083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3.7037E-6 L 0.31979 0.2197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90" y="10988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0.29861 0.21574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1" y="10772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7037E-6 L 0.28507 0.21821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53" y="10895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7037E-6 L 0.26407 0.21698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94" y="10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9" grpId="0" animBg="1"/>
      <p:bldP spid="2" grpId="0"/>
      <p:bldP spid="31" grpId="0" animBg="1"/>
      <p:bldP spid="32" grpId="0"/>
      <p:bldP spid="33" grpId="0"/>
      <p:bldP spid="34" grpId="0" animBg="1"/>
      <p:bldP spid="35" grpId="0"/>
      <p:bldP spid="36" grpId="0"/>
      <p:bldP spid="37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>
            <a:extLst>
              <a:ext uri="{FF2B5EF4-FFF2-40B4-BE49-F238E27FC236}">
                <a16:creationId xmlns:a16="http://schemas.microsoft.com/office/drawing/2014/main" id="{99A1FA3F-1239-365F-4F2C-B22E162669DB}"/>
              </a:ext>
            </a:extLst>
          </p:cNvPr>
          <p:cNvSpPr/>
          <p:nvPr/>
        </p:nvSpPr>
        <p:spPr>
          <a:xfrm>
            <a:off x="3735421" y="1849773"/>
            <a:ext cx="285345" cy="43576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8E94301F-16B8-F8EC-ACC9-C88177C6CCA0}"/>
              </a:ext>
            </a:extLst>
          </p:cNvPr>
          <p:cNvSpPr/>
          <p:nvPr/>
        </p:nvSpPr>
        <p:spPr>
          <a:xfrm>
            <a:off x="5920904" y="1849772"/>
            <a:ext cx="285345" cy="43576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7259857-D795-A348-18A6-2AFD3B69DFC9}"/>
              </a:ext>
            </a:extLst>
          </p:cNvPr>
          <p:cNvSpPr txBox="1"/>
          <p:nvPr/>
        </p:nvSpPr>
        <p:spPr>
          <a:xfrm>
            <a:off x="578605" y="368710"/>
            <a:ext cx="734152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请同学们仔细观察，说一说这两个算式的</a:t>
            </a:r>
            <a:r>
              <a:rPr lang="zh-CN" altLang="en-US" sz="2800" b="1" dirty="0">
                <a:solidFill>
                  <a:srgbClr val="0070C0"/>
                </a:solidFill>
                <a:latin typeface="+mj-lt"/>
                <a:ea typeface="+mn-ea"/>
              </a:rPr>
              <a:t>相同点</a:t>
            </a:r>
            <a:r>
              <a:rPr lang="zh-CN" altLang="en-US" sz="2800" b="1" dirty="0">
                <a:latin typeface="+mj-lt"/>
                <a:ea typeface="+mn-ea"/>
              </a:rPr>
              <a:t>和</a:t>
            </a:r>
            <a:r>
              <a:rPr lang="zh-CN" altLang="en-US" sz="2800" b="1" dirty="0">
                <a:solidFill>
                  <a:srgbClr val="0070C0"/>
                </a:solidFill>
                <a:latin typeface="+mj-lt"/>
                <a:ea typeface="+mn-ea"/>
              </a:rPr>
              <a:t>不同点</a:t>
            </a:r>
            <a:r>
              <a:rPr lang="zh-CN" altLang="en-US" sz="2800" b="1" dirty="0">
                <a:latin typeface="+mj-lt"/>
                <a:ea typeface="+mn-ea"/>
              </a:rPr>
              <a:t>。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2564713-DFDD-1751-A8C0-D30F4C0AEFD2}"/>
              </a:ext>
            </a:extLst>
          </p:cNvPr>
          <p:cNvSpPr txBox="1"/>
          <p:nvPr/>
        </p:nvSpPr>
        <p:spPr>
          <a:xfrm>
            <a:off x="2550858" y="1772260"/>
            <a:ext cx="1606094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5 + 1 = 6</a:t>
            </a:r>
            <a:endParaRPr lang="zh-CN" altLang="en-US" sz="28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849F6DF-AA40-F11E-FCBE-EE6CC4A69FDE}"/>
              </a:ext>
            </a:extLst>
          </p:cNvPr>
          <p:cNvSpPr txBox="1"/>
          <p:nvPr/>
        </p:nvSpPr>
        <p:spPr>
          <a:xfrm>
            <a:off x="4723489" y="1772260"/>
            <a:ext cx="1515184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1 + 5 = 6</a:t>
            </a:r>
            <a:endParaRPr lang="zh-CN" altLang="en-US" sz="28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8B0F2E3-809A-1BA5-D274-0D461E668FE0}"/>
              </a:ext>
            </a:extLst>
          </p:cNvPr>
          <p:cNvSpPr txBox="1"/>
          <p:nvPr/>
        </p:nvSpPr>
        <p:spPr>
          <a:xfrm>
            <a:off x="578605" y="2742086"/>
            <a:ext cx="778358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DA4E4E"/>
                </a:solidFill>
                <a:latin typeface="+mj-lt"/>
                <a:ea typeface="+mn-ea"/>
              </a:rPr>
              <a:t>相同点：</a:t>
            </a:r>
            <a:r>
              <a:rPr lang="zh-CN" altLang="en-US" sz="2800" b="1" dirty="0">
                <a:latin typeface="+mj-lt"/>
                <a:ea typeface="+mn-ea"/>
              </a:rPr>
              <a:t>都是加法，且相加的两个数都是</a:t>
            </a:r>
            <a:r>
              <a:rPr lang="en-US" altLang="zh-CN" sz="2800" b="1" dirty="0">
                <a:latin typeface="+mj-lt"/>
                <a:ea typeface="+mn-ea"/>
              </a:rPr>
              <a:t>1</a:t>
            </a:r>
            <a:r>
              <a:rPr lang="zh-CN" altLang="en-US" sz="2800" b="1" dirty="0">
                <a:latin typeface="+mj-lt"/>
                <a:ea typeface="+mn-ea"/>
              </a:rPr>
              <a:t>和</a:t>
            </a:r>
            <a:r>
              <a:rPr lang="en-US" altLang="zh-CN" sz="2800" b="1" dirty="0"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，得数都是</a:t>
            </a:r>
            <a:r>
              <a:rPr lang="en-US" altLang="zh-CN" sz="2800" b="1" dirty="0">
                <a:latin typeface="+mj-lt"/>
                <a:ea typeface="+mn-ea"/>
              </a:rPr>
              <a:t>6</a:t>
            </a:r>
            <a:r>
              <a:rPr lang="zh-CN" altLang="en-US" sz="2800" b="1" dirty="0">
                <a:latin typeface="+mj-lt"/>
                <a:ea typeface="+mn-ea"/>
              </a:rPr>
              <a:t>。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4BA99C32-B9CF-BC3A-5C29-DE6CE4107726}"/>
              </a:ext>
            </a:extLst>
          </p:cNvPr>
          <p:cNvSpPr txBox="1"/>
          <p:nvPr/>
        </p:nvSpPr>
        <p:spPr>
          <a:xfrm>
            <a:off x="578605" y="3652247"/>
            <a:ext cx="77835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DA4E4E"/>
                </a:solidFill>
                <a:latin typeface="+mj-lt"/>
                <a:ea typeface="+mn-ea"/>
              </a:rPr>
              <a:t>不同点：</a:t>
            </a:r>
            <a:r>
              <a:rPr lang="zh-CN" altLang="en-US" sz="2800" b="1" dirty="0">
                <a:latin typeface="+mj-lt"/>
                <a:ea typeface="+mn-ea"/>
              </a:rPr>
              <a:t>相加的两个数的位置不同，互换了。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D7AD72BF-2D02-882F-1CF1-80CAD25E78D1}"/>
              </a:ext>
            </a:extLst>
          </p:cNvPr>
          <p:cNvSpPr txBox="1"/>
          <p:nvPr/>
        </p:nvSpPr>
        <p:spPr>
          <a:xfrm>
            <a:off x="2817779" y="1769423"/>
            <a:ext cx="3988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+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F25D36D5-4E66-3FAD-4149-6A65A5EA0142}"/>
              </a:ext>
            </a:extLst>
          </p:cNvPr>
          <p:cNvSpPr txBox="1"/>
          <p:nvPr/>
        </p:nvSpPr>
        <p:spPr>
          <a:xfrm>
            <a:off x="4993535" y="1767291"/>
            <a:ext cx="3988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+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57" name="箭头: 上弧形 56">
            <a:extLst>
              <a:ext uri="{FF2B5EF4-FFF2-40B4-BE49-F238E27FC236}">
                <a16:creationId xmlns:a16="http://schemas.microsoft.com/office/drawing/2014/main" id="{0BF38E93-27F6-461F-DE7D-BF167B2C2EDE}"/>
              </a:ext>
            </a:extLst>
          </p:cNvPr>
          <p:cNvSpPr/>
          <p:nvPr/>
        </p:nvSpPr>
        <p:spPr>
          <a:xfrm>
            <a:off x="2677538" y="1281556"/>
            <a:ext cx="2905328" cy="552111"/>
          </a:xfrm>
          <a:prstGeom prst="curvedDownArrow">
            <a:avLst>
              <a:gd name="adj1" fmla="val 13034"/>
              <a:gd name="adj2" fmla="val 39181"/>
              <a:gd name="adj3" fmla="val 19135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8" name="箭头: 上弧形 57">
            <a:extLst>
              <a:ext uri="{FF2B5EF4-FFF2-40B4-BE49-F238E27FC236}">
                <a16:creationId xmlns:a16="http://schemas.microsoft.com/office/drawing/2014/main" id="{57AA8F77-1EB8-F18B-7E6C-03FBABC4F939}"/>
              </a:ext>
            </a:extLst>
          </p:cNvPr>
          <p:cNvSpPr/>
          <p:nvPr/>
        </p:nvSpPr>
        <p:spPr>
          <a:xfrm flipV="1">
            <a:off x="3180942" y="2238805"/>
            <a:ext cx="1773682" cy="523219"/>
          </a:xfrm>
          <a:prstGeom prst="curvedDownArrow">
            <a:avLst>
              <a:gd name="adj1" fmla="val 13034"/>
              <a:gd name="adj2" fmla="val 39181"/>
              <a:gd name="adj3" fmla="val 19135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9" name="矩形: 圆角 58">
            <a:extLst>
              <a:ext uri="{FF2B5EF4-FFF2-40B4-BE49-F238E27FC236}">
                <a16:creationId xmlns:a16="http://schemas.microsoft.com/office/drawing/2014/main" id="{A450E7A0-4E54-672D-2CC4-FED736FDF9A5}"/>
              </a:ext>
            </a:extLst>
          </p:cNvPr>
          <p:cNvSpPr/>
          <p:nvPr/>
        </p:nvSpPr>
        <p:spPr>
          <a:xfrm>
            <a:off x="781808" y="4279470"/>
            <a:ext cx="7138324" cy="581564"/>
          </a:xfrm>
          <a:prstGeom prst="roundRect">
            <a:avLst/>
          </a:prstGeom>
          <a:solidFill>
            <a:schemeClr val="bg1"/>
          </a:solidFill>
          <a:ln>
            <a:solidFill>
              <a:srgbClr val="DA4E4E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交换加法算式中两个数的位置，得数不变。</a:t>
            </a:r>
          </a:p>
        </p:txBody>
      </p:sp>
    </p:spTree>
    <p:extLst>
      <p:ext uri="{BB962C8B-B14F-4D97-AF65-F5344CB8AC3E}">
        <p14:creationId xmlns:p14="http://schemas.microsoft.com/office/powerpoint/2010/main" val="427515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14" grpId="0"/>
      <p:bldP spid="39" grpId="0"/>
      <p:bldP spid="45" grpId="0"/>
      <p:bldP spid="46" grpId="0"/>
      <p:bldP spid="57" grpId="0" animBg="1"/>
      <p:bldP spid="58" grpId="0" animBg="1"/>
      <p:bldP spid="5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5927F14-529F-8954-1C51-71B4EBA6C774}"/>
              </a:ext>
            </a:extLst>
          </p:cNvPr>
          <p:cNvSpPr txBox="1"/>
          <p:nvPr/>
        </p:nvSpPr>
        <p:spPr>
          <a:xfrm>
            <a:off x="578605" y="368710"/>
            <a:ext cx="734152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用</a:t>
            </a:r>
            <a:r>
              <a:rPr lang="en-US" altLang="zh-CN" sz="2800" b="1" dirty="0">
                <a:latin typeface="+mj-lt"/>
                <a:ea typeface="+mn-ea"/>
              </a:rPr>
              <a:t>6</a:t>
            </a:r>
            <a:r>
              <a:rPr lang="zh-CN" altLang="en-US" sz="2800" b="1" dirty="0">
                <a:latin typeface="+mj-lt"/>
                <a:ea typeface="+mn-ea"/>
              </a:rPr>
              <a:t>朵红花分别摆一摆，还能写出哪些得数是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6</a:t>
            </a:r>
            <a:r>
              <a:rPr lang="zh-CN" altLang="en-US" sz="2800" b="1" dirty="0">
                <a:latin typeface="+mj-lt"/>
                <a:ea typeface="+mn-ea"/>
              </a:rPr>
              <a:t>的加法算式？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829D7ED8-0CE1-A797-538E-07E9B3D4D638}"/>
              </a:ext>
            </a:extLst>
          </p:cNvPr>
          <p:cNvGrpSpPr/>
          <p:nvPr/>
        </p:nvGrpSpPr>
        <p:grpSpPr>
          <a:xfrm>
            <a:off x="2161862" y="1453726"/>
            <a:ext cx="4116243" cy="631859"/>
            <a:chOff x="2161862" y="1453726"/>
            <a:chExt cx="4116243" cy="63185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5BF0691D-205E-73CB-150D-C773685A0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1862" y="1453726"/>
              <a:ext cx="631859" cy="631859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FEFA4AFB-E57F-07B1-E56B-C8E43D753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6907" y="1453726"/>
              <a:ext cx="631859" cy="631859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A12C7633-1232-A120-156F-3B9C66200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1952" y="1453726"/>
              <a:ext cx="631859" cy="631859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F9A5490B-CCA2-3E43-ED78-1C1B73777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46997" y="1453726"/>
              <a:ext cx="631859" cy="631859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1800F2A-9F8D-2E70-13D1-18E3EA813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51201" y="1453726"/>
              <a:ext cx="631859" cy="631859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B4FCC001-77B9-27AB-B8FD-2ED4904D6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46246" y="1453726"/>
              <a:ext cx="631859" cy="631859"/>
            </a:xfrm>
            <a:prstGeom prst="rect">
              <a:avLst/>
            </a:prstGeom>
          </p:spPr>
        </p:pic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EF726D36-5083-94DC-FD04-DD46A5503B47}"/>
              </a:ext>
            </a:extLst>
          </p:cNvPr>
          <p:cNvGrpSpPr/>
          <p:nvPr/>
        </p:nvGrpSpPr>
        <p:grpSpPr>
          <a:xfrm>
            <a:off x="1205719" y="2216494"/>
            <a:ext cx="3212991" cy="531559"/>
            <a:chOff x="1205719" y="2216494"/>
            <a:chExt cx="3212991" cy="531559"/>
          </a:xfrm>
        </p:grpSpPr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604FEB1E-A38A-5A8A-8442-14FB4F227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5719" y="2216494"/>
              <a:ext cx="522197" cy="522197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524AF4CE-C7A5-1107-EC36-D028181FF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39665" y="2216494"/>
              <a:ext cx="522197" cy="522197"/>
            </a:xfrm>
            <a:prstGeom prst="rect">
              <a:avLst/>
            </a:pr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FA8FA47C-CF91-01F6-4BB7-802B277667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80115" y="2216494"/>
              <a:ext cx="522197" cy="522197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1C65CC84-EA19-BB09-9CD5-DEF827F7F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85581" y="2216494"/>
              <a:ext cx="522197" cy="522197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E81A1450-AB40-D157-16E4-045EC559A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91047" y="2225856"/>
              <a:ext cx="522197" cy="522197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69F68061-F278-1FBB-01BC-1A5108276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96513" y="2225856"/>
              <a:ext cx="522197" cy="522197"/>
            </a:xfrm>
            <a:prstGeom prst="rect">
              <a:avLst/>
            </a:prstGeom>
          </p:spPr>
        </p:pic>
      </p:grp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82CE11CC-2467-D6D2-9A39-7632A3A76DCB}"/>
              </a:ext>
            </a:extLst>
          </p:cNvPr>
          <p:cNvCxnSpPr>
            <a:cxnSpLocks/>
          </p:cNvCxnSpPr>
          <p:nvPr/>
        </p:nvCxnSpPr>
        <p:spPr>
          <a:xfrm>
            <a:off x="1073987" y="2754538"/>
            <a:ext cx="688069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组合 92">
            <a:extLst>
              <a:ext uri="{FF2B5EF4-FFF2-40B4-BE49-F238E27FC236}">
                <a16:creationId xmlns:a16="http://schemas.microsoft.com/office/drawing/2014/main" id="{FA370944-CE29-183F-68B2-B0BFF52356C9}"/>
              </a:ext>
            </a:extLst>
          </p:cNvPr>
          <p:cNvGrpSpPr/>
          <p:nvPr/>
        </p:nvGrpSpPr>
        <p:grpSpPr>
          <a:xfrm>
            <a:off x="1205719" y="2754538"/>
            <a:ext cx="3212991" cy="538045"/>
            <a:chOff x="1205719" y="2754538"/>
            <a:chExt cx="3212991" cy="538045"/>
          </a:xfrm>
        </p:grpSpPr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D60F0ED7-9E4A-38E1-E988-292F3D8B6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5719" y="2761024"/>
              <a:ext cx="522197" cy="522197"/>
            </a:xfrm>
            <a:prstGeom prst="rect">
              <a:avLst/>
            </a:prstGeom>
          </p:spPr>
        </p:pic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B8686911-91AD-C59E-5AA5-401079BF7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39665" y="2761024"/>
              <a:ext cx="522197" cy="522197"/>
            </a:xfrm>
            <a:prstGeom prst="rect">
              <a:avLst/>
            </a:prstGeom>
          </p:spPr>
        </p:pic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EB2A372F-D616-E06F-6FA2-1801109046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77000" y="2754538"/>
              <a:ext cx="522197" cy="522197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E8245ABC-E8B8-CF27-5C17-92538E586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82466" y="2754538"/>
              <a:ext cx="522197" cy="522197"/>
            </a:xfrm>
            <a:prstGeom prst="rect">
              <a:avLst/>
            </a:prstGeom>
          </p:spPr>
        </p:pic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6AC1E771-7891-787C-9228-26A8476E5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91047" y="2770386"/>
              <a:ext cx="522197" cy="522197"/>
            </a:xfrm>
            <a:prstGeom prst="rect">
              <a:avLst/>
            </a:prstGeom>
          </p:spPr>
        </p:pic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3DCE0756-6FD8-E0F9-62A4-D118A26E6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96513" y="2770386"/>
              <a:ext cx="522197" cy="522197"/>
            </a:xfrm>
            <a:prstGeom prst="rect">
              <a:avLst/>
            </a:prstGeom>
          </p:spPr>
        </p:pic>
      </p:grp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9FAE08EB-A046-E2F9-BEEE-B727869D4223}"/>
              </a:ext>
            </a:extLst>
          </p:cNvPr>
          <p:cNvCxnSpPr>
            <a:cxnSpLocks/>
          </p:cNvCxnSpPr>
          <p:nvPr/>
        </p:nvCxnSpPr>
        <p:spPr>
          <a:xfrm>
            <a:off x="1073987" y="3299068"/>
            <a:ext cx="688069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204CBE32-3B33-BEB5-E98C-33353851318D}"/>
              </a:ext>
            </a:extLst>
          </p:cNvPr>
          <p:cNvGrpSpPr/>
          <p:nvPr/>
        </p:nvGrpSpPr>
        <p:grpSpPr>
          <a:xfrm>
            <a:off x="1205719" y="3314915"/>
            <a:ext cx="3212991" cy="531560"/>
            <a:chOff x="1205719" y="3314915"/>
            <a:chExt cx="3212991" cy="531560"/>
          </a:xfrm>
        </p:grpSpPr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ECE8C1D8-7CE3-FF35-FC30-1828320FE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5719" y="3314916"/>
              <a:ext cx="522197" cy="522197"/>
            </a:xfrm>
            <a:prstGeom prst="rect">
              <a:avLst/>
            </a:prstGeom>
          </p:spPr>
        </p:pic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A1C610F9-4750-6C77-3BB0-0AFAE4D7B1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39665" y="3314916"/>
              <a:ext cx="522197" cy="522197"/>
            </a:xfrm>
            <a:prstGeom prst="rect">
              <a:avLst/>
            </a:prstGeom>
          </p:spPr>
        </p:pic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D4F3A132-51CE-FB0C-FFD3-B221AD52A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67213" y="3314915"/>
              <a:ext cx="522197" cy="522197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1DA3E06B-2C7C-60D2-6C57-259ECF50EA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85581" y="3314916"/>
              <a:ext cx="522197" cy="522197"/>
            </a:xfrm>
            <a:prstGeom prst="rect">
              <a:avLst/>
            </a:prstGeom>
          </p:spPr>
        </p:pic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88551A26-FCC1-E4EA-6CAD-3AFA5069C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91047" y="3324278"/>
              <a:ext cx="522197" cy="522197"/>
            </a:xfrm>
            <a:prstGeom prst="rect">
              <a:avLst/>
            </a:prstGeom>
          </p:spPr>
        </p:pic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CC9CF6DA-036F-5030-CD4F-CC497B5EE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96513" y="3324278"/>
              <a:ext cx="522197" cy="522197"/>
            </a:xfrm>
            <a:prstGeom prst="rect">
              <a:avLst/>
            </a:prstGeom>
          </p:spPr>
        </p:pic>
      </p:grp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B36E6DC0-D393-A937-ABAE-9566F7F6972C}"/>
              </a:ext>
            </a:extLst>
          </p:cNvPr>
          <p:cNvCxnSpPr>
            <a:cxnSpLocks/>
          </p:cNvCxnSpPr>
          <p:nvPr/>
        </p:nvCxnSpPr>
        <p:spPr>
          <a:xfrm>
            <a:off x="1073987" y="3852960"/>
            <a:ext cx="688069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A68F43A5-A53C-028C-80B3-60B79AAB7E1A}"/>
              </a:ext>
            </a:extLst>
          </p:cNvPr>
          <p:cNvGrpSpPr/>
          <p:nvPr/>
        </p:nvGrpSpPr>
        <p:grpSpPr>
          <a:xfrm>
            <a:off x="1205719" y="3875293"/>
            <a:ext cx="2622742" cy="535167"/>
            <a:chOff x="1205719" y="3875293"/>
            <a:chExt cx="2622742" cy="535167"/>
          </a:xfrm>
        </p:grpSpPr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3BD27AC6-D88D-23FB-E9B4-101047308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5719" y="3875293"/>
              <a:ext cx="522197" cy="522197"/>
            </a:xfrm>
            <a:prstGeom prst="rect">
              <a:avLst/>
            </a:prstGeom>
          </p:spPr>
        </p:pic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DD28969B-754A-87DF-7B8F-AEA7C5061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39665" y="3875293"/>
              <a:ext cx="522197" cy="522197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id="{82E68DA1-3B63-39D5-25A4-0A14AD8E3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89866" y="3878901"/>
              <a:ext cx="522197" cy="522197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13E9C6C1-BB2A-0921-2897-9EDF8D995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95332" y="3878901"/>
              <a:ext cx="522197" cy="522197"/>
            </a:xfrm>
            <a:prstGeom prst="rect">
              <a:avLst/>
            </a:prstGeom>
          </p:spPr>
        </p:pic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21DC601D-96DE-95D0-BBC1-4201C45C7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00798" y="3888263"/>
              <a:ext cx="522197" cy="522197"/>
            </a:xfrm>
            <a:prstGeom prst="rect">
              <a:avLst/>
            </a:prstGeom>
          </p:spPr>
        </p:pic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20A2F84F-7F4A-8C5A-BBD3-A6600DDA9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06264" y="3888263"/>
              <a:ext cx="522197" cy="522197"/>
            </a:xfrm>
            <a:prstGeom prst="rect">
              <a:avLst/>
            </a:prstGeom>
          </p:spPr>
        </p:pic>
      </p:grp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679382CA-14FE-2A6C-3F14-217E1CCF04C6}"/>
              </a:ext>
            </a:extLst>
          </p:cNvPr>
          <p:cNvCxnSpPr>
            <a:cxnSpLocks/>
          </p:cNvCxnSpPr>
          <p:nvPr/>
        </p:nvCxnSpPr>
        <p:spPr>
          <a:xfrm>
            <a:off x="1073987" y="4413337"/>
            <a:ext cx="688069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5FEAAE87-BC1D-2982-9705-3E56177BCB13}"/>
              </a:ext>
            </a:extLst>
          </p:cNvPr>
          <p:cNvGrpSpPr/>
          <p:nvPr/>
        </p:nvGrpSpPr>
        <p:grpSpPr>
          <a:xfrm>
            <a:off x="1800287" y="4410460"/>
            <a:ext cx="2618423" cy="540921"/>
            <a:chOff x="1800287" y="4410460"/>
            <a:chExt cx="2618423" cy="540921"/>
          </a:xfrm>
        </p:grpSpPr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6E268C8A-5530-88F9-DEF7-262FC38CB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00287" y="4410460"/>
              <a:ext cx="522197" cy="522197"/>
            </a:xfrm>
            <a:prstGeom prst="rect">
              <a:avLst/>
            </a:prstGeom>
          </p:spPr>
        </p:pic>
        <p:pic>
          <p:nvPicPr>
            <p:cNvPr id="58" name="图片 57">
              <a:extLst>
                <a:ext uri="{FF2B5EF4-FFF2-40B4-BE49-F238E27FC236}">
                  <a16:creationId xmlns:a16="http://schemas.microsoft.com/office/drawing/2014/main" id="{A4F9B847-2FF1-CFCE-52C3-75F0F0651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34233" y="4410460"/>
              <a:ext cx="522197" cy="522197"/>
            </a:xfrm>
            <a:prstGeom prst="rect">
              <a:avLst/>
            </a:prstGeom>
          </p:spPr>
        </p:pic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360AB568-8D77-22A6-2A58-93E0A5A3B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80115" y="4419822"/>
              <a:ext cx="522197" cy="522197"/>
            </a:xfrm>
            <a:prstGeom prst="rect">
              <a:avLst/>
            </a:prstGeom>
          </p:spPr>
        </p:pic>
        <p:pic>
          <p:nvPicPr>
            <p:cNvPr id="60" name="图片 59">
              <a:extLst>
                <a:ext uri="{FF2B5EF4-FFF2-40B4-BE49-F238E27FC236}">
                  <a16:creationId xmlns:a16="http://schemas.microsoft.com/office/drawing/2014/main" id="{3B543156-BB00-41EE-5243-1DB0730D9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85581" y="4419822"/>
              <a:ext cx="522197" cy="522197"/>
            </a:xfrm>
            <a:prstGeom prst="rect">
              <a:avLst/>
            </a:prstGeom>
          </p:spPr>
        </p:pic>
        <p:pic>
          <p:nvPicPr>
            <p:cNvPr id="61" name="图片 60">
              <a:extLst>
                <a:ext uri="{FF2B5EF4-FFF2-40B4-BE49-F238E27FC236}">
                  <a16:creationId xmlns:a16="http://schemas.microsoft.com/office/drawing/2014/main" id="{C7F6245F-D49C-1AF0-5B65-BC2BB852F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91047" y="4429184"/>
              <a:ext cx="522197" cy="522197"/>
            </a:xfrm>
            <a:prstGeom prst="rect">
              <a:avLst/>
            </a:prstGeom>
          </p:spPr>
        </p:pic>
        <p:pic>
          <p:nvPicPr>
            <p:cNvPr id="62" name="图片 61">
              <a:extLst>
                <a:ext uri="{FF2B5EF4-FFF2-40B4-BE49-F238E27FC236}">
                  <a16:creationId xmlns:a16="http://schemas.microsoft.com/office/drawing/2014/main" id="{9F3074F3-501F-5E25-B572-0E1AFC680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96513" y="4429184"/>
              <a:ext cx="522197" cy="522197"/>
            </a:xfrm>
            <a:prstGeom prst="rect">
              <a:avLst/>
            </a:prstGeom>
          </p:spPr>
        </p:pic>
      </p:grpSp>
      <p:sp>
        <p:nvSpPr>
          <p:cNvPr id="64" name="箭头: 右 63">
            <a:extLst>
              <a:ext uri="{FF2B5EF4-FFF2-40B4-BE49-F238E27FC236}">
                <a16:creationId xmlns:a16="http://schemas.microsoft.com/office/drawing/2014/main" id="{6E9B730B-0C63-1A3B-03A8-6CE0ECA29FE4}"/>
              </a:ext>
            </a:extLst>
          </p:cNvPr>
          <p:cNvSpPr/>
          <p:nvPr/>
        </p:nvSpPr>
        <p:spPr>
          <a:xfrm>
            <a:off x="5138587" y="2395787"/>
            <a:ext cx="631859" cy="217629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1CF18197-E924-B4A7-D8DF-8C8EEDFCFA41}"/>
              </a:ext>
            </a:extLst>
          </p:cNvPr>
          <p:cNvSpPr txBox="1"/>
          <p:nvPr/>
        </p:nvSpPr>
        <p:spPr>
          <a:xfrm>
            <a:off x="6030665" y="2229369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2+4=6</a:t>
            </a:r>
            <a:endParaRPr lang="zh-CN" altLang="en-US" sz="2800" dirty="0"/>
          </a:p>
        </p:txBody>
      </p:sp>
      <p:sp>
        <p:nvSpPr>
          <p:cNvPr id="66" name="箭头: 右 65">
            <a:extLst>
              <a:ext uri="{FF2B5EF4-FFF2-40B4-BE49-F238E27FC236}">
                <a16:creationId xmlns:a16="http://schemas.microsoft.com/office/drawing/2014/main" id="{0F529DFD-141B-A30F-7AAE-D6242308CC0E}"/>
              </a:ext>
            </a:extLst>
          </p:cNvPr>
          <p:cNvSpPr/>
          <p:nvPr/>
        </p:nvSpPr>
        <p:spPr>
          <a:xfrm>
            <a:off x="5138587" y="2956163"/>
            <a:ext cx="631859" cy="217629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DA93D7F8-37E5-6D1B-2BF7-2C3C69BA4C08}"/>
              </a:ext>
            </a:extLst>
          </p:cNvPr>
          <p:cNvSpPr txBox="1"/>
          <p:nvPr/>
        </p:nvSpPr>
        <p:spPr>
          <a:xfrm>
            <a:off x="6030665" y="2789745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4+2=6</a:t>
            </a:r>
            <a:endParaRPr lang="zh-CN" altLang="en-US" sz="2800" dirty="0"/>
          </a:p>
        </p:txBody>
      </p:sp>
      <p:sp>
        <p:nvSpPr>
          <p:cNvPr id="68" name="箭头: 右 67">
            <a:extLst>
              <a:ext uri="{FF2B5EF4-FFF2-40B4-BE49-F238E27FC236}">
                <a16:creationId xmlns:a16="http://schemas.microsoft.com/office/drawing/2014/main" id="{43F3B7B6-B26A-D594-8A8F-817E1B078A73}"/>
              </a:ext>
            </a:extLst>
          </p:cNvPr>
          <p:cNvSpPr/>
          <p:nvPr/>
        </p:nvSpPr>
        <p:spPr>
          <a:xfrm>
            <a:off x="5138587" y="3494796"/>
            <a:ext cx="631859" cy="217629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7773999E-59A4-F67A-BFB6-A8B97DDB9794}"/>
              </a:ext>
            </a:extLst>
          </p:cNvPr>
          <p:cNvSpPr txBox="1"/>
          <p:nvPr/>
        </p:nvSpPr>
        <p:spPr>
          <a:xfrm>
            <a:off x="6030665" y="3328378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3+3=6</a:t>
            </a:r>
            <a:endParaRPr lang="zh-CN" altLang="en-US" sz="2800" dirty="0"/>
          </a:p>
        </p:txBody>
      </p:sp>
      <p:sp>
        <p:nvSpPr>
          <p:cNvPr id="70" name="箭头: 右 69">
            <a:extLst>
              <a:ext uri="{FF2B5EF4-FFF2-40B4-BE49-F238E27FC236}">
                <a16:creationId xmlns:a16="http://schemas.microsoft.com/office/drawing/2014/main" id="{46F5C79D-F4FF-1642-F9D2-A06418286759}"/>
              </a:ext>
            </a:extLst>
          </p:cNvPr>
          <p:cNvSpPr/>
          <p:nvPr/>
        </p:nvSpPr>
        <p:spPr>
          <a:xfrm>
            <a:off x="5138587" y="4087795"/>
            <a:ext cx="631859" cy="217629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FB883D82-E3D5-3F75-1868-B0F6DC8BA48A}"/>
              </a:ext>
            </a:extLst>
          </p:cNvPr>
          <p:cNvSpPr txBox="1"/>
          <p:nvPr/>
        </p:nvSpPr>
        <p:spPr>
          <a:xfrm>
            <a:off x="6030665" y="3887240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6+0=6</a:t>
            </a:r>
            <a:endParaRPr lang="zh-CN" altLang="en-US" sz="2800" dirty="0"/>
          </a:p>
        </p:txBody>
      </p:sp>
      <p:sp>
        <p:nvSpPr>
          <p:cNvPr id="72" name="箭头: 右 71">
            <a:extLst>
              <a:ext uri="{FF2B5EF4-FFF2-40B4-BE49-F238E27FC236}">
                <a16:creationId xmlns:a16="http://schemas.microsoft.com/office/drawing/2014/main" id="{4D4E3596-AEBF-2BA6-07FD-9094E945D32E}"/>
              </a:ext>
            </a:extLst>
          </p:cNvPr>
          <p:cNvSpPr/>
          <p:nvPr/>
        </p:nvSpPr>
        <p:spPr>
          <a:xfrm>
            <a:off x="5138587" y="4626037"/>
            <a:ext cx="631859" cy="217629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697CD338-1877-A249-0B89-989986C2114F}"/>
              </a:ext>
            </a:extLst>
          </p:cNvPr>
          <p:cNvSpPr txBox="1"/>
          <p:nvPr/>
        </p:nvSpPr>
        <p:spPr>
          <a:xfrm>
            <a:off x="6030665" y="4459619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0+6=6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566507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4" grpId="0" animBg="1"/>
      <p:bldP spid="65" grpId="0"/>
      <p:bldP spid="66" grpId="0" animBg="1"/>
      <p:bldP spid="67" grpId="0"/>
      <p:bldP spid="68" grpId="0" animBg="1"/>
      <p:bldP spid="69" grpId="0"/>
      <p:bldP spid="70" grpId="0" animBg="1"/>
      <p:bldP spid="71" grpId="0"/>
      <p:bldP spid="72" grpId="0" animBg="1"/>
      <p:bldP spid="7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E162930-DC59-4D7B-9E60-B5D82A43B728}"/>
              </a:ext>
            </a:extLst>
          </p:cNvPr>
          <p:cNvSpPr txBox="1"/>
          <p:nvPr/>
        </p:nvSpPr>
        <p:spPr>
          <a:xfrm>
            <a:off x="578605" y="368710"/>
            <a:ext cx="734152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请再拿出</a:t>
            </a:r>
            <a:r>
              <a:rPr lang="en-US" altLang="zh-CN" sz="2800" b="1" dirty="0">
                <a:latin typeface="+mj-lt"/>
                <a:ea typeface="+mn-ea"/>
              </a:rPr>
              <a:t>7</a:t>
            </a:r>
            <a:r>
              <a:rPr lang="zh-CN" altLang="en-US" sz="2800" b="1" dirty="0">
                <a:latin typeface="+mj-lt"/>
                <a:ea typeface="+mn-ea"/>
              </a:rPr>
              <a:t>朵花摆一摆，大家能写出哪些得数是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7</a:t>
            </a:r>
            <a:r>
              <a:rPr lang="zh-CN" altLang="en-US" sz="2800" b="1" dirty="0">
                <a:latin typeface="+mj-lt"/>
                <a:ea typeface="+mn-ea"/>
              </a:rPr>
              <a:t>的加法算式？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238FBA03-5983-4F98-B8DD-82B8B50AF950}"/>
              </a:ext>
            </a:extLst>
          </p:cNvPr>
          <p:cNvGrpSpPr/>
          <p:nvPr/>
        </p:nvGrpSpPr>
        <p:grpSpPr>
          <a:xfrm>
            <a:off x="2161862" y="1378662"/>
            <a:ext cx="4820276" cy="631859"/>
            <a:chOff x="2161862" y="1453726"/>
            <a:chExt cx="4820276" cy="63185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F9F64D56-F26D-4A1D-B3B4-DF553D976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1862" y="1453726"/>
              <a:ext cx="631859" cy="631859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12154EB3-046D-40EE-B197-CE93C3116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9932" y="1453726"/>
              <a:ext cx="631859" cy="631859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18D9F4C6-C183-401D-BE42-976887675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8002" y="1453726"/>
              <a:ext cx="631859" cy="631859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D3B451A-6108-4010-9DDA-98775E8E2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6072" y="1453726"/>
              <a:ext cx="631859" cy="631859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8C0B80A-0E98-4DB1-AB01-A287C093C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54142" y="1453726"/>
              <a:ext cx="631859" cy="631859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8C0FC26F-D543-4453-9FA7-F13CE6FEE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2212" y="1453726"/>
              <a:ext cx="631859" cy="631859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B4DD4290-B6D1-4420-A603-187F53DB5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50279" y="1453726"/>
              <a:ext cx="631859" cy="631859"/>
            </a:xfrm>
            <a:prstGeom prst="rect">
              <a:avLst/>
            </a:prstGeom>
          </p:spPr>
        </p:pic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02F8BC15-C24C-4B73-B728-01AAC2791602}"/>
              </a:ext>
            </a:extLst>
          </p:cNvPr>
          <p:cNvGrpSpPr/>
          <p:nvPr/>
        </p:nvGrpSpPr>
        <p:grpSpPr>
          <a:xfrm>
            <a:off x="707576" y="2078635"/>
            <a:ext cx="3682212" cy="522197"/>
            <a:chOff x="1205719" y="2221175"/>
            <a:chExt cx="3682212" cy="522197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7AEABA0C-ADBC-4CC2-8027-BA77168D3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5719" y="2221175"/>
              <a:ext cx="522197" cy="522197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C418606F-226D-41CD-B8A0-60D9B97D3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33773" y="2221175"/>
              <a:ext cx="522197" cy="522197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FD5FE792-4052-47EB-A82E-160247653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60165" y="2221175"/>
              <a:ext cx="522197" cy="522197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A3878A26-CACD-4357-8883-5EA27B3BA3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86557" y="2221175"/>
              <a:ext cx="522197" cy="522197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8972501A-1B6C-431C-B92F-32245AD3B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2949" y="2221175"/>
              <a:ext cx="522197" cy="522197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28C9AE38-E8B6-40CD-990B-9029C6CD8E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39341" y="2221175"/>
              <a:ext cx="522197" cy="522197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E9E3A2CA-77E9-4B57-AE40-25E25F1B6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65734" y="2221175"/>
              <a:ext cx="522197" cy="522197"/>
            </a:xfrm>
            <a:prstGeom prst="rect">
              <a:avLst/>
            </a:prstGeom>
          </p:spPr>
        </p:pic>
      </p:grpSp>
      <p:sp>
        <p:nvSpPr>
          <p:cNvPr id="19" name="箭头: 右 18">
            <a:extLst>
              <a:ext uri="{FF2B5EF4-FFF2-40B4-BE49-F238E27FC236}">
                <a16:creationId xmlns:a16="http://schemas.microsoft.com/office/drawing/2014/main" id="{08B3482B-B042-44A0-ABD2-20ECCC2AE5DA}"/>
              </a:ext>
            </a:extLst>
          </p:cNvPr>
          <p:cNvSpPr/>
          <p:nvPr/>
        </p:nvSpPr>
        <p:spPr>
          <a:xfrm>
            <a:off x="4638212" y="2230918"/>
            <a:ext cx="631859" cy="217629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C6A9D09-E383-4CBF-8D07-D1CBCA1AFEA2}"/>
              </a:ext>
            </a:extLst>
          </p:cNvPr>
          <p:cNvSpPr txBox="1"/>
          <p:nvPr/>
        </p:nvSpPr>
        <p:spPr>
          <a:xfrm>
            <a:off x="5454112" y="2078635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1+6=7</a:t>
            </a:r>
            <a:endParaRPr lang="zh-CN" altLang="en-US" sz="28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E734451-BD23-4C6A-9E4E-BE8CEF1814C6}"/>
              </a:ext>
            </a:extLst>
          </p:cNvPr>
          <p:cNvSpPr txBox="1"/>
          <p:nvPr/>
        </p:nvSpPr>
        <p:spPr>
          <a:xfrm>
            <a:off x="6733289" y="2078635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6+1=7</a:t>
            </a:r>
            <a:endParaRPr lang="zh-CN" altLang="en-US" sz="2800" dirty="0"/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930F59E0-30CF-4B02-98A0-BA6C2DAE0C8D}"/>
              </a:ext>
            </a:extLst>
          </p:cNvPr>
          <p:cNvCxnSpPr>
            <a:cxnSpLocks/>
          </p:cNvCxnSpPr>
          <p:nvPr/>
        </p:nvCxnSpPr>
        <p:spPr>
          <a:xfrm>
            <a:off x="650907" y="2618054"/>
            <a:ext cx="748315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FAA0B428-C7F2-479B-BB1E-418F25E092E8}"/>
              </a:ext>
            </a:extLst>
          </p:cNvPr>
          <p:cNvGrpSpPr/>
          <p:nvPr/>
        </p:nvGrpSpPr>
        <p:grpSpPr>
          <a:xfrm>
            <a:off x="707576" y="2718755"/>
            <a:ext cx="3682212" cy="522197"/>
            <a:chOff x="1205719" y="2221175"/>
            <a:chExt cx="3682212" cy="522197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029599D6-5E1B-4244-8D77-ACB24A5F2B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5719" y="2221175"/>
              <a:ext cx="522197" cy="522197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3FA8E9F8-8E60-413C-8D2C-4EE883D29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1595" y="2221175"/>
              <a:ext cx="522197" cy="522197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A47044DE-DE39-469E-A1B7-EE1EDCF16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60165" y="2221175"/>
              <a:ext cx="522197" cy="522197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F1891733-5A2F-42A1-B14D-8D923E59C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86557" y="2221175"/>
              <a:ext cx="522197" cy="522197"/>
            </a:xfrm>
            <a:prstGeom prst="rect">
              <a:avLst/>
            </a:pr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D8ACEBF6-DF72-4B13-AC24-4587CF002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2949" y="2221175"/>
              <a:ext cx="522197" cy="522197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B1CB4605-0623-43E2-B044-A291C56F9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39341" y="2221175"/>
              <a:ext cx="522197" cy="522197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4B07C432-B959-4B95-A394-AA1399E74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65734" y="2221175"/>
              <a:ext cx="522197" cy="522197"/>
            </a:xfrm>
            <a:prstGeom prst="rect">
              <a:avLst/>
            </a:prstGeom>
          </p:spPr>
        </p:pic>
      </p:grpSp>
      <p:sp>
        <p:nvSpPr>
          <p:cNvPr id="32" name="箭头: 右 31">
            <a:extLst>
              <a:ext uri="{FF2B5EF4-FFF2-40B4-BE49-F238E27FC236}">
                <a16:creationId xmlns:a16="http://schemas.microsoft.com/office/drawing/2014/main" id="{D2BCFFA2-A6AB-4DD9-AC7D-8AF21F17AE84}"/>
              </a:ext>
            </a:extLst>
          </p:cNvPr>
          <p:cNvSpPr/>
          <p:nvPr/>
        </p:nvSpPr>
        <p:spPr>
          <a:xfrm>
            <a:off x="4638212" y="2876274"/>
            <a:ext cx="631859" cy="217629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6BE266F-07E0-408C-A89F-A3CDD36CF463}"/>
              </a:ext>
            </a:extLst>
          </p:cNvPr>
          <p:cNvSpPr txBox="1"/>
          <p:nvPr/>
        </p:nvSpPr>
        <p:spPr>
          <a:xfrm>
            <a:off x="5454112" y="2717732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2+5=7</a:t>
            </a:r>
            <a:endParaRPr lang="zh-CN" altLang="en-US" sz="2800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96DE433-06CA-496B-9B08-ECD44D0846FA}"/>
              </a:ext>
            </a:extLst>
          </p:cNvPr>
          <p:cNvSpPr txBox="1"/>
          <p:nvPr/>
        </p:nvSpPr>
        <p:spPr>
          <a:xfrm>
            <a:off x="6733289" y="2717732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5+2=7</a:t>
            </a:r>
            <a:endParaRPr lang="zh-CN" altLang="en-US" sz="2800" dirty="0"/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133DEA61-00B9-4EA8-A993-355252737560}"/>
              </a:ext>
            </a:extLst>
          </p:cNvPr>
          <p:cNvCxnSpPr>
            <a:cxnSpLocks/>
          </p:cNvCxnSpPr>
          <p:nvPr/>
        </p:nvCxnSpPr>
        <p:spPr>
          <a:xfrm>
            <a:off x="650907" y="3286793"/>
            <a:ext cx="748315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5A0ED24D-E208-459F-BD54-CD313482F169}"/>
              </a:ext>
            </a:extLst>
          </p:cNvPr>
          <p:cNvGrpSpPr/>
          <p:nvPr/>
        </p:nvGrpSpPr>
        <p:grpSpPr>
          <a:xfrm>
            <a:off x="707576" y="3356650"/>
            <a:ext cx="3682212" cy="522197"/>
            <a:chOff x="1205719" y="2221175"/>
            <a:chExt cx="3682212" cy="522197"/>
          </a:xfrm>
        </p:grpSpPr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4EC28FC5-BE65-4CB2-8B40-C200C6CAE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5719" y="2221175"/>
              <a:ext cx="522197" cy="522197"/>
            </a:xfrm>
            <a:prstGeom prst="rect">
              <a:avLst/>
            </a:prstGeom>
          </p:spPr>
        </p:pic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1FFE8DA0-E3DF-43B1-9987-F4E65BF71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8909" y="2221175"/>
              <a:ext cx="522197" cy="522197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788EA41B-3CBB-42BD-A503-D7657FB8F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2098" y="2221175"/>
              <a:ext cx="522197" cy="522197"/>
            </a:xfrm>
            <a:prstGeom prst="rect">
              <a:avLst/>
            </a:prstGeom>
          </p:spPr>
        </p:pic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D004EB40-7CBE-4D9C-B9CE-DE9D7ED77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86557" y="2221175"/>
              <a:ext cx="522197" cy="522197"/>
            </a:xfrm>
            <a:prstGeom prst="rect">
              <a:avLst/>
            </a:prstGeom>
          </p:spPr>
        </p:pic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CE90689D-4899-4983-B450-6A5A093F5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2949" y="2221175"/>
              <a:ext cx="522197" cy="522197"/>
            </a:xfrm>
            <a:prstGeom prst="rect">
              <a:avLst/>
            </a:prstGeom>
          </p:spPr>
        </p:pic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A5D3EF5C-C59F-4A34-9BBE-6F3426A70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39341" y="2221175"/>
              <a:ext cx="522197" cy="522197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2F559CB1-DF96-44CC-807C-C249E19E2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65734" y="2221175"/>
              <a:ext cx="522197" cy="522197"/>
            </a:xfrm>
            <a:prstGeom prst="rect">
              <a:avLst/>
            </a:prstGeom>
          </p:spPr>
        </p:pic>
      </p:grpSp>
      <p:sp>
        <p:nvSpPr>
          <p:cNvPr id="45" name="箭头: 右 44">
            <a:extLst>
              <a:ext uri="{FF2B5EF4-FFF2-40B4-BE49-F238E27FC236}">
                <a16:creationId xmlns:a16="http://schemas.microsoft.com/office/drawing/2014/main" id="{336C48DD-F74D-4279-88F3-22A1B739F928}"/>
              </a:ext>
            </a:extLst>
          </p:cNvPr>
          <p:cNvSpPr/>
          <p:nvPr/>
        </p:nvSpPr>
        <p:spPr>
          <a:xfrm>
            <a:off x="4638212" y="3508933"/>
            <a:ext cx="631859" cy="217629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D0A087C7-32B3-4872-82B6-E5D1E432EA7F}"/>
              </a:ext>
            </a:extLst>
          </p:cNvPr>
          <p:cNvSpPr txBox="1"/>
          <p:nvPr/>
        </p:nvSpPr>
        <p:spPr>
          <a:xfrm>
            <a:off x="5454112" y="3355627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3+4=7</a:t>
            </a:r>
            <a:endParaRPr lang="zh-CN" altLang="en-US" sz="2800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3762536D-0784-432F-9CC3-1205CA0A5839}"/>
              </a:ext>
            </a:extLst>
          </p:cNvPr>
          <p:cNvSpPr txBox="1"/>
          <p:nvPr/>
        </p:nvSpPr>
        <p:spPr>
          <a:xfrm>
            <a:off x="6733289" y="3355627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4+3=7</a:t>
            </a:r>
            <a:endParaRPr lang="zh-CN" altLang="en-US" sz="2800" dirty="0"/>
          </a:p>
        </p:txBody>
      </p: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3C99FF2C-87CF-43AF-8EA3-7A705D3A2C83}"/>
              </a:ext>
            </a:extLst>
          </p:cNvPr>
          <p:cNvCxnSpPr>
            <a:cxnSpLocks/>
          </p:cNvCxnSpPr>
          <p:nvPr/>
        </p:nvCxnSpPr>
        <p:spPr>
          <a:xfrm>
            <a:off x="650907" y="3893218"/>
            <a:ext cx="748315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C93F7C0-763A-4B52-9FBE-4FBEBC08F131}"/>
              </a:ext>
            </a:extLst>
          </p:cNvPr>
          <p:cNvGrpSpPr/>
          <p:nvPr/>
        </p:nvGrpSpPr>
        <p:grpSpPr>
          <a:xfrm>
            <a:off x="707576" y="3979427"/>
            <a:ext cx="3290506" cy="522197"/>
            <a:chOff x="1205719" y="2221175"/>
            <a:chExt cx="3290506" cy="522197"/>
          </a:xfrm>
        </p:grpSpPr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B4E77235-04EE-4FE1-A755-F48C31B874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5719" y="2221175"/>
              <a:ext cx="522197" cy="522197"/>
            </a:xfrm>
            <a:prstGeom prst="rect">
              <a:avLst/>
            </a:prstGeom>
          </p:spPr>
        </p:pic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C3684C28-AFC3-472D-A61F-AD3EF4C55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67104" y="2221175"/>
              <a:ext cx="522197" cy="522197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id="{558D199F-782E-402F-8682-B5F50311B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28489" y="2221175"/>
              <a:ext cx="522197" cy="522197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8655339C-166A-4547-8753-94B651854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89874" y="2221175"/>
              <a:ext cx="522197" cy="522197"/>
            </a:xfrm>
            <a:prstGeom prst="rect">
              <a:avLst/>
            </a:prstGeom>
          </p:spPr>
        </p:pic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DE3ADD1B-14AE-468C-85F6-3BBF5DA69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51259" y="2221175"/>
              <a:ext cx="522197" cy="522197"/>
            </a:xfrm>
            <a:prstGeom prst="rect">
              <a:avLst/>
            </a:prstGeom>
          </p:spPr>
        </p:pic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65D00CEA-9D1C-4C1A-AFBA-40BBECF64D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2644" y="2221175"/>
              <a:ext cx="522197" cy="522197"/>
            </a:xfrm>
            <a:prstGeom prst="rect">
              <a:avLst/>
            </a:prstGeom>
          </p:spPr>
        </p:pic>
        <p:pic>
          <p:nvPicPr>
            <p:cNvPr id="56" name="图片 55">
              <a:extLst>
                <a:ext uri="{FF2B5EF4-FFF2-40B4-BE49-F238E27FC236}">
                  <a16:creationId xmlns:a16="http://schemas.microsoft.com/office/drawing/2014/main" id="{BD8BE781-340D-4690-B25B-D3CFD4D9D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74028" y="2221175"/>
              <a:ext cx="522197" cy="522197"/>
            </a:xfrm>
            <a:prstGeom prst="rect">
              <a:avLst/>
            </a:prstGeom>
          </p:spPr>
        </p:pic>
      </p:grpSp>
      <p:sp>
        <p:nvSpPr>
          <p:cNvPr id="57" name="箭头: 右 56">
            <a:extLst>
              <a:ext uri="{FF2B5EF4-FFF2-40B4-BE49-F238E27FC236}">
                <a16:creationId xmlns:a16="http://schemas.microsoft.com/office/drawing/2014/main" id="{88F7714E-753F-4220-BE63-A38FB1472A61}"/>
              </a:ext>
            </a:extLst>
          </p:cNvPr>
          <p:cNvSpPr/>
          <p:nvPr/>
        </p:nvSpPr>
        <p:spPr>
          <a:xfrm>
            <a:off x="4638212" y="4131710"/>
            <a:ext cx="631859" cy="217629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6DCB7EC5-069F-4868-A40C-EE901ADDBD2F}"/>
              </a:ext>
            </a:extLst>
          </p:cNvPr>
          <p:cNvSpPr txBox="1"/>
          <p:nvPr/>
        </p:nvSpPr>
        <p:spPr>
          <a:xfrm>
            <a:off x="5454112" y="3979427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7+0=7</a:t>
            </a:r>
            <a:endParaRPr lang="zh-CN" altLang="en-US" sz="2800" dirty="0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13D21CB1-1181-4E17-8DF7-CF7FA1FF19A5}"/>
              </a:ext>
            </a:extLst>
          </p:cNvPr>
          <p:cNvSpPr txBox="1"/>
          <p:nvPr/>
        </p:nvSpPr>
        <p:spPr>
          <a:xfrm>
            <a:off x="6733289" y="3979427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0+7=7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64334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 animBg="1"/>
      <p:bldP spid="20" grpId="0"/>
      <p:bldP spid="21" grpId="0"/>
      <p:bldP spid="32" grpId="0" animBg="1"/>
      <p:bldP spid="33" grpId="0"/>
      <p:bldP spid="34" grpId="0"/>
      <p:bldP spid="45" grpId="0" animBg="1"/>
      <p:bldP spid="46" grpId="0"/>
      <p:bldP spid="47" grpId="0"/>
      <p:bldP spid="57" grpId="0" animBg="1"/>
      <p:bldP spid="58" grpId="0"/>
      <p:bldP spid="5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7EFCDB3-2F48-4C5C-215F-5D5F420B7D4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4177" y="1135621"/>
            <a:ext cx="3931639" cy="239948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D3D1968-17F0-8B1C-2EF8-B842E06AA9B7}"/>
              </a:ext>
            </a:extLst>
          </p:cNvPr>
          <p:cNvSpPr txBox="1"/>
          <p:nvPr/>
        </p:nvSpPr>
        <p:spPr>
          <a:xfrm>
            <a:off x="515196" y="330066"/>
            <a:ext cx="60226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ea"/>
                <a:ea typeface="+mn-ea"/>
              </a:rPr>
              <a:t>仔细观察，说说这幅图的意思。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D927C08-860D-240B-8086-3E6520CB5531}"/>
              </a:ext>
            </a:extLst>
          </p:cNvPr>
          <p:cNvSpPr txBox="1"/>
          <p:nvPr/>
        </p:nvSpPr>
        <p:spPr>
          <a:xfrm>
            <a:off x="3034038" y="3702948"/>
            <a:ext cx="35037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ea"/>
                <a:ea typeface="+mn-ea"/>
              </a:rPr>
              <a:t>你能列出算式吗？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E97DA48-B7D9-0A1A-070C-ABF98E83F720}"/>
              </a:ext>
            </a:extLst>
          </p:cNvPr>
          <p:cNvSpPr txBox="1"/>
          <p:nvPr/>
        </p:nvSpPr>
        <p:spPr>
          <a:xfrm>
            <a:off x="2903457" y="4315723"/>
            <a:ext cx="1213556" cy="52322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6</a:t>
            </a:r>
            <a:r>
              <a:rPr lang="en-US" altLang="zh-CN" sz="2800" b="1" dirty="0">
                <a:latin typeface="+mn-ea"/>
                <a:ea typeface="+mn-ea"/>
              </a:rPr>
              <a:t>-</a:t>
            </a:r>
            <a:r>
              <a:rPr lang="en-US" altLang="zh-CN" sz="2800" b="1" dirty="0">
                <a:latin typeface="+mj-lt"/>
                <a:ea typeface="+mn-ea"/>
              </a:rPr>
              <a:t>1=5</a:t>
            </a:r>
            <a:endParaRPr lang="zh-CN" altLang="en-US" sz="28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904DB66-5FB7-ADF0-9DB4-DCBAD1D043A3}"/>
              </a:ext>
            </a:extLst>
          </p:cNvPr>
          <p:cNvSpPr txBox="1"/>
          <p:nvPr/>
        </p:nvSpPr>
        <p:spPr>
          <a:xfrm>
            <a:off x="4862078" y="4315723"/>
            <a:ext cx="1213556" cy="52322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6</a:t>
            </a:r>
            <a:r>
              <a:rPr lang="en-US" altLang="zh-CN" sz="2800" b="1" dirty="0">
                <a:latin typeface="+mn-ea"/>
                <a:ea typeface="+mn-ea"/>
              </a:rPr>
              <a:t>-</a:t>
            </a:r>
            <a:r>
              <a:rPr lang="en-US" altLang="zh-CN" sz="2800" b="1" dirty="0">
                <a:latin typeface="+mj-lt"/>
                <a:ea typeface="+mn-ea"/>
              </a:rPr>
              <a:t>5=1</a:t>
            </a:r>
            <a:endParaRPr lang="zh-CN" altLang="en-US" sz="28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9A0DE45-66DD-6F80-8D4A-94435A2EE599}"/>
              </a:ext>
            </a:extLst>
          </p:cNvPr>
          <p:cNvSpPr txBox="1"/>
          <p:nvPr/>
        </p:nvSpPr>
        <p:spPr>
          <a:xfrm>
            <a:off x="4413956" y="1135621"/>
            <a:ext cx="4572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一共有</a:t>
            </a:r>
            <a:r>
              <a:rPr lang="en-US" altLang="zh-CN" sz="28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6</a:t>
            </a:r>
            <a:r>
              <a:rPr lang="zh-CN" altLang="en-US" sz="28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朵花，去掉左边的</a:t>
            </a:r>
            <a:r>
              <a:rPr lang="en-US" altLang="zh-CN" sz="28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1</a:t>
            </a:r>
            <a:r>
              <a:rPr lang="zh-CN" altLang="en-US" sz="28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朵花，右边还剩下</a:t>
            </a:r>
            <a:r>
              <a:rPr lang="en-US" altLang="zh-CN" sz="28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5</a:t>
            </a:r>
            <a:r>
              <a:rPr lang="zh-CN" altLang="en-US" sz="28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朵花。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0D64AEC-047C-08F0-EB45-FBFD057277DF}"/>
              </a:ext>
            </a:extLst>
          </p:cNvPr>
          <p:cNvSpPr txBox="1"/>
          <p:nvPr/>
        </p:nvSpPr>
        <p:spPr>
          <a:xfrm>
            <a:off x="4413956" y="2286728"/>
            <a:ext cx="4572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+mn-ea"/>
              </a:rPr>
              <a:t>一共有</a:t>
            </a:r>
            <a:r>
              <a:rPr lang="en-US" altLang="zh-CN" sz="28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+mn-ea"/>
              </a:rPr>
              <a:t>6</a:t>
            </a:r>
            <a:r>
              <a:rPr lang="zh-CN" altLang="en-US" sz="28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+mn-ea"/>
              </a:rPr>
              <a:t>朵花，去掉右边的</a:t>
            </a:r>
            <a:r>
              <a:rPr lang="en-US" altLang="zh-CN" sz="28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+mn-ea"/>
              </a:rPr>
              <a:t>5</a:t>
            </a:r>
            <a:r>
              <a:rPr lang="zh-CN" altLang="en-US" sz="28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+mn-ea"/>
              </a:rPr>
              <a:t>朵花，左边还剩下</a:t>
            </a:r>
            <a:r>
              <a:rPr lang="en-US" altLang="zh-CN" sz="28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+mn-ea"/>
              </a:rPr>
              <a:t>1</a:t>
            </a:r>
            <a:r>
              <a:rPr lang="zh-CN" altLang="en-US" sz="28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+mn-ea"/>
              </a:rPr>
              <a:t>朵花。</a:t>
            </a:r>
          </a:p>
        </p:txBody>
      </p:sp>
    </p:spTree>
    <p:extLst>
      <p:ext uri="{BB962C8B-B14F-4D97-AF65-F5344CB8AC3E}">
        <p14:creationId xmlns:p14="http://schemas.microsoft.com/office/powerpoint/2010/main" val="94535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 animBg="1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8224B8B-CE30-B74D-D733-3DE52FCCDD38}"/>
              </a:ext>
            </a:extLst>
          </p:cNvPr>
          <p:cNvSpPr txBox="1"/>
          <p:nvPr/>
        </p:nvSpPr>
        <p:spPr>
          <a:xfrm>
            <a:off x="476896" y="386511"/>
            <a:ext cx="60226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计算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6-1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6-5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时，怎样才能算</a:t>
            </a:r>
            <a:r>
              <a:rPr lang="zh-CN" altLang="en-US" sz="2800" b="1" dirty="0">
                <a:latin typeface="+mj-lt"/>
                <a:ea typeface="+mn-ea"/>
              </a:rPr>
              <a:t>得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快？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711D06A-27D4-FC89-130D-F151A17572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00625" y="932142"/>
            <a:ext cx="1017823" cy="1983041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000A36DA-B1D8-48C7-E3B7-50E7ABDF8556}"/>
              </a:ext>
            </a:extLst>
          </p:cNvPr>
          <p:cNvSpPr/>
          <p:nvPr/>
        </p:nvSpPr>
        <p:spPr>
          <a:xfrm>
            <a:off x="5000180" y="1481584"/>
            <a:ext cx="2487957" cy="976451"/>
          </a:xfrm>
          <a:prstGeom prst="wedgeRoundRectCallout">
            <a:avLst>
              <a:gd name="adj1" fmla="val 63251"/>
              <a:gd name="adj2" fmla="val -3109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因为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1+5=6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，所以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6-1=5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5AD989B-D1BE-212D-786A-D3DF1006DA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1" y="2208472"/>
            <a:ext cx="1498298" cy="1983042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BCE43E2A-886E-E62B-2951-4C90780146D2}"/>
              </a:ext>
            </a:extLst>
          </p:cNvPr>
          <p:cNvSpPr/>
          <p:nvPr/>
        </p:nvSpPr>
        <p:spPr>
          <a:xfrm>
            <a:off x="1789982" y="2208472"/>
            <a:ext cx="2635587" cy="1087884"/>
          </a:xfrm>
          <a:prstGeom prst="wedgeRoundRectCallout">
            <a:avLst>
              <a:gd name="adj1" fmla="val -62883"/>
              <a:gd name="adj2" fmla="val 32875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</a:rPr>
              <a:t>因为</a:t>
            </a:r>
            <a:r>
              <a:rPr lang="en-US" altLang="zh-CN" sz="2800" b="1" dirty="0">
                <a:solidFill>
                  <a:schemeClr val="tx1"/>
                </a:solidFill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</a:rPr>
              <a:t>和</a:t>
            </a:r>
            <a:r>
              <a:rPr lang="en-US" altLang="zh-CN" sz="2800" b="1" dirty="0">
                <a:solidFill>
                  <a:schemeClr val="tx1"/>
                </a:solidFill>
              </a:rPr>
              <a:t>5</a:t>
            </a:r>
            <a:r>
              <a:rPr lang="zh-CN" altLang="en-US" sz="2800" b="1" dirty="0">
                <a:solidFill>
                  <a:schemeClr val="tx1"/>
                </a:solidFill>
              </a:rPr>
              <a:t>组成</a:t>
            </a:r>
            <a:r>
              <a:rPr lang="en-US" altLang="zh-CN" sz="2800" b="1" dirty="0">
                <a:solidFill>
                  <a:schemeClr val="tx1"/>
                </a:solidFill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</a:rPr>
              <a:t>，所以</a:t>
            </a:r>
            <a:r>
              <a:rPr lang="en-US" altLang="zh-CN" sz="2800" b="1" dirty="0">
                <a:solidFill>
                  <a:schemeClr val="tx1"/>
                </a:solidFill>
              </a:rPr>
              <a:t>6-1=5</a:t>
            </a:r>
            <a:r>
              <a:rPr lang="zh-CN" altLang="en-US" sz="2800" b="1" dirty="0">
                <a:solidFill>
                  <a:schemeClr val="tx1"/>
                </a:solidFill>
              </a:rPr>
              <a:t>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4320059-87E7-5256-929B-6B76A56C00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37819" y="2856969"/>
            <a:ext cx="1547262" cy="2181345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2EDFF860-E3A6-497D-9C7C-095D9309F4CF}"/>
              </a:ext>
            </a:extLst>
          </p:cNvPr>
          <p:cNvSpPr/>
          <p:nvPr/>
        </p:nvSpPr>
        <p:spPr>
          <a:xfrm>
            <a:off x="3720841" y="3569364"/>
            <a:ext cx="2957808" cy="943113"/>
          </a:xfrm>
          <a:prstGeom prst="wedgeRoundRectCallout">
            <a:avLst>
              <a:gd name="adj1" fmla="val 61004"/>
              <a:gd name="adj2" fmla="val -45506"/>
              <a:gd name="adj3" fmla="val 16667"/>
            </a:avLst>
          </a:prstGeom>
          <a:solidFill>
            <a:srgbClr val="E2F2F1"/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>
                <a:solidFill>
                  <a:schemeClr val="tx1"/>
                </a:solidFill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</a:rPr>
              <a:t>可以分成</a:t>
            </a:r>
            <a:r>
              <a:rPr lang="en-US" altLang="zh-CN" sz="2800" b="1" dirty="0">
                <a:solidFill>
                  <a:schemeClr val="tx1"/>
                </a:solidFill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</a:rPr>
              <a:t>和</a:t>
            </a:r>
            <a:r>
              <a:rPr lang="en-US" altLang="zh-CN" sz="2800" b="1" dirty="0">
                <a:solidFill>
                  <a:schemeClr val="tx1"/>
                </a:solidFill>
              </a:rPr>
              <a:t>5</a:t>
            </a:r>
            <a:r>
              <a:rPr lang="zh-CN" altLang="en-US" sz="2800" b="1" dirty="0">
                <a:solidFill>
                  <a:schemeClr val="tx1"/>
                </a:solidFill>
              </a:rPr>
              <a:t>，所以</a:t>
            </a:r>
            <a:r>
              <a:rPr lang="en-US" altLang="zh-CN" sz="2800" b="1" dirty="0">
                <a:solidFill>
                  <a:schemeClr val="tx1"/>
                </a:solidFill>
              </a:rPr>
              <a:t>6-1=5</a:t>
            </a:r>
            <a:r>
              <a:rPr lang="zh-CN" altLang="en-US" sz="2800" b="1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84ED307-2A34-D008-6611-1C69B2D83CA6}"/>
              </a:ext>
            </a:extLst>
          </p:cNvPr>
          <p:cNvSpPr txBox="1"/>
          <p:nvPr/>
        </p:nvSpPr>
        <p:spPr>
          <a:xfrm>
            <a:off x="476896" y="1121317"/>
            <a:ext cx="32439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例如：计算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6-1=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5D0ADEC-C080-3B29-F66A-AA945A0448B4}"/>
              </a:ext>
            </a:extLst>
          </p:cNvPr>
          <p:cNvSpPr txBox="1"/>
          <p:nvPr/>
        </p:nvSpPr>
        <p:spPr>
          <a:xfrm>
            <a:off x="441592" y="4262265"/>
            <a:ext cx="36143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你还有其他想法吗？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9822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23B7423-982D-5B34-EFE8-CC7BA5185F23}"/>
              </a:ext>
            </a:extLst>
          </p:cNvPr>
          <p:cNvSpPr txBox="1"/>
          <p:nvPr/>
        </p:nvSpPr>
        <p:spPr>
          <a:xfrm>
            <a:off x="711328" y="2552390"/>
            <a:ext cx="7721345" cy="2253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+mn-ea"/>
                <a:ea typeface="+mn-ea"/>
              </a:rPr>
              <a:t>在图中,我们可以知道从总数里去掉一部分，求另一部分，一般可以列两个减法算式。</a:t>
            </a:r>
            <a:endParaRPr lang="en-US" altLang="zh-CN" sz="2800" b="1" dirty="0">
              <a:latin typeface="+mn-ea"/>
              <a:ea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+mn-ea"/>
                <a:ea typeface="+mn-ea"/>
              </a:rPr>
              <a:t>从总数里去掉左边的部分，就得到右边的部分；从总数里去掉右边的部分，就得到左边的部分。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EB44126-F032-BBAF-D654-CE3595D7448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06180" y="308748"/>
            <a:ext cx="3931639" cy="239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68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0B418C98-2344-E257-6403-FCCF61994CAB}"/>
              </a:ext>
            </a:extLst>
          </p:cNvPr>
          <p:cNvGrpSpPr/>
          <p:nvPr/>
        </p:nvGrpSpPr>
        <p:grpSpPr>
          <a:xfrm>
            <a:off x="2161863" y="1112851"/>
            <a:ext cx="4138821" cy="631859"/>
            <a:chOff x="2003818" y="1126348"/>
            <a:chExt cx="4138821" cy="63185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60398B55-C061-C734-1286-8813BB049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03818" y="1126348"/>
              <a:ext cx="631859" cy="631859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FAB4253F-2A8A-F67F-15A7-98CFC8EC1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35677" y="1126348"/>
              <a:ext cx="631859" cy="631859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508CD8DB-B04C-A496-A233-E0203B65FC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31768" y="1126348"/>
              <a:ext cx="631859" cy="631859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B746E52C-1975-658B-03F2-DA11E7F7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63627" y="1126348"/>
              <a:ext cx="631859" cy="631859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A5970206-AFBC-E007-96F7-F97FE7B1B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78921" y="1126348"/>
              <a:ext cx="631859" cy="631859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B6F4358F-D852-A9B0-EF3F-3010D8971B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10780" y="1126348"/>
              <a:ext cx="631859" cy="631859"/>
            </a:xfrm>
            <a:prstGeom prst="rect">
              <a:avLst/>
            </a:prstGeom>
          </p:spPr>
        </p:pic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5821D1E6-4036-A912-7976-911A1C83CC1C}"/>
              </a:ext>
            </a:extLst>
          </p:cNvPr>
          <p:cNvSpPr txBox="1"/>
          <p:nvPr/>
        </p:nvSpPr>
        <p:spPr>
          <a:xfrm>
            <a:off x="508462" y="2111027"/>
            <a:ext cx="82901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根据这幅图写出两个</a:t>
            </a:r>
            <a:r>
              <a:rPr lang="zh-CN" altLang="en-US" sz="2800" b="1" dirty="0">
                <a:solidFill>
                  <a:srgbClr val="DA4E4E"/>
                </a:solidFill>
                <a:latin typeface="+mj-lt"/>
                <a:ea typeface="+mn-ea"/>
              </a:rPr>
              <a:t>加法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算式和两个</a:t>
            </a:r>
            <a:r>
              <a:rPr lang="zh-CN" altLang="en-US" sz="2800" b="1" dirty="0">
                <a:solidFill>
                  <a:srgbClr val="DA4E4E"/>
                </a:solidFill>
                <a:latin typeface="+mj-lt"/>
                <a:ea typeface="+mn-ea"/>
              </a:rPr>
              <a:t>减法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算式。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3C755EE-EB92-639B-55A0-A8F81AB8BC3D}"/>
              </a:ext>
            </a:extLst>
          </p:cNvPr>
          <p:cNvSpPr txBox="1"/>
          <p:nvPr/>
        </p:nvSpPr>
        <p:spPr>
          <a:xfrm>
            <a:off x="2277712" y="3032473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4+2=6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F1364E6-ED92-3E83-4BFD-C4E65946B51B}"/>
              </a:ext>
            </a:extLst>
          </p:cNvPr>
          <p:cNvSpPr txBox="1"/>
          <p:nvPr/>
        </p:nvSpPr>
        <p:spPr>
          <a:xfrm>
            <a:off x="2277712" y="3704982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2+4=6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E1D42B9-23F2-97C6-483E-D6E37AA8DDB3}"/>
              </a:ext>
            </a:extLst>
          </p:cNvPr>
          <p:cNvSpPr txBox="1"/>
          <p:nvPr/>
        </p:nvSpPr>
        <p:spPr>
          <a:xfrm>
            <a:off x="5877243" y="3032473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6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2=4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80CB7C5-1BF1-673E-08EE-D27023C25BC1}"/>
              </a:ext>
            </a:extLst>
          </p:cNvPr>
          <p:cNvSpPr txBox="1"/>
          <p:nvPr/>
        </p:nvSpPr>
        <p:spPr>
          <a:xfrm>
            <a:off x="5877243" y="3704982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6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4=2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321C3A4-E061-96EC-CA97-428BD837B1EC}"/>
              </a:ext>
            </a:extLst>
          </p:cNvPr>
          <p:cNvSpPr txBox="1"/>
          <p:nvPr/>
        </p:nvSpPr>
        <p:spPr>
          <a:xfrm>
            <a:off x="368657" y="2916267"/>
            <a:ext cx="20868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加法算式：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CC165D4-9EFF-3BDB-E559-AAB20494ED27}"/>
              </a:ext>
            </a:extLst>
          </p:cNvPr>
          <p:cNvSpPr txBox="1"/>
          <p:nvPr/>
        </p:nvSpPr>
        <p:spPr>
          <a:xfrm>
            <a:off x="3771429" y="2916267"/>
            <a:ext cx="20868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减法算式：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2A4CB7C-2FC4-F593-C211-14A479184684}"/>
              </a:ext>
            </a:extLst>
          </p:cNvPr>
          <p:cNvSpPr txBox="1"/>
          <p:nvPr/>
        </p:nvSpPr>
        <p:spPr>
          <a:xfrm>
            <a:off x="2787412" y="728869"/>
            <a:ext cx="1572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B0F0"/>
                </a:solidFill>
                <a:latin typeface="+mj-lt"/>
                <a:ea typeface="+mn-ea"/>
              </a:rPr>
              <a:t>左边</a:t>
            </a:r>
            <a:r>
              <a:rPr lang="en-US" altLang="zh-CN" sz="2400" b="1" dirty="0">
                <a:solidFill>
                  <a:srgbClr val="00B0F0"/>
                </a:solidFill>
                <a:latin typeface="+mj-lt"/>
                <a:ea typeface="+mn-ea"/>
              </a:rPr>
              <a:t>4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  <a:ea typeface="+mn-ea"/>
              </a:rPr>
              <a:t>朵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FC55393-B68F-966F-523F-3D460436B7B7}"/>
              </a:ext>
            </a:extLst>
          </p:cNvPr>
          <p:cNvSpPr txBox="1"/>
          <p:nvPr/>
        </p:nvSpPr>
        <p:spPr>
          <a:xfrm>
            <a:off x="5094415" y="728869"/>
            <a:ext cx="1572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B0F0"/>
                </a:solidFill>
                <a:latin typeface="+mj-lt"/>
                <a:ea typeface="+mn-ea"/>
              </a:rPr>
              <a:t>右边</a:t>
            </a:r>
            <a:r>
              <a:rPr lang="en-US" altLang="zh-CN" sz="2400" b="1" dirty="0">
                <a:solidFill>
                  <a:srgbClr val="00B0F0"/>
                </a:solidFill>
                <a:latin typeface="+mj-lt"/>
                <a:ea typeface="+mn-ea"/>
              </a:rPr>
              <a:t>2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  <a:ea typeface="+mn-ea"/>
              </a:rPr>
              <a:t>朵</a:t>
            </a:r>
          </a:p>
        </p:txBody>
      </p:sp>
    </p:spTree>
    <p:extLst>
      <p:ext uri="{BB962C8B-B14F-4D97-AF65-F5344CB8AC3E}">
        <p14:creationId xmlns:p14="http://schemas.microsoft.com/office/powerpoint/2010/main" val="206488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FF34BA7-C917-33AA-636F-808C9C26688C}"/>
              </a:ext>
            </a:extLst>
          </p:cNvPr>
          <p:cNvSpPr txBox="1"/>
          <p:nvPr/>
        </p:nvSpPr>
        <p:spPr>
          <a:xfrm>
            <a:off x="2494250" y="627940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4+2=6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A40539C-E196-C521-49FB-57685F2F95C1}"/>
              </a:ext>
            </a:extLst>
          </p:cNvPr>
          <p:cNvSpPr txBox="1"/>
          <p:nvPr/>
        </p:nvSpPr>
        <p:spPr>
          <a:xfrm>
            <a:off x="2494250" y="1300449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2+4=6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485DF84-3DA2-9CAE-98C5-88EEFA37B146}"/>
              </a:ext>
            </a:extLst>
          </p:cNvPr>
          <p:cNvSpPr txBox="1"/>
          <p:nvPr/>
        </p:nvSpPr>
        <p:spPr>
          <a:xfrm>
            <a:off x="6093781" y="627940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6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2=4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CA46A06-1C76-AD1E-C78B-BBFDFC34664E}"/>
              </a:ext>
            </a:extLst>
          </p:cNvPr>
          <p:cNvSpPr txBox="1"/>
          <p:nvPr/>
        </p:nvSpPr>
        <p:spPr>
          <a:xfrm>
            <a:off x="6093781" y="1300449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6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4=2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8B9BB99-DD2A-D04B-0426-79531294349B}"/>
              </a:ext>
            </a:extLst>
          </p:cNvPr>
          <p:cNvSpPr txBox="1"/>
          <p:nvPr/>
        </p:nvSpPr>
        <p:spPr>
          <a:xfrm>
            <a:off x="585195" y="511734"/>
            <a:ext cx="20868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加法算式：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612A03A-1BB3-8838-1C4A-760348CEF542}"/>
              </a:ext>
            </a:extLst>
          </p:cNvPr>
          <p:cNvSpPr txBox="1"/>
          <p:nvPr/>
        </p:nvSpPr>
        <p:spPr>
          <a:xfrm>
            <a:off x="3987967" y="511734"/>
            <a:ext cx="20868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减法算式：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71BA06F-361C-DEE3-D683-BBAB15503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1912" y="1959648"/>
            <a:ext cx="1519423" cy="2910605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CBAFFEBE-8DD3-5300-C355-E0B2B7B74B47}"/>
              </a:ext>
            </a:extLst>
          </p:cNvPr>
          <p:cNvSpPr/>
          <p:nvPr/>
        </p:nvSpPr>
        <p:spPr>
          <a:xfrm>
            <a:off x="2219253" y="2180399"/>
            <a:ext cx="4928265" cy="1234551"/>
          </a:xfrm>
          <a:prstGeom prst="wedgeRoundRectCallout">
            <a:avLst>
              <a:gd name="adj1" fmla="val -59808"/>
              <a:gd name="adj2" fmla="val -32105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比较两个加法算式和两个减法算式，有什么发现？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F77940A7-1593-59E4-605F-2AF5BD6BAFA1}"/>
              </a:ext>
            </a:extLst>
          </p:cNvPr>
          <p:cNvSpPr/>
          <p:nvPr/>
        </p:nvSpPr>
        <p:spPr>
          <a:xfrm>
            <a:off x="1923557" y="3700722"/>
            <a:ext cx="6001243" cy="931044"/>
          </a:xfrm>
          <a:prstGeom prst="roundRect">
            <a:avLst/>
          </a:prstGeom>
          <a:solidFill>
            <a:schemeClr val="bg1"/>
          </a:solidFill>
          <a:ln>
            <a:solidFill>
              <a:srgbClr val="DA4E4E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从不同的角度观察同一幅图，可以列出两个加法算式和两个减法算式。</a:t>
            </a:r>
          </a:p>
        </p:txBody>
      </p:sp>
    </p:spTree>
    <p:extLst>
      <p:ext uri="{BB962C8B-B14F-4D97-AF65-F5344CB8AC3E}">
        <p14:creationId xmlns:p14="http://schemas.microsoft.com/office/powerpoint/2010/main" val="2420191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105AB8D-ACB7-433A-AE41-B7FE2CDC8F9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27510" y="1190534"/>
            <a:ext cx="4265744" cy="93251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F3C8026-466D-3BE5-47D0-8FB060B4D269}"/>
              </a:ext>
            </a:extLst>
          </p:cNvPr>
          <p:cNvSpPr txBox="1"/>
          <p:nvPr/>
        </p:nvSpPr>
        <p:spPr>
          <a:xfrm>
            <a:off x="515196" y="2229152"/>
            <a:ext cx="82901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你能列出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4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个算式并说出算式的意思吗？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D138EF2-5135-843E-4B44-33AB8FC4B4D9}"/>
              </a:ext>
            </a:extLst>
          </p:cNvPr>
          <p:cNvSpPr txBox="1"/>
          <p:nvPr/>
        </p:nvSpPr>
        <p:spPr>
          <a:xfrm>
            <a:off x="2999030" y="723447"/>
            <a:ext cx="1572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B0F0"/>
                </a:solidFill>
                <a:latin typeface="+mj-lt"/>
                <a:ea typeface="+mn-ea"/>
              </a:rPr>
              <a:t>左边</a:t>
            </a:r>
            <a:r>
              <a:rPr lang="en-US" altLang="zh-CN" sz="2400" b="1" dirty="0">
                <a:solidFill>
                  <a:srgbClr val="00B0F0"/>
                </a:solidFill>
                <a:latin typeface="+mj-lt"/>
                <a:ea typeface="+mn-ea"/>
              </a:rPr>
              <a:t>5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  <a:ea typeface="+mn-ea"/>
              </a:rPr>
              <a:t>根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091135A-D3F4-D230-FF12-B5B89F380C1C}"/>
              </a:ext>
            </a:extLst>
          </p:cNvPr>
          <p:cNvSpPr txBox="1"/>
          <p:nvPr/>
        </p:nvSpPr>
        <p:spPr>
          <a:xfrm>
            <a:off x="5480186" y="728869"/>
            <a:ext cx="1572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B0F0"/>
                </a:solidFill>
                <a:latin typeface="+mj-lt"/>
                <a:ea typeface="+mn-ea"/>
              </a:rPr>
              <a:t>右边</a:t>
            </a:r>
            <a:r>
              <a:rPr lang="en-US" altLang="zh-CN" sz="2400" b="1" dirty="0">
                <a:solidFill>
                  <a:srgbClr val="00B0F0"/>
                </a:solidFill>
                <a:latin typeface="+mj-lt"/>
                <a:ea typeface="+mn-ea"/>
              </a:rPr>
              <a:t>2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  <a:ea typeface="+mn-ea"/>
              </a:rPr>
              <a:t>根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3459BBC-3CBF-6150-9625-BDF08E3BD118}"/>
              </a:ext>
            </a:extLst>
          </p:cNvPr>
          <p:cNvSpPr txBox="1"/>
          <p:nvPr/>
        </p:nvSpPr>
        <p:spPr>
          <a:xfrm>
            <a:off x="2277712" y="3032473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5+2=7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A018CAF-781A-5DC0-3CDF-DF1776A12589}"/>
              </a:ext>
            </a:extLst>
          </p:cNvPr>
          <p:cNvSpPr txBox="1"/>
          <p:nvPr/>
        </p:nvSpPr>
        <p:spPr>
          <a:xfrm>
            <a:off x="2277712" y="3704982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2+5=7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41DC97F-588A-C017-7FD8-614DC9A35DBE}"/>
              </a:ext>
            </a:extLst>
          </p:cNvPr>
          <p:cNvSpPr txBox="1"/>
          <p:nvPr/>
        </p:nvSpPr>
        <p:spPr>
          <a:xfrm>
            <a:off x="4737065" y="3032473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7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2=5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A88AFC7-0B2C-AEE8-77F9-401500C5B812}"/>
              </a:ext>
            </a:extLst>
          </p:cNvPr>
          <p:cNvSpPr txBox="1"/>
          <p:nvPr/>
        </p:nvSpPr>
        <p:spPr>
          <a:xfrm>
            <a:off x="4737065" y="3704982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7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5=2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45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id="{343DE730-AFBB-4F83-29F6-249C644C76C6}"/>
              </a:ext>
            </a:extLst>
          </p:cNvPr>
          <p:cNvSpPr/>
          <p:nvPr/>
        </p:nvSpPr>
        <p:spPr>
          <a:xfrm>
            <a:off x="1967267" y="842697"/>
            <a:ext cx="628565" cy="541866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id="{7807EAB4-6416-360C-04D2-51FC81C18C10}"/>
              </a:ext>
            </a:extLst>
          </p:cNvPr>
          <p:cNvSpPr/>
          <p:nvPr/>
        </p:nvSpPr>
        <p:spPr>
          <a:xfrm>
            <a:off x="2706689" y="842697"/>
            <a:ext cx="628565" cy="541866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>
            <a:extLst>
              <a:ext uri="{FF2B5EF4-FFF2-40B4-BE49-F238E27FC236}">
                <a16:creationId xmlns:a16="http://schemas.microsoft.com/office/drawing/2014/main" id="{1C4D59CC-D391-F24E-3290-2748B5FEFC49}"/>
              </a:ext>
            </a:extLst>
          </p:cNvPr>
          <p:cNvSpPr/>
          <p:nvPr/>
        </p:nvSpPr>
        <p:spPr>
          <a:xfrm>
            <a:off x="3446111" y="842697"/>
            <a:ext cx="628565" cy="541866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>
            <a:extLst>
              <a:ext uri="{FF2B5EF4-FFF2-40B4-BE49-F238E27FC236}">
                <a16:creationId xmlns:a16="http://schemas.microsoft.com/office/drawing/2014/main" id="{B74B0C1B-180E-F062-4EB2-6F97DEF9C7FC}"/>
              </a:ext>
            </a:extLst>
          </p:cNvPr>
          <p:cNvSpPr/>
          <p:nvPr/>
        </p:nvSpPr>
        <p:spPr>
          <a:xfrm>
            <a:off x="4879800" y="842697"/>
            <a:ext cx="628565" cy="541866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id="{4FCD9CEB-1AC4-0C43-11C9-F3BA1170D766}"/>
              </a:ext>
            </a:extLst>
          </p:cNvPr>
          <p:cNvSpPr/>
          <p:nvPr/>
        </p:nvSpPr>
        <p:spPr>
          <a:xfrm>
            <a:off x="5619222" y="842697"/>
            <a:ext cx="628565" cy="541866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0FB95578-1BD9-36A6-89AF-C25E61A864B6}"/>
              </a:ext>
            </a:extLst>
          </p:cNvPr>
          <p:cNvSpPr/>
          <p:nvPr/>
        </p:nvSpPr>
        <p:spPr>
          <a:xfrm>
            <a:off x="6358644" y="842697"/>
            <a:ext cx="628565" cy="541866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770901E-6D0D-ADB7-D4C1-F28083E3974B}"/>
              </a:ext>
            </a:extLst>
          </p:cNvPr>
          <p:cNvSpPr txBox="1"/>
          <p:nvPr/>
        </p:nvSpPr>
        <p:spPr>
          <a:xfrm>
            <a:off x="426931" y="1537717"/>
            <a:ext cx="82901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你能根据图列出几个算式呢？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E6413BD-3789-D1CC-2667-46F51A0CECF1}"/>
              </a:ext>
            </a:extLst>
          </p:cNvPr>
          <p:cNvSpPr txBox="1"/>
          <p:nvPr/>
        </p:nvSpPr>
        <p:spPr>
          <a:xfrm>
            <a:off x="2362242" y="2024879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3+3=6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F2877D8-714D-9E73-33B6-76B6E8A02182}"/>
              </a:ext>
            </a:extLst>
          </p:cNvPr>
          <p:cNvSpPr txBox="1"/>
          <p:nvPr/>
        </p:nvSpPr>
        <p:spPr>
          <a:xfrm>
            <a:off x="4821595" y="2024879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6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3=3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9E5F951-6735-4555-2724-D03E65B8839C}"/>
              </a:ext>
            </a:extLst>
          </p:cNvPr>
          <p:cNvSpPr txBox="1"/>
          <p:nvPr/>
        </p:nvSpPr>
        <p:spPr>
          <a:xfrm>
            <a:off x="2501706" y="297962"/>
            <a:ext cx="1572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B0F0"/>
                </a:solidFill>
                <a:latin typeface="+mj-lt"/>
                <a:ea typeface="+mn-ea"/>
              </a:rPr>
              <a:t>左边</a:t>
            </a:r>
            <a:r>
              <a:rPr lang="en-US" altLang="zh-CN" sz="2400" b="1" dirty="0">
                <a:solidFill>
                  <a:srgbClr val="00B0F0"/>
                </a:solidFill>
                <a:latin typeface="+mj-lt"/>
                <a:ea typeface="+mn-ea"/>
              </a:rPr>
              <a:t>3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  <a:ea typeface="+mn-ea"/>
              </a:rPr>
              <a:t>个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41637FB-884E-A390-52E6-9EC283BED936}"/>
              </a:ext>
            </a:extLst>
          </p:cNvPr>
          <p:cNvSpPr txBox="1"/>
          <p:nvPr/>
        </p:nvSpPr>
        <p:spPr>
          <a:xfrm>
            <a:off x="5298686" y="297962"/>
            <a:ext cx="1572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B0F0"/>
                </a:solidFill>
                <a:latin typeface="+mj-lt"/>
                <a:ea typeface="+mn-ea"/>
              </a:rPr>
              <a:t>右边</a:t>
            </a:r>
            <a:r>
              <a:rPr lang="en-US" altLang="zh-CN" sz="2400" b="1" dirty="0">
                <a:solidFill>
                  <a:srgbClr val="00B0F0"/>
                </a:solidFill>
                <a:latin typeface="+mj-lt"/>
                <a:ea typeface="+mn-ea"/>
              </a:rPr>
              <a:t>3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  <a:ea typeface="+mn-ea"/>
              </a:rPr>
              <a:t>个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4238155-B09B-692E-0100-8651BA76826E}"/>
              </a:ext>
            </a:extLst>
          </p:cNvPr>
          <p:cNvSpPr txBox="1"/>
          <p:nvPr/>
        </p:nvSpPr>
        <p:spPr>
          <a:xfrm>
            <a:off x="426930" y="2526665"/>
            <a:ext cx="79268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如果不摆出学具，你能计算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3+3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等于几吗？怎样计算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6-3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呢？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C7A0E52B-D505-AA11-A885-E8A8AD989D29}"/>
              </a:ext>
            </a:extLst>
          </p:cNvPr>
          <p:cNvGrpSpPr/>
          <p:nvPr/>
        </p:nvGrpSpPr>
        <p:grpSpPr>
          <a:xfrm>
            <a:off x="1080045" y="3524569"/>
            <a:ext cx="1114271" cy="1424795"/>
            <a:chOff x="1080045" y="3524569"/>
            <a:chExt cx="1114271" cy="1424795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86CF4D81-4D94-9F83-B203-56BBD86619DC}"/>
                </a:ext>
              </a:extLst>
            </p:cNvPr>
            <p:cNvSpPr txBox="1"/>
            <p:nvPr/>
          </p:nvSpPr>
          <p:spPr>
            <a:xfrm>
              <a:off x="1847042" y="4426144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3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64E2CE97-7C5A-B8CE-AE24-9252ECB2CFC4}"/>
                </a:ext>
              </a:extLst>
            </p:cNvPr>
            <p:cNvSpPr txBox="1"/>
            <p:nvPr/>
          </p:nvSpPr>
          <p:spPr>
            <a:xfrm>
              <a:off x="1080045" y="4412346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3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B4C9C1C2-C120-6D26-97B5-B9A1635D8D8A}"/>
                </a:ext>
              </a:extLst>
            </p:cNvPr>
            <p:cNvGrpSpPr/>
            <p:nvPr/>
          </p:nvGrpSpPr>
          <p:grpSpPr>
            <a:xfrm>
              <a:off x="1258866" y="3524569"/>
              <a:ext cx="708401" cy="872973"/>
              <a:chOff x="2636390" y="2258541"/>
              <a:chExt cx="909677" cy="1082689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B9C8960C-907A-6CBE-91FC-C4DB5BDCB7F5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D97FB8B9-726D-4AF9-991C-16CC261439A0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23" name="直接连接符 22">
                  <a:extLst>
                    <a:ext uri="{FF2B5EF4-FFF2-40B4-BE49-F238E27FC236}">
                      <a16:creationId xmlns:a16="http://schemas.microsoft.com/office/drawing/2014/main" id="{503EA782-A8A1-3312-D29E-D5FC4569FF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>
                  <a:extLst>
                    <a:ext uri="{FF2B5EF4-FFF2-40B4-BE49-F238E27FC236}">
                      <a16:creationId xmlns:a16="http://schemas.microsoft.com/office/drawing/2014/main" id="{DDD77F91-E9F9-7C77-361B-50616F4D67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5" name="箭头: 右 24">
            <a:extLst>
              <a:ext uri="{FF2B5EF4-FFF2-40B4-BE49-F238E27FC236}">
                <a16:creationId xmlns:a16="http://schemas.microsoft.com/office/drawing/2014/main" id="{7F09C5B4-CB0B-C64F-6294-EBD2A27B325B}"/>
              </a:ext>
            </a:extLst>
          </p:cNvPr>
          <p:cNvSpPr/>
          <p:nvPr/>
        </p:nvSpPr>
        <p:spPr>
          <a:xfrm>
            <a:off x="2719181" y="4047789"/>
            <a:ext cx="631859" cy="217629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715322F-48A3-7434-69BE-7D314D657D4E}"/>
              </a:ext>
            </a:extLst>
          </p:cNvPr>
          <p:cNvSpPr txBox="1"/>
          <p:nvPr/>
        </p:nvSpPr>
        <p:spPr>
          <a:xfrm>
            <a:off x="3580638" y="3868186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3+3=6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27" name="箭头: 右 26">
            <a:extLst>
              <a:ext uri="{FF2B5EF4-FFF2-40B4-BE49-F238E27FC236}">
                <a16:creationId xmlns:a16="http://schemas.microsoft.com/office/drawing/2014/main" id="{3549206F-BE20-8595-F521-FEF56486DACD}"/>
              </a:ext>
            </a:extLst>
          </p:cNvPr>
          <p:cNvSpPr/>
          <p:nvPr/>
        </p:nvSpPr>
        <p:spPr>
          <a:xfrm>
            <a:off x="5400292" y="4047789"/>
            <a:ext cx="631859" cy="217629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4A90814-1BA7-DD22-B485-511C567D1CE7}"/>
              </a:ext>
            </a:extLst>
          </p:cNvPr>
          <p:cNvSpPr txBox="1"/>
          <p:nvPr/>
        </p:nvSpPr>
        <p:spPr>
          <a:xfrm>
            <a:off x="6407565" y="3868186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6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3=3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26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5" grpId="0"/>
      <p:bldP spid="16" grpId="0"/>
      <p:bldP spid="17" grpId="0"/>
      <p:bldP spid="25" grpId="0" animBg="1"/>
      <p:bldP spid="26" grpId="0"/>
      <p:bldP spid="27" grpId="0" animBg="1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等腰三角形 20">
            <a:extLst>
              <a:ext uri="{FF2B5EF4-FFF2-40B4-BE49-F238E27FC236}">
                <a16:creationId xmlns:a16="http://schemas.microsoft.com/office/drawing/2014/main" id="{4D07E476-0D68-9828-0C4A-83200C70564A}"/>
              </a:ext>
            </a:extLst>
          </p:cNvPr>
          <p:cNvSpPr/>
          <p:nvPr/>
        </p:nvSpPr>
        <p:spPr>
          <a:xfrm>
            <a:off x="1967267" y="842697"/>
            <a:ext cx="628565" cy="541866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>
            <a:extLst>
              <a:ext uri="{FF2B5EF4-FFF2-40B4-BE49-F238E27FC236}">
                <a16:creationId xmlns:a16="http://schemas.microsoft.com/office/drawing/2014/main" id="{DA41E905-F617-870C-7F0B-D1707C992110}"/>
              </a:ext>
            </a:extLst>
          </p:cNvPr>
          <p:cNvSpPr/>
          <p:nvPr/>
        </p:nvSpPr>
        <p:spPr>
          <a:xfrm>
            <a:off x="2706689" y="842697"/>
            <a:ext cx="628565" cy="541866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>
            <a:extLst>
              <a:ext uri="{FF2B5EF4-FFF2-40B4-BE49-F238E27FC236}">
                <a16:creationId xmlns:a16="http://schemas.microsoft.com/office/drawing/2014/main" id="{FD8C57A0-969C-D22B-F010-E2C6D818D513}"/>
              </a:ext>
            </a:extLst>
          </p:cNvPr>
          <p:cNvSpPr/>
          <p:nvPr/>
        </p:nvSpPr>
        <p:spPr>
          <a:xfrm>
            <a:off x="3446111" y="842697"/>
            <a:ext cx="628565" cy="541866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>
            <a:extLst>
              <a:ext uri="{FF2B5EF4-FFF2-40B4-BE49-F238E27FC236}">
                <a16:creationId xmlns:a16="http://schemas.microsoft.com/office/drawing/2014/main" id="{33939990-55AF-CFF1-1EF3-CAD3243DEB0E}"/>
              </a:ext>
            </a:extLst>
          </p:cNvPr>
          <p:cNvSpPr/>
          <p:nvPr/>
        </p:nvSpPr>
        <p:spPr>
          <a:xfrm>
            <a:off x="4879800" y="842697"/>
            <a:ext cx="628565" cy="541866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>
            <a:extLst>
              <a:ext uri="{FF2B5EF4-FFF2-40B4-BE49-F238E27FC236}">
                <a16:creationId xmlns:a16="http://schemas.microsoft.com/office/drawing/2014/main" id="{08E6C935-BFD6-BB56-B304-5C485FEE0C79}"/>
              </a:ext>
            </a:extLst>
          </p:cNvPr>
          <p:cNvSpPr/>
          <p:nvPr/>
        </p:nvSpPr>
        <p:spPr>
          <a:xfrm>
            <a:off x="5619222" y="842697"/>
            <a:ext cx="628565" cy="541866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>
            <a:extLst>
              <a:ext uri="{FF2B5EF4-FFF2-40B4-BE49-F238E27FC236}">
                <a16:creationId xmlns:a16="http://schemas.microsoft.com/office/drawing/2014/main" id="{6F2178D7-75FF-8B2C-044A-8F5BEDAB6792}"/>
              </a:ext>
            </a:extLst>
          </p:cNvPr>
          <p:cNvSpPr/>
          <p:nvPr/>
        </p:nvSpPr>
        <p:spPr>
          <a:xfrm>
            <a:off x="6358644" y="842697"/>
            <a:ext cx="628565" cy="541866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899BA67-4BBA-2CCA-F466-F70200FBBA78}"/>
              </a:ext>
            </a:extLst>
          </p:cNvPr>
          <p:cNvSpPr txBox="1"/>
          <p:nvPr/>
        </p:nvSpPr>
        <p:spPr>
          <a:xfrm>
            <a:off x="2501706" y="297962"/>
            <a:ext cx="1572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B0F0"/>
                </a:solidFill>
                <a:latin typeface="+mj-lt"/>
                <a:ea typeface="+mn-ea"/>
              </a:rPr>
              <a:t>左边</a:t>
            </a:r>
            <a:r>
              <a:rPr lang="en-US" altLang="zh-CN" sz="2400" b="1" dirty="0">
                <a:solidFill>
                  <a:srgbClr val="00B0F0"/>
                </a:solidFill>
                <a:latin typeface="+mj-lt"/>
                <a:ea typeface="+mn-ea"/>
              </a:rPr>
              <a:t>3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  <a:ea typeface="+mn-ea"/>
              </a:rPr>
              <a:t>个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E690B38-E959-0921-15EC-7AC72B6AD569}"/>
              </a:ext>
            </a:extLst>
          </p:cNvPr>
          <p:cNvSpPr txBox="1"/>
          <p:nvPr/>
        </p:nvSpPr>
        <p:spPr>
          <a:xfrm>
            <a:off x="5298686" y="297962"/>
            <a:ext cx="1572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B0F0"/>
                </a:solidFill>
                <a:latin typeface="+mj-lt"/>
                <a:ea typeface="+mn-ea"/>
              </a:rPr>
              <a:t>右边</a:t>
            </a:r>
            <a:r>
              <a:rPr lang="en-US" altLang="zh-CN" sz="2400" b="1" dirty="0">
                <a:solidFill>
                  <a:srgbClr val="00B0F0"/>
                </a:solidFill>
                <a:latin typeface="+mj-lt"/>
                <a:ea typeface="+mn-ea"/>
              </a:rPr>
              <a:t>3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  <a:ea typeface="+mn-ea"/>
              </a:rPr>
              <a:t>个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942C2B6-FBFC-423B-F041-BC79132AAF34}"/>
              </a:ext>
            </a:extLst>
          </p:cNvPr>
          <p:cNvSpPr txBox="1"/>
          <p:nvPr/>
        </p:nvSpPr>
        <p:spPr>
          <a:xfrm>
            <a:off x="585999" y="1638104"/>
            <a:ext cx="79720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为什么这组图只列出了一个加法算式和一个减法算式呢？</a:t>
            </a: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BB1D1AEC-60F8-C8FB-CB8E-DA52D881DA0C}"/>
              </a:ext>
            </a:extLst>
          </p:cNvPr>
          <p:cNvSpPr/>
          <p:nvPr/>
        </p:nvSpPr>
        <p:spPr>
          <a:xfrm>
            <a:off x="1072445" y="2805124"/>
            <a:ext cx="6771110" cy="1517993"/>
          </a:xfrm>
          <a:prstGeom prst="roundRect">
            <a:avLst/>
          </a:prstGeom>
          <a:solidFill>
            <a:schemeClr val="bg1"/>
          </a:solidFill>
          <a:ln>
            <a:solidFill>
              <a:srgbClr val="DA4E4E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特殊情况：</a:t>
            </a:r>
            <a:endParaRPr lang="en-US" altLang="zh-CN" sz="2800" b="1" dirty="0">
              <a:solidFill>
                <a:schemeClr val="tx1"/>
              </a:solidFill>
              <a:latin typeface="+mj-lt"/>
              <a:ea typeface="+mn-ea"/>
            </a:endParaRPr>
          </a:p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当两部分的数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n-ea"/>
              </a:rPr>
              <a:t>相同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时，根据一幅图就只能列出一个加法算式和一个减法算式。</a:t>
            </a:r>
          </a:p>
        </p:txBody>
      </p:sp>
    </p:spTree>
    <p:extLst>
      <p:ext uri="{BB962C8B-B14F-4D97-AF65-F5344CB8AC3E}">
        <p14:creationId xmlns:p14="http://schemas.microsoft.com/office/powerpoint/2010/main" val="93378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F62C9E1-753A-9F79-D836-AB2FCEB975A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4E9"/>
              </a:clrFrom>
              <a:clrTo>
                <a:srgbClr val="FEF4E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6123" y="404087"/>
            <a:ext cx="1990001" cy="57129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19B6707-A030-DACC-D2AA-ED3AB51EA6E7}"/>
              </a:ext>
            </a:extLst>
          </p:cNvPr>
          <p:cNvSpPr txBox="1"/>
          <p:nvPr/>
        </p:nvSpPr>
        <p:spPr>
          <a:xfrm>
            <a:off x="956733" y="1175351"/>
            <a:ext cx="7577667" cy="3222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b="1" dirty="0">
                <a:latin typeface="+mn-ea"/>
                <a:ea typeface="+mn-ea"/>
              </a:rPr>
              <a:t>看图列式时，如果两部分的数量不相同，就可以列出两个加法算式和两个减法算式，即“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一图四式</a:t>
            </a:r>
            <a:r>
              <a:rPr lang="zh-CN" altLang="en-US" sz="2800" b="1" dirty="0">
                <a:latin typeface="+mn-ea"/>
                <a:ea typeface="+mn-ea"/>
              </a:rPr>
              <a:t>”。</a:t>
            </a:r>
            <a:endParaRPr lang="en-US" altLang="zh-CN" sz="2800" b="1" dirty="0">
              <a:latin typeface="+mn-ea"/>
              <a:ea typeface="+mn-ea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b="1" dirty="0">
                <a:latin typeface="+mn-ea"/>
                <a:ea typeface="+mn-ea"/>
              </a:rPr>
              <a:t>如果两部分的数量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相同</a:t>
            </a:r>
            <a:r>
              <a:rPr lang="zh-CN" altLang="en-US" sz="2800" b="1" dirty="0">
                <a:latin typeface="+mn-ea"/>
                <a:ea typeface="+mn-ea"/>
              </a:rPr>
              <a:t>，就只能列出一个加法算式和一个减法算式。</a:t>
            </a:r>
          </a:p>
        </p:txBody>
      </p:sp>
    </p:spTree>
    <p:extLst>
      <p:ext uri="{BB962C8B-B14F-4D97-AF65-F5344CB8AC3E}">
        <p14:creationId xmlns:p14="http://schemas.microsoft.com/office/powerpoint/2010/main" val="14316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28FC14C0-9B81-3FB7-7B5C-01DB3A162DA6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1505233-7CAD-97A1-E4C6-727392CDAD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C19403C5-0B10-903C-E595-D9BFDE5A61D5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98A1F0C4-7B99-7060-ABFA-B9B77D8A99B6}"/>
              </a:ext>
            </a:extLst>
          </p:cNvPr>
          <p:cNvSpPr txBox="1"/>
          <p:nvPr/>
        </p:nvSpPr>
        <p:spPr>
          <a:xfrm>
            <a:off x="4747235" y="414768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P44</a:t>
            </a:r>
            <a:r>
              <a:rPr lang="zh-CN" altLang="en-US" sz="2000" b="1" dirty="0">
                <a:latin typeface="+mj-lt"/>
              </a:rPr>
              <a:t>“做一做”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90215D4-9972-9FDD-E13B-481D701296F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8641" y="1740486"/>
            <a:ext cx="4692318" cy="211408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837784C-E00A-07D6-A6B0-024B45B057C4}"/>
              </a:ext>
            </a:extLst>
          </p:cNvPr>
          <p:cNvSpPr txBox="1"/>
          <p:nvPr/>
        </p:nvSpPr>
        <p:spPr>
          <a:xfrm>
            <a:off x="5632129" y="1577868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3+4=</a:t>
            </a:r>
            <a:endParaRPr lang="zh-CN" altLang="en-US" sz="28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B0DFDA9-C8C1-9D5A-10DF-4DCDC54CF773}"/>
              </a:ext>
            </a:extLst>
          </p:cNvPr>
          <p:cNvSpPr txBox="1"/>
          <p:nvPr/>
        </p:nvSpPr>
        <p:spPr>
          <a:xfrm>
            <a:off x="5621801" y="2169282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4+3=</a:t>
            </a:r>
            <a:endParaRPr lang="zh-CN" altLang="en-US" sz="28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BCA0812-BE04-26B9-BB71-B5A19675EE09}"/>
              </a:ext>
            </a:extLst>
          </p:cNvPr>
          <p:cNvSpPr txBox="1"/>
          <p:nvPr/>
        </p:nvSpPr>
        <p:spPr>
          <a:xfrm>
            <a:off x="5621801" y="2826054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7-3=</a:t>
            </a:r>
            <a:endParaRPr lang="zh-CN" altLang="en-US" sz="28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6187263-4D05-B373-BA3E-2A36D8EC9184}"/>
              </a:ext>
            </a:extLst>
          </p:cNvPr>
          <p:cNvSpPr txBox="1"/>
          <p:nvPr/>
        </p:nvSpPr>
        <p:spPr>
          <a:xfrm>
            <a:off x="5632129" y="3402766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7-4=</a:t>
            </a:r>
            <a:endParaRPr lang="zh-CN" altLang="en-US" sz="28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8552447-DC85-CAAC-DA66-234F5CE8F3C2}"/>
              </a:ext>
            </a:extLst>
          </p:cNvPr>
          <p:cNvSpPr/>
          <p:nvPr/>
        </p:nvSpPr>
        <p:spPr>
          <a:xfrm>
            <a:off x="6568603" y="1567267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B3697C5-1137-654A-9D17-136829BFF8D6}"/>
              </a:ext>
            </a:extLst>
          </p:cNvPr>
          <p:cNvSpPr/>
          <p:nvPr/>
        </p:nvSpPr>
        <p:spPr>
          <a:xfrm>
            <a:off x="6567251" y="2160075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3A98972-7F56-5DEC-52FA-BFE1D6F2E0C8}"/>
              </a:ext>
            </a:extLst>
          </p:cNvPr>
          <p:cNvSpPr/>
          <p:nvPr/>
        </p:nvSpPr>
        <p:spPr>
          <a:xfrm>
            <a:off x="6567250" y="2832186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A498A07-666C-6B05-3557-C3D7641C1111}"/>
              </a:ext>
            </a:extLst>
          </p:cNvPr>
          <p:cNvSpPr/>
          <p:nvPr/>
        </p:nvSpPr>
        <p:spPr>
          <a:xfrm>
            <a:off x="6582979" y="3421231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E4ADC7B-B7EB-21AA-E705-05F2876C9BA6}"/>
              </a:ext>
            </a:extLst>
          </p:cNvPr>
          <p:cNvSpPr txBox="1"/>
          <p:nvPr/>
        </p:nvSpPr>
        <p:spPr>
          <a:xfrm>
            <a:off x="6630039" y="1553177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7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003987B-5D01-1D04-DD20-EB4FD4D56030}"/>
              </a:ext>
            </a:extLst>
          </p:cNvPr>
          <p:cNvSpPr txBox="1"/>
          <p:nvPr/>
        </p:nvSpPr>
        <p:spPr>
          <a:xfrm>
            <a:off x="6610804" y="2147777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7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119CA4F-FC0C-9064-B0A1-DEC04C64688C}"/>
              </a:ext>
            </a:extLst>
          </p:cNvPr>
          <p:cNvSpPr txBox="1"/>
          <p:nvPr/>
        </p:nvSpPr>
        <p:spPr>
          <a:xfrm>
            <a:off x="6610804" y="2813721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987070E-3A2C-C71F-B3DA-DA4B951008E4}"/>
              </a:ext>
            </a:extLst>
          </p:cNvPr>
          <p:cNvSpPr txBox="1"/>
          <p:nvPr/>
        </p:nvSpPr>
        <p:spPr>
          <a:xfrm>
            <a:off x="6645768" y="3388402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60827E8-5948-40B0-8EF5-A2FB84499B81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BC07411-55A4-4E69-AD8F-ADBF69C81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927BA049-1CC8-4362-A77A-83C41E21947A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CA340903-B4AF-38A0-C791-8DCB207C8302}"/>
              </a:ext>
            </a:extLst>
          </p:cNvPr>
          <p:cNvSpPr txBox="1"/>
          <p:nvPr/>
        </p:nvSpPr>
        <p:spPr>
          <a:xfrm>
            <a:off x="3061878" y="1528014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6</a:t>
            </a:r>
            <a:r>
              <a:rPr lang="zh-CN" altLang="en-US" sz="2800" b="1" dirty="0">
                <a:latin typeface="+mj-lt"/>
                <a:ea typeface="+mn-ea"/>
              </a:rPr>
              <a:t>和</a:t>
            </a:r>
            <a:r>
              <a:rPr lang="en-US" altLang="zh-CN" sz="2800" b="1" dirty="0">
                <a:latin typeface="+mj-lt"/>
                <a:ea typeface="+mn-ea"/>
              </a:rPr>
              <a:t>7</a:t>
            </a:r>
            <a:r>
              <a:rPr lang="zh-CN" altLang="en-US" sz="2800" b="1" dirty="0">
                <a:latin typeface="+mj-lt"/>
                <a:ea typeface="+mn-ea"/>
              </a:rPr>
              <a:t>的加、减法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31FBC29-0AAF-7EB8-5801-C509052679C5}"/>
              </a:ext>
            </a:extLst>
          </p:cNvPr>
          <p:cNvSpPr txBox="1"/>
          <p:nvPr/>
        </p:nvSpPr>
        <p:spPr>
          <a:xfrm>
            <a:off x="4862078" y="2430478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6</a:t>
            </a:r>
            <a:r>
              <a:rPr lang="en-US" altLang="zh-CN" sz="28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1=5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F9D67CA-8B03-B0A2-02C4-80A3F6603D13}"/>
              </a:ext>
            </a:extLst>
          </p:cNvPr>
          <p:cNvSpPr txBox="1"/>
          <p:nvPr/>
        </p:nvSpPr>
        <p:spPr>
          <a:xfrm>
            <a:off x="4862078" y="3092266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6</a:t>
            </a:r>
            <a:r>
              <a:rPr lang="en-US" altLang="zh-CN" sz="28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5=1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8901B3B-1CB1-9C17-51A9-860F734A26AF}"/>
              </a:ext>
            </a:extLst>
          </p:cNvPr>
          <p:cNvSpPr txBox="1"/>
          <p:nvPr/>
        </p:nvSpPr>
        <p:spPr>
          <a:xfrm>
            <a:off x="2790567" y="2430478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5+1=6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851FC79-A9C5-8A2C-6013-6304DD869B29}"/>
              </a:ext>
            </a:extLst>
          </p:cNvPr>
          <p:cNvSpPr txBox="1"/>
          <p:nvPr/>
        </p:nvSpPr>
        <p:spPr>
          <a:xfrm>
            <a:off x="2790567" y="3092266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1+5=6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250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235" y="1275606"/>
            <a:ext cx="1515919" cy="2903371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1590</TotalTime>
  <Pages>0</Pages>
  <Words>782</Words>
  <Characters>0</Characters>
  <Application>Microsoft Office PowerPoint</Application>
  <DocSecurity>0</DocSecurity>
  <PresentationFormat>全屏显示(16:9)</PresentationFormat>
  <Lines>0</Lines>
  <Paragraphs>135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9" baseType="lpstr">
      <vt:lpstr>黑体</vt:lpstr>
      <vt:lpstr>楷体</vt:lpstr>
      <vt:lpstr>Arial</vt:lpstr>
      <vt:lpstr>Calibri</vt:lpstr>
      <vt:lpstr>Times New Roman</vt:lpstr>
      <vt:lpstr>Wingdings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156</cp:revision>
  <dcterms:created xsi:type="dcterms:W3CDTF">2016-01-14T07:05:12Z</dcterms:created>
  <dcterms:modified xsi:type="dcterms:W3CDTF">2024-08-27T02:58:53Z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</Properties>
</file>