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6" r:id="rId1"/>
  </p:sldMasterIdLst>
  <p:notesMasterIdLst>
    <p:notesMasterId r:id="rId17"/>
  </p:notesMasterIdLst>
  <p:sldIdLst>
    <p:sldId id="447" r:id="rId2"/>
    <p:sldId id="487" r:id="rId3"/>
    <p:sldId id="510" r:id="rId4"/>
    <p:sldId id="509" r:id="rId5"/>
    <p:sldId id="522" r:id="rId6"/>
    <p:sldId id="523" r:id="rId7"/>
    <p:sldId id="524" r:id="rId8"/>
    <p:sldId id="525" r:id="rId9"/>
    <p:sldId id="526" r:id="rId10"/>
    <p:sldId id="527" r:id="rId11"/>
    <p:sldId id="502" r:id="rId12"/>
    <p:sldId id="485" r:id="rId13"/>
    <p:sldId id="486" r:id="rId14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98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A4E4E"/>
    <a:srgbClr val="FBDCCD"/>
    <a:srgbClr val="0000FF"/>
    <a:srgbClr val="E2F2F1"/>
    <a:srgbClr val="B3DDDA"/>
    <a:srgbClr val="F9B57D"/>
    <a:srgbClr val="BFE1E8"/>
    <a:srgbClr val="97C5E4"/>
    <a:srgbClr val="A3D4E2"/>
    <a:srgbClr val="E7F5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中度样式 4 - 强调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9D7B26C5-4107-4FEC-AEDC-1716B250A1EF}" styleName="浅色样式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483" autoAdjust="0"/>
    <p:restoredTop sz="96349" autoAdjust="0"/>
  </p:normalViewPr>
  <p:slideViewPr>
    <p:cSldViewPr snapToGrid="0">
      <p:cViewPr varScale="1">
        <p:scale>
          <a:sx n="149" d="100"/>
          <a:sy n="149" d="100"/>
        </p:scale>
        <p:origin x="342" y="114"/>
      </p:cViewPr>
      <p:guideLst>
        <p:guide orient="horz" pos="1620"/>
        <p:guide pos="289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290BE80D-2F82-485D-8558-AC6B8102A66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4B9DC538-E9B0-4808-A344-D8E5AC015290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23574145-B825-4026-9468-E80779C9D1D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938460BE-8B03-4DF3-AB0C-7548C4EA2F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1B57BF3C-F86E-479C-BDBC-8970B3A160C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69BF57D-DD3D-4129-9A97-8D454B93F61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noProof="1"/>
            </a:lvl1pPr>
          </a:lstStyle>
          <a:p>
            <a:pPr>
              <a:defRPr/>
            </a:pPr>
            <a:fld id="{9205633B-820F-4312-9AD1-7D2171F3F6FB}" type="slidenum">
              <a:rPr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59AE9A78-8D33-44DB-9506-73E9D2BEFBF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AC989B2F-BEBC-4BC3-8F48-D7F79A556BA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288"/>
            <a:ext cx="9144000" cy="511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64E487A8-0E1E-4E77-8161-817B4B564279}"/>
              </a:ext>
            </a:extLst>
          </p:cNvPr>
          <p:cNvSpPr txBox="1"/>
          <p:nvPr userDrawn="1"/>
        </p:nvSpPr>
        <p:spPr bwMode="auto">
          <a:xfrm rot="20132266">
            <a:off x="3710226" y="2220685"/>
            <a:ext cx="172354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6" name="图片 4">
            <a:extLst>
              <a:ext uri="{FF2B5EF4-FFF2-40B4-BE49-F238E27FC236}">
                <a16:creationId xmlns:a16="http://schemas.microsoft.com/office/drawing/2014/main" id="{27BBB3C5-D72E-4C32-9CCC-E86A74207A1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29230" y="72172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17486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03775830-A024-4967-AD85-74C9F2361F3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082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4">
            <a:extLst>
              <a:ext uri="{FF2B5EF4-FFF2-40B4-BE49-F238E27FC236}">
                <a16:creationId xmlns:a16="http://schemas.microsoft.com/office/drawing/2014/main" id="{86A384C1-DEAB-4EAF-BA22-CF6CF98F104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195263"/>
            <a:ext cx="135413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7025E6FD-FA83-4A49-884B-C628749DC45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4763" y="3724275"/>
            <a:ext cx="1519237" cy="163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491F4B7B-6243-44AE-A976-83FB233EDEE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04D1AC8D-12CD-4803-9432-CA08BE4BE67E}"/>
              </a:ext>
            </a:extLst>
          </p:cNvPr>
          <p:cNvSpPr txBox="1"/>
          <p:nvPr userDrawn="1"/>
        </p:nvSpPr>
        <p:spPr bwMode="auto">
          <a:xfrm rot="20132266">
            <a:off x="3710226" y="2220685"/>
            <a:ext cx="172354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10" name="图片 4">
            <a:extLst>
              <a:ext uri="{FF2B5EF4-FFF2-40B4-BE49-F238E27FC236}">
                <a16:creationId xmlns:a16="http://schemas.microsoft.com/office/drawing/2014/main" id="{CF81FA63-8F9E-4455-AAF6-275E366E93F4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29230" y="72172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98809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03775830-A024-4967-AD85-74C9F2361F3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082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4">
            <a:extLst>
              <a:ext uri="{FF2B5EF4-FFF2-40B4-BE49-F238E27FC236}">
                <a16:creationId xmlns:a16="http://schemas.microsoft.com/office/drawing/2014/main" id="{86A384C1-DEAB-4EAF-BA22-CF6CF98F104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195263"/>
            <a:ext cx="135413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7025E6FD-FA83-4A49-884B-C628749DC45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4763" y="3724275"/>
            <a:ext cx="1519237" cy="163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491F4B7B-6243-44AE-A976-83FB233EDEE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04D1AC8D-12CD-4803-9432-CA08BE4BE67E}"/>
              </a:ext>
            </a:extLst>
          </p:cNvPr>
          <p:cNvSpPr txBox="1"/>
          <p:nvPr userDrawn="1"/>
        </p:nvSpPr>
        <p:spPr bwMode="auto">
          <a:xfrm rot="20132266">
            <a:off x="3710226" y="2220685"/>
            <a:ext cx="172354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A61D853A-C30E-B1E1-E987-D946DFAC4FE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303558"/>
            <a:ext cx="2122714" cy="592258"/>
          </a:xfrm>
          <a:prstGeom prst="rect">
            <a:avLst/>
          </a:prstGeom>
        </p:spPr>
      </p:pic>
      <p:pic>
        <p:nvPicPr>
          <p:cNvPr id="10" name="图片 4">
            <a:extLst>
              <a:ext uri="{FF2B5EF4-FFF2-40B4-BE49-F238E27FC236}">
                <a16:creationId xmlns:a16="http://schemas.microsoft.com/office/drawing/2014/main" id="{DF8529DB-C77B-4F19-8772-F40899BC2F44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29230" y="72172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303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896" r:id="rId1"/>
    <p:sldLayoutId id="2147483895" r:id="rId2"/>
    <p:sldLayoutId id="2147483897" r:id="rId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4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副标题 4">
            <a:extLst>
              <a:ext uri="{FF2B5EF4-FFF2-40B4-BE49-F238E27FC236}">
                <a16:creationId xmlns:a16="http://schemas.microsoft.com/office/drawing/2014/main" id="{ACC9BDBB-64B0-4E9F-8A05-DA1B15AB05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0625" y="764646"/>
            <a:ext cx="2923309" cy="395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6858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b="1" dirty="0">
                <a:solidFill>
                  <a:srgbClr val="1D7D59"/>
                </a:solidFill>
                <a:latin typeface="+mj-lt"/>
                <a:ea typeface="楷体" panose="02010609060101010101" pitchFamily="49" charset="-122"/>
              </a:rPr>
              <a:t>R·</a:t>
            </a:r>
            <a:r>
              <a:rPr lang="zh-CN" altLang="en-US" b="1" dirty="0">
                <a:solidFill>
                  <a:srgbClr val="1D7D59"/>
                </a:solidFill>
                <a:latin typeface="+mj-lt"/>
                <a:ea typeface="楷体" panose="02010609060101010101" pitchFamily="49" charset="-122"/>
              </a:rPr>
              <a:t>一年级数学上册</a:t>
            </a:r>
          </a:p>
        </p:txBody>
      </p:sp>
      <p:sp>
        <p:nvSpPr>
          <p:cNvPr id="5" name="标题 3">
            <a:extLst>
              <a:ext uri="{FF2B5EF4-FFF2-40B4-BE49-F238E27FC236}">
                <a16:creationId xmlns:a16="http://schemas.microsoft.com/office/drawing/2014/main" id="{C9593D93-C820-44CB-817C-F1DF521C40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36972" y="1360240"/>
            <a:ext cx="6337970" cy="904875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zh-CN" altLang="en-US" sz="4000" b="1" dirty="0">
                <a:solidFill>
                  <a:srgbClr val="1D7D59"/>
                </a:solidFill>
                <a:latin typeface="+mn-lt"/>
              </a:rPr>
              <a:t>二、</a:t>
            </a:r>
            <a:r>
              <a:rPr lang="en-US" altLang="zh-CN" sz="4000" b="1" dirty="0">
                <a:solidFill>
                  <a:srgbClr val="1D7D59"/>
                </a:solidFill>
                <a:latin typeface="+mn-lt"/>
              </a:rPr>
              <a:t>6~10</a:t>
            </a:r>
            <a:r>
              <a:rPr lang="zh-CN" altLang="en-US" sz="4000" b="1" dirty="0">
                <a:solidFill>
                  <a:srgbClr val="1D7D59"/>
                </a:solidFill>
                <a:latin typeface="+mn-lt"/>
              </a:rPr>
              <a:t>的认识和加、减法</a:t>
            </a:r>
          </a:p>
        </p:txBody>
      </p:sp>
      <p:sp>
        <p:nvSpPr>
          <p:cNvPr id="2" name="标题 3">
            <a:extLst>
              <a:ext uri="{FF2B5EF4-FFF2-40B4-BE49-F238E27FC236}">
                <a16:creationId xmlns:a16="http://schemas.microsoft.com/office/drawing/2014/main" id="{DDE58B08-656D-4DF9-B904-5EF0480657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87478" y="2119312"/>
            <a:ext cx="3685018" cy="904875"/>
          </a:xfrm>
          <a:prstGeom prst="rect">
            <a:avLst/>
          </a:prstGeom>
          <a:noFill/>
        </p:spPr>
        <p:txBody>
          <a:bodyPr anchor="ctr">
            <a:normAutofit fontScale="925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altLang="zh-CN" sz="4000" b="1" dirty="0">
                <a:solidFill>
                  <a:srgbClr val="1D7D59"/>
                </a:solidFill>
                <a:latin typeface="+mn-lt"/>
              </a:rPr>
              <a:t>2.6~9</a:t>
            </a:r>
            <a:r>
              <a:rPr lang="zh-CN" altLang="en-US" sz="4000" b="1" dirty="0">
                <a:solidFill>
                  <a:srgbClr val="1D7D59"/>
                </a:solidFill>
                <a:latin typeface="+mn-lt"/>
              </a:rPr>
              <a:t>的加、减法</a:t>
            </a:r>
          </a:p>
        </p:txBody>
      </p:sp>
      <p:sp>
        <p:nvSpPr>
          <p:cNvPr id="3" name="标题 3">
            <a:extLst>
              <a:ext uri="{FF2B5EF4-FFF2-40B4-BE49-F238E27FC236}">
                <a16:creationId xmlns:a16="http://schemas.microsoft.com/office/drawing/2014/main" id="{D3D29BC0-E446-3037-AA08-8E2308C92F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7864" y="2878386"/>
            <a:ext cx="5432139" cy="904875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zh-CN" altLang="en-US" sz="3200" b="1" dirty="0">
                <a:solidFill>
                  <a:srgbClr val="1D7D59"/>
                </a:solidFill>
                <a:latin typeface="+mn-lt"/>
              </a:rPr>
              <a:t>解决问题（</a:t>
            </a:r>
            <a:r>
              <a:rPr lang="en-US" altLang="zh-CN" sz="3200" b="1" dirty="0">
                <a:solidFill>
                  <a:srgbClr val="1D7D59"/>
                </a:solidFill>
                <a:latin typeface="+mn-lt"/>
              </a:rPr>
              <a:t>1</a:t>
            </a:r>
            <a:r>
              <a:rPr lang="zh-CN" altLang="en-US" sz="3200" b="1" dirty="0">
                <a:solidFill>
                  <a:srgbClr val="1D7D59"/>
                </a:solidFill>
                <a:latin typeface="+mn-lt"/>
              </a:rPr>
              <a:t>）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9AF4E657-50B2-04D8-9C05-5A782AD10E13}"/>
              </a:ext>
            </a:extLst>
          </p:cNvPr>
          <p:cNvSpPr txBox="1"/>
          <p:nvPr/>
        </p:nvSpPr>
        <p:spPr>
          <a:xfrm>
            <a:off x="309662" y="329682"/>
            <a:ext cx="16273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复习回顾</a:t>
            </a:r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9B91338A-FA70-4244-4D14-B6F1876EF380}"/>
              </a:ext>
            </a:extLst>
          </p:cNvPr>
          <p:cNvGrpSpPr/>
          <p:nvPr/>
        </p:nvGrpSpPr>
        <p:grpSpPr>
          <a:xfrm>
            <a:off x="1501500" y="1632738"/>
            <a:ext cx="2588043" cy="523220"/>
            <a:chOff x="1365313" y="1444670"/>
            <a:chExt cx="2588043" cy="523220"/>
          </a:xfrm>
        </p:grpSpPr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73C95C3F-F19E-3F89-5FD5-5A803DE16AE7}"/>
                </a:ext>
              </a:extLst>
            </p:cNvPr>
            <p:cNvSpPr txBox="1"/>
            <p:nvPr/>
          </p:nvSpPr>
          <p:spPr>
            <a:xfrm>
              <a:off x="1365313" y="1444670"/>
              <a:ext cx="2588043" cy="523220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square">
              <a:spAutoFit/>
            </a:bodyPr>
            <a:lstStyle/>
            <a:p>
              <a:r>
                <a:rPr lang="en-US" altLang="zh-CN" sz="2800" b="1" dirty="0">
                  <a:latin typeface="+mj-lt"/>
                  <a:ea typeface="+mn-ea"/>
                </a:rPr>
                <a:t>2+3       7-1</a:t>
              </a:r>
              <a:endParaRPr lang="zh-CN" altLang="en-US" sz="2800" dirty="0"/>
            </a:p>
          </p:txBody>
        </p:sp>
        <p:sp>
          <p:nvSpPr>
            <p:cNvPr id="11" name="椭圆 10">
              <a:extLst>
                <a:ext uri="{FF2B5EF4-FFF2-40B4-BE49-F238E27FC236}">
                  <a16:creationId xmlns:a16="http://schemas.microsoft.com/office/drawing/2014/main" id="{C7439AB5-BCF8-0214-383D-2A99EB091400}"/>
                </a:ext>
              </a:extLst>
            </p:cNvPr>
            <p:cNvSpPr/>
            <p:nvPr/>
          </p:nvSpPr>
          <p:spPr>
            <a:xfrm>
              <a:off x="2090762" y="1444670"/>
              <a:ext cx="490310" cy="49031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661F617B-D362-D504-01DF-4C985181A59E}"/>
              </a:ext>
            </a:extLst>
          </p:cNvPr>
          <p:cNvGrpSpPr/>
          <p:nvPr/>
        </p:nvGrpSpPr>
        <p:grpSpPr>
          <a:xfrm>
            <a:off x="4814992" y="1634727"/>
            <a:ext cx="2588043" cy="523220"/>
            <a:chOff x="1365313" y="1444670"/>
            <a:chExt cx="2588043" cy="523220"/>
          </a:xfrm>
        </p:grpSpPr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5C779CBD-D0A5-CC19-1572-1115A16F8661}"/>
                </a:ext>
              </a:extLst>
            </p:cNvPr>
            <p:cNvSpPr txBox="1"/>
            <p:nvPr/>
          </p:nvSpPr>
          <p:spPr>
            <a:xfrm>
              <a:off x="1365313" y="1444670"/>
              <a:ext cx="2588043" cy="523220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square">
              <a:spAutoFit/>
            </a:bodyPr>
            <a:lstStyle/>
            <a:p>
              <a:r>
                <a:rPr lang="en-US" altLang="zh-CN" sz="2800" b="1" dirty="0">
                  <a:latin typeface="+mj-lt"/>
                  <a:ea typeface="+mn-ea"/>
                </a:rPr>
                <a:t>3+3       6-2</a:t>
              </a:r>
              <a:endParaRPr lang="zh-CN" altLang="en-US" sz="2800" dirty="0"/>
            </a:p>
          </p:txBody>
        </p:sp>
        <p:sp>
          <p:nvSpPr>
            <p:cNvPr id="19" name="椭圆 18">
              <a:extLst>
                <a:ext uri="{FF2B5EF4-FFF2-40B4-BE49-F238E27FC236}">
                  <a16:creationId xmlns:a16="http://schemas.microsoft.com/office/drawing/2014/main" id="{19B3F30E-4F1C-2FD4-1646-4FDF64FE770E}"/>
                </a:ext>
              </a:extLst>
            </p:cNvPr>
            <p:cNvSpPr/>
            <p:nvPr/>
          </p:nvSpPr>
          <p:spPr>
            <a:xfrm>
              <a:off x="2090762" y="1444670"/>
              <a:ext cx="490310" cy="49031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FDBD9905-7A63-7081-41D5-E10A7327D967}"/>
              </a:ext>
            </a:extLst>
          </p:cNvPr>
          <p:cNvGrpSpPr/>
          <p:nvPr/>
        </p:nvGrpSpPr>
        <p:grpSpPr>
          <a:xfrm>
            <a:off x="1501500" y="2674184"/>
            <a:ext cx="2588043" cy="523220"/>
            <a:chOff x="1365313" y="1444670"/>
            <a:chExt cx="2588043" cy="523220"/>
          </a:xfrm>
        </p:grpSpPr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4ADB05A8-8E85-88AB-793B-5D5ECE279E0F}"/>
                </a:ext>
              </a:extLst>
            </p:cNvPr>
            <p:cNvSpPr txBox="1"/>
            <p:nvPr/>
          </p:nvSpPr>
          <p:spPr>
            <a:xfrm>
              <a:off x="1365313" y="1444670"/>
              <a:ext cx="2588043" cy="523220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square">
              <a:spAutoFit/>
            </a:bodyPr>
            <a:lstStyle/>
            <a:p>
              <a:r>
                <a:rPr lang="en-US" altLang="zh-CN" sz="2800" b="1" dirty="0">
                  <a:latin typeface="+mj-lt"/>
                  <a:ea typeface="+mn-ea"/>
                </a:rPr>
                <a:t>7-5        6-3</a:t>
              </a:r>
              <a:endParaRPr lang="zh-CN" altLang="en-US" sz="2800" dirty="0"/>
            </a:p>
          </p:txBody>
        </p:sp>
        <p:sp>
          <p:nvSpPr>
            <p:cNvPr id="23" name="椭圆 22">
              <a:extLst>
                <a:ext uri="{FF2B5EF4-FFF2-40B4-BE49-F238E27FC236}">
                  <a16:creationId xmlns:a16="http://schemas.microsoft.com/office/drawing/2014/main" id="{13B4340B-4C04-DEEE-BD2E-6DB1CB19D430}"/>
                </a:ext>
              </a:extLst>
            </p:cNvPr>
            <p:cNvSpPr/>
            <p:nvPr/>
          </p:nvSpPr>
          <p:spPr>
            <a:xfrm>
              <a:off x="2090762" y="1444670"/>
              <a:ext cx="490310" cy="49031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2C3B9524-F835-4E81-580B-7E74D39CDC8B}"/>
              </a:ext>
            </a:extLst>
          </p:cNvPr>
          <p:cNvGrpSpPr/>
          <p:nvPr/>
        </p:nvGrpSpPr>
        <p:grpSpPr>
          <a:xfrm>
            <a:off x="4814992" y="2676173"/>
            <a:ext cx="2588043" cy="523220"/>
            <a:chOff x="1365313" y="1444670"/>
            <a:chExt cx="2588043" cy="523220"/>
          </a:xfrm>
        </p:grpSpPr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7DF54C04-98FD-93DA-0D7A-049194AA01CE}"/>
                </a:ext>
              </a:extLst>
            </p:cNvPr>
            <p:cNvSpPr txBox="1"/>
            <p:nvPr/>
          </p:nvSpPr>
          <p:spPr>
            <a:xfrm>
              <a:off x="1365313" y="1444670"/>
              <a:ext cx="2588043" cy="523220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square">
              <a:spAutoFit/>
            </a:bodyPr>
            <a:lstStyle/>
            <a:p>
              <a:r>
                <a:rPr lang="en-US" altLang="zh-CN" sz="2800" b="1" dirty="0">
                  <a:latin typeface="+mj-lt"/>
                  <a:ea typeface="+mn-ea"/>
                </a:rPr>
                <a:t>6-4        7-3</a:t>
              </a:r>
              <a:endParaRPr lang="zh-CN" altLang="en-US" sz="2800" dirty="0"/>
            </a:p>
          </p:txBody>
        </p:sp>
        <p:sp>
          <p:nvSpPr>
            <p:cNvPr id="26" name="椭圆 25">
              <a:extLst>
                <a:ext uri="{FF2B5EF4-FFF2-40B4-BE49-F238E27FC236}">
                  <a16:creationId xmlns:a16="http://schemas.microsoft.com/office/drawing/2014/main" id="{C9DECD5A-4205-07F9-9514-F58197DA0DFE}"/>
                </a:ext>
              </a:extLst>
            </p:cNvPr>
            <p:cNvSpPr/>
            <p:nvPr/>
          </p:nvSpPr>
          <p:spPr>
            <a:xfrm>
              <a:off x="2090762" y="1444670"/>
              <a:ext cx="490310" cy="49031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7" name="文本框 26">
            <a:extLst>
              <a:ext uri="{FF2B5EF4-FFF2-40B4-BE49-F238E27FC236}">
                <a16:creationId xmlns:a16="http://schemas.microsoft.com/office/drawing/2014/main" id="{14EFABDD-736E-E134-23CC-DB84453132D0}"/>
              </a:ext>
            </a:extLst>
          </p:cNvPr>
          <p:cNvSpPr txBox="1"/>
          <p:nvPr/>
        </p:nvSpPr>
        <p:spPr>
          <a:xfrm>
            <a:off x="2159540" y="1599828"/>
            <a:ext cx="5577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+mn-ea"/>
                <a:ea typeface="+mn-ea"/>
              </a:rPr>
              <a:t>＜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BCAF4EF0-5EAA-046A-FD56-113458EA9AE2}"/>
              </a:ext>
            </a:extLst>
          </p:cNvPr>
          <p:cNvSpPr txBox="1"/>
          <p:nvPr/>
        </p:nvSpPr>
        <p:spPr>
          <a:xfrm>
            <a:off x="2159540" y="2627372"/>
            <a:ext cx="5577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+mn-ea"/>
                <a:ea typeface="+mn-ea"/>
              </a:rPr>
              <a:t>＜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6EF2CFA3-DCBE-2035-A798-3DBEBE75B056}"/>
              </a:ext>
            </a:extLst>
          </p:cNvPr>
          <p:cNvSpPr txBox="1"/>
          <p:nvPr/>
        </p:nvSpPr>
        <p:spPr>
          <a:xfrm>
            <a:off x="5466546" y="2627372"/>
            <a:ext cx="5577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+mn-ea"/>
                <a:ea typeface="+mn-ea"/>
              </a:rPr>
              <a:t>＜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2AA67EB2-B360-1CFE-0AEE-EF4FE18D7C64}"/>
              </a:ext>
            </a:extLst>
          </p:cNvPr>
          <p:cNvSpPr txBox="1"/>
          <p:nvPr/>
        </p:nvSpPr>
        <p:spPr>
          <a:xfrm>
            <a:off x="5540441" y="1597364"/>
            <a:ext cx="5577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+mn-ea"/>
                <a:ea typeface="+mn-ea"/>
              </a:rPr>
              <a:t>＞</a:t>
            </a:r>
          </a:p>
        </p:txBody>
      </p:sp>
    </p:spTree>
    <p:extLst>
      <p:ext uri="{BB962C8B-B14F-4D97-AF65-F5344CB8AC3E}">
        <p14:creationId xmlns:p14="http://schemas.microsoft.com/office/powerpoint/2010/main" val="3458999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  <p:bldP spid="3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B00945C5-E67B-EF95-112D-5D00B0E2B344}"/>
              </a:ext>
            </a:extLst>
          </p:cNvPr>
          <p:cNvGrpSpPr/>
          <p:nvPr/>
        </p:nvGrpSpPr>
        <p:grpSpPr>
          <a:xfrm>
            <a:off x="0" y="303558"/>
            <a:ext cx="2122714" cy="592258"/>
            <a:chOff x="0" y="303558"/>
            <a:chExt cx="2122714" cy="592258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D219700F-453E-4A7E-30A3-2937603F6BB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0" y="303558"/>
              <a:ext cx="2122714" cy="592258"/>
            </a:xfrm>
            <a:prstGeom prst="rect">
              <a:avLst/>
            </a:prstGeom>
          </p:spPr>
        </p:pic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6B38FB1C-3F85-E9B3-EB4F-C2AA21D03B64}"/>
                </a:ext>
              </a:extLst>
            </p:cNvPr>
            <p:cNvSpPr txBox="1"/>
            <p:nvPr/>
          </p:nvSpPr>
          <p:spPr>
            <a:xfrm>
              <a:off x="309662" y="329682"/>
              <a:ext cx="162736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探究新知</a:t>
              </a:r>
            </a:p>
          </p:txBody>
        </p:sp>
      </p:grpSp>
      <p:pic>
        <p:nvPicPr>
          <p:cNvPr id="11" name="图片 10">
            <a:extLst>
              <a:ext uri="{FF2B5EF4-FFF2-40B4-BE49-F238E27FC236}">
                <a16:creationId xmlns:a16="http://schemas.microsoft.com/office/drawing/2014/main" id="{E0F80596-0624-46A0-31C0-C16FD3B3BF8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6988" y="727746"/>
            <a:ext cx="6870023" cy="2503448"/>
          </a:xfrm>
          <a:prstGeom prst="rect">
            <a:avLst/>
          </a:prstGeom>
        </p:spPr>
      </p:pic>
      <p:sp>
        <p:nvSpPr>
          <p:cNvPr id="17" name="文本框 16">
            <a:extLst>
              <a:ext uri="{FF2B5EF4-FFF2-40B4-BE49-F238E27FC236}">
                <a16:creationId xmlns:a16="http://schemas.microsoft.com/office/drawing/2014/main" id="{BB24B01F-B159-A1A2-0C42-AB2BC21A0EBD}"/>
              </a:ext>
            </a:extLst>
          </p:cNvPr>
          <p:cNvSpPr txBox="1"/>
          <p:nvPr/>
        </p:nvSpPr>
        <p:spPr>
          <a:xfrm>
            <a:off x="2345225" y="466120"/>
            <a:ext cx="32383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+mj-lt"/>
                <a:ea typeface="+mn-ea"/>
              </a:rPr>
              <a:t>说说图里有什么？</a:t>
            </a:r>
            <a:endParaRPr lang="zh-CN" altLang="en-US" sz="2800" b="1" dirty="0">
              <a:solidFill>
                <a:schemeClr val="tx1"/>
              </a:solidFill>
              <a:latin typeface="+mj-lt"/>
              <a:ea typeface="+mn-ea"/>
            </a:endParaRPr>
          </a:p>
        </p:txBody>
      </p:sp>
      <p:sp>
        <p:nvSpPr>
          <p:cNvPr id="22" name="矩形: 圆角 21">
            <a:extLst>
              <a:ext uri="{FF2B5EF4-FFF2-40B4-BE49-F238E27FC236}">
                <a16:creationId xmlns:a16="http://schemas.microsoft.com/office/drawing/2014/main" id="{01BC7FF6-CBD6-5130-491F-82C6BF0D0F3D}"/>
              </a:ext>
            </a:extLst>
          </p:cNvPr>
          <p:cNvSpPr/>
          <p:nvPr/>
        </p:nvSpPr>
        <p:spPr>
          <a:xfrm>
            <a:off x="373034" y="3748996"/>
            <a:ext cx="1828800" cy="485422"/>
          </a:xfrm>
          <a:prstGeom prst="roundRect">
            <a:avLst>
              <a:gd name="adj" fmla="val 5000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阅读理解</a:t>
            </a:r>
          </a:p>
        </p:txBody>
      </p: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EAB9BB45-D441-5E34-6E9B-7463D19AF19F}"/>
              </a:ext>
            </a:extLst>
          </p:cNvPr>
          <p:cNvGrpSpPr>
            <a:grpSpLocks/>
          </p:cNvGrpSpPr>
          <p:nvPr/>
        </p:nvGrpSpPr>
        <p:grpSpPr bwMode="auto">
          <a:xfrm>
            <a:off x="2345225" y="4087347"/>
            <a:ext cx="4831060" cy="656846"/>
            <a:chOff x="1401955" y="1724080"/>
            <a:chExt cx="4832242" cy="656702"/>
          </a:xfrm>
        </p:grpSpPr>
        <p:sp>
          <p:nvSpPr>
            <p:cNvPr id="24" name="TextBox 2">
              <a:extLst>
                <a:ext uri="{FF2B5EF4-FFF2-40B4-BE49-F238E27FC236}">
                  <a16:creationId xmlns:a16="http://schemas.microsoft.com/office/drawing/2014/main" id="{94007D14-A260-3108-910D-F5CEBB2B5DF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01955" y="1724080"/>
              <a:ext cx="4832242" cy="6567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28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eaLnBrk="1" hangingPunct="1">
                <a:lnSpc>
                  <a:spcPct val="15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dirty="0">
                  <a:latin typeface="+mn-lt"/>
                  <a:ea typeface="+mn-ea"/>
                  <a:cs typeface="+mn-ea"/>
                  <a:sym typeface="+mn-lt"/>
                </a:rPr>
                <a:t>左边有      只，右边有      只。</a:t>
              </a:r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2E48951A-20B8-6851-2F17-B1B9A86EF77D}"/>
                </a:ext>
              </a:extLst>
            </p:cNvPr>
            <p:cNvSpPr/>
            <p:nvPr/>
          </p:nvSpPr>
          <p:spPr>
            <a:xfrm>
              <a:off x="2601932" y="1870869"/>
              <a:ext cx="452548" cy="44757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7890E0E5-4808-C60A-87AA-DC5C2042F937}"/>
                </a:ext>
              </a:extLst>
            </p:cNvPr>
            <p:cNvSpPr/>
            <p:nvPr/>
          </p:nvSpPr>
          <p:spPr>
            <a:xfrm>
              <a:off x="4956025" y="1869281"/>
              <a:ext cx="452548" cy="44916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27" name="文本框 26">
            <a:extLst>
              <a:ext uri="{FF2B5EF4-FFF2-40B4-BE49-F238E27FC236}">
                <a16:creationId xmlns:a16="http://schemas.microsoft.com/office/drawing/2014/main" id="{4562500D-3D59-51FD-A80F-35D14E4A7A13}"/>
              </a:ext>
            </a:extLst>
          </p:cNvPr>
          <p:cNvSpPr txBox="1"/>
          <p:nvPr/>
        </p:nvSpPr>
        <p:spPr>
          <a:xfrm>
            <a:off x="3589852" y="4171818"/>
            <a:ext cx="5577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4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18B8B7F7-6EFE-B21F-1006-3EB4CC40CE87}"/>
              </a:ext>
            </a:extLst>
          </p:cNvPr>
          <p:cNvSpPr txBox="1"/>
          <p:nvPr/>
        </p:nvSpPr>
        <p:spPr>
          <a:xfrm>
            <a:off x="5936535" y="4195601"/>
            <a:ext cx="5577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2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29" name="左大括号 28">
            <a:extLst>
              <a:ext uri="{FF2B5EF4-FFF2-40B4-BE49-F238E27FC236}">
                <a16:creationId xmlns:a16="http://schemas.microsoft.com/office/drawing/2014/main" id="{AF895B81-C17E-3D4A-C113-07A408B91417}"/>
              </a:ext>
            </a:extLst>
          </p:cNvPr>
          <p:cNvSpPr/>
          <p:nvPr/>
        </p:nvSpPr>
        <p:spPr>
          <a:xfrm rot="5400000" flipH="1">
            <a:off x="4671584" y="768112"/>
            <a:ext cx="412750" cy="5352251"/>
          </a:xfrm>
          <a:prstGeom prst="leftBrace">
            <a:avLst>
              <a:gd name="adj1" fmla="val 36054"/>
              <a:gd name="adj2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30" name="矩形 80">
            <a:extLst>
              <a:ext uri="{FF2B5EF4-FFF2-40B4-BE49-F238E27FC236}">
                <a16:creationId xmlns:a16="http://schemas.microsoft.com/office/drawing/2014/main" id="{8083A14C-9FE4-BD93-BF1F-A76539C50F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31518" y="3530463"/>
            <a:ext cx="1050925" cy="556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lnSpc>
                <a:spcPct val="125000"/>
              </a:lnSpc>
            </a:pPr>
            <a:r>
              <a:rPr lang="zh-CN" altLang="en-US" sz="2800" b="1" dirty="0">
                <a:solidFill>
                  <a:srgbClr val="000000"/>
                </a:solidFill>
                <a:latin typeface="+mn-ea"/>
                <a:ea typeface="+mn-ea"/>
                <a:cs typeface="+mn-ea"/>
                <a:sym typeface="+mn-lt"/>
              </a:rPr>
              <a:t>？只</a:t>
            </a:r>
          </a:p>
        </p:txBody>
      </p:sp>
    </p:spTree>
    <p:extLst>
      <p:ext uri="{BB962C8B-B14F-4D97-AF65-F5344CB8AC3E}">
        <p14:creationId xmlns:p14="http://schemas.microsoft.com/office/powerpoint/2010/main" val="2089717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7" grpId="0"/>
      <p:bldP spid="2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>
            <a:extLst>
              <a:ext uri="{FF2B5EF4-FFF2-40B4-BE49-F238E27FC236}">
                <a16:creationId xmlns:a16="http://schemas.microsoft.com/office/drawing/2014/main" id="{5A842EF5-1C3B-224A-B7DD-76FFE78A398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5590" y="275460"/>
            <a:ext cx="5677705" cy="2068965"/>
          </a:xfrm>
          <a:prstGeom prst="rect">
            <a:avLst/>
          </a:prstGeom>
        </p:spPr>
      </p:pic>
      <p:sp>
        <p:nvSpPr>
          <p:cNvPr id="13" name="左大括号 12">
            <a:extLst>
              <a:ext uri="{FF2B5EF4-FFF2-40B4-BE49-F238E27FC236}">
                <a16:creationId xmlns:a16="http://schemas.microsoft.com/office/drawing/2014/main" id="{EE6872B9-28B4-B3F0-8FC3-2EE38CE8A978}"/>
              </a:ext>
            </a:extLst>
          </p:cNvPr>
          <p:cNvSpPr/>
          <p:nvPr/>
        </p:nvSpPr>
        <p:spPr>
          <a:xfrm rot="5400000" flipH="1">
            <a:off x="3079730" y="499495"/>
            <a:ext cx="360065" cy="4182339"/>
          </a:xfrm>
          <a:prstGeom prst="leftBrace">
            <a:avLst>
              <a:gd name="adj1" fmla="val 36054"/>
              <a:gd name="adj2" fmla="val 50000"/>
            </a:avLst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矩形 80">
            <a:extLst>
              <a:ext uri="{FF2B5EF4-FFF2-40B4-BE49-F238E27FC236}">
                <a16:creationId xmlns:a16="http://schemas.microsoft.com/office/drawing/2014/main" id="{DC55117A-6608-245E-B29B-071BF8F773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34299" y="2836905"/>
            <a:ext cx="1050925" cy="556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lnSpc>
                <a:spcPct val="125000"/>
              </a:lnSpc>
            </a:pPr>
            <a:r>
              <a:rPr lang="zh-CN" altLang="en-US" sz="2800" b="1" dirty="0">
                <a:solidFill>
                  <a:srgbClr val="000000"/>
                </a:solidFill>
                <a:latin typeface="+mn-ea"/>
                <a:ea typeface="+mn-ea"/>
                <a:cs typeface="+mn-ea"/>
                <a:sym typeface="+mn-lt"/>
              </a:rPr>
              <a:t>？只</a:t>
            </a:r>
          </a:p>
        </p:txBody>
      </p:sp>
      <p:sp>
        <p:nvSpPr>
          <p:cNvPr id="18" name="箭头: 右 17">
            <a:extLst>
              <a:ext uri="{FF2B5EF4-FFF2-40B4-BE49-F238E27FC236}">
                <a16:creationId xmlns:a16="http://schemas.microsoft.com/office/drawing/2014/main" id="{92D15F78-9148-2F58-6100-F09A1311B0A2}"/>
              </a:ext>
            </a:extLst>
          </p:cNvPr>
          <p:cNvSpPr/>
          <p:nvPr/>
        </p:nvSpPr>
        <p:spPr>
          <a:xfrm>
            <a:off x="5666571" y="2428828"/>
            <a:ext cx="631859" cy="217629"/>
          </a:xfrm>
          <a:prstGeom prst="right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43699A7F-F728-F306-AF4C-6075640604DD}"/>
              </a:ext>
            </a:extLst>
          </p:cNvPr>
          <p:cNvSpPr txBox="1"/>
          <p:nvPr/>
        </p:nvSpPr>
        <p:spPr>
          <a:xfrm>
            <a:off x="6474172" y="2059238"/>
            <a:ext cx="212231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+mj-lt"/>
                <a:ea typeface="+mn-ea"/>
              </a:rPr>
              <a:t>大括号，表示合起来</a:t>
            </a:r>
            <a:endParaRPr lang="zh-CN" altLang="en-US" sz="2800" b="1" dirty="0">
              <a:solidFill>
                <a:schemeClr val="tx1"/>
              </a:solidFill>
              <a:latin typeface="+mj-lt"/>
              <a:ea typeface="+mn-ea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0D018E85-B9C1-F20C-D5B9-92D60DD261BC}"/>
              </a:ext>
            </a:extLst>
          </p:cNvPr>
          <p:cNvSpPr txBox="1"/>
          <p:nvPr/>
        </p:nvSpPr>
        <p:spPr>
          <a:xfrm>
            <a:off x="1168593" y="3517018"/>
            <a:ext cx="728208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+mn-ea"/>
                <a:ea typeface="+mn-ea"/>
              </a:rPr>
              <a:t>把左边的兔子看成一部分，右边的兔子看成一部分，</a:t>
            </a:r>
            <a:r>
              <a:rPr lang="zh-CN" altLang="en-US" sz="2800" b="1" dirty="0">
                <a:solidFill>
                  <a:schemeClr val="accent6">
                    <a:lumMod val="75000"/>
                  </a:schemeClr>
                </a:solidFill>
                <a:latin typeface="+mn-ea"/>
                <a:ea typeface="+mn-ea"/>
              </a:rPr>
              <a:t>大括号表示把这两部分合起来</a:t>
            </a:r>
            <a:r>
              <a:rPr lang="zh-CN" altLang="en-US" sz="2800" b="1" dirty="0">
                <a:latin typeface="+mn-ea"/>
                <a:ea typeface="+mn-ea"/>
              </a:rPr>
              <a:t>。</a:t>
            </a:r>
            <a:endParaRPr lang="zh-CN" altLang="en-US" sz="2800" b="1" dirty="0">
              <a:solidFill>
                <a:schemeClr val="tx1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9609366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/>
      <p:bldP spid="2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B8136C80-71C8-3D81-BCBE-1D629E820C5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5590" y="275460"/>
            <a:ext cx="5677705" cy="2068965"/>
          </a:xfrm>
          <a:prstGeom prst="rect">
            <a:avLst/>
          </a:prstGeom>
        </p:spPr>
      </p:pic>
      <p:sp>
        <p:nvSpPr>
          <p:cNvPr id="3" name="左大括号 2">
            <a:extLst>
              <a:ext uri="{FF2B5EF4-FFF2-40B4-BE49-F238E27FC236}">
                <a16:creationId xmlns:a16="http://schemas.microsoft.com/office/drawing/2014/main" id="{43FE8476-5BF9-354E-4EC6-87CC21326AAA}"/>
              </a:ext>
            </a:extLst>
          </p:cNvPr>
          <p:cNvSpPr/>
          <p:nvPr/>
        </p:nvSpPr>
        <p:spPr>
          <a:xfrm rot="5400000" flipH="1">
            <a:off x="3079730" y="499495"/>
            <a:ext cx="360065" cy="4182339"/>
          </a:xfrm>
          <a:prstGeom prst="leftBrace">
            <a:avLst>
              <a:gd name="adj1" fmla="val 36054"/>
              <a:gd name="adj2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矩形 80">
            <a:extLst>
              <a:ext uri="{FF2B5EF4-FFF2-40B4-BE49-F238E27FC236}">
                <a16:creationId xmlns:a16="http://schemas.microsoft.com/office/drawing/2014/main" id="{A9ABEEC6-8D04-B7E6-DFE8-4DB18F31A0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34299" y="2836905"/>
            <a:ext cx="1050925" cy="556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lnSpc>
                <a:spcPct val="125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+mn-ea"/>
                <a:ea typeface="+mn-ea"/>
                <a:cs typeface="+mn-ea"/>
                <a:sym typeface="+mn-lt"/>
              </a:rPr>
              <a:t>？只</a:t>
            </a:r>
          </a:p>
        </p:txBody>
      </p:sp>
      <p:sp>
        <p:nvSpPr>
          <p:cNvPr id="5" name="箭头: 右 4">
            <a:extLst>
              <a:ext uri="{FF2B5EF4-FFF2-40B4-BE49-F238E27FC236}">
                <a16:creationId xmlns:a16="http://schemas.microsoft.com/office/drawing/2014/main" id="{8EACBFCA-DBC3-DDC4-9E24-B09496BC93A9}"/>
              </a:ext>
            </a:extLst>
          </p:cNvPr>
          <p:cNvSpPr/>
          <p:nvPr/>
        </p:nvSpPr>
        <p:spPr>
          <a:xfrm>
            <a:off x="3835719" y="3006532"/>
            <a:ext cx="631859" cy="217629"/>
          </a:xfrm>
          <a:prstGeom prst="right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EABDA737-369F-D869-9DAB-48DDAAF195F3}"/>
              </a:ext>
            </a:extLst>
          </p:cNvPr>
          <p:cNvSpPr txBox="1"/>
          <p:nvPr/>
        </p:nvSpPr>
        <p:spPr>
          <a:xfrm>
            <a:off x="4676424" y="2854839"/>
            <a:ext cx="418233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+mj-lt"/>
                <a:ea typeface="+mn-ea"/>
              </a:rPr>
              <a:t>问号，表示要求的问题</a:t>
            </a:r>
            <a:endParaRPr lang="zh-CN" altLang="en-US" sz="2800" b="1" dirty="0">
              <a:solidFill>
                <a:schemeClr val="tx1"/>
              </a:solidFill>
              <a:latin typeface="+mj-lt"/>
              <a:ea typeface="+mn-ea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197DCFB7-A8A7-07C5-04FA-43617E45FB8F}"/>
              </a:ext>
            </a:extLst>
          </p:cNvPr>
          <p:cNvSpPr txBox="1"/>
          <p:nvPr/>
        </p:nvSpPr>
        <p:spPr>
          <a:xfrm>
            <a:off x="2220709" y="3686471"/>
            <a:ext cx="42732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+mn-ea"/>
                <a:ea typeface="+mn-ea"/>
              </a:rPr>
              <a:t>求一共有多少只兔子。</a:t>
            </a:r>
            <a:endParaRPr lang="zh-CN" altLang="en-US" sz="2800" b="1" dirty="0">
              <a:solidFill>
                <a:schemeClr val="tx1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046582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59E951FA-7B53-2541-937E-BAE77D9FDC7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5590" y="275460"/>
            <a:ext cx="5677705" cy="2068965"/>
          </a:xfrm>
          <a:prstGeom prst="rect">
            <a:avLst/>
          </a:prstGeom>
        </p:spPr>
      </p:pic>
      <p:sp>
        <p:nvSpPr>
          <p:cNvPr id="3" name="左大括号 2">
            <a:extLst>
              <a:ext uri="{FF2B5EF4-FFF2-40B4-BE49-F238E27FC236}">
                <a16:creationId xmlns:a16="http://schemas.microsoft.com/office/drawing/2014/main" id="{89FD7BA7-15E6-712E-A5A7-E7C7FE152ED0}"/>
              </a:ext>
            </a:extLst>
          </p:cNvPr>
          <p:cNvSpPr/>
          <p:nvPr/>
        </p:nvSpPr>
        <p:spPr>
          <a:xfrm rot="5400000" flipH="1">
            <a:off x="3079730" y="499495"/>
            <a:ext cx="360065" cy="4182339"/>
          </a:xfrm>
          <a:prstGeom prst="leftBrace">
            <a:avLst>
              <a:gd name="adj1" fmla="val 36054"/>
              <a:gd name="adj2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矩形 80">
            <a:extLst>
              <a:ext uri="{FF2B5EF4-FFF2-40B4-BE49-F238E27FC236}">
                <a16:creationId xmlns:a16="http://schemas.microsoft.com/office/drawing/2014/main" id="{AAD34837-1A46-831F-FD6C-12152883E2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34299" y="2836905"/>
            <a:ext cx="1050925" cy="556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lnSpc>
                <a:spcPct val="125000"/>
              </a:lnSpc>
            </a:pPr>
            <a:r>
              <a:rPr lang="zh-CN" altLang="en-US" sz="2800" b="1" dirty="0">
                <a:solidFill>
                  <a:srgbClr val="000000"/>
                </a:solidFill>
                <a:latin typeface="+mn-ea"/>
                <a:ea typeface="+mn-ea"/>
                <a:cs typeface="+mn-ea"/>
                <a:sym typeface="+mn-lt"/>
              </a:rPr>
              <a:t>？只</a:t>
            </a:r>
          </a:p>
        </p:txBody>
      </p:sp>
      <p:sp>
        <p:nvSpPr>
          <p:cNvPr id="5" name="箭头: 右 4">
            <a:extLst>
              <a:ext uri="{FF2B5EF4-FFF2-40B4-BE49-F238E27FC236}">
                <a16:creationId xmlns:a16="http://schemas.microsoft.com/office/drawing/2014/main" id="{71C096C3-4BBC-FE78-FC3D-2B70D25AFE7A}"/>
              </a:ext>
            </a:extLst>
          </p:cNvPr>
          <p:cNvSpPr/>
          <p:nvPr/>
        </p:nvSpPr>
        <p:spPr>
          <a:xfrm rot="5400000">
            <a:off x="2994837" y="3510356"/>
            <a:ext cx="529848" cy="441982"/>
          </a:xfrm>
          <a:prstGeom prst="right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4EC213B9-5A51-431E-08D3-7D4038014ECA}"/>
              </a:ext>
            </a:extLst>
          </p:cNvPr>
          <p:cNvSpPr txBox="1"/>
          <p:nvPr/>
        </p:nvSpPr>
        <p:spPr>
          <a:xfrm>
            <a:off x="900609" y="3936336"/>
            <a:ext cx="567770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+mj-lt"/>
                <a:ea typeface="+mn-ea"/>
              </a:rPr>
              <a:t>左边有</a:t>
            </a:r>
            <a:r>
              <a:rPr lang="en-US" altLang="zh-CN" sz="2800" b="1" dirty="0">
                <a:latin typeface="+mj-lt"/>
                <a:ea typeface="+mn-ea"/>
              </a:rPr>
              <a:t>4</a:t>
            </a:r>
            <a:r>
              <a:rPr lang="zh-CN" altLang="en-US" sz="2800" b="1" dirty="0">
                <a:latin typeface="+mj-lt"/>
                <a:ea typeface="+mn-ea"/>
              </a:rPr>
              <a:t>只兔子，右边有</a:t>
            </a:r>
            <a:r>
              <a:rPr lang="en-US" altLang="zh-CN" sz="2800" b="1" dirty="0">
                <a:latin typeface="+mj-lt"/>
                <a:ea typeface="+mn-ea"/>
              </a:rPr>
              <a:t>2</a:t>
            </a:r>
            <a:r>
              <a:rPr lang="zh-CN" altLang="en-US" sz="2800" b="1" dirty="0">
                <a:latin typeface="+mj-lt"/>
                <a:ea typeface="+mn-ea"/>
              </a:rPr>
              <a:t>只兔子，一共有几只兔子？</a:t>
            </a:r>
            <a:endParaRPr lang="zh-CN" altLang="en-US" sz="2800" b="1" dirty="0">
              <a:solidFill>
                <a:schemeClr val="tx1"/>
              </a:solidFill>
              <a:latin typeface="+mj-lt"/>
              <a:ea typeface="+mn-ea"/>
            </a:endParaRPr>
          </a:p>
        </p:txBody>
      </p:sp>
      <p:sp>
        <p:nvSpPr>
          <p:cNvPr id="7" name="矩形: 圆角 6">
            <a:extLst>
              <a:ext uri="{FF2B5EF4-FFF2-40B4-BE49-F238E27FC236}">
                <a16:creationId xmlns:a16="http://schemas.microsoft.com/office/drawing/2014/main" id="{4CD88292-483B-F594-D0FF-E29D465AFD2F}"/>
              </a:ext>
            </a:extLst>
          </p:cNvPr>
          <p:cNvSpPr/>
          <p:nvPr/>
        </p:nvSpPr>
        <p:spPr>
          <a:xfrm>
            <a:off x="891822" y="2344425"/>
            <a:ext cx="4730045" cy="1049364"/>
          </a:xfrm>
          <a:prstGeom prst="round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CBC866B6-F34F-5B2A-F06F-E02773117B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1531" y="2344425"/>
            <a:ext cx="1381294" cy="2646005"/>
          </a:xfrm>
          <a:prstGeom prst="rect">
            <a:avLst/>
          </a:prstGeom>
        </p:spPr>
      </p:pic>
      <p:sp>
        <p:nvSpPr>
          <p:cNvPr id="10" name="对话气泡: 圆角矩形 9">
            <a:extLst>
              <a:ext uri="{FF2B5EF4-FFF2-40B4-BE49-F238E27FC236}">
                <a16:creationId xmlns:a16="http://schemas.microsoft.com/office/drawing/2014/main" id="{F5ACD387-771C-BD9A-749E-4961068D5927}"/>
              </a:ext>
            </a:extLst>
          </p:cNvPr>
          <p:cNvSpPr/>
          <p:nvPr/>
        </p:nvSpPr>
        <p:spPr>
          <a:xfrm>
            <a:off x="6211078" y="691740"/>
            <a:ext cx="2667332" cy="1374127"/>
          </a:xfrm>
          <a:prstGeom prst="wedgeRoundRectCallout">
            <a:avLst>
              <a:gd name="adj1" fmla="val 32456"/>
              <a:gd name="adj2" fmla="val 68122"/>
              <a:gd name="adj3" fmla="val 16667"/>
            </a:avLst>
          </a:prstGeom>
          <a:solidFill>
            <a:schemeClr val="bg1"/>
          </a:solidFill>
          <a:ln>
            <a:solidFill>
              <a:srgbClr val="F9B57D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>
                <a:solidFill>
                  <a:schemeClr val="tx1"/>
                </a:solidFill>
              </a:rPr>
              <a:t>你能完整地说出这幅图的意思吗？</a:t>
            </a:r>
          </a:p>
        </p:txBody>
      </p:sp>
    </p:spTree>
    <p:extLst>
      <p:ext uri="{BB962C8B-B14F-4D97-AF65-F5344CB8AC3E}">
        <p14:creationId xmlns:p14="http://schemas.microsoft.com/office/powerpoint/2010/main" val="1527990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07B0A1FB-F5BE-8C27-87C4-6B14DFEE8E33}"/>
              </a:ext>
            </a:extLst>
          </p:cNvPr>
          <p:cNvSpPr txBox="1"/>
          <p:nvPr/>
        </p:nvSpPr>
        <p:spPr>
          <a:xfrm>
            <a:off x="2187542" y="696425"/>
            <a:ext cx="5677705" cy="13031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latin typeface="+mj-lt"/>
                <a:ea typeface="+mn-ea"/>
              </a:rPr>
              <a:t>左边有</a:t>
            </a:r>
            <a:r>
              <a:rPr lang="en-US" altLang="zh-CN" sz="2800" b="1" dirty="0">
                <a:latin typeface="+mj-lt"/>
                <a:ea typeface="+mn-ea"/>
              </a:rPr>
              <a:t>4</a:t>
            </a:r>
            <a:r>
              <a:rPr lang="zh-CN" altLang="en-US" sz="2800" b="1" dirty="0">
                <a:latin typeface="+mj-lt"/>
                <a:ea typeface="+mn-ea"/>
              </a:rPr>
              <a:t>只兔子，右边有</a:t>
            </a:r>
            <a:r>
              <a:rPr lang="en-US" altLang="zh-CN" sz="2800" b="1" dirty="0">
                <a:latin typeface="+mj-lt"/>
                <a:ea typeface="+mn-ea"/>
              </a:rPr>
              <a:t>2</a:t>
            </a:r>
            <a:r>
              <a:rPr lang="zh-CN" altLang="en-US" sz="2800" b="1" dirty="0">
                <a:latin typeface="+mj-lt"/>
                <a:ea typeface="+mn-ea"/>
              </a:rPr>
              <a:t>只兔子，一共有几只兔子？</a:t>
            </a:r>
            <a:endParaRPr lang="zh-CN" altLang="en-US" sz="2800" b="1" dirty="0">
              <a:solidFill>
                <a:schemeClr val="tx1"/>
              </a:solidFill>
              <a:latin typeface="+mj-lt"/>
              <a:ea typeface="+mn-ea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0DB83345-5FF4-3F0E-6978-3F834D0775C5}"/>
              </a:ext>
            </a:extLst>
          </p:cNvPr>
          <p:cNvSpPr txBox="1"/>
          <p:nvPr/>
        </p:nvSpPr>
        <p:spPr>
          <a:xfrm>
            <a:off x="3899373" y="434814"/>
            <a:ext cx="186454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00B0F0"/>
                </a:solidFill>
                <a:latin typeface="+mj-lt"/>
                <a:ea typeface="+mn-ea"/>
              </a:rPr>
              <a:t>两个条件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EAD65466-5A7A-F3CC-05E3-3D98C3479D29}"/>
              </a:ext>
            </a:extLst>
          </p:cNvPr>
          <p:cNvSpPr txBox="1"/>
          <p:nvPr/>
        </p:nvSpPr>
        <p:spPr>
          <a:xfrm>
            <a:off x="2540963" y="1999602"/>
            <a:ext cx="24854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chemeClr val="accent6">
                    <a:lumMod val="75000"/>
                  </a:schemeClr>
                </a:solidFill>
                <a:latin typeface="+mj-lt"/>
                <a:ea typeface="+mn-ea"/>
              </a:rPr>
              <a:t>要解决的问题</a:t>
            </a:r>
          </a:p>
        </p:txBody>
      </p: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73104615-2505-F052-32FF-CF60772ECE48}"/>
              </a:ext>
            </a:extLst>
          </p:cNvPr>
          <p:cNvCxnSpPr>
            <a:cxnSpLocks/>
          </p:cNvCxnSpPr>
          <p:nvPr/>
        </p:nvCxnSpPr>
        <p:spPr>
          <a:xfrm>
            <a:off x="2280355" y="1348013"/>
            <a:ext cx="5113867" cy="0"/>
          </a:xfrm>
          <a:prstGeom prst="line">
            <a:avLst/>
          </a:prstGeom>
          <a:ln w="190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16F59CA7-7274-90E4-269F-3902D1DE46FF}"/>
              </a:ext>
            </a:extLst>
          </p:cNvPr>
          <p:cNvCxnSpPr>
            <a:cxnSpLocks/>
          </p:cNvCxnSpPr>
          <p:nvPr/>
        </p:nvCxnSpPr>
        <p:spPr>
          <a:xfrm>
            <a:off x="2280355" y="1999602"/>
            <a:ext cx="2551289" cy="0"/>
          </a:xfrm>
          <a:prstGeom prst="line">
            <a:avLst/>
          </a:prstGeom>
          <a:ln w="190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>
            <a:extLst>
              <a:ext uri="{FF2B5EF4-FFF2-40B4-BE49-F238E27FC236}">
                <a16:creationId xmlns:a16="http://schemas.microsoft.com/office/drawing/2014/main" id="{867F7EBB-C873-62F5-CAA9-E1C23A1FA640}"/>
              </a:ext>
            </a:extLst>
          </p:cNvPr>
          <p:cNvSpPr txBox="1"/>
          <p:nvPr/>
        </p:nvSpPr>
        <p:spPr>
          <a:xfrm>
            <a:off x="5806035" y="3160074"/>
            <a:ext cx="89432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+mj-lt"/>
                <a:ea typeface="+mn-ea"/>
              </a:rPr>
              <a:t>4</a:t>
            </a:r>
            <a:r>
              <a:rPr lang="zh-CN" altLang="en-US" sz="2800" b="1" dirty="0">
                <a:latin typeface="+mj-lt"/>
                <a:ea typeface="+mn-ea"/>
              </a:rPr>
              <a:t>只</a:t>
            </a:r>
            <a:endParaRPr lang="zh-CN" altLang="en-US" sz="2800" b="1" dirty="0">
              <a:solidFill>
                <a:schemeClr val="tx1"/>
              </a:solidFill>
              <a:latin typeface="+mj-lt"/>
              <a:ea typeface="+mn-ea"/>
            </a:endParaRP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40DD6319-36A4-FA18-7286-F9F7861AF6C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08091" y="2620679"/>
            <a:ext cx="4265744" cy="1554444"/>
          </a:xfrm>
          <a:prstGeom prst="rect">
            <a:avLst/>
          </a:prstGeom>
        </p:spPr>
      </p:pic>
      <p:sp>
        <p:nvSpPr>
          <p:cNvPr id="14" name="左大括号 13">
            <a:extLst>
              <a:ext uri="{FF2B5EF4-FFF2-40B4-BE49-F238E27FC236}">
                <a16:creationId xmlns:a16="http://schemas.microsoft.com/office/drawing/2014/main" id="{509D9F58-9DFE-5C25-4239-E898D8D114CF}"/>
              </a:ext>
            </a:extLst>
          </p:cNvPr>
          <p:cNvSpPr/>
          <p:nvPr/>
        </p:nvSpPr>
        <p:spPr>
          <a:xfrm rot="5400000" flipH="1">
            <a:off x="2601206" y="2723891"/>
            <a:ext cx="222085" cy="3290521"/>
          </a:xfrm>
          <a:prstGeom prst="leftBrace">
            <a:avLst>
              <a:gd name="adj1" fmla="val 36054"/>
              <a:gd name="adj2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5" name="矩形 80">
            <a:extLst>
              <a:ext uri="{FF2B5EF4-FFF2-40B4-BE49-F238E27FC236}">
                <a16:creationId xmlns:a16="http://schemas.microsoft.com/office/drawing/2014/main" id="{5B83FBB8-1476-6F6D-4D9A-7FFC000B92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13585" y="4369151"/>
            <a:ext cx="1050925" cy="556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lnSpc>
                <a:spcPct val="125000"/>
              </a:lnSpc>
            </a:pPr>
            <a:r>
              <a:rPr lang="zh-CN" altLang="en-US" sz="2800" b="1" dirty="0">
                <a:solidFill>
                  <a:srgbClr val="000000"/>
                </a:solidFill>
                <a:latin typeface="+mn-ea"/>
                <a:ea typeface="+mn-ea"/>
                <a:cs typeface="+mn-ea"/>
                <a:sym typeface="+mn-lt"/>
              </a:rPr>
              <a:t>？只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DD86E1D3-EFB2-500C-E763-D569D7E484AD}"/>
              </a:ext>
            </a:extLst>
          </p:cNvPr>
          <p:cNvSpPr txBox="1"/>
          <p:nvPr/>
        </p:nvSpPr>
        <p:spPr>
          <a:xfrm>
            <a:off x="7496024" y="3160074"/>
            <a:ext cx="89432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+mj-lt"/>
                <a:ea typeface="+mn-ea"/>
              </a:rPr>
              <a:t>2</a:t>
            </a:r>
            <a:r>
              <a:rPr lang="zh-CN" altLang="en-US" sz="2800" b="1" dirty="0">
                <a:latin typeface="+mj-lt"/>
                <a:ea typeface="+mn-ea"/>
              </a:rPr>
              <a:t>只</a:t>
            </a:r>
            <a:endParaRPr lang="zh-CN" altLang="en-US" sz="2800" b="1" dirty="0">
              <a:solidFill>
                <a:schemeClr val="tx1"/>
              </a:solidFill>
              <a:latin typeface="+mj-lt"/>
              <a:ea typeface="+mn-ea"/>
            </a:endParaRPr>
          </a:p>
        </p:txBody>
      </p:sp>
      <p:sp>
        <p:nvSpPr>
          <p:cNvPr id="17" name="左大括号 16">
            <a:extLst>
              <a:ext uri="{FF2B5EF4-FFF2-40B4-BE49-F238E27FC236}">
                <a16:creationId xmlns:a16="http://schemas.microsoft.com/office/drawing/2014/main" id="{40985142-3CE7-C7C2-AA8C-8DF1A2394A9E}"/>
              </a:ext>
            </a:extLst>
          </p:cNvPr>
          <p:cNvSpPr/>
          <p:nvPr/>
        </p:nvSpPr>
        <p:spPr>
          <a:xfrm rot="5400000" flipH="1">
            <a:off x="6926921" y="2941409"/>
            <a:ext cx="274380" cy="1758150"/>
          </a:xfrm>
          <a:prstGeom prst="leftBrace">
            <a:avLst>
              <a:gd name="adj1" fmla="val 36054"/>
              <a:gd name="adj2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7DA30E29-ABEB-6E8A-7271-0DB1E999B365}"/>
              </a:ext>
            </a:extLst>
          </p:cNvPr>
          <p:cNvSpPr txBox="1"/>
          <p:nvPr/>
        </p:nvSpPr>
        <p:spPr>
          <a:xfrm>
            <a:off x="6617039" y="3957674"/>
            <a:ext cx="112661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+mn-ea"/>
                <a:ea typeface="+mn-ea"/>
              </a:rPr>
              <a:t>？</a:t>
            </a:r>
            <a:r>
              <a:rPr lang="zh-CN" altLang="en-US" sz="2800" b="1" dirty="0">
                <a:latin typeface="+mj-lt"/>
                <a:ea typeface="+mn-ea"/>
              </a:rPr>
              <a:t>只</a:t>
            </a:r>
            <a:endParaRPr lang="zh-CN" altLang="en-US" sz="2800" b="1" dirty="0">
              <a:solidFill>
                <a:schemeClr val="tx1"/>
              </a:solidFill>
              <a:latin typeface="+mj-lt"/>
              <a:ea typeface="+mn-ea"/>
            </a:endParaRPr>
          </a:p>
        </p:txBody>
      </p:sp>
      <p:sp>
        <p:nvSpPr>
          <p:cNvPr id="19" name="箭头: 右 18">
            <a:extLst>
              <a:ext uri="{FF2B5EF4-FFF2-40B4-BE49-F238E27FC236}">
                <a16:creationId xmlns:a16="http://schemas.microsoft.com/office/drawing/2014/main" id="{08ED38B5-5767-0375-C331-836C01BA6719}"/>
              </a:ext>
            </a:extLst>
          </p:cNvPr>
          <p:cNvSpPr/>
          <p:nvPr/>
        </p:nvSpPr>
        <p:spPr>
          <a:xfrm>
            <a:off x="5139834" y="3582413"/>
            <a:ext cx="529848" cy="441982"/>
          </a:xfrm>
          <a:prstGeom prst="right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35742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2" grpId="0"/>
      <p:bldP spid="14" grpId="0" animBg="1"/>
      <p:bldP spid="15" grpId="0"/>
      <p:bldP spid="16" grpId="0"/>
      <p:bldP spid="17" grpId="0" animBg="1"/>
      <p:bldP spid="18" grpId="0"/>
      <p:bldP spid="1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2907888B-A233-2A80-DFFD-9410A2D460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58045" y="260551"/>
            <a:ext cx="1381294" cy="2646005"/>
          </a:xfrm>
          <a:prstGeom prst="rect">
            <a:avLst/>
          </a:prstGeom>
        </p:spPr>
      </p:pic>
      <p:sp>
        <p:nvSpPr>
          <p:cNvPr id="6" name="对话气泡: 圆角矩形 5">
            <a:extLst>
              <a:ext uri="{FF2B5EF4-FFF2-40B4-BE49-F238E27FC236}">
                <a16:creationId xmlns:a16="http://schemas.microsoft.com/office/drawing/2014/main" id="{16FE2570-7643-41A8-CCF6-BC12DA86445C}"/>
              </a:ext>
            </a:extLst>
          </p:cNvPr>
          <p:cNvSpPr/>
          <p:nvPr/>
        </p:nvSpPr>
        <p:spPr>
          <a:xfrm>
            <a:off x="1936778" y="279464"/>
            <a:ext cx="4972021" cy="668803"/>
          </a:xfrm>
          <a:prstGeom prst="wedgeRoundRectCallout">
            <a:avLst>
              <a:gd name="adj1" fmla="val -56901"/>
              <a:gd name="adj2" fmla="val 29420"/>
              <a:gd name="adj3" fmla="val 16667"/>
            </a:avLst>
          </a:prstGeom>
          <a:solidFill>
            <a:schemeClr val="bg1"/>
          </a:solidFill>
          <a:ln>
            <a:solidFill>
              <a:srgbClr val="F9B57D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>
                <a:solidFill>
                  <a:schemeClr val="tx1"/>
                </a:solidFill>
              </a:rPr>
              <a:t>求一共有几只要怎样解答呢？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A48C8FCA-F62F-69F3-0573-0817ABEFBB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3866" y="1366677"/>
            <a:ext cx="1362089" cy="1802765"/>
          </a:xfrm>
          <a:prstGeom prst="rect">
            <a:avLst/>
          </a:prstGeom>
        </p:spPr>
      </p:pic>
      <p:sp>
        <p:nvSpPr>
          <p:cNvPr id="8" name="对话气泡: 圆角矩形 7">
            <a:extLst>
              <a:ext uri="{FF2B5EF4-FFF2-40B4-BE49-F238E27FC236}">
                <a16:creationId xmlns:a16="http://schemas.microsoft.com/office/drawing/2014/main" id="{1FBD1609-DA2E-92E3-B7EC-FDA69478D78D}"/>
              </a:ext>
            </a:extLst>
          </p:cNvPr>
          <p:cNvSpPr/>
          <p:nvPr/>
        </p:nvSpPr>
        <p:spPr>
          <a:xfrm>
            <a:off x="4422788" y="1265536"/>
            <a:ext cx="2951312" cy="1002524"/>
          </a:xfrm>
          <a:prstGeom prst="wedgeRoundRectCallout">
            <a:avLst>
              <a:gd name="adj1" fmla="val 61049"/>
              <a:gd name="adj2" fmla="val 40348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  <a:r>
              <a:rPr lang="zh-CN" altLang="en-US" sz="2800" b="1" dirty="0">
                <a:solidFill>
                  <a:schemeClr val="accent6">
                    <a:lumMod val="75000"/>
                  </a:schemeClr>
                </a:solidFill>
              </a:rPr>
              <a:t>把两部分合起来</a:t>
            </a:r>
            <a:r>
              <a:rPr lang="zh-CN" altLang="en-US" sz="2800" b="1" dirty="0">
                <a:solidFill>
                  <a:schemeClr val="tx1"/>
                </a:solidFill>
              </a:rPr>
              <a:t>，用</a:t>
            </a:r>
            <a:r>
              <a:rPr lang="zh-CN" altLang="en-US" sz="2800" b="1" dirty="0">
                <a:solidFill>
                  <a:srgbClr val="FF0000"/>
                </a:solidFill>
              </a:rPr>
              <a:t>加法</a:t>
            </a:r>
            <a:r>
              <a:rPr lang="zh-CN" altLang="en-US" sz="2800" b="1" dirty="0">
                <a:solidFill>
                  <a:schemeClr val="tx1"/>
                </a:solidFill>
              </a:rPr>
              <a:t>计算。</a:t>
            </a:r>
          </a:p>
        </p:txBody>
      </p:sp>
      <p:sp>
        <p:nvSpPr>
          <p:cNvPr id="9" name="矩形: 圆角 8">
            <a:extLst>
              <a:ext uri="{FF2B5EF4-FFF2-40B4-BE49-F238E27FC236}">
                <a16:creationId xmlns:a16="http://schemas.microsoft.com/office/drawing/2014/main" id="{97B535BB-F25F-E69B-4C75-ABC01CE1C592}"/>
              </a:ext>
            </a:extLst>
          </p:cNvPr>
          <p:cNvSpPr/>
          <p:nvPr/>
        </p:nvSpPr>
        <p:spPr>
          <a:xfrm>
            <a:off x="1539339" y="2025349"/>
            <a:ext cx="1828800" cy="485422"/>
          </a:xfrm>
          <a:prstGeom prst="roundRect">
            <a:avLst>
              <a:gd name="adj" fmla="val 5000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分析解答</a:t>
            </a:r>
          </a:p>
        </p:txBody>
      </p: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01673BA4-2708-3700-67AE-2E2EBB2C7A61}"/>
              </a:ext>
            </a:extLst>
          </p:cNvPr>
          <p:cNvGrpSpPr/>
          <p:nvPr/>
        </p:nvGrpSpPr>
        <p:grpSpPr>
          <a:xfrm>
            <a:off x="1293506" y="3235704"/>
            <a:ext cx="4211887" cy="491065"/>
            <a:chOff x="1293506" y="3235704"/>
            <a:chExt cx="4211887" cy="491065"/>
          </a:xfrm>
        </p:grpSpPr>
        <p:grpSp>
          <p:nvGrpSpPr>
            <p:cNvPr id="23" name="组合 22">
              <a:extLst>
                <a:ext uri="{FF2B5EF4-FFF2-40B4-BE49-F238E27FC236}">
                  <a16:creationId xmlns:a16="http://schemas.microsoft.com/office/drawing/2014/main" id="{E8D52BA0-4E58-561C-0C1B-76E5DE32C263}"/>
                </a:ext>
              </a:extLst>
            </p:cNvPr>
            <p:cNvGrpSpPr/>
            <p:nvPr/>
          </p:nvGrpSpPr>
          <p:grpSpPr>
            <a:xfrm>
              <a:off x="1293506" y="3235704"/>
              <a:ext cx="2305147" cy="491065"/>
              <a:chOff x="1293506" y="3235704"/>
              <a:chExt cx="2305147" cy="491065"/>
            </a:xfrm>
          </p:grpSpPr>
          <p:sp>
            <p:nvSpPr>
              <p:cNvPr id="10" name="椭圆 9">
                <a:extLst>
                  <a:ext uri="{FF2B5EF4-FFF2-40B4-BE49-F238E27FC236}">
                    <a16:creationId xmlns:a16="http://schemas.microsoft.com/office/drawing/2014/main" id="{7752153E-23EF-1E9C-9A55-D4DE87BF5ECE}"/>
                  </a:ext>
                </a:extLst>
              </p:cNvPr>
              <p:cNvSpPr/>
              <p:nvPr/>
            </p:nvSpPr>
            <p:spPr>
              <a:xfrm>
                <a:off x="1293506" y="3235704"/>
                <a:ext cx="485422" cy="485422"/>
              </a:xfrm>
              <a:prstGeom prst="ellipse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椭圆 10">
                <a:extLst>
                  <a:ext uri="{FF2B5EF4-FFF2-40B4-BE49-F238E27FC236}">
                    <a16:creationId xmlns:a16="http://schemas.microsoft.com/office/drawing/2014/main" id="{2BBD117C-64CA-F14E-63CE-E8A5C9BE55B4}"/>
                  </a:ext>
                </a:extLst>
              </p:cNvPr>
              <p:cNvSpPr/>
              <p:nvPr/>
            </p:nvSpPr>
            <p:spPr>
              <a:xfrm>
                <a:off x="1900081" y="3235704"/>
                <a:ext cx="485422" cy="485422"/>
              </a:xfrm>
              <a:prstGeom prst="ellipse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椭圆 11">
                <a:extLst>
                  <a:ext uri="{FF2B5EF4-FFF2-40B4-BE49-F238E27FC236}">
                    <a16:creationId xmlns:a16="http://schemas.microsoft.com/office/drawing/2014/main" id="{85BD8D23-CFD5-8C17-E80D-90C25119892A}"/>
                  </a:ext>
                </a:extLst>
              </p:cNvPr>
              <p:cNvSpPr/>
              <p:nvPr/>
            </p:nvSpPr>
            <p:spPr>
              <a:xfrm>
                <a:off x="2506656" y="3235704"/>
                <a:ext cx="485422" cy="485422"/>
              </a:xfrm>
              <a:prstGeom prst="ellipse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椭圆 12">
                <a:extLst>
                  <a:ext uri="{FF2B5EF4-FFF2-40B4-BE49-F238E27FC236}">
                    <a16:creationId xmlns:a16="http://schemas.microsoft.com/office/drawing/2014/main" id="{B0B8BAE7-383C-1413-8AB1-DEF3C0BE14EB}"/>
                  </a:ext>
                </a:extLst>
              </p:cNvPr>
              <p:cNvSpPr/>
              <p:nvPr/>
            </p:nvSpPr>
            <p:spPr>
              <a:xfrm>
                <a:off x="3113231" y="3241347"/>
                <a:ext cx="485422" cy="485422"/>
              </a:xfrm>
              <a:prstGeom prst="ellipse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4" name="组合 23">
              <a:extLst>
                <a:ext uri="{FF2B5EF4-FFF2-40B4-BE49-F238E27FC236}">
                  <a16:creationId xmlns:a16="http://schemas.microsoft.com/office/drawing/2014/main" id="{AFDE5DC1-7FEE-CAE2-B95D-63BA2FA05158}"/>
                </a:ext>
              </a:extLst>
            </p:cNvPr>
            <p:cNvGrpSpPr/>
            <p:nvPr/>
          </p:nvGrpSpPr>
          <p:grpSpPr>
            <a:xfrm>
              <a:off x="4413396" y="3235704"/>
              <a:ext cx="1091997" cy="491065"/>
              <a:chOff x="4413396" y="3235704"/>
              <a:chExt cx="1091997" cy="491065"/>
            </a:xfrm>
          </p:grpSpPr>
          <p:sp>
            <p:nvSpPr>
              <p:cNvPr id="14" name="椭圆 13">
                <a:extLst>
                  <a:ext uri="{FF2B5EF4-FFF2-40B4-BE49-F238E27FC236}">
                    <a16:creationId xmlns:a16="http://schemas.microsoft.com/office/drawing/2014/main" id="{A921430E-73CD-D864-ABA6-3C3EFB6225C9}"/>
                  </a:ext>
                </a:extLst>
              </p:cNvPr>
              <p:cNvSpPr/>
              <p:nvPr/>
            </p:nvSpPr>
            <p:spPr>
              <a:xfrm>
                <a:off x="4413396" y="3235704"/>
                <a:ext cx="485422" cy="485422"/>
              </a:xfrm>
              <a:prstGeom prst="ellipse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椭圆 14">
                <a:extLst>
                  <a:ext uri="{FF2B5EF4-FFF2-40B4-BE49-F238E27FC236}">
                    <a16:creationId xmlns:a16="http://schemas.microsoft.com/office/drawing/2014/main" id="{320CBBE7-8C9D-1374-E531-5B33D805E255}"/>
                  </a:ext>
                </a:extLst>
              </p:cNvPr>
              <p:cNvSpPr/>
              <p:nvPr/>
            </p:nvSpPr>
            <p:spPr>
              <a:xfrm>
                <a:off x="5019971" y="3241347"/>
                <a:ext cx="485422" cy="485422"/>
              </a:xfrm>
              <a:prstGeom prst="ellipse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16" name="文本框 15">
            <a:extLst>
              <a:ext uri="{FF2B5EF4-FFF2-40B4-BE49-F238E27FC236}">
                <a16:creationId xmlns:a16="http://schemas.microsoft.com/office/drawing/2014/main" id="{E8A8B607-D26B-7AEB-5D2B-EA0F9160F1C4}"/>
              </a:ext>
            </a:extLst>
          </p:cNvPr>
          <p:cNvSpPr txBox="1"/>
          <p:nvPr/>
        </p:nvSpPr>
        <p:spPr>
          <a:xfrm>
            <a:off x="1795169" y="2762160"/>
            <a:ext cx="157297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00B0F0"/>
                </a:solidFill>
                <a:latin typeface="+mj-lt"/>
                <a:ea typeface="+mn-ea"/>
              </a:rPr>
              <a:t>左边</a:t>
            </a:r>
            <a:r>
              <a:rPr lang="en-US" altLang="zh-CN" sz="2400" b="1" dirty="0">
                <a:solidFill>
                  <a:srgbClr val="00B0F0"/>
                </a:solidFill>
                <a:latin typeface="+mj-lt"/>
                <a:ea typeface="+mn-ea"/>
              </a:rPr>
              <a:t>4</a:t>
            </a:r>
            <a:r>
              <a:rPr lang="zh-CN" altLang="en-US" sz="2400" b="1" dirty="0">
                <a:solidFill>
                  <a:srgbClr val="00B0F0"/>
                </a:solidFill>
                <a:latin typeface="+mj-lt"/>
                <a:ea typeface="+mn-ea"/>
              </a:rPr>
              <a:t>只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B7987CE7-A14E-478A-3513-3E4232050D49}"/>
              </a:ext>
            </a:extLst>
          </p:cNvPr>
          <p:cNvSpPr txBox="1"/>
          <p:nvPr/>
        </p:nvSpPr>
        <p:spPr>
          <a:xfrm>
            <a:off x="4276325" y="2767582"/>
            <a:ext cx="157297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00B0F0"/>
                </a:solidFill>
                <a:latin typeface="+mj-lt"/>
                <a:ea typeface="+mn-ea"/>
              </a:rPr>
              <a:t>右边</a:t>
            </a:r>
            <a:r>
              <a:rPr lang="en-US" altLang="zh-CN" sz="2400" b="1" dirty="0">
                <a:solidFill>
                  <a:srgbClr val="00B0F0"/>
                </a:solidFill>
                <a:latin typeface="+mj-lt"/>
                <a:ea typeface="+mn-ea"/>
              </a:rPr>
              <a:t>2</a:t>
            </a:r>
            <a:r>
              <a:rPr lang="zh-CN" altLang="en-US" sz="2400" b="1" dirty="0">
                <a:solidFill>
                  <a:srgbClr val="00B0F0"/>
                </a:solidFill>
                <a:latin typeface="+mj-lt"/>
                <a:ea typeface="+mn-ea"/>
              </a:rPr>
              <a:t>只</a:t>
            </a:r>
          </a:p>
        </p:txBody>
      </p:sp>
      <p:sp>
        <p:nvSpPr>
          <p:cNvPr id="18" name="左大括号 17">
            <a:extLst>
              <a:ext uri="{FF2B5EF4-FFF2-40B4-BE49-F238E27FC236}">
                <a16:creationId xmlns:a16="http://schemas.microsoft.com/office/drawing/2014/main" id="{71937521-A27F-87D0-5747-2E4535BEA9FD}"/>
              </a:ext>
            </a:extLst>
          </p:cNvPr>
          <p:cNvSpPr/>
          <p:nvPr/>
        </p:nvSpPr>
        <p:spPr>
          <a:xfrm rot="5400000" flipH="1">
            <a:off x="3311945" y="2123318"/>
            <a:ext cx="236139" cy="3977690"/>
          </a:xfrm>
          <a:prstGeom prst="leftBrace">
            <a:avLst>
              <a:gd name="adj1" fmla="val 36054"/>
              <a:gd name="adj2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9" name="矩形 80">
            <a:extLst>
              <a:ext uri="{FF2B5EF4-FFF2-40B4-BE49-F238E27FC236}">
                <a16:creationId xmlns:a16="http://schemas.microsoft.com/office/drawing/2014/main" id="{4FE15252-1BC0-1565-97E6-E9DF85EA9B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2078" y="4207530"/>
            <a:ext cx="1050925" cy="556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lnSpc>
                <a:spcPct val="125000"/>
              </a:lnSpc>
            </a:pPr>
            <a:r>
              <a:rPr lang="zh-CN" altLang="en-US" sz="2800" b="1" dirty="0">
                <a:solidFill>
                  <a:srgbClr val="000000"/>
                </a:solidFill>
                <a:latin typeface="+mn-ea"/>
                <a:ea typeface="+mn-ea"/>
                <a:cs typeface="+mn-ea"/>
                <a:sym typeface="+mn-lt"/>
              </a:rPr>
              <a:t>？只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A53E8656-967E-EBED-CF41-A869542FFA49}"/>
              </a:ext>
            </a:extLst>
          </p:cNvPr>
          <p:cNvSpPr txBox="1"/>
          <p:nvPr/>
        </p:nvSpPr>
        <p:spPr>
          <a:xfrm>
            <a:off x="6320136" y="3459516"/>
            <a:ext cx="2316537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4+2=6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+mn-ea"/>
              </a:rPr>
              <a:t>（只）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314E5E5F-B775-2484-C9C2-182B87CC7D82}"/>
              </a:ext>
            </a:extLst>
          </p:cNvPr>
          <p:cNvSpPr/>
          <p:nvPr/>
        </p:nvSpPr>
        <p:spPr>
          <a:xfrm>
            <a:off x="7478404" y="3459516"/>
            <a:ext cx="887383" cy="46397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9EC70D08-11E0-A7B4-F1A1-79F016592D87}"/>
              </a:ext>
            </a:extLst>
          </p:cNvPr>
          <p:cNvSpPr txBox="1"/>
          <p:nvPr/>
        </p:nvSpPr>
        <p:spPr>
          <a:xfrm>
            <a:off x="5418860" y="4005204"/>
            <a:ext cx="364465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+mn-ea"/>
                <a:ea typeface="+mn-ea"/>
              </a:rPr>
              <a:t>“只”是单位名称，写在算式后面时要</a:t>
            </a:r>
            <a:r>
              <a:rPr lang="zh-CN" altLang="en-US" sz="2400" b="1" dirty="0">
                <a:solidFill>
                  <a:srgbClr val="00B050"/>
                </a:solidFill>
                <a:latin typeface="+mn-ea"/>
                <a:ea typeface="+mn-ea"/>
              </a:rPr>
              <a:t>加括号</a:t>
            </a:r>
            <a:r>
              <a:rPr lang="zh-CN" altLang="en-US" sz="2400" b="1" dirty="0">
                <a:latin typeface="+mn-ea"/>
                <a:ea typeface="+mn-ea"/>
              </a:rPr>
              <a:t>。</a:t>
            </a:r>
            <a:endParaRPr lang="zh-CN" altLang="en-US" sz="2400" b="1" dirty="0">
              <a:solidFill>
                <a:schemeClr val="tx1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45084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  <p:bldP spid="16" grpId="0"/>
      <p:bldP spid="17" grpId="0"/>
      <p:bldP spid="18" grpId="0" animBg="1"/>
      <p:bldP spid="19" grpId="0"/>
      <p:bldP spid="20" grpId="0"/>
      <p:bldP spid="21" grpId="0" animBg="1"/>
      <p:bldP spid="2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092C1002-C225-2F33-29C9-581297137709}"/>
              </a:ext>
            </a:extLst>
          </p:cNvPr>
          <p:cNvSpPr txBox="1"/>
          <p:nvPr/>
        </p:nvSpPr>
        <p:spPr>
          <a:xfrm>
            <a:off x="5535175" y="1168353"/>
            <a:ext cx="2316537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4+2=6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+mn-ea"/>
              </a:rPr>
              <a:t>（只）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BCF1B270-3DA4-2F9D-4F4F-EBBB6BD34047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53022" y="899572"/>
            <a:ext cx="4265744" cy="1554444"/>
          </a:xfrm>
          <a:prstGeom prst="rect">
            <a:avLst/>
          </a:prstGeom>
        </p:spPr>
      </p:pic>
      <p:sp>
        <p:nvSpPr>
          <p:cNvPr id="5" name="左大括号 4">
            <a:extLst>
              <a:ext uri="{FF2B5EF4-FFF2-40B4-BE49-F238E27FC236}">
                <a16:creationId xmlns:a16="http://schemas.microsoft.com/office/drawing/2014/main" id="{66AF26F0-EFC8-883B-F6A8-303CD40DB6D8}"/>
              </a:ext>
            </a:extLst>
          </p:cNvPr>
          <p:cNvSpPr/>
          <p:nvPr/>
        </p:nvSpPr>
        <p:spPr>
          <a:xfrm rot="5400000" flipH="1">
            <a:off x="2646137" y="1002784"/>
            <a:ext cx="222085" cy="3290521"/>
          </a:xfrm>
          <a:prstGeom prst="leftBrace">
            <a:avLst>
              <a:gd name="adj1" fmla="val 36054"/>
              <a:gd name="adj2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6" name="矩形 80">
            <a:extLst>
              <a:ext uri="{FF2B5EF4-FFF2-40B4-BE49-F238E27FC236}">
                <a16:creationId xmlns:a16="http://schemas.microsoft.com/office/drawing/2014/main" id="{FCF04C87-1AA1-6CC2-E3B6-D134D97DB5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58516" y="2648044"/>
            <a:ext cx="1050925" cy="556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lnSpc>
                <a:spcPct val="125000"/>
              </a:lnSpc>
            </a:pPr>
            <a:r>
              <a:rPr lang="zh-CN" altLang="en-US" sz="2800" b="1" dirty="0">
                <a:solidFill>
                  <a:srgbClr val="000000"/>
                </a:solidFill>
                <a:latin typeface="+mn-ea"/>
                <a:ea typeface="+mn-ea"/>
                <a:cs typeface="+mn-ea"/>
                <a:sym typeface="+mn-lt"/>
              </a:rPr>
              <a:t>？只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D7F13DBE-8145-1FD9-5986-FCD1E2750C5E}"/>
              </a:ext>
            </a:extLst>
          </p:cNvPr>
          <p:cNvSpPr txBox="1"/>
          <p:nvPr/>
        </p:nvSpPr>
        <p:spPr>
          <a:xfrm>
            <a:off x="5100842" y="1802777"/>
            <a:ext cx="355711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+mj-lt"/>
                <a:ea typeface="+mn-ea"/>
              </a:rPr>
              <a:t>我们的解答正确吗？要怎样检验呢？</a:t>
            </a:r>
            <a:endParaRPr lang="zh-CN" altLang="en-US" sz="2800" b="1" dirty="0">
              <a:solidFill>
                <a:schemeClr val="tx1"/>
              </a:solidFill>
              <a:latin typeface="+mj-lt"/>
              <a:ea typeface="+mn-ea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98C28552-CE8A-FA89-7D5E-F51D51A1C6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819581" y="2744020"/>
            <a:ext cx="1231566" cy="2399480"/>
          </a:xfrm>
          <a:prstGeom prst="rect">
            <a:avLst/>
          </a:prstGeom>
        </p:spPr>
      </p:pic>
      <p:sp>
        <p:nvSpPr>
          <p:cNvPr id="9" name="对话气泡: 圆角矩形 8">
            <a:extLst>
              <a:ext uri="{FF2B5EF4-FFF2-40B4-BE49-F238E27FC236}">
                <a16:creationId xmlns:a16="http://schemas.microsoft.com/office/drawing/2014/main" id="{9A3C524E-C99C-ABE5-C2C4-7E392D1D7042}"/>
              </a:ext>
            </a:extLst>
          </p:cNvPr>
          <p:cNvSpPr/>
          <p:nvPr/>
        </p:nvSpPr>
        <p:spPr>
          <a:xfrm>
            <a:off x="4643353" y="3098524"/>
            <a:ext cx="2877168" cy="1383471"/>
          </a:xfrm>
          <a:prstGeom prst="wedgeRoundRectCallout">
            <a:avLst>
              <a:gd name="adj1" fmla="val 61630"/>
              <a:gd name="adj2" fmla="val -3578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>
                <a:solidFill>
                  <a:schemeClr val="tx1"/>
                </a:solidFill>
                <a:latin typeface="+mj-lt"/>
                <a:ea typeface="+mn-ea"/>
              </a:rPr>
              <a:t>在图中数一数，检查是不是一共有</a:t>
            </a:r>
            <a:r>
              <a:rPr lang="en-US" altLang="zh-CN" sz="2800" b="1" dirty="0">
                <a:solidFill>
                  <a:schemeClr val="tx1"/>
                </a:solidFill>
                <a:latin typeface="+mj-lt"/>
                <a:ea typeface="+mn-ea"/>
              </a:rPr>
              <a:t>6</a:t>
            </a:r>
            <a:r>
              <a:rPr lang="zh-CN" altLang="en-US" sz="2800" b="1" dirty="0">
                <a:solidFill>
                  <a:schemeClr val="tx1"/>
                </a:solidFill>
                <a:latin typeface="+mj-lt"/>
                <a:ea typeface="+mn-ea"/>
              </a:rPr>
              <a:t>只兔子。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C919530D-40C0-7583-3030-1C42965BEAAD}"/>
              </a:ext>
            </a:extLst>
          </p:cNvPr>
          <p:cNvSpPr txBox="1"/>
          <p:nvPr/>
        </p:nvSpPr>
        <p:spPr>
          <a:xfrm>
            <a:off x="739591" y="3466706"/>
            <a:ext cx="355711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+mj-lt"/>
                <a:ea typeface="+mn-ea"/>
              </a:rPr>
              <a:t>我们在解决问题时，还需要注意什么呢？</a:t>
            </a:r>
            <a:endParaRPr lang="zh-CN" altLang="en-US" sz="2800" b="1" dirty="0">
              <a:solidFill>
                <a:schemeClr val="tx1"/>
              </a:solidFill>
              <a:latin typeface="+mj-lt"/>
              <a:ea typeface="+mn-ea"/>
            </a:endParaRPr>
          </a:p>
        </p:txBody>
      </p:sp>
      <p:sp>
        <p:nvSpPr>
          <p:cNvPr id="13" name="矩形: 圆角 12">
            <a:extLst>
              <a:ext uri="{FF2B5EF4-FFF2-40B4-BE49-F238E27FC236}">
                <a16:creationId xmlns:a16="http://schemas.microsoft.com/office/drawing/2014/main" id="{E04A13E2-96A2-D78B-FB18-713AB9D5B3C0}"/>
              </a:ext>
            </a:extLst>
          </p:cNvPr>
          <p:cNvSpPr/>
          <p:nvPr/>
        </p:nvSpPr>
        <p:spPr>
          <a:xfrm>
            <a:off x="410450" y="399749"/>
            <a:ext cx="1828800" cy="485422"/>
          </a:xfrm>
          <a:prstGeom prst="roundRect">
            <a:avLst>
              <a:gd name="adj" fmla="val 5000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回顾反思</a:t>
            </a:r>
          </a:p>
        </p:txBody>
      </p:sp>
    </p:spTree>
    <p:extLst>
      <p:ext uri="{BB962C8B-B14F-4D97-AF65-F5344CB8AC3E}">
        <p14:creationId xmlns:p14="http://schemas.microsoft.com/office/powerpoint/2010/main" val="1019591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 animBg="1"/>
      <p:bldP spid="12" grpId="0"/>
      <p:bldP spid="1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E550A4DC-3A50-7281-E3F8-BAB4EA118722}"/>
              </a:ext>
            </a:extLst>
          </p:cNvPr>
          <p:cNvSpPr txBox="1"/>
          <p:nvPr/>
        </p:nvSpPr>
        <p:spPr>
          <a:xfrm>
            <a:off x="513813" y="520306"/>
            <a:ext cx="467907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chemeClr val="tx1"/>
                </a:solidFill>
                <a:latin typeface="+mj-ea"/>
                <a:ea typeface="+mj-ea"/>
              </a:rPr>
              <a:t>解决问题的一般步骤：</a:t>
            </a:r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68C1E048-EACD-6FF2-8068-78DFCA29EBAD}"/>
              </a:ext>
            </a:extLst>
          </p:cNvPr>
          <p:cNvSpPr/>
          <p:nvPr/>
        </p:nvSpPr>
        <p:spPr bwMode="auto">
          <a:xfrm rot="9502714">
            <a:off x="992114" y="1462853"/>
            <a:ext cx="600763" cy="575892"/>
          </a:xfrm>
          <a:custGeom>
            <a:avLst/>
            <a:gdLst>
              <a:gd name="T0" fmla="*/ 526 w 590"/>
              <a:gd name="T1" fmla="*/ 92 h 566"/>
              <a:gd name="T2" fmla="*/ 426 w 590"/>
              <a:gd name="T3" fmla="*/ 25 h 566"/>
              <a:gd name="T4" fmla="*/ 327 w 590"/>
              <a:gd name="T5" fmla="*/ 2 h 566"/>
              <a:gd name="T6" fmla="*/ 326 w 590"/>
              <a:gd name="T7" fmla="*/ 2 h 566"/>
              <a:gd name="T8" fmla="*/ 289 w 590"/>
              <a:gd name="T9" fmla="*/ 0 h 566"/>
              <a:gd name="T10" fmla="*/ 262 w 590"/>
              <a:gd name="T11" fmla="*/ 1 h 566"/>
              <a:gd name="T12" fmla="*/ 176 w 590"/>
              <a:gd name="T13" fmla="*/ 14 h 566"/>
              <a:gd name="T14" fmla="*/ 58 w 590"/>
              <a:gd name="T15" fmla="*/ 79 h 566"/>
              <a:gd name="T16" fmla="*/ 29 w 590"/>
              <a:gd name="T17" fmla="*/ 119 h 566"/>
              <a:gd name="T18" fmla="*/ 22 w 590"/>
              <a:gd name="T19" fmla="*/ 133 h 566"/>
              <a:gd name="T20" fmla="*/ 0 w 590"/>
              <a:gd name="T21" fmla="*/ 245 h 566"/>
              <a:gd name="T22" fmla="*/ 25 w 590"/>
              <a:gd name="T23" fmla="*/ 363 h 566"/>
              <a:gd name="T24" fmla="*/ 187 w 590"/>
              <a:gd name="T25" fmla="*/ 538 h 566"/>
              <a:gd name="T26" fmla="*/ 278 w 590"/>
              <a:gd name="T27" fmla="*/ 563 h 566"/>
              <a:gd name="T28" fmla="*/ 382 w 590"/>
              <a:gd name="T29" fmla="*/ 550 h 566"/>
              <a:gd name="T30" fmla="*/ 480 w 590"/>
              <a:gd name="T31" fmla="*/ 476 h 566"/>
              <a:gd name="T32" fmla="*/ 570 w 590"/>
              <a:gd name="T33" fmla="*/ 301 h 566"/>
              <a:gd name="T34" fmla="*/ 526 w 590"/>
              <a:gd name="T35" fmla="*/ 92 h 5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590" h="566">
                <a:moveTo>
                  <a:pt x="526" y="92"/>
                </a:moveTo>
                <a:cubicBezTo>
                  <a:pt x="498" y="61"/>
                  <a:pt x="464" y="40"/>
                  <a:pt x="426" y="25"/>
                </a:cubicBezTo>
                <a:cubicBezTo>
                  <a:pt x="394" y="12"/>
                  <a:pt x="361" y="5"/>
                  <a:pt x="327" y="2"/>
                </a:cubicBezTo>
                <a:cubicBezTo>
                  <a:pt x="327" y="2"/>
                  <a:pt x="327" y="2"/>
                  <a:pt x="326" y="2"/>
                </a:cubicBezTo>
                <a:cubicBezTo>
                  <a:pt x="315" y="1"/>
                  <a:pt x="303" y="0"/>
                  <a:pt x="289" y="0"/>
                </a:cubicBezTo>
                <a:cubicBezTo>
                  <a:pt x="280" y="0"/>
                  <a:pt x="271" y="1"/>
                  <a:pt x="262" y="1"/>
                </a:cubicBezTo>
                <a:cubicBezTo>
                  <a:pt x="237" y="1"/>
                  <a:pt x="207" y="5"/>
                  <a:pt x="176" y="14"/>
                </a:cubicBezTo>
                <a:cubicBezTo>
                  <a:pt x="121" y="29"/>
                  <a:pt x="76" y="54"/>
                  <a:pt x="58" y="79"/>
                </a:cubicBezTo>
                <a:cubicBezTo>
                  <a:pt x="47" y="91"/>
                  <a:pt x="37" y="104"/>
                  <a:pt x="29" y="119"/>
                </a:cubicBezTo>
                <a:cubicBezTo>
                  <a:pt x="26" y="124"/>
                  <a:pt x="24" y="128"/>
                  <a:pt x="22" y="133"/>
                </a:cubicBezTo>
                <a:cubicBezTo>
                  <a:pt x="8" y="163"/>
                  <a:pt x="0" y="202"/>
                  <a:pt x="0" y="245"/>
                </a:cubicBezTo>
                <a:cubicBezTo>
                  <a:pt x="0" y="291"/>
                  <a:pt x="9" y="333"/>
                  <a:pt x="25" y="363"/>
                </a:cubicBezTo>
                <a:cubicBezTo>
                  <a:pt x="58" y="439"/>
                  <a:pt x="111" y="499"/>
                  <a:pt x="187" y="538"/>
                </a:cubicBezTo>
                <a:cubicBezTo>
                  <a:pt x="215" y="552"/>
                  <a:pt x="246" y="560"/>
                  <a:pt x="278" y="563"/>
                </a:cubicBezTo>
                <a:cubicBezTo>
                  <a:pt x="314" y="566"/>
                  <a:pt x="349" y="563"/>
                  <a:pt x="382" y="550"/>
                </a:cubicBezTo>
                <a:cubicBezTo>
                  <a:pt x="422" y="535"/>
                  <a:pt x="453" y="508"/>
                  <a:pt x="480" y="476"/>
                </a:cubicBezTo>
                <a:cubicBezTo>
                  <a:pt x="524" y="425"/>
                  <a:pt x="554" y="366"/>
                  <a:pt x="570" y="301"/>
                </a:cubicBezTo>
                <a:cubicBezTo>
                  <a:pt x="590" y="225"/>
                  <a:pt x="580" y="153"/>
                  <a:pt x="526" y="92"/>
                </a:cubicBezTo>
                <a:close/>
              </a:path>
            </a:pathLst>
          </a:custGeom>
          <a:solidFill>
            <a:srgbClr val="F89E29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54A52E85-3055-84D8-B3FA-AFAEEC9DBAFB}"/>
              </a:ext>
            </a:extLst>
          </p:cNvPr>
          <p:cNvSpPr/>
          <p:nvPr/>
        </p:nvSpPr>
        <p:spPr bwMode="auto">
          <a:xfrm rot="17952227">
            <a:off x="1004674" y="2940085"/>
            <a:ext cx="600763" cy="575892"/>
          </a:xfrm>
          <a:custGeom>
            <a:avLst/>
            <a:gdLst>
              <a:gd name="T0" fmla="*/ 526 w 590"/>
              <a:gd name="T1" fmla="*/ 92 h 566"/>
              <a:gd name="T2" fmla="*/ 426 w 590"/>
              <a:gd name="T3" fmla="*/ 25 h 566"/>
              <a:gd name="T4" fmla="*/ 327 w 590"/>
              <a:gd name="T5" fmla="*/ 2 h 566"/>
              <a:gd name="T6" fmla="*/ 326 w 590"/>
              <a:gd name="T7" fmla="*/ 2 h 566"/>
              <a:gd name="T8" fmla="*/ 289 w 590"/>
              <a:gd name="T9" fmla="*/ 0 h 566"/>
              <a:gd name="T10" fmla="*/ 262 w 590"/>
              <a:gd name="T11" fmla="*/ 1 h 566"/>
              <a:gd name="T12" fmla="*/ 176 w 590"/>
              <a:gd name="T13" fmla="*/ 14 h 566"/>
              <a:gd name="T14" fmla="*/ 58 w 590"/>
              <a:gd name="T15" fmla="*/ 79 h 566"/>
              <a:gd name="T16" fmla="*/ 29 w 590"/>
              <a:gd name="T17" fmla="*/ 119 h 566"/>
              <a:gd name="T18" fmla="*/ 22 w 590"/>
              <a:gd name="T19" fmla="*/ 133 h 566"/>
              <a:gd name="T20" fmla="*/ 0 w 590"/>
              <a:gd name="T21" fmla="*/ 245 h 566"/>
              <a:gd name="T22" fmla="*/ 25 w 590"/>
              <a:gd name="T23" fmla="*/ 363 h 566"/>
              <a:gd name="T24" fmla="*/ 187 w 590"/>
              <a:gd name="T25" fmla="*/ 538 h 566"/>
              <a:gd name="T26" fmla="*/ 278 w 590"/>
              <a:gd name="T27" fmla="*/ 563 h 566"/>
              <a:gd name="T28" fmla="*/ 382 w 590"/>
              <a:gd name="T29" fmla="*/ 550 h 566"/>
              <a:gd name="T30" fmla="*/ 480 w 590"/>
              <a:gd name="T31" fmla="*/ 476 h 566"/>
              <a:gd name="T32" fmla="*/ 570 w 590"/>
              <a:gd name="T33" fmla="*/ 301 h 566"/>
              <a:gd name="T34" fmla="*/ 526 w 590"/>
              <a:gd name="T35" fmla="*/ 92 h 5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590" h="566">
                <a:moveTo>
                  <a:pt x="526" y="92"/>
                </a:moveTo>
                <a:cubicBezTo>
                  <a:pt x="498" y="61"/>
                  <a:pt x="464" y="40"/>
                  <a:pt x="426" y="25"/>
                </a:cubicBezTo>
                <a:cubicBezTo>
                  <a:pt x="394" y="12"/>
                  <a:pt x="361" y="5"/>
                  <a:pt x="327" y="2"/>
                </a:cubicBezTo>
                <a:cubicBezTo>
                  <a:pt x="327" y="2"/>
                  <a:pt x="327" y="2"/>
                  <a:pt x="326" y="2"/>
                </a:cubicBezTo>
                <a:cubicBezTo>
                  <a:pt x="315" y="1"/>
                  <a:pt x="303" y="0"/>
                  <a:pt x="289" y="0"/>
                </a:cubicBezTo>
                <a:cubicBezTo>
                  <a:pt x="280" y="0"/>
                  <a:pt x="271" y="1"/>
                  <a:pt x="262" y="1"/>
                </a:cubicBezTo>
                <a:cubicBezTo>
                  <a:pt x="237" y="1"/>
                  <a:pt x="207" y="5"/>
                  <a:pt x="176" y="14"/>
                </a:cubicBezTo>
                <a:cubicBezTo>
                  <a:pt x="121" y="29"/>
                  <a:pt x="76" y="54"/>
                  <a:pt x="58" y="79"/>
                </a:cubicBezTo>
                <a:cubicBezTo>
                  <a:pt x="47" y="91"/>
                  <a:pt x="37" y="104"/>
                  <a:pt x="29" y="119"/>
                </a:cubicBezTo>
                <a:cubicBezTo>
                  <a:pt x="26" y="124"/>
                  <a:pt x="24" y="128"/>
                  <a:pt x="22" y="133"/>
                </a:cubicBezTo>
                <a:cubicBezTo>
                  <a:pt x="8" y="163"/>
                  <a:pt x="0" y="202"/>
                  <a:pt x="0" y="245"/>
                </a:cubicBezTo>
                <a:cubicBezTo>
                  <a:pt x="0" y="291"/>
                  <a:pt x="9" y="333"/>
                  <a:pt x="25" y="363"/>
                </a:cubicBezTo>
                <a:cubicBezTo>
                  <a:pt x="58" y="439"/>
                  <a:pt x="111" y="499"/>
                  <a:pt x="187" y="538"/>
                </a:cubicBezTo>
                <a:cubicBezTo>
                  <a:pt x="215" y="552"/>
                  <a:pt x="246" y="560"/>
                  <a:pt x="278" y="563"/>
                </a:cubicBezTo>
                <a:cubicBezTo>
                  <a:pt x="314" y="566"/>
                  <a:pt x="349" y="563"/>
                  <a:pt x="382" y="550"/>
                </a:cubicBezTo>
                <a:cubicBezTo>
                  <a:pt x="422" y="535"/>
                  <a:pt x="453" y="508"/>
                  <a:pt x="480" y="476"/>
                </a:cubicBezTo>
                <a:cubicBezTo>
                  <a:pt x="524" y="425"/>
                  <a:pt x="554" y="366"/>
                  <a:pt x="570" y="301"/>
                </a:cubicBezTo>
                <a:cubicBezTo>
                  <a:pt x="590" y="225"/>
                  <a:pt x="580" y="153"/>
                  <a:pt x="526" y="92"/>
                </a:cubicBezTo>
                <a:close/>
              </a:path>
            </a:pathLst>
          </a:custGeom>
          <a:solidFill>
            <a:srgbClr val="5EABE6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/>
          </a:p>
        </p:txBody>
      </p:sp>
      <p:sp>
        <p:nvSpPr>
          <p:cNvPr id="7" name="Freeform 5">
            <a:extLst>
              <a:ext uri="{FF2B5EF4-FFF2-40B4-BE49-F238E27FC236}">
                <a16:creationId xmlns:a16="http://schemas.microsoft.com/office/drawing/2014/main" id="{B1DFB45E-4B8F-6498-1BFF-4A074896D567}"/>
              </a:ext>
            </a:extLst>
          </p:cNvPr>
          <p:cNvSpPr/>
          <p:nvPr/>
        </p:nvSpPr>
        <p:spPr bwMode="auto">
          <a:xfrm rot="3526558">
            <a:off x="1021612" y="3784547"/>
            <a:ext cx="600763" cy="575892"/>
          </a:xfrm>
          <a:custGeom>
            <a:avLst/>
            <a:gdLst>
              <a:gd name="T0" fmla="*/ 526 w 590"/>
              <a:gd name="T1" fmla="*/ 92 h 566"/>
              <a:gd name="T2" fmla="*/ 426 w 590"/>
              <a:gd name="T3" fmla="*/ 25 h 566"/>
              <a:gd name="T4" fmla="*/ 327 w 590"/>
              <a:gd name="T5" fmla="*/ 2 h 566"/>
              <a:gd name="T6" fmla="*/ 326 w 590"/>
              <a:gd name="T7" fmla="*/ 2 h 566"/>
              <a:gd name="T8" fmla="*/ 289 w 590"/>
              <a:gd name="T9" fmla="*/ 0 h 566"/>
              <a:gd name="T10" fmla="*/ 262 w 590"/>
              <a:gd name="T11" fmla="*/ 1 h 566"/>
              <a:gd name="T12" fmla="*/ 176 w 590"/>
              <a:gd name="T13" fmla="*/ 14 h 566"/>
              <a:gd name="T14" fmla="*/ 58 w 590"/>
              <a:gd name="T15" fmla="*/ 79 h 566"/>
              <a:gd name="T16" fmla="*/ 29 w 590"/>
              <a:gd name="T17" fmla="*/ 119 h 566"/>
              <a:gd name="T18" fmla="*/ 22 w 590"/>
              <a:gd name="T19" fmla="*/ 133 h 566"/>
              <a:gd name="T20" fmla="*/ 0 w 590"/>
              <a:gd name="T21" fmla="*/ 245 h 566"/>
              <a:gd name="T22" fmla="*/ 25 w 590"/>
              <a:gd name="T23" fmla="*/ 363 h 566"/>
              <a:gd name="T24" fmla="*/ 187 w 590"/>
              <a:gd name="T25" fmla="*/ 538 h 566"/>
              <a:gd name="T26" fmla="*/ 278 w 590"/>
              <a:gd name="T27" fmla="*/ 563 h 566"/>
              <a:gd name="T28" fmla="*/ 382 w 590"/>
              <a:gd name="T29" fmla="*/ 550 h 566"/>
              <a:gd name="T30" fmla="*/ 480 w 590"/>
              <a:gd name="T31" fmla="*/ 476 h 566"/>
              <a:gd name="T32" fmla="*/ 570 w 590"/>
              <a:gd name="T33" fmla="*/ 301 h 566"/>
              <a:gd name="T34" fmla="*/ 526 w 590"/>
              <a:gd name="T35" fmla="*/ 92 h 5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590" h="566">
                <a:moveTo>
                  <a:pt x="526" y="92"/>
                </a:moveTo>
                <a:cubicBezTo>
                  <a:pt x="498" y="61"/>
                  <a:pt x="464" y="40"/>
                  <a:pt x="426" y="25"/>
                </a:cubicBezTo>
                <a:cubicBezTo>
                  <a:pt x="394" y="12"/>
                  <a:pt x="361" y="5"/>
                  <a:pt x="327" y="2"/>
                </a:cubicBezTo>
                <a:cubicBezTo>
                  <a:pt x="327" y="2"/>
                  <a:pt x="327" y="2"/>
                  <a:pt x="326" y="2"/>
                </a:cubicBezTo>
                <a:cubicBezTo>
                  <a:pt x="315" y="1"/>
                  <a:pt x="303" y="0"/>
                  <a:pt x="289" y="0"/>
                </a:cubicBezTo>
                <a:cubicBezTo>
                  <a:pt x="280" y="0"/>
                  <a:pt x="271" y="1"/>
                  <a:pt x="262" y="1"/>
                </a:cubicBezTo>
                <a:cubicBezTo>
                  <a:pt x="237" y="1"/>
                  <a:pt x="207" y="5"/>
                  <a:pt x="176" y="14"/>
                </a:cubicBezTo>
                <a:cubicBezTo>
                  <a:pt x="121" y="29"/>
                  <a:pt x="76" y="54"/>
                  <a:pt x="58" y="79"/>
                </a:cubicBezTo>
                <a:cubicBezTo>
                  <a:pt x="47" y="91"/>
                  <a:pt x="37" y="104"/>
                  <a:pt x="29" y="119"/>
                </a:cubicBezTo>
                <a:cubicBezTo>
                  <a:pt x="26" y="124"/>
                  <a:pt x="24" y="128"/>
                  <a:pt x="22" y="133"/>
                </a:cubicBezTo>
                <a:cubicBezTo>
                  <a:pt x="8" y="163"/>
                  <a:pt x="0" y="202"/>
                  <a:pt x="0" y="245"/>
                </a:cubicBezTo>
                <a:cubicBezTo>
                  <a:pt x="0" y="291"/>
                  <a:pt x="9" y="333"/>
                  <a:pt x="25" y="363"/>
                </a:cubicBezTo>
                <a:cubicBezTo>
                  <a:pt x="58" y="439"/>
                  <a:pt x="111" y="499"/>
                  <a:pt x="187" y="538"/>
                </a:cubicBezTo>
                <a:cubicBezTo>
                  <a:pt x="215" y="552"/>
                  <a:pt x="246" y="560"/>
                  <a:pt x="278" y="563"/>
                </a:cubicBezTo>
                <a:cubicBezTo>
                  <a:pt x="314" y="566"/>
                  <a:pt x="349" y="563"/>
                  <a:pt x="382" y="550"/>
                </a:cubicBezTo>
                <a:cubicBezTo>
                  <a:pt x="422" y="535"/>
                  <a:pt x="453" y="508"/>
                  <a:pt x="480" y="476"/>
                </a:cubicBezTo>
                <a:cubicBezTo>
                  <a:pt x="524" y="425"/>
                  <a:pt x="554" y="366"/>
                  <a:pt x="570" y="301"/>
                </a:cubicBezTo>
                <a:cubicBezTo>
                  <a:pt x="590" y="225"/>
                  <a:pt x="580" y="153"/>
                  <a:pt x="526" y="92"/>
                </a:cubicBezTo>
                <a:close/>
              </a:path>
            </a:pathLst>
          </a:custGeom>
          <a:solidFill>
            <a:srgbClr val="90C250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dirty="0"/>
          </a:p>
        </p:txBody>
      </p:sp>
      <p:sp>
        <p:nvSpPr>
          <p:cNvPr id="8" name="文本框 4">
            <a:extLst>
              <a:ext uri="{FF2B5EF4-FFF2-40B4-BE49-F238E27FC236}">
                <a16:creationId xmlns:a16="http://schemas.microsoft.com/office/drawing/2014/main" id="{DAC58937-9C43-C02D-2E27-6D6A1D70DEBE}"/>
              </a:ext>
            </a:extLst>
          </p:cNvPr>
          <p:cNvSpPr txBox="1"/>
          <p:nvPr/>
        </p:nvSpPr>
        <p:spPr>
          <a:xfrm>
            <a:off x="992461" y="1484058"/>
            <a:ext cx="540061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665" b="1" i="1" dirty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1</a:t>
            </a:r>
            <a:endParaRPr lang="zh-CN" altLang="en-US" sz="2665" b="1" i="1" dirty="0">
              <a:solidFill>
                <a:schemeClr val="bg1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9" name="文本框 15">
            <a:extLst>
              <a:ext uri="{FF2B5EF4-FFF2-40B4-BE49-F238E27FC236}">
                <a16:creationId xmlns:a16="http://schemas.microsoft.com/office/drawing/2014/main" id="{E7AA89D6-0CBD-5297-FA72-87887B549E27}"/>
              </a:ext>
            </a:extLst>
          </p:cNvPr>
          <p:cNvSpPr txBox="1"/>
          <p:nvPr/>
        </p:nvSpPr>
        <p:spPr>
          <a:xfrm>
            <a:off x="992461" y="2961550"/>
            <a:ext cx="540061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665" b="1" i="1" dirty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2</a:t>
            </a:r>
            <a:endParaRPr lang="zh-CN" altLang="en-US" sz="2665" b="1" i="1" dirty="0">
              <a:solidFill>
                <a:schemeClr val="bg1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10" name="文本框 16">
            <a:extLst>
              <a:ext uri="{FF2B5EF4-FFF2-40B4-BE49-F238E27FC236}">
                <a16:creationId xmlns:a16="http://schemas.microsoft.com/office/drawing/2014/main" id="{AABBD692-7B1D-0C3A-4679-B799DA2C0A9E}"/>
              </a:ext>
            </a:extLst>
          </p:cNvPr>
          <p:cNvSpPr txBox="1"/>
          <p:nvPr/>
        </p:nvSpPr>
        <p:spPr>
          <a:xfrm>
            <a:off x="1034579" y="3819004"/>
            <a:ext cx="540061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665" b="1" i="1" dirty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3</a:t>
            </a:r>
            <a:endParaRPr lang="zh-CN" altLang="en-US" sz="2665" b="1" i="1" dirty="0">
              <a:solidFill>
                <a:schemeClr val="bg1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0D83FB63-096E-7E62-E6B2-D87489243B5D}"/>
              </a:ext>
            </a:extLst>
          </p:cNvPr>
          <p:cNvSpPr txBox="1"/>
          <p:nvPr/>
        </p:nvSpPr>
        <p:spPr>
          <a:xfrm>
            <a:off x="1677843" y="1417731"/>
            <a:ext cx="6666893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宋体" panose="02010600030101010101" pitchFamily="2" charset="-122"/>
              </a:rPr>
              <a:t>读图：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在解决问题时，要先看懂题意，明确图里有什么，让我们求什么，再想用什么方法解决。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0DE4EB75-674D-37A2-17D7-9673609E054A}"/>
              </a:ext>
            </a:extLst>
          </p:cNvPr>
          <p:cNvSpPr txBox="1"/>
          <p:nvPr/>
        </p:nvSpPr>
        <p:spPr>
          <a:xfrm>
            <a:off x="1685733" y="2959587"/>
            <a:ext cx="666689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宋体" panose="02010600030101010101" pitchFamily="2" charset="-122"/>
              </a:rPr>
              <a:t>解答：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列出算式进行解答。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1ADF6748-BF1F-64A9-533C-F8A42BF48E14}"/>
              </a:ext>
            </a:extLst>
          </p:cNvPr>
          <p:cNvSpPr txBox="1"/>
          <p:nvPr/>
        </p:nvSpPr>
        <p:spPr>
          <a:xfrm>
            <a:off x="1685733" y="3743192"/>
            <a:ext cx="703339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宋体" panose="02010600030101010101" pitchFamily="2" charset="-122"/>
              </a:rPr>
              <a:t>检查：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解答完后，还要检查答案是否正确。</a:t>
            </a:r>
          </a:p>
        </p:txBody>
      </p:sp>
    </p:spTree>
    <p:extLst>
      <p:ext uri="{BB962C8B-B14F-4D97-AF65-F5344CB8AC3E}">
        <p14:creationId xmlns:p14="http://schemas.microsoft.com/office/powerpoint/2010/main" val="4168833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28FC14C0-9B81-3FB7-7B5C-01DB3A162DA6}"/>
              </a:ext>
            </a:extLst>
          </p:cNvPr>
          <p:cNvGrpSpPr/>
          <p:nvPr/>
        </p:nvGrpSpPr>
        <p:grpSpPr>
          <a:xfrm>
            <a:off x="0" y="303558"/>
            <a:ext cx="2122714" cy="592258"/>
            <a:chOff x="0" y="303558"/>
            <a:chExt cx="2122714" cy="592258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C1505233-7CAD-97A1-E4C6-727392CDADB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0" y="303558"/>
              <a:ext cx="2122714" cy="592258"/>
            </a:xfrm>
            <a:prstGeom prst="rect">
              <a:avLst/>
            </a:prstGeom>
          </p:spPr>
        </p:pic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C19403C5-0B10-903C-E595-D9BFDE5A61D5}"/>
                </a:ext>
              </a:extLst>
            </p:cNvPr>
            <p:cNvSpPr txBox="1"/>
            <p:nvPr/>
          </p:nvSpPr>
          <p:spPr>
            <a:xfrm>
              <a:off x="309662" y="329682"/>
              <a:ext cx="162736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随堂练习</a:t>
              </a:r>
            </a:p>
          </p:txBody>
        </p:sp>
      </p:grpSp>
      <p:sp>
        <p:nvSpPr>
          <p:cNvPr id="5" name="文本框 4">
            <a:extLst>
              <a:ext uri="{FF2B5EF4-FFF2-40B4-BE49-F238E27FC236}">
                <a16:creationId xmlns:a16="http://schemas.microsoft.com/office/drawing/2014/main" id="{98A1F0C4-7B99-7060-ABFA-B9B77D8A99B6}"/>
              </a:ext>
            </a:extLst>
          </p:cNvPr>
          <p:cNvSpPr txBox="1"/>
          <p:nvPr/>
        </p:nvSpPr>
        <p:spPr>
          <a:xfrm>
            <a:off x="4747235" y="414768"/>
            <a:ext cx="37271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latin typeface="+mj-lt"/>
              </a:rPr>
              <a:t>【</a:t>
            </a:r>
            <a:r>
              <a:rPr lang="zh-CN" altLang="en-US" sz="2000" b="1" dirty="0">
                <a:latin typeface="+mj-lt"/>
              </a:rPr>
              <a:t>教材</a:t>
            </a:r>
            <a:r>
              <a:rPr lang="en-US" altLang="zh-CN" sz="2000" b="1" dirty="0">
                <a:latin typeface="+mj-lt"/>
              </a:rPr>
              <a:t>P45</a:t>
            </a:r>
            <a:r>
              <a:rPr lang="zh-CN" altLang="en-US" sz="2000" b="1" dirty="0">
                <a:latin typeface="+mj-lt"/>
              </a:rPr>
              <a:t>“做一做”</a:t>
            </a:r>
            <a:r>
              <a:rPr lang="en-US" altLang="zh-CN" sz="2000" b="1" dirty="0">
                <a:latin typeface="+mj-lt"/>
              </a:rPr>
              <a:t>】</a:t>
            </a:r>
            <a:endParaRPr lang="zh-CN" altLang="en-US" sz="2000" b="1" dirty="0">
              <a:latin typeface="+mj-lt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6ED73557-134C-4B55-5FA0-67DAEE9B95E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33147" y="961956"/>
            <a:ext cx="5677705" cy="1797132"/>
          </a:xfrm>
          <a:prstGeom prst="rect">
            <a:avLst/>
          </a:prstGeom>
        </p:spPr>
      </p:pic>
      <p:sp>
        <p:nvSpPr>
          <p:cNvPr id="7" name="左大括号 6">
            <a:extLst>
              <a:ext uri="{FF2B5EF4-FFF2-40B4-BE49-F238E27FC236}">
                <a16:creationId xmlns:a16="http://schemas.microsoft.com/office/drawing/2014/main" id="{AF00175A-CED3-9C16-4CFE-00EBB4835127}"/>
              </a:ext>
            </a:extLst>
          </p:cNvPr>
          <p:cNvSpPr/>
          <p:nvPr/>
        </p:nvSpPr>
        <p:spPr>
          <a:xfrm rot="5400000" flipH="1">
            <a:off x="4421303" y="526637"/>
            <a:ext cx="211483" cy="4808664"/>
          </a:xfrm>
          <a:prstGeom prst="leftBrace">
            <a:avLst>
              <a:gd name="adj1" fmla="val 36054"/>
              <a:gd name="adj2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8" name="矩形 80">
            <a:extLst>
              <a:ext uri="{FF2B5EF4-FFF2-40B4-BE49-F238E27FC236}">
                <a16:creationId xmlns:a16="http://schemas.microsoft.com/office/drawing/2014/main" id="{F06DF4B6-BB61-7EA0-43E5-AC8EFA8EEF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46536" y="2955773"/>
            <a:ext cx="1050925" cy="556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lnSpc>
                <a:spcPct val="125000"/>
              </a:lnSpc>
            </a:pPr>
            <a:r>
              <a:rPr lang="zh-CN" altLang="en-US" sz="2800" b="1" dirty="0">
                <a:solidFill>
                  <a:srgbClr val="000000"/>
                </a:solidFill>
                <a:latin typeface="+mn-ea"/>
                <a:ea typeface="+mn-ea"/>
                <a:cs typeface="+mn-ea"/>
                <a:sym typeface="+mn-lt"/>
              </a:rPr>
              <a:t>？只</a:t>
            </a:r>
          </a:p>
        </p:txBody>
      </p:sp>
      <p:sp>
        <p:nvSpPr>
          <p:cNvPr id="9" name="矩形 80">
            <a:extLst>
              <a:ext uri="{FF2B5EF4-FFF2-40B4-BE49-F238E27FC236}">
                <a16:creationId xmlns:a16="http://schemas.microsoft.com/office/drawing/2014/main" id="{2CC3CABD-ECFE-8345-A616-9B3936F479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7208" y="3603895"/>
            <a:ext cx="5315268" cy="556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lnSpc>
                <a:spcPct val="125000"/>
              </a:lnSpc>
            </a:pPr>
            <a:r>
              <a:rPr lang="zh-CN" altLang="en-US" sz="2800" b="1" dirty="0">
                <a:solidFill>
                  <a:srgbClr val="000000"/>
                </a:solidFill>
                <a:latin typeface="+mn-ea"/>
                <a:ea typeface="+mn-ea"/>
                <a:cs typeface="+mn-ea"/>
                <a:sym typeface="+mn-lt"/>
              </a:rPr>
              <a:t>原来有   只，又跑来   只。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868776FE-2A99-954F-92B6-EFB47D1A9338}"/>
              </a:ext>
            </a:extLst>
          </p:cNvPr>
          <p:cNvSpPr/>
          <p:nvPr/>
        </p:nvSpPr>
        <p:spPr bwMode="auto">
          <a:xfrm>
            <a:off x="1679962" y="3686293"/>
            <a:ext cx="452437" cy="4476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9E859436-C61D-A14E-CC2F-7B1B1BEFAD68}"/>
              </a:ext>
            </a:extLst>
          </p:cNvPr>
          <p:cNvSpPr/>
          <p:nvPr/>
        </p:nvSpPr>
        <p:spPr bwMode="auto">
          <a:xfrm>
            <a:off x="3976870" y="3686293"/>
            <a:ext cx="452437" cy="4476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矩形 80">
            <a:extLst>
              <a:ext uri="{FF2B5EF4-FFF2-40B4-BE49-F238E27FC236}">
                <a16:creationId xmlns:a16="http://schemas.microsoft.com/office/drawing/2014/main" id="{12CC1669-BA9A-1D98-91BE-68188DCDE6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16116" y="3587882"/>
            <a:ext cx="2440184" cy="556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lnSpc>
                <a:spcPct val="125000"/>
              </a:lnSpc>
            </a:pPr>
            <a:r>
              <a:rPr lang="zh-CN" altLang="en-US" sz="2800" b="1" dirty="0">
                <a:solidFill>
                  <a:srgbClr val="000000"/>
                </a:solidFill>
                <a:latin typeface="+mn-ea"/>
                <a:ea typeface="+mn-ea"/>
                <a:cs typeface="+mn-ea"/>
                <a:sym typeface="+mn-lt"/>
              </a:rPr>
              <a:t>一共有几只？</a:t>
            </a:r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404B23E0-797C-C917-008B-596181B2E482}"/>
              </a:ext>
            </a:extLst>
          </p:cNvPr>
          <p:cNvGrpSpPr/>
          <p:nvPr/>
        </p:nvGrpSpPr>
        <p:grpSpPr>
          <a:xfrm>
            <a:off x="2783970" y="4330992"/>
            <a:ext cx="4147407" cy="556884"/>
            <a:chOff x="1946788" y="4334127"/>
            <a:chExt cx="4147407" cy="556884"/>
          </a:xfrm>
        </p:grpSpPr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9454DB12-2383-C343-50DF-D81434643B9F}"/>
                </a:ext>
              </a:extLst>
            </p:cNvPr>
            <p:cNvSpPr/>
            <p:nvPr/>
          </p:nvSpPr>
          <p:spPr bwMode="auto">
            <a:xfrm>
              <a:off x="1946788" y="4390186"/>
              <a:ext cx="452437" cy="44767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ADA6DE5D-E1AA-1DA3-10FC-79928D4A6738}"/>
                </a:ext>
              </a:extLst>
            </p:cNvPr>
            <p:cNvSpPr/>
            <p:nvPr/>
          </p:nvSpPr>
          <p:spPr bwMode="auto">
            <a:xfrm>
              <a:off x="3103400" y="4390185"/>
              <a:ext cx="452437" cy="44767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8" name="椭圆 27">
              <a:extLst>
                <a:ext uri="{FF2B5EF4-FFF2-40B4-BE49-F238E27FC236}">
                  <a16:creationId xmlns:a16="http://schemas.microsoft.com/office/drawing/2014/main" id="{12D0BB25-C2DB-137F-0952-E428976A2CAB}"/>
                </a:ext>
              </a:extLst>
            </p:cNvPr>
            <p:cNvSpPr/>
            <p:nvPr/>
          </p:nvSpPr>
          <p:spPr>
            <a:xfrm>
              <a:off x="2525094" y="4390185"/>
              <a:ext cx="452437" cy="452437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矩形 80">
              <a:extLst>
                <a:ext uri="{FF2B5EF4-FFF2-40B4-BE49-F238E27FC236}">
                  <a16:creationId xmlns:a16="http://schemas.microsoft.com/office/drawing/2014/main" id="{AD44CB94-C7D1-9A74-3609-9E2EF5424D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54011" y="4334127"/>
              <a:ext cx="2440184" cy="5568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eaLnBrk="1" hangingPunct="1">
                <a:lnSpc>
                  <a:spcPct val="125000"/>
                </a:lnSpc>
              </a:pPr>
              <a:r>
                <a:rPr lang="en-US" altLang="zh-CN" sz="2800" b="1" dirty="0">
                  <a:solidFill>
                    <a:srgbClr val="000000"/>
                  </a:solidFill>
                  <a:latin typeface="+mn-ea"/>
                  <a:ea typeface="+mn-ea"/>
                  <a:cs typeface="+mn-ea"/>
                  <a:sym typeface="+mn-lt"/>
                </a:rPr>
                <a:t>=   </a:t>
              </a:r>
              <a:r>
                <a:rPr lang="zh-CN" altLang="en-US" sz="2800" b="1" dirty="0">
                  <a:solidFill>
                    <a:srgbClr val="000000"/>
                  </a:solidFill>
                  <a:latin typeface="+mn-ea"/>
                  <a:ea typeface="+mn-ea"/>
                  <a:cs typeface="+mn-ea"/>
                  <a:sym typeface="+mn-lt"/>
                </a:rPr>
                <a:t>（只）</a:t>
              </a:r>
            </a:p>
          </p:txBody>
        </p: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87E4B592-5ABE-D7DB-FB0F-F87E93381E14}"/>
                </a:ext>
              </a:extLst>
            </p:cNvPr>
            <p:cNvSpPr/>
            <p:nvPr/>
          </p:nvSpPr>
          <p:spPr bwMode="auto">
            <a:xfrm>
              <a:off x="4039295" y="4387351"/>
              <a:ext cx="452437" cy="44767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32" name="文本框 31">
            <a:extLst>
              <a:ext uri="{FF2B5EF4-FFF2-40B4-BE49-F238E27FC236}">
                <a16:creationId xmlns:a16="http://schemas.microsoft.com/office/drawing/2014/main" id="{70852490-92F1-60D7-87D3-AC840E53EFE2}"/>
              </a:ext>
            </a:extLst>
          </p:cNvPr>
          <p:cNvSpPr txBox="1"/>
          <p:nvPr/>
        </p:nvSpPr>
        <p:spPr>
          <a:xfrm>
            <a:off x="1710812" y="3664356"/>
            <a:ext cx="45243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5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n-ea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7FCE1044-FCDB-6079-A15C-8F991852E925}"/>
              </a:ext>
            </a:extLst>
          </p:cNvPr>
          <p:cNvSpPr txBox="1"/>
          <p:nvPr/>
        </p:nvSpPr>
        <p:spPr>
          <a:xfrm>
            <a:off x="4038757" y="3637559"/>
            <a:ext cx="45243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2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n-ea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07639520-6C7D-A667-8429-DEF0D1636A28}"/>
              </a:ext>
            </a:extLst>
          </p:cNvPr>
          <p:cNvSpPr txBox="1"/>
          <p:nvPr/>
        </p:nvSpPr>
        <p:spPr>
          <a:xfrm>
            <a:off x="2811665" y="4346443"/>
            <a:ext cx="45243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5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n-ea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052A6E01-6B7F-8B84-91FC-8CBD79947B5B}"/>
              </a:ext>
            </a:extLst>
          </p:cNvPr>
          <p:cNvSpPr txBox="1"/>
          <p:nvPr/>
        </p:nvSpPr>
        <p:spPr>
          <a:xfrm>
            <a:off x="4005180" y="4346443"/>
            <a:ext cx="45243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2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n-ea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0828D3A8-0461-DD6A-7CBA-F55501FCA36A}"/>
              </a:ext>
            </a:extLst>
          </p:cNvPr>
          <p:cNvSpPr txBox="1"/>
          <p:nvPr/>
        </p:nvSpPr>
        <p:spPr>
          <a:xfrm>
            <a:off x="4925396" y="4357685"/>
            <a:ext cx="45243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7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n-ea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0F2260FD-CA8A-606D-BB1E-A96BA39F446F}"/>
              </a:ext>
            </a:extLst>
          </p:cNvPr>
          <p:cNvSpPr txBox="1"/>
          <p:nvPr/>
        </p:nvSpPr>
        <p:spPr>
          <a:xfrm>
            <a:off x="3371852" y="4364656"/>
            <a:ext cx="45243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+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15085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4" grpId="0"/>
      <p:bldP spid="35" grpId="0"/>
      <p:bldP spid="36" grpId="0"/>
      <p:bldP spid="3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560827E8-5948-40B0-8EF5-A2FB84499B81}"/>
              </a:ext>
            </a:extLst>
          </p:cNvPr>
          <p:cNvGrpSpPr/>
          <p:nvPr/>
        </p:nvGrpSpPr>
        <p:grpSpPr>
          <a:xfrm>
            <a:off x="0" y="303558"/>
            <a:ext cx="2122714" cy="592258"/>
            <a:chOff x="0" y="303558"/>
            <a:chExt cx="2122714" cy="592258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CBC07411-55A4-4E69-AD8F-ADBF69C819C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0" y="303558"/>
              <a:ext cx="2122714" cy="592258"/>
            </a:xfrm>
            <a:prstGeom prst="rect">
              <a:avLst/>
            </a:prstGeom>
          </p:spPr>
        </p:pic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927BA049-1CC8-4362-A77A-83C41E21947A}"/>
                </a:ext>
              </a:extLst>
            </p:cNvPr>
            <p:cNvSpPr txBox="1"/>
            <p:nvPr/>
          </p:nvSpPr>
          <p:spPr>
            <a:xfrm>
              <a:off x="309662" y="329682"/>
              <a:ext cx="162736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课堂小结</a:t>
              </a:r>
            </a:p>
          </p:txBody>
        </p:sp>
      </p:grpSp>
      <p:sp>
        <p:nvSpPr>
          <p:cNvPr id="14" name="文本框 13">
            <a:extLst>
              <a:ext uri="{FF2B5EF4-FFF2-40B4-BE49-F238E27FC236}">
                <a16:creationId xmlns:a16="http://schemas.microsoft.com/office/drawing/2014/main" id="{CA340903-B4AF-38A0-C791-8DCB207C8302}"/>
              </a:ext>
            </a:extLst>
          </p:cNvPr>
          <p:cNvSpPr txBox="1"/>
          <p:nvPr/>
        </p:nvSpPr>
        <p:spPr>
          <a:xfrm>
            <a:off x="3151803" y="722206"/>
            <a:ext cx="3600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+mj-lt"/>
                <a:ea typeface="+mn-ea"/>
              </a:rPr>
              <a:t>解决问题（</a:t>
            </a:r>
            <a:r>
              <a:rPr lang="en-US" altLang="zh-CN" sz="2800" b="1" dirty="0">
                <a:latin typeface="+mj-lt"/>
                <a:ea typeface="+mn-ea"/>
              </a:rPr>
              <a:t>1</a:t>
            </a:r>
            <a:r>
              <a:rPr lang="zh-CN" altLang="en-US" sz="2800" b="1" dirty="0">
                <a:latin typeface="+mj-lt"/>
                <a:ea typeface="+mn-ea"/>
              </a:rPr>
              <a:t>）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CAD1635-EC8F-E83B-022E-91C6F26745FD}"/>
              </a:ext>
            </a:extLst>
          </p:cNvPr>
          <p:cNvSpPr txBox="1"/>
          <p:nvPr/>
        </p:nvSpPr>
        <p:spPr>
          <a:xfrm>
            <a:off x="2135684" y="1779845"/>
            <a:ext cx="89432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+mj-lt"/>
                <a:ea typeface="+mn-ea"/>
              </a:rPr>
              <a:t>4</a:t>
            </a:r>
            <a:r>
              <a:rPr lang="zh-CN" altLang="en-US" sz="2800" b="1" dirty="0">
                <a:latin typeface="+mj-lt"/>
                <a:ea typeface="+mn-ea"/>
              </a:rPr>
              <a:t>只</a:t>
            </a:r>
            <a:endParaRPr lang="zh-CN" altLang="en-US" sz="2800" b="1" dirty="0">
              <a:solidFill>
                <a:schemeClr val="tx1"/>
              </a:solidFill>
              <a:latin typeface="+mj-lt"/>
              <a:ea typeface="+mn-ea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17B26F2F-2066-A023-96BE-95397BEB3CFB}"/>
              </a:ext>
            </a:extLst>
          </p:cNvPr>
          <p:cNvSpPr txBox="1"/>
          <p:nvPr/>
        </p:nvSpPr>
        <p:spPr>
          <a:xfrm>
            <a:off x="3825673" y="1779845"/>
            <a:ext cx="89432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+mj-lt"/>
                <a:ea typeface="+mn-ea"/>
              </a:rPr>
              <a:t>2</a:t>
            </a:r>
            <a:r>
              <a:rPr lang="zh-CN" altLang="en-US" sz="2800" b="1" dirty="0">
                <a:latin typeface="+mj-lt"/>
                <a:ea typeface="+mn-ea"/>
              </a:rPr>
              <a:t>只</a:t>
            </a:r>
            <a:endParaRPr lang="zh-CN" altLang="en-US" sz="2800" b="1" dirty="0">
              <a:solidFill>
                <a:schemeClr val="tx1"/>
              </a:solidFill>
              <a:latin typeface="+mj-lt"/>
              <a:ea typeface="+mn-ea"/>
            </a:endParaRPr>
          </a:p>
        </p:txBody>
      </p:sp>
      <p:sp>
        <p:nvSpPr>
          <p:cNvPr id="10" name="左大括号 9">
            <a:extLst>
              <a:ext uri="{FF2B5EF4-FFF2-40B4-BE49-F238E27FC236}">
                <a16:creationId xmlns:a16="http://schemas.microsoft.com/office/drawing/2014/main" id="{EC5E3774-4FBF-C039-86FC-E830F88CE3FC}"/>
              </a:ext>
            </a:extLst>
          </p:cNvPr>
          <p:cNvSpPr/>
          <p:nvPr/>
        </p:nvSpPr>
        <p:spPr>
          <a:xfrm rot="5400000" flipH="1">
            <a:off x="3256570" y="1561180"/>
            <a:ext cx="274380" cy="1758150"/>
          </a:xfrm>
          <a:prstGeom prst="leftBrace">
            <a:avLst>
              <a:gd name="adj1" fmla="val 36054"/>
              <a:gd name="adj2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722B5A90-D66C-EAC2-1B5A-62567D7B07C8}"/>
              </a:ext>
            </a:extLst>
          </p:cNvPr>
          <p:cNvSpPr txBox="1"/>
          <p:nvPr/>
        </p:nvSpPr>
        <p:spPr>
          <a:xfrm>
            <a:off x="2995179" y="2674916"/>
            <a:ext cx="112661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+mn-ea"/>
                <a:ea typeface="+mn-ea"/>
              </a:rPr>
              <a:t>？</a:t>
            </a:r>
            <a:r>
              <a:rPr lang="zh-CN" altLang="en-US" sz="2800" b="1" dirty="0">
                <a:latin typeface="+mj-lt"/>
                <a:ea typeface="+mn-ea"/>
              </a:rPr>
              <a:t>只</a:t>
            </a:r>
            <a:endParaRPr lang="zh-CN" altLang="en-US" sz="2800" b="1" dirty="0">
              <a:solidFill>
                <a:schemeClr val="tx1"/>
              </a:solidFill>
              <a:latin typeface="+mj-lt"/>
              <a:ea typeface="+mn-ea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3AD0E6BE-D183-27BE-1E94-084BBF8BE336}"/>
              </a:ext>
            </a:extLst>
          </p:cNvPr>
          <p:cNvSpPr txBox="1"/>
          <p:nvPr/>
        </p:nvSpPr>
        <p:spPr>
          <a:xfrm>
            <a:off x="5209535" y="2082879"/>
            <a:ext cx="15426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+mj-lt"/>
                <a:ea typeface="+mn-ea"/>
              </a:rPr>
              <a:t>合起来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955BFB0A-7649-B529-5410-A3051339BA50}"/>
              </a:ext>
            </a:extLst>
          </p:cNvPr>
          <p:cNvSpPr txBox="1"/>
          <p:nvPr/>
        </p:nvSpPr>
        <p:spPr>
          <a:xfrm>
            <a:off x="5209535" y="2577445"/>
            <a:ext cx="24961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+mj-lt"/>
                <a:ea typeface="+mn-ea"/>
              </a:rPr>
              <a:t>一共有几只？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0816763D-800B-793E-8701-9A1615593E65}"/>
              </a:ext>
            </a:extLst>
          </p:cNvPr>
          <p:cNvSpPr txBox="1"/>
          <p:nvPr/>
        </p:nvSpPr>
        <p:spPr>
          <a:xfrm>
            <a:off x="1612335" y="3559855"/>
            <a:ext cx="2316537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+mj-lt"/>
                <a:ea typeface="+mn-ea"/>
              </a:rPr>
              <a:t>4+2=6</a:t>
            </a:r>
            <a:r>
              <a:rPr lang="zh-CN" altLang="en-US" sz="2800" b="1" dirty="0">
                <a:latin typeface="+mj-lt"/>
                <a:ea typeface="+mn-ea"/>
              </a:rPr>
              <a:t>（只）</a:t>
            </a:r>
            <a:endParaRPr lang="zh-CN" altLang="en-US" sz="2800" dirty="0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B641F627-600B-8856-FCA3-BDEF1B94CFE6}"/>
              </a:ext>
            </a:extLst>
          </p:cNvPr>
          <p:cNvSpPr txBox="1"/>
          <p:nvPr/>
        </p:nvSpPr>
        <p:spPr>
          <a:xfrm>
            <a:off x="4719997" y="3559855"/>
            <a:ext cx="2316537" cy="52322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+mj-lt"/>
                <a:ea typeface="+mn-ea"/>
              </a:rPr>
              <a:t>2+4=6</a:t>
            </a:r>
            <a:r>
              <a:rPr lang="zh-CN" altLang="en-US" sz="2800" b="1" dirty="0">
                <a:latin typeface="+mj-lt"/>
                <a:ea typeface="+mn-ea"/>
              </a:rPr>
              <a:t>（只）</a:t>
            </a:r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3367250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592AA742-9A28-3373-3DCC-5F195EFDA5A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00" b="11801"/>
          <a:stretch/>
        </p:blipFill>
        <p:spPr>
          <a:xfrm>
            <a:off x="1619623" y="483518"/>
            <a:ext cx="5143500" cy="3888432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5BB714B6-C120-CAF9-2C4C-05F0798EEBA7}"/>
              </a:ext>
            </a:extLst>
          </p:cNvPr>
          <p:cNvSpPr txBox="1"/>
          <p:nvPr/>
        </p:nvSpPr>
        <p:spPr>
          <a:xfrm>
            <a:off x="3059832" y="1844628"/>
            <a:ext cx="2304256" cy="1454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完成本课时相关练习。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168513A4-1705-E02F-2B7E-EEAB135710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90235" y="1275606"/>
            <a:ext cx="1515919" cy="2903371"/>
          </a:xfrm>
          <a:prstGeom prst="rect">
            <a:avLst/>
          </a:prstGeom>
        </p:spPr>
      </p:pic>
      <p:grpSp>
        <p:nvGrpSpPr>
          <p:cNvPr id="5" name="组合 4">
            <a:extLst>
              <a:ext uri="{FF2B5EF4-FFF2-40B4-BE49-F238E27FC236}">
                <a16:creationId xmlns:a16="http://schemas.microsoft.com/office/drawing/2014/main" id="{04D1C51F-0333-AAD5-1E79-C138D821410C}"/>
              </a:ext>
            </a:extLst>
          </p:cNvPr>
          <p:cNvGrpSpPr/>
          <p:nvPr/>
        </p:nvGrpSpPr>
        <p:grpSpPr>
          <a:xfrm>
            <a:off x="0" y="303558"/>
            <a:ext cx="2122714" cy="592258"/>
            <a:chOff x="0" y="303558"/>
            <a:chExt cx="2122714" cy="592258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9601F55E-516E-FD4A-124E-1BE3555D90E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0" y="303558"/>
              <a:ext cx="2122714" cy="592258"/>
            </a:xfrm>
            <a:prstGeom prst="rect">
              <a:avLst/>
            </a:prstGeom>
          </p:spPr>
        </p:pic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E56F6CB3-8151-0803-2FB5-3009FBE7CDFC}"/>
                </a:ext>
              </a:extLst>
            </p:cNvPr>
            <p:cNvSpPr txBox="1"/>
            <p:nvPr/>
          </p:nvSpPr>
          <p:spPr>
            <a:xfrm>
              <a:off x="309662" y="329682"/>
              <a:ext cx="162736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布置作业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18156525"/>
      </p:ext>
    </p:extLst>
  </p:cSld>
  <p:clrMapOvr>
    <a:masterClrMapping/>
  </p:clrMapOvr>
</p:sld>
</file>

<file path=ppt/theme/theme1.xml><?xml version="1.0" encoding="utf-8"?>
<a:theme xmlns:a="http://schemas.openxmlformats.org/drawingml/2006/main" name="4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自定义 1">
      <a:majorFont>
        <a:latin typeface="Times New Roman"/>
        <a:ea typeface="黑体"/>
        <a:cs typeface=""/>
      </a:majorFont>
      <a:minorFont>
        <a:latin typeface="Times New Roman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1671</TotalTime>
  <Pages>0</Pages>
  <Words>382</Words>
  <Characters>0</Characters>
  <Application>Microsoft Office PowerPoint</Application>
  <DocSecurity>0</DocSecurity>
  <PresentationFormat>全屏显示(16:9)</PresentationFormat>
  <Lines>0</Lines>
  <Paragraphs>80</Paragraphs>
  <Slides>15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3" baseType="lpstr">
      <vt:lpstr>仿宋</vt:lpstr>
      <vt:lpstr>黑体</vt:lpstr>
      <vt:lpstr>楷体</vt:lpstr>
      <vt:lpstr>宋体</vt:lpstr>
      <vt:lpstr>Arial</vt:lpstr>
      <vt:lpstr>Calibri</vt:lpstr>
      <vt:lpstr>Times New Roman</vt:lpstr>
      <vt:lpstr>4_Office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CharactersWithSpaces>0</CharactersWithSpaces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Admin</cp:lastModifiedBy>
  <cp:revision>172</cp:revision>
  <dcterms:created xsi:type="dcterms:W3CDTF">2016-01-14T07:05:12Z</dcterms:created>
  <dcterms:modified xsi:type="dcterms:W3CDTF">2024-08-27T02:56:55Z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2052-11.1.0.9440</vt:lpwstr>
  </property>
</Properties>
</file>