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7"/>
  </p:notesMasterIdLst>
  <p:sldIdLst>
    <p:sldId id="447" r:id="rId2"/>
    <p:sldId id="487" r:id="rId3"/>
    <p:sldId id="510" r:id="rId4"/>
    <p:sldId id="528" r:id="rId5"/>
    <p:sldId id="530" r:id="rId6"/>
    <p:sldId id="531" r:id="rId7"/>
    <p:sldId id="529" r:id="rId8"/>
    <p:sldId id="532" r:id="rId9"/>
    <p:sldId id="533" r:id="rId10"/>
    <p:sldId id="502" r:id="rId11"/>
    <p:sldId id="534" r:id="rId12"/>
    <p:sldId id="485" r:id="rId13"/>
    <p:sldId id="486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BDCCD"/>
    <a:srgbClr val="DA4E4E"/>
    <a:srgbClr val="E2F2F1"/>
    <a:srgbClr val="B3DDDA"/>
    <a:srgbClr val="F9B57D"/>
    <a:srgbClr val="BFE1E8"/>
    <a:srgbClr val="97C5E4"/>
    <a:srgbClr val="A3D4E2"/>
    <a:srgbClr val="E7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83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342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4C03B788-AF46-446D-9333-331CCD911B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37A008C9-44C6-43A2-83B7-0DFB366B03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B9E40409-AB3F-450C-8C28-CA49C0EA184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685018" cy="904875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2.6~9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的加、减法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864" y="2878386"/>
            <a:ext cx="5432139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解决问题（</a:t>
            </a:r>
            <a:r>
              <a:rPr lang="en-US" altLang="zh-CN" sz="3200" b="1" dirty="0">
                <a:solidFill>
                  <a:srgbClr val="1D7D59"/>
                </a:solidFill>
                <a:latin typeface="+mn-lt"/>
              </a:rPr>
              <a:t>2</a:t>
            </a: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情境导入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B8F9ED-26BF-544D-C5B2-358211507FAA}"/>
              </a:ext>
            </a:extLst>
          </p:cNvPr>
          <p:cNvSpPr txBox="1"/>
          <p:nvPr/>
        </p:nvSpPr>
        <p:spPr>
          <a:xfrm>
            <a:off x="1777997" y="1020926"/>
            <a:ext cx="513080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一位游泳家，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说话呱呱呱，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小时有尾没有脚，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大时有脚没尾巴。(打一动物)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15FF4F-8299-84E8-E770-29C383124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928" y="895871"/>
            <a:ext cx="1381294" cy="2646005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277BA405-05E0-5421-1C08-5E76941AD954}"/>
              </a:ext>
            </a:extLst>
          </p:cNvPr>
          <p:cNvSpPr/>
          <p:nvPr/>
        </p:nvSpPr>
        <p:spPr>
          <a:xfrm>
            <a:off x="4280678" y="397261"/>
            <a:ext cx="2820033" cy="911282"/>
          </a:xfrm>
          <a:prstGeom prst="wedgeRoundRectCallout">
            <a:avLst>
              <a:gd name="adj1" fmla="val 60478"/>
              <a:gd name="adj2" fmla="val 32197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你能猜出这个谜语的谜底吗？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6D5A838-37D4-E4E0-92B9-479092D3F890}"/>
              </a:ext>
            </a:extLst>
          </p:cNvPr>
          <p:cNvSpPr txBox="1"/>
          <p:nvPr/>
        </p:nvSpPr>
        <p:spPr>
          <a:xfrm>
            <a:off x="1421880" y="3280266"/>
            <a:ext cx="26776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谜底：青蛙。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E20FAC7-1DAD-4EC2-A5BA-E7C4883E7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5862" y="2757734"/>
            <a:ext cx="3439466" cy="209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0945C5-E67B-EF95-112D-5D00B0E2B344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219700F-453E-4A7E-30A3-2937603F6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B38FB1C-3F85-E9B3-EB4F-C2AA21D03B64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BB24B01F-B159-A1A2-0C42-AB2BC21A0EBD}"/>
              </a:ext>
            </a:extLst>
          </p:cNvPr>
          <p:cNvSpPr txBox="1"/>
          <p:nvPr/>
        </p:nvSpPr>
        <p:spPr>
          <a:xfrm>
            <a:off x="5255018" y="1423816"/>
            <a:ext cx="35898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这里的大括号表示什么？问号又表示什么？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29" name="左大括号 28">
            <a:extLst>
              <a:ext uri="{FF2B5EF4-FFF2-40B4-BE49-F238E27FC236}">
                <a16:creationId xmlns:a16="http://schemas.microsoft.com/office/drawing/2014/main" id="{AF895B81-C17E-3D4A-C113-07A408B91417}"/>
              </a:ext>
            </a:extLst>
          </p:cNvPr>
          <p:cNvSpPr/>
          <p:nvPr/>
        </p:nvSpPr>
        <p:spPr>
          <a:xfrm rot="5400000" flipH="1">
            <a:off x="2539161" y="1932803"/>
            <a:ext cx="412750" cy="3905956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矩形 80">
            <a:extLst>
              <a:ext uri="{FF2B5EF4-FFF2-40B4-BE49-F238E27FC236}">
                <a16:creationId xmlns:a16="http://schemas.microsoft.com/office/drawing/2014/main" id="{8083A14C-9FE4-BD93-BF1F-A76539C50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090" y="4091924"/>
            <a:ext cx="105092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7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只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21D2CA-0C7C-38A6-69EC-9BF2A1A00BF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94" y="1389462"/>
            <a:ext cx="5161550" cy="2364575"/>
          </a:xfrm>
          <a:prstGeom prst="rect">
            <a:avLst/>
          </a:prstGeom>
        </p:spPr>
      </p:pic>
      <p:sp>
        <p:nvSpPr>
          <p:cNvPr id="6" name="矩形 80">
            <a:extLst>
              <a:ext uri="{FF2B5EF4-FFF2-40B4-BE49-F238E27FC236}">
                <a16:creationId xmlns:a16="http://schemas.microsoft.com/office/drawing/2014/main" id="{CC82B68B-8AE5-5408-D200-5A5CBFED6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7031" y="1397966"/>
            <a:ext cx="957219" cy="556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lt"/>
              </a:rPr>
              <a:t>？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只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944E2E15-E240-7745-4C03-B20194358BA5}"/>
              </a:ext>
            </a:extLst>
          </p:cNvPr>
          <p:cNvSpPr/>
          <p:nvPr/>
        </p:nvSpPr>
        <p:spPr>
          <a:xfrm>
            <a:off x="5255018" y="765028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阅读理解</a:t>
            </a:r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B2B7B8C9-2E30-9609-AED1-8972DEF2666B}"/>
              </a:ext>
            </a:extLst>
          </p:cNvPr>
          <p:cNvSpPr/>
          <p:nvPr/>
        </p:nvSpPr>
        <p:spPr>
          <a:xfrm>
            <a:off x="4787919" y="3706205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ABF6541-3AB0-6C50-4BFB-7BC40ECA2FB8}"/>
              </a:ext>
            </a:extLst>
          </p:cNvPr>
          <p:cNvGrpSpPr/>
          <p:nvPr/>
        </p:nvGrpSpPr>
        <p:grpSpPr>
          <a:xfrm>
            <a:off x="5676426" y="3444595"/>
            <a:ext cx="3396280" cy="523220"/>
            <a:chOff x="5676426" y="3444595"/>
            <a:chExt cx="3396280" cy="523220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C569F94-70DB-B325-6DD1-6DECD5E9296E}"/>
                </a:ext>
              </a:extLst>
            </p:cNvPr>
            <p:cNvSpPr txBox="1"/>
            <p:nvPr/>
          </p:nvSpPr>
          <p:spPr>
            <a:xfrm>
              <a:off x="5676426" y="3444595"/>
              <a:ext cx="33962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+mj-lt"/>
                  <a:ea typeface="+mn-ea"/>
                </a:rPr>
                <a:t>一共有      只青蛙，</a:t>
              </a:r>
              <a:endParaRPr lang="zh-CN" altLang="en-US" sz="2800" b="1" dirty="0">
                <a:solidFill>
                  <a:schemeClr val="tx1"/>
                </a:solidFill>
                <a:latin typeface="+mj-lt"/>
                <a:ea typeface="+mn-ea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6849FFF-D22D-E534-0E30-5C121709E4E3}"/>
                </a:ext>
              </a:extLst>
            </p:cNvPr>
            <p:cNvSpPr/>
            <p:nvPr/>
          </p:nvSpPr>
          <p:spPr bwMode="auto">
            <a:xfrm>
              <a:off x="6868889" y="3476159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2D382C1-1A34-3746-1983-69A654E11A9C}"/>
              </a:ext>
            </a:extLst>
          </p:cNvPr>
          <p:cNvGrpSpPr/>
          <p:nvPr/>
        </p:nvGrpSpPr>
        <p:grpSpPr>
          <a:xfrm>
            <a:off x="5676426" y="4144759"/>
            <a:ext cx="3396280" cy="523220"/>
            <a:chOff x="5676426" y="4144759"/>
            <a:chExt cx="3396280" cy="523220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513E0A3-AFD0-747B-65F4-5B1CEFD57C36}"/>
                </a:ext>
              </a:extLst>
            </p:cNvPr>
            <p:cNvSpPr txBox="1"/>
            <p:nvPr/>
          </p:nvSpPr>
          <p:spPr>
            <a:xfrm>
              <a:off x="5676426" y="4144759"/>
              <a:ext cx="33962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+mj-lt"/>
                  <a:ea typeface="+mn-ea"/>
                </a:rPr>
                <a:t>跳走了      只。</a:t>
              </a:r>
              <a:endParaRPr lang="zh-CN" altLang="en-US" sz="2800" b="1" dirty="0">
                <a:solidFill>
                  <a:schemeClr val="tx1"/>
                </a:solidFill>
                <a:latin typeface="+mj-lt"/>
                <a:ea typeface="+mn-ea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3C4F79F-49AD-0100-38A1-98602D3BA876}"/>
                </a:ext>
              </a:extLst>
            </p:cNvPr>
            <p:cNvSpPr/>
            <p:nvPr/>
          </p:nvSpPr>
          <p:spPr bwMode="auto">
            <a:xfrm>
              <a:off x="6857600" y="4176323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箭头: 右 13">
            <a:extLst>
              <a:ext uri="{FF2B5EF4-FFF2-40B4-BE49-F238E27FC236}">
                <a16:creationId xmlns:a16="http://schemas.microsoft.com/office/drawing/2014/main" id="{91121586-43D1-31FE-87B8-F9C9F02DE8C3}"/>
              </a:ext>
            </a:extLst>
          </p:cNvPr>
          <p:cNvSpPr/>
          <p:nvPr/>
        </p:nvSpPr>
        <p:spPr>
          <a:xfrm rot="16200000">
            <a:off x="2209268" y="1172045"/>
            <a:ext cx="454219" cy="22982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5168215-98D6-C465-B05C-344BB375E373}"/>
              </a:ext>
            </a:extLst>
          </p:cNvPr>
          <p:cNvSpPr txBox="1"/>
          <p:nvPr/>
        </p:nvSpPr>
        <p:spPr>
          <a:xfrm>
            <a:off x="2246693" y="475521"/>
            <a:ext cx="2394067" cy="52322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求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还剩</a:t>
            </a:r>
            <a:r>
              <a:rPr lang="zh-CN" altLang="en-US" sz="2800" b="1" dirty="0">
                <a:latin typeface="+mj-lt"/>
                <a:ea typeface="+mn-ea"/>
              </a:rPr>
              <a:t>几只。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07A365B-8A37-955B-B613-A727F90E2C8F}"/>
              </a:ext>
            </a:extLst>
          </p:cNvPr>
          <p:cNvSpPr txBox="1"/>
          <p:nvPr/>
        </p:nvSpPr>
        <p:spPr>
          <a:xfrm>
            <a:off x="6901153" y="4144759"/>
            <a:ext cx="3879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6E2828D-8D4C-B0F7-0CF9-67474D22E6F1}"/>
              </a:ext>
            </a:extLst>
          </p:cNvPr>
          <p:cNvSpPr txBox="1"/>
          <p:nvPr/>
        </p:nvSpPr>
        <p:spPr>
          <a:xfrm>
            <a:off x="6922129" y="343838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897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 animBg="1"/>
      <p:bldP spid="8" grpId="0" animBg="1"/>
      <p:bldP spid="14" grpId="0" animBg="1"/>
      <p:bldP spid="15" grpId="0" animBg="1"/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6EDB2D-F8EF-2227-4CC7-DA796232266D}"/>
              </a:ext>
            </a:extLst>
          </p:cNvPr>
          <p:cNvSpPr txBox="1"/>
          <p:nvPr/>
        </p:nvSpPr>
        <p:spPr>
          <a:xfrm>
            <a:off x="750753" y="484373"/>
            <a:ext cx="54694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求还剩几只要怎样解答呢？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F1FF13-D8A2-D8C5-D3B1-47BBBA9F30F4}"/>
              </a:ext>
            </a:extLst>
          </p:cNvPr>
          <p:cNvSpPr txBox="1"/>
          <p:nvPr/>
        </p:nvSpPr>
        <p:spPr>
          <a:xfrm>
            <a:off x="104114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5+2=7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D78732-F857-75B9-DEED-B7EB88289207}"/>
              </a:ext>
            </a:extLst>
          </p:cNvPr>
          <p:cNvSpPr txBox="1"/>
          <p:nvPr/>
        </p:nvSpPr>
        <p:spPr>
          <a:xfrm>
            <a:off x="349159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7-5=2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8AA189C-9E59-2B6A-AA3D-D5AF84F5818C}"/>
              </a:ext>
            </a:extLst>
          </p:cNvPr>
          <p:cNvSpPr txBox="1"/>
          <p:nvPr/>
        </p:nvSpPr>
        <p:spPr>
          <a:xfrm>
            <a:off x="594204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7-2=5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D3C576-1D6F-6368-BA04-29D39C72918E}"/>
              </a:ext>
            </a:extLst>
          </p:cNvPr>
          <p:cNvSpPr txBox="1"/>
          <p:nvPr/>
        </p:nvSpPr>
        <p:spPr>
          <a:xfrm>
            <a:off x="750753" y="957064"/>
            <a:ext cx="8222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这几位同学都说还剩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只，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哪个对？哪个错？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402D30C-BB7D-AB3B-E08F-4B430C804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77" y="1583041"/>
            <a:ext cx="1064080" cy="739868"/>
          </a:xfrm>
          <a:prstGeom prst="rect">
            <a:avLst/>
          </a:prstGeom>
        </p:spPr>
      </p:pic>
      <p:sp>
        <p:nvSpPr>
          <p:cNvPr id="17" name="箭头: 右 16">
            <a:extLst>
              <a:ext uri="{FF2B5EF4-FFF2-40B4-BE49-F238E27FC236}">
                <a16:creationId xmlns:a16="http://schemas.microsoft.com/office/drawing/2014/main" id="{B4AAE42C-335C-FD38-DD04-3E11E3F0DFE3}"/>
              </a:ext>
            </a:extLst>
          </p:cNvPr>
          <p:cNvSpPr/>
          <p:nvPr/>
        </p:nvSpPr>
        <p:spPr>
          <a:xfrm rot="5400000">
            <a:off x="1727060" y="2778215"/>
            <a:ext cx="631859" cy="378775"/>
          </a:xfrm>
          <a:prstGeom prst="right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64EEF84-78F5-AAA5-255B-5E0AE5709E7A}"/>
              </a:ext>
            </a:extLst>
          </p:cNvPr>
          <p:cNvSpPr txBox="1"/>
          <p:nvPr/>
        </p:nvSpPr>
        <p:spPr>
          <a:xfrm>
            <a:off x="773031" y="3274132"/>
            <a:ext cx="54694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不能用加法计算，因为一共有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只，跳走了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只，就是从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只里去掉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只，所以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用减法计算</a:t>
            </a:r>
            <a:r>
              <a:rPr lang="zh-CN" altLang="en-US" sz="2800" b="1" dirty="0">
                <a:latin typeface="+mj-lt"/>
                <a:ea typeface="+mn-ea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E5DCB040-4087-98F4-8EFF-BD8BC1D0957F}"/>
              </a:ext>
            </a:extLst>
          </p:cNvPr>
          <p:cNvSpPr/>
          <p:nvPr/>
        </p:nvSpPr>
        <p:spPr>
          <a:xfrm>
            <a:off x="5768140" y="254360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分析解答</a:t>
            </a:r>
          </a:p>
        </p:txBody>
      </p:sp>
    </p:spTree>
    <p:extLst>
      <p:ext uri="{BB962C8B-B14F-4D97-AF65-F5344CB8AC3E}">
        <p14:creationId xmlns:p14="http://schemas.microsoft.com/office/powerpoint/2010/main" val="294522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17" grpId="0" animBg="1"/>
      <p:bldP spid="18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6EDB2D-F8EF-2227-4CC7-DA796232266D}"/>
              </a:ext>
            </a:extLst>
          </p:cNvPr>
          <p:cNvSpPr txBox="1"/>
          <p:nvPr/>
        </p:nvSpPr>
        <p:spPr>
          <a:xfrm>
            <a:off x="750753" y="484373"/>
            <a:ext cx="54694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求还剩几只要怎样解答呢？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F1FF13-D8A2-D8C5-D3B1-47BBBA9F30F4}"/>
              </a:ext>
            </a:extLst>
          </p:cNvPr>
          <p:cNvSpPr txBox="1"/>
          <p:nvPr/>
        </p:nvSpPr>
        <p:spPr>
          <a:xfrm>
            <a:off x="104114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5+2=7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D78732-F857-75B9-DEED-B7EB88289207}"/>
              </a:ext>
            </a:extLst>
          </p:cNvPr>
          <p:cNvSpPr txBox="1"/>
          <p:nvPr/>
        </p:nvSpPr>
        <p:spPr>
          <a:xfrm>
            <a:off x="349159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7-5=2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8AA189C-9E59-2B6A-AA3D-D5AF84F5818C}"/>
              </a:ext>
            </a:extLst>
          </p:cNvPr>
          <p:cNvSpPr txBox="1"/>
          <p:nvPr/>
        </p:nvSpPr>
        <p:spPr>
          <a:xfrm>
            <a:off x="594204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7-2=5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402D30C-BB7D-AB3B-E08F-4B430C804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77" y="1583041"/>
            <a:ext cx="1064080" cy="739868"/>
          </a:xfrm>
          <a:prstGeom prst="rect">
            <a:avLst/>
          </a:prstGeom>
        </p:spPr>
      </p:pic>
      <p:sp>
        <p:nvSpPr>
          <p:cNvPr id="17" name="箭头: 右 16">
            <a:extLst>
              <a:ext uri="{FF2B5EF4-FFF2-40B4-BE49-F238E27FC236}">
                <a16:creationId xmlns:a16="http://schemas.microsoft.com/office/drawing/2014/main" id="{B4AAE42C-335C-FD38-DD04-3E11E3F0DFE3}"/>
              </a:ext>
            </a:extLst>
          </p:cNvPr>
          <p:cNvSpPr/>
          <p:nvPr/>
        </p:nvSpPr>
        <p:spPr>
          <a:xfrm rot="5400000">
            <a:off x="4205751" y="2803914"/>
            <a:ext cx="631859" cy="378775"/>
          </a:xfrm>
          <a:prstGeom prst="right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64EEF84-78F5-AAA5-255B-5E0AE5709E7A}"/>
              </a:ext>
            </a:extLst>
          </p:cNvPr>
          <p:cNvSpPr txBox="1"/>
          <p:nvPr/>
        </p:nvSpPr>
        <p:spPr>
          <a:xfrm>
            <a:off x="1976355" y="3309231"/>
            <a:ext cx="54694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算式等号后面是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，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求的是跳走了几只，不是求还剩几只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7B40FF2-B36B-C484-C139-E6B40A862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826" y="1529629"/>
            <a:ext cx="1064080" cy="739868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D2B6F9F1-F3F8-3120-AF04-FABE454085CB}"/>
              </a:ext>
            </a:extLst>
          </p:cNvPr>
          <p:cNvSpPr/>
          <p:nvPr/>
        </p:nvSpPr>
        <p:spPr>
          <a:xfrm>
            <a:off x="5768140" y="254360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分析解答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EE3BB8A-5115-48DE-A257-53A6A487566F}"/>
              </a:ext>
            </a:extLst>
          </p:cNvPr>
          <p:cNvSpPr txBox="1"/>
          <p:nvPr/>
        </p:nvSpPr>
        <p:spPr>
          <a:xfrm>
            <a:off x="750753" y="957064"/>
            <a:ext cx="8222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这几位同学都说还剩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只，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哪个对？哪个错？</a:t>
            </a:r>
          </a:p>
        </p:txBody>
      </p:sp>
    </p:spTree>
    <p:extLst>
      <p:ext uri="{BB962C8B-B14F-4D97-AF65-F5344CB8AC3E}">
        <p14:creationId xmlns:p14="http://schemas.microsoft.com/office/powerpoint/2010/main" val="376725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6EDB2D-F8EF-2227-4CC7-DA796232266D}"/>
              </a:ext>
            </a:extLst>
          </p:cNvPr>
          <p:cNvSpPr txBox="1"/>
          <p:nvPr/>
        </p:nvSpPr>
        <p:spPr>
          <a:xfrm>
            <a:off x="750753" y="484373"/>
            <a:ext cx="54694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求还剩几只要怎样解答呢？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F1FF13-D8A2-D8C5-D3B1-47BBBA9F30F4}"/>
              </a:ext>
            </a:extLst>
          </p:cNvPr>
          <p:cNvSpPr txBox="1"/>
          <p:nvPr/>
        </p:nvSpPr>
        <p:spPr>
          <a:xfrm>
            <a:off x="104114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5+2=7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D78732-F857-75B9-DEED-B7EB88289207}"/>
              </a:ext>
            </a:extLst>
          </p:cNvPr>
          <p:cNvSpPr txBox="1"/>
          <p:nvPr/>
        </p:nvSpPr>
        <p:spPr>
          <a:xfrm>
            <a:off x="349159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7-5=2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8AA189C-9E59-2B6A-AA3D-D5AF84F5818C}"/>
              </a:ext>
            </a:extLst>
          </p:cNvPr>
          <p:cNvSpPr txBox="1"/>
          <p:nvPr/>
        </p:nvSpPr>
        <p:spPr>
          <a:xfrm>
            <a:off x="5942041" y="1697566"/>
            <a:ext cx="2060181" cy="954107"/>
          </a:xfrm>
          <a:prstGeom prst="rect">
            <a:avLst/>
          </a:prstGeom>
          <a:solidFill>
            <a:srgbClr val="FBDCCD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n-ea"/>
              </a:rPr>
              <a:t>7-2=5</a:t>
            </a:r>
            <a:r>
              <a:rPr lang="zh-CN" altLang="en-US" sz="2800" b="1" dirty="0">
                <a:latin typeface="+mj-lt"/>
                <a:ea typeface="+mn-ea"/>
              </a:rPr>
              <a:t>，</a:t>
            </a:r>
            <a:endParaRPr lang="en-US" altLang="zh-CN" sz="2800" b="1" dirty="0">
              <a:latin typeface="+mj-lt"/>
              <a:ea typeface="+mn-ea"/>
            </a:endParaRPr>
          </a:p>
          <a:p>
            <a:pPr algn="ctr"/>
            <a:r>
              <a:rPr lang="zh-CN" altLang="en-US" sz="2800" b="1" dirty="0">
                <a:latin typeface="+mj-lt"/>
                <a:ea typeface="+mn-ea"/>
              </a:rPr>
              <a:t>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只。</a:t>
            </a:r>
            <a:endParaRPr lang="zh-CN" altLang="en-US" sz="28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402D30C-BB7D-AB3B-E08F-4B430C804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77" y="1583041"/>
            <a:ext cx="1064080" cy="73986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89F45BA-21BD-DB83-E034-166F0D194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482" y="1529629"/>
            <a:ext cx="1064080" cy="739868"/>
          </a:xfrm>
          <a:prstGeom prst="rect">
            <a:avLst/>
          </a:prstGeom>
        </p:spPr>
      </p:pic>
      <p:sp>
        <p:nvSpPr>
          <p:cNvPr id="17" name="箭头: 右 16">
            <a:extLst>
              <a:ext uri="{FF2B5EF4-FFF2-40B4-BE49-F238E27FC236}">
                <a16:creationId xmlns:a16="http://schemas.microsoft.com/office/drawing/2014/main" id="{B4AAE42C-335C-FD38-DD04-3E11E3F0DFE3}"/>
              </a:ext>
            </a:extLst>
          </p:cNvPr>
          <p:cNvSpPr/>
          <p:nvPr/>
        </p:nvSpPr>
        <p:spPr>
          <a:xfrm rot="5400000">
            <a:off x="6656201" y="2803914"/>
            <a:ext cx="631859" cy="378775"/>
          </a:xfrm>
          <a:prstGeom prst="right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64EEF84-78F5-AAA5-255B-5E0AE5709E7A}"/>
              </a:ext>
            </a:extLst>
          </p:cNvPr>
          <p:cNvSpPr txBox="1"/>
          <p:nvPr/>
        </p:nvSpPr>
        <p:spPr>
          <a:xfrm>
            <a:off x="4096507" y="3342474"/>
            <a:ext cx="47201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只，跳走了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只，从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只里去掉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只，就剩下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7B40FF2-B36B-C484-C139-E6B40A862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826" y="1529629"/>
            <a:ext cx="1064080" cy="739868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081806E8-0560-87E7-7989-FAD21BAF51CE}"/>
              </a:ext>
            </a:extLst>
          </p:cNvPr>
          <p:cNvSpPr/>
          <p:nvPr/>
        </p:nvSpPr>
        <p:spPr>
          <a:xfrm>
            <a:off x="5768140" y="254360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分析解答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4DE8257-AF81-4B18-9E8D-678F8F0332F9}"/>
              </a:ext>
            </a:extLst>
          </p:cNvPr>
          <p:cNvSpPr txBox="1"/>
          <p:nvPr/>
        </p:nvSpPr>
        <p:spPr>
          <a:xfrm>
            <a:off x="750753" y="957064"/>
            <a:ext cx="8222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这几位同学都说还剩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只，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哪个对？哪个错？</a:t>
            </a:r>
          </a:p>
        </p:txBody>
      </p:sp>
    </p:spTree>
    <p:extLst>
      <p:ext uri="{BB962C8B-B14F-4D97-AF65-F5344CB8AC3E}">
        <p14:creationId xmlns:p14="http://schemas.microsoft.com/office/powerpoint/2010/main" val="331860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左大括号 1">
            <a:extLst>
              <a:ext uri="{FF2B5EF4-FFF2-40B4-BE49-F238E27FC236}">
                <a16:creationId xmlns:a16="http://schemas.microsoft.com/office/drawing/2014/main" id="{1763D436-FE80-B75B-518E-0FDBAE611D80}"/>
              </a:ext>
            </a:extLst>
          </p:cNvPr>
          <p:cNvSpPr/>
          <p:nvPr/>
        </p:nvSpPr>
        <p:spPr>
          <a:xfrm rot="5400000" flipH="1">
            <a:off x="4875443" y="733985"/>
            <a:ext cx="281920" cy="3339485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矩形 80">
            <a:extLst>
              <a:ext uri="{FF2B5EF4-FFF2-40B4-BE49-F238E27FC236}">
                <a16:creationId xmlns:a16="http://schemas.microsoft.com/office/drawing/2014/main" id="{C9FD2BE7-2170-F1B6-BC47-244FC9638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822" y="2422436"/>
            <a:ext cx="105092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7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只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8B2BA35-BBCD-1AA4-EA6C-85D54B686E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4438" y="297144"/>
            <a:ext cx="4265744" cy="1954195"/>
          </a:xfrm>
          <a:prstGeom prst="rect">
            <a:avLst/>
          </a:prstGeom>
        </p:spPr>
      </p:pic>
      <p:sp>
        <p:nvSpPr>
          <p:cNvPr id="5" name="矩形 80">
            <a:extLst>
              <a:ext uri="{FF2B5EF4-FFF2-40B4-BE49-F238E27FC236}">
                <a16:creationId xmlns:a16="http://schemas.microsoft.com/office/drawing/2014/main" id="{B2A8349B-0CF8-C83C-B564-777CCFDA5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213" y="215679"/>
            <a:ext cx="957219" cy="556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+mn-ea"/>
                <a:ea typeface="+mn-ea"/>
                <a:cs typeface="+mn-ea"/>
                <a:sym typeface="+mn-lt"/>
              </a:rPr>
              <a:t>？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只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C6B4BFAB-AF30-2FFA-ABC4-05A7265550BA}"/>
              </a:ext>
            </a:extLst>
          </p:cNvPr>
          <p:cNvSpPr/>
          <p:nvPr/>
        </p:nvSpPr>
        <p:spPr>
          <a:xfrm>
            <a:off x="439784" y="377228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分析解答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5DE00D8-7CCF-E96E-0DF2-7FD7BB8B4636}"/>
              </a:ext>
            </a:extLst>
          </p:cNvPr>
          <p:cNvGrpSpPr/>
          <p:nvPr/>
        </p:nvGrpSpPr>
        <p:grpSpPr>
          <a:xfrm>
            <a:off x="633716" y="3745645"/>
            <a:ext cx="3477519" cy="415059"/>
            <a:chOff x="697340" y="3350534"/>
            <a:chExt cx="3477519" cy="415059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19680F2-D4BF-BD0F-23D3-57A6BD5BD84C}"/>
                </a:ext>
              </a:extLst>
            </p:cNvPr>
            <p:cNvSpPr/>
            <p:nvPr/>
          </p:nvSpPr>
          <p:spPr>
            <a:xfrm>
              <a:off x="697340" y="3350534"/>
              <a:ext cx="415059" cy="41505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445AD30-C6B1-BE41-E059-393343EA3303}"/>
                </a:ext>
              </a:extLst>
            </p:cNvPr>
            <p:cNvSpPr/>
            <p:nvPr/>
          </p:nvSpPr>
          <p:spPr>
            <a:xfrm>
              <a:off x="1207750" y="3350534"/>
              <a:ext cx="415059" cy="41505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A06B67DA-7BD6-F302-C5C2-F2DE6AAE9019}"/>
                </a:ext>
              </a:extLst>
            </p:cNvPr>
            <p:cNvSpPr/>
            <p:nvPr/>
          </p:nvSpPr>
          <p:spPr>
            <a:xfrm>
              <a:off x="1718160" y="3350534"/>
              <a:ext cx="415059" cy="41505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A48B73B7-F884-99F5-9452-4F39BC2B718D}"/>
                </a:ext>
              </a:extLst>
            </p:cNvPr>
            <p:cNvSpPr/>
            <p:nvPr/>
          </p:nvSpPr>
          <p:spPr>
            <a:xfrm>
              <a:off x="2228570" y="3350534"/>
              <a:ext cx="415059" cy="41505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964979F9-7243-187A-AA72-E1B9B3C9C6AC}"/>
                </a:ext>
              </a:extLst>
            </p:cNvPr>
            <p:cNvSpPr/>
            <p:nvPr/>
          </p:nvSpPr>
          <p:spPr>
            <a:xfrm>
              <a:off x="2738980" y="3350534"/>
              <a:ext cx="415059" cy="41505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252D162-6075-4782-5759-A123231E1713}"/>
                </a:ext>
              </a:extLst>
            </p:cNvPr>
            <p:cNvSpPr/>
            <p:nvPr/>
          </p:nvSpPr>
          <p:spPr>
            <a:xfrm>
              <a:off x="3249390" y="3350534"/>
              <a:ext cx="415059" cy="41505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1B7B9299-250E-01CC-E243-BAC94F06DBD0}"/>
                </a:ext>
              </a:extLst>
            </p:cNvPr>
            <p:cNvSpPr/>
            <p:nvPr/>
          </p:nvSpPr>
          <p:spPr>
            <a:xfrm>
              <a:off x="3759800" y="3350534"/>
              <a:ext cx="415059" cy="41505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左大括号 24">
            <a:extLst>
              <a:ext uri="{FF2B5EF4-FFF2-40B4-BE49-F238E27FC236}">
                <a16:creationId xmlns:a16="http://schemas.microsoft.com/office/drawing/2014/main" id="{315D18A9-B202-BCC6-3CC8-7CB0EB87E2FB}"/>
              </a:ext>
            </a:extLst>
          </p:cNvPr>
          <p:cNvSpPr/>
          <p:nvPr/>
        </p:nvSpPr>
        <p:spPr>
          <a:xfrm rot="5400000" flipH="1">
            <a:off x="2219996" y="2860649"/>
            <a:ext cx="281919" cy="3085498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矩形 80">
            <a:extLst>
              <a:ext uri="{FF2B5EF4-FFF2-40B4-BE49-F238E27FC236}">
                <a16:creationId xmlns:a16="http://schemas.microsoft.com/office/drawing/2014/main" id="{3DE9EEFB-C9CD-B412-4055-0654F2DBE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479" y="4454292"/>
            <a:ext cx="2153051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  <a:cs typeface="+mn-ea"/>
                <a:sym typeface="+mn-lt"/>
              </a:rPr>
              <a:t>一共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  <a:cs typeface="+mn-ea"/>
                <a:sym typeface="+mn-lt"/>
              </a:rPr>
              <a:t>7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  <a:cs typeface="+mn-ea"/>
                <a:sym typeface="+mn-lt"/>
              </a:rPr>
              <a:t>只</a:t>
            </a:r>
          </a:p>
        </p:txBody>
      </p:sp>
      <p:sp>
        <p:nvSpPr>
          <p:cNvPr id="27" name="左大括号 26">
            <a:extLst>
              <a:ext uri="{FF2B5EF4-FFF2-40B4-BE49-F238E27FC236}">
                <a16:creationId xmlns:a16="http://schemas.microsoft.com/office/drawing/2014/main" id="{008AD57F-959D-415A-74AA-E45C843ADCCC}"/>
              </a:ext>
            </a:extLst>
          </p:cNvPr>
          <p:cNvSpPr/>
          <p:nvPr/>
        </p:nvSpPr>
        <p:spPr>
          <a:xfrm rot="16200000" flipH="1">
            <a:off x="1696190" y="2484007"/>
            <a:ext cx="281919" cy="2037885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8E2CB01-3090-F47D-3A7D-E680999BB5AD}"/>
              </a:ext>
            </a:extLst>
          </p:cNvPr>
          <p:cNvCxnSpPr>
            <a:cxnSpLocks/>
          </p:cNvCxnSpPr>
          <p:nvPr/>
        </p:nvCxnSpPr>
        <p:spPr>
          <a:xfrm>
            <a:off x="3246511" y="3694777"/>
            <a:ext cx="324805" cy="5167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3CDD0B40-EBF6-A1AC-C32A-212CEEF438DA}"/>
              </a:ext>
            </a:extLst>
          </p:cNvPr>
          <p:cNvCxnSpPr>
            <a:cxnSpLocks/>
          </p:cNvCxnSpPr>
          <p:nvPr/>
        </p:nvCxnSpPr>
        <p:spPr>
          <a:xfrm>
            <a:off x="3727412" y="3696784"/>
            <a:ext cx="324805" cy="5167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左大括号 31">
            <a:extLst>
              <a:ext uri="{FF2B5EF4-FFF2-40B4-BE49-F238E27FC236}">
                <a16:creationId xmlns:a16="http://schemas.microsoft.com/office/drawing/2014/main" id="{081B9172-4D43-E62A-B6C7-319E6ECB55DF}"/>
              </a:ext>
            </a:extLst>
          </p:cNvPr>
          <p:cNvSpPr/>
          <p:nvPr/>
        </p:nvSpPr>
        <p:spPr>
          <a:xfrm rot="16200000" flipH="1">
            <a:off x="3581797" y="3212927"/>
            <a:ext cx="281919" cy="658922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3" name="矩形 80">
            <a:extLst>
              <a:ext uri="{FF2B5EF4-FFF2-40B4-BE49-F238E27FC236}">
                <a16:creationId xmlns:a16="http://schemas.microsoft.com/office/drawing/2014/main" id="{E9F4B3ED-C738-D4A5-ACF2-B872D2970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233" y="2809458"/>
            <a:ext cx="2153051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  <a:cs typeface="+mn-ea"/>
                <a:sym typeface="+mn-lt"/>
              </a:rPr>
              <a:t>跳走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  <a:cs typeface="+mn-ea"/>
                <a:sym typeface="+mn-lt"/>
              </a:rPr>
              <a:t>只</a:t>
            </a:r>
          </a:p>
        </p:txBody>
      </p:sp>
      <p:sp>
        <p:nvSpPr>
          <p:cNvPr id="34" name="矩形 80">
            <a:extLst>
              <a:ext uri="{FF2B5EF4-FFF2-40B4-BE49-F238E27FC236}">
                <a16:creationId xmlns:a16="http://schemas.microsoft.com/office/drawing/2014/main" id="{C72B94EE-60F9-9F88-BF92-F04EED52C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674" y="2813361"/>
            <a:ext cx="2153051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  <a:cs typeface="+mn-ea"/>
                <a:sym typeface="+mn-lt"/>
              </a:rPr>
              <a:t>还剩？只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F5FD04C-B432-9E4C-B1A0-B22427BD8AA3}"/>
              </a:ext>
            </a:extLst>
          </p:cNvPr>
          <p:cNvSpPr txBox="1"/>
          <p:nvPr/>
        </p:nvSpPr>
        <p:spPr>
          <a:xfrm>
            <a:off x="5288151" y="3542388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7-2=5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87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 animBg="1"/>
      <p:bldP spid="26" grpId="0"/>
      <p:bldP spid="27" grpId="0" animBg="1"/>
      <p:bldP spid="32" grpId="0" animBg="1"/>
      <p:bldP spid="33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B2FA3984-88CB-3512-4EC6-69C574C24617}"/>
              </a:ext>
            </a:extLst>
          </p:cNvPr>
          <p:cNvSpPr/>
          <p:nvPr/>
        </p:nvSpPr>
        <p:spPr>
          <a:xfrm>
            <a:off x="439784" y="377228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回顾反思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0A134E6-8541-224F-94A1-1C20F5CDBE8E}"/>
              </a:ext>
            </a:extLst>
          </p:cNvPr>
          <p:cNvSpPr txBox="1"/>
          <p:nvPr/>
        </p:nvSpPr>
        <p:spPr>
          <a:xfrm>
            <a:off x="1354184" y="1266588"/>
            <a:ext cx="62991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我们的解答正确吗？应该怎样检查呢？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CE070AC-C3E2-C179-18F8-23281E7B9E15}"/>
              </a:ext>
            </a:extLst>
          </p:cNvPr>
          <p:cNvSpPr txBox="1"/>
          <p:nvPr/>
        </p:nvSpPr>
        <p:spPr>
          <a:xfrm>
            <a:off x="3413731" y="708877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7-2=5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DB42FF-4453-D952-58AE-A982179FD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79" y="2179924"/>
            <a:ext cx="1119605" cy="2181345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93069707-A94E-9526-3064-0E646ACA3868}"/>
              </a:ext>
            </a:extLst>
          </p:cNvPr>
          <p:cNvSpPr/>
          <p:nvPr/>
        </p:nvSpPr>
        <p:spPr>
          <a:xfrm>
            <a:off x="1756603" y="1897645"/>
            <a:ext cx="4757085" cy="954107"/>
          </a:xfrm>
          <a:prstGeom prst="wedgeRoundRectCallout">
            <a:avLst>
              <a:gd name="adj1" fmla="val -59418"/>
              <a:gd name="adj2" fmla="val 5064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跳走的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只加上剩下的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只，正好是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只，做对了。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3C57D7-EE77-E5DF-2F60-116805BEA14D}"/>
              </a:ext>
            </a:extLst>
          </p:cNvPr>
          <p:cNvSpPr txBox="1"/>
          <p:nvPr/>
        </p:nvSpPr>
        <p:spPr>
          <a:xfrm>
            <a:off x="2753000" y="3092083"/>
            <a:ext cx="49757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为什么要用减法解决呢？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8321E09-18D9-5615-8E7B-88562CA2C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28771" y="2744020"/>
            <a:ext cx="1180650" cy="239948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AF0A5BCE-2EB5-B85E-4A83-527B2F861C3C}"/>
              </a:ext>
            </a:extLst>
          </p:cNvPr>
          <p:cNvSpPr/>
          <p:nvPr/>
        </p:nvSpPr>
        <p:spPr>
          <a:xfrm>
            <a:off x="2751614" y="3847914"/>
            <a:ext cx="4608606" cy="954107"/>
          </a:xfrm>
          <a:prstGeom prst="wedgeRoundRectCallout">
            <a:avLst>
              <a:gd name="adj1" fmla="val 57869"/>
              <a:gd name="adj2" fmla="val -4187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“？”的位置变了，现在表示的是求剩下的部分。</a:t>
            </a:r>
          </a:p>
        </p:txBody>
      </p:sp>
    </p:spTree>
    <p:extLst>
      <p:ext uri="{BB962C8B-B14F-4D97-AF65-F5344CB8AC3E}">
        <p14:creationId xmlns:p14="http://schemas.microsoft.com/office/powerpoint/2010/main" val="3311544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5F22245-9288-BFA7-A3CE-B5B4995FD3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4E9"/>
              </a:clrFrom>
              <a:clrTo>
                <a:srgbClr val="FEF4E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601" y="634705"/>
            <a:ext cx="1990001" cy="555156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0E298632-99E9-AD8E-70BF-ACB86792CCF7}"/>
              </a:ext>
            </a:extLst>
          </p:cNvPr>
          <p:cNvGrpSpPr/>
          <p:nvPr/>
        </p:nvGrpSpPr>
        <p:grpSpPr>
          <a:xfrm>
            <a:off x="874888" y="1721208"/>
            <a:ext cx="7394223" cy="1949508"/>
            <a:chOff x="874888" y="1721208"/>
            <a:chExt cx="7394223" cy="1949508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78A9F86-0893-23C9-D787-C24CC9D4650E}"/>
                </a:ext>
              </a:extLst>
            </p:cNvPr>
            <p:cNvSpPr txBox="1"/>
            <p:nvPr/>
          </p:nvSpPr>
          <p:spPr>
            <a:xfrm>
              <a:off x="874888" y="1721208"/>
              <a:ext cx="7394223" cy="19495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+mj-lt"/>
                  <a:ea typeface="+mn-ea"/>
                </a:rPr>
                <a:t>“？”在“               ”上面的一侧，表示的是求一部分，用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+mn-ea"/>
                </a:rPr>
                <a:t>减法</a:t>
              </a:r>
              <a:r>
                <a:rPr lang="zh-CN" altLang="en-US" sz="2800" b="1" dirty="0">
                  <a:latin typeface="+mj-lt"/>
                  <a:ea typeface="+mn-ea"/>
                </a:rPr>
                <a:t>计算，即用“               ”下面的总数减去上面已知的部分。</a:t>
              </a:r>
              <a:endParaRPr lang="zh-CN" altLang="en-US" sz="2800" b="1" dirty="0">
                <a:solidFill>
                  <a:schemeClr val="tx1"/>
                </a:solidFill>
                <a:latin typeface="+mj-lt"/>
                <a:ea typeface="+mn-ea"/>
              </a:endParaRPr>
            </a:p>
          </p:txBody>
        </p:sp>
        <p:sp>
          <p:nvSpPr>
            <p:cNvPr id="4" name="左大括号 3">
              <a:extLst>
                <a:ext uri="{FF2B5EF4-FFF2-40B4-BE49-F238E27FC236}">
                  <a16:creationId xmlns:a16="http://schemas.microsoft.com/office/drawing/2014/main" id="{8B0B069E-D1C2-8787-0A60-C755303D26AB}"/>
                </a:ext>
              </a:extLst>
            </p:cNvPr>
            <p:cNvSpPr/>
            <p:nvPr/>
          </p:nvSpPr>
          <p:spPr>
            <a:xfrm rot="5400000" flipH="1">
              <a:off x="3318359" y="1625025"/>
              <a:ext cx="198210" cy="1067295"/>
            </a:xfrm>
            <a:prstGeom prst="leftBrace">
              <a:avLst>
                <a:gd name="adj1" fmla="val 36054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" name="左大括号 4">
              <a:extLst>
                <a:ext uri="{FF2B5EF4-FFF2-40B4-BE49-F238E27FC236}">
                  <a16:creationId xmlns:a16="http://schemas.microsoft.com/office/drawing/2014/main" id="{67BE83D1-3172-3D3D-3DF1-8966B5BCEC05}"/>
                </a:ext>
              </a:extLst>
            </p:cNvPr>
            <p:cNvSpPr/>
            <p:nvPr/>
          </p:nvSpPr>
          <p:spPr>
            <a:xfrm rot="5400000" flipH="1">
              <a:off x="6541339" y="2238841"/>
              <a:ext cx="198210" cy="1067295"/>
            </a:xfrm>
            <a:prstGeom prst="leftBrace">
              <a:avLst>
                <a:gd name="adj1" fmla="val 36054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217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8FC14C0-9B81-3FB7-7B5C-01DB3A162DA6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1505233-7CAD-97A1-E4C6-727392CDA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19403C5-0B10-903C-E595-D9BFDE5A61D5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8A1F0C4-7B99-7060-ABFA-B9B77D8A99B6}"/>
              </a:ext>
            </a:extLst>
          </p:cNvPr>
          <p:cNvSpPr txBox="1"/>
          <p:nvPr/>
        </p:nvSpPr>
        <p:spPr>
          <a:xfrm>
            <a:off x="4747235" y="414768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P46</a:t>
            </a:r>
            <a:r>
              <a:rPr lang="zh-CN" altLang="en-US" sz="2000" b="1" dirty="0">
                <a:latin typeface="+mj-lt"/>
              </a:rPr>
              <a:t>“做一做”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7" name="左大括号 6">
            <a:extLst>
              <a:ext uri="{FF2B5EF4-FFF2-40B4-BE49-F238E27FC236}">
                <a16:creationId xmlns:a16="http://schemas.microsoft.com/office/drawing/2014/main" id="{AF00175A-CED3-9C16-4CFE-00EBB4835127}"/>
              </a:ext>
            </a:extLst>
          </p:cNvPr>
          <p:cNvSpPr/>
          <p:nvPr/>
        </p:nvSpPr>
        <p:spPr>
          <a:xfrm rot="5400000" flipH="1">
            <a:off x="4421303" y="526637"/>
            <a:ext cx="211483" cy="4808664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80">
            <a:extLst>
              <a:ext uri="{FF2B5EF4-FFF2-40B4-BE49-F238E27FC236}">
                <a16:creationId xmlns:a16="http://schemas.microsoft.com/office/drawing/2014/main" id="{F06DF4B6-BB61-7EA0-43E5-AC8EFA8EE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6" y="2955773"/>
            <a:ext cx="105092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只</a:t>
            </a:r>
          </a:p>
        </p:txBody>
      </p:sp>
      <p:sp>
        <p:nvSpPr>
          <p:cNvPr id="9" name="矩形 80">
            <a:extLst>
              <a:ext uri="{FF2B5EF4-FFF2-40B4-BE49-F238E27FC236}">
                <a16:creationId xmlns:a16="http://schemas.microsoft.com/office/drawing/2014/main" id="{2CC3CABD-ECFE-8345-A616-9B3936F47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08" y="3603895"/>
            <a:ext cx="5315268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一共有   只，走了   只。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68776FE-2A99-954F-92B6-EFB47D1A9338}"/>
              </a:ext>
            </a:extLst>
          </p:cNvPr>
          <p:cNvSpPr/>
          <p:nvPr/>
        </p:nvSpPr>
        <p:spPr bwMode="auto">
          <a:xfrm>
            <a:off x="1679962" y="3686293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E859436-C61D-A14E-CC2F-7B1B1BEFAD68}"/>
              </a:ext>
            </a:extLst>
          </p:cNvPr>
          <p:cNvSpPr/>
          <p:nvPr/>
        </p:nvSpPr>
        <p:spPr bwMode="auto">
          <a:xfrm>
            <a:off x="3547888" y="3686293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80">
            <a:extLst>
              <a:ext uri="{FF2B5EF4-FFF2-40B4-BE49-F238E27FC236}">
                <a16:creationId xmlns:a16="http://schemas.microsoft.com/office/drawing/2014/main" id="{12CC1669-BA9A-1D98-91BE-68188DCDE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3593" y="3577084"/>
            <a:ext cx="2440184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还剩几只？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04B23E0-797C-C917-008B-596181B2E482}"/>
              </a:ext>
            </a:extLst>
          </p:cNvPr>
          <p:cNvGrpSpPr/>
          <p:nvPr/>
        </p:nvGrpSpPr>
        <p:grpSpPr>
          <a:xfrm>
            <a:off x="2783970" y="4330992"/>
            <a:ext cx="4147407" cy="556884"/>
            <a:chOff x="1946788" y="4334127"/>
            <a:chExt cx="4147407" cy="55688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454DB12-2383-C343-50DF-D81434643B9F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DA6DE5D-E1AA-1DA3-10FC-79928D4A6738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12D0BB25-C2DB-137F-0952-E428976A2CAB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80">
              <a:extLst>
                <a:ext uri="{FF2B5EF4-FFF2-40B4-BE49-F238E27FC236}">
                  <a16:creationId xmlns:a16="http://schemas.microsoft.com/office/drawing/2014/main" id="{AD44CB94-C7D1-9A74-3609-9E2EF5424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440184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（只）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7E4B592-5ABE-D7DB-FB0F-F87E93381E14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70852490-92F1-60D7-87D3-AC840E53EFE2}"/>
              </a:ext>
            </a:extLst>
          </p:cNvPr>
          <p:cNvSpPr txBox="1"/>
          <p:nvPr/>
        </p:nvSpPr>
        <p:spPr>
          <a:xfrm>
            <a:off x="1710812" y="366435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FCE1044-FCDB-6079-A15C-8F991852E925}"/>
              </a:ext>
            </a:extLst>
          </p:cNvPr>
          <p:cNvSpPr txBox="1"/>
          <p:nvPr/>
        </p:nvSpPr>
        <p:spPr>
          <a:xfrm>
            <a:off x="3609775" y="3637559"/>
            <a:ext cx="452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7639520-6C7D-A667-8429-DEF0D1636A28}"/>
              </a:ext>
            </a:extLst>
          </p:cNvPr>
          <p:cNvSpPr txBox="1"/>
          <p:nvPr/>
        </p:nvSpPr>
        <p:spPr>
          <a:xfrm>
            <a:off x="2811665" y="434644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52A6E01-6B7F-8B84-91FC-8CBD79947B5B}"/>
              </a:ext>
            </a:extLst>
          </p:cNvPr>
          <p:cNvSpPr txBox="1"/>
          <p:nvPr/>
        </p:nvSpPr>
        <p:spPr>
          <a:xfrm>
            <a:off x="4005180" y="434644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828D3A8-0461-DD6A-7CBA-F55501FCA36A}"/>
              </a:ext>
            </a:extLst>
          </p:cNvPr>
          <p:cNvSpPr txBox="1"/>
          <p:nvPr/>
        </p:nvSpPr>
        <p:spPr>
          <a:xfrm>
            <a:off x="4925396" y="4357685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F2260FD-CA8A-606D-BB1E-A96BA39F446F}"/>
              </a:ext>
            </a:extLst>
          </p:cNvPr>
          <p:cNvSpPr txBox="1"/>
          <p:nvPr/>
        </p:nvSpPr>
        <p:spPr>
          <a:xfrm>
            <a:off x="3417182" y="4342502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8FB0E60-75AE-7280-37D6-1F07D6E196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1223" y="830891"/>
            <a:ext cx="5161550" cy="1928533"/>
          </a:xfrm>
          <a:prstGeom prst="rect">
            <a:avLst/>
          </a:prstGeom>
        </p:spPr>
      </p:pic>
      <p:sp>
        <p:nvSpPr>
          <p:cNvPr id="13" name="矩形 80">
            <a:extLst>
              <a:ext uri="{FF2B5EF4-FFF2-40B4-BE49-F238E27FC236}">
                <a16:creationId xmlns:a16="http://schemas.microsoft.com/office/drawing/2014/main" id="{B4C0F1F2-A61F-B80D-3984-E3384E8E1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190" y="895816"/>
            <a:ext cx="957219" cy="556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+mn-ea"/>
                <a:ea typeface="+mn-ea"/>
                <a:cs typeface="+mn-ea"/>
                <a:sym typeface="+mn-lt"/>
              </a:rPr>
              <a:t>？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只</a:t>
            </a:r>
          </a:p>
        </p:txBody>
      </p:sp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41FF081-EBC1-47E5-854E-04F062568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133" y="1088139"/>
            <a:ext cx="3871497" cy="2384842"/>
          </a:xfrm>
          <a:prstGeom prst="rect">
            <a:avLst/>
          </a:prstGeom>
          <a:ln w="12700">
            <a:solidFill>
              <a:srgbClr val="0000FF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6E24B97-AF91-4DD1-8B6D-458349B12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70" y="1088139"/>
            <a:ext cx="4304064" cy="2386800"/>
          </a:xfrm>
          <a:prstGeom prst="rect">
            <a:avLst/>
          </a:prstGeom>
          <a:ln w="12700">
            <a:solidFill>
              <a:srgbClr val="0000FF"/>
            </a:solidFill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691F571-5600-46ED-B485-6C4254690549}"/>
              </a:ext>
            </a:extLst>
          </p:cNvPr>
          <p:cNvSpPr txBox="1"/>
          <p:nvPr/>
        </p:nvSpPr>
        <p:spPr>
          <a:xfrm>
            <a:off x="730156" y="525022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这两道题在计算时有什么区别？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9B1FD4D-1205-4509-95ED-1EAEBBE28CDA}"/>
              </a:ext>
            </a:extLst>
          </p:cNvPr>
          <p:cNvSpPr txBox="1"/>
          <p:nvPr/>
        </p:nvSpPr>
        <p:spPr>
          <a:xfrm>
            <a:off x="530181" y="3612010"/>
            <a:ext cx="4012441" cy="934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/>
              <a:t>已知两部分，求两部分合起来是多少，要用</a:t>
            </a:r>
            <a:r>
              <a:rPr lang="zh-CN" altLang="en-US" sz="2400" b="1" dirty="0">
                <a:solidFill>
                  <a:srgbClr val="FF0000"/>
                </a:solidFill>
              </a:rPr>
              <a:t>加法</a:t>
            </a:r>
            <a:r>
              <a:rPr lang="zh-CN" altLang="en-US" sz="2400" b="1" dirty="0"/>
              <a:t>计算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725C53D-C73B-4B70-9E05-FC0CAC8392C0}"/>
              </a:ext>
            </a:extLst>
          </p:cNvPr>
          <p:cNvSpPr txBox="1"/>
          <p:nvPr/>
        </p:nvSpPr>
        <p:spPr>
          <a:xfrm>
            <a:off x="4985749" y="3612010"/>
            <a:ext cx="3628070" cy="934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/>
              <a:t>从整体里去掉一部分，求另一部分，用</a:t>
            </a:r>
            <a:r>
              <a:rPr lang="zh-CN" altLang="en-US" sz="2400" b="1" dirty="0">
                <a:solidFill>
                  <a:srgbClr val="FF0000"/>
                </a:solidFill>
              </a:rPr>
              <a:t>减法</a:t>
            </a:r>
            <a:r>
              <a:rPr lang="zh-CN" altLang="en-US" sz="2400" b="1" dirty="0"/>
              <a:t>计算</a:t>
            </a:r>
          </a:p>
        </p:txBody>
      </p:sp>
    </p:spTree>
    <p:extLst>
      <p:ext uri="{BB962C8B-B14F-4D97-AF65-F5344CB8AC3E}">
        <p14:creationId xmlns:p14="http://schemas.microsoft.com/office/powerpoint/2010/main" val="113909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CA340903-B4AF-38A0-C791-8DCB207C8302}"/>
              </a:ext>
            </a:extLst>
          </p:cNvPr>
          <p:cNvSpPr txBox="1"/>
          <p:nvPr/>
        </p:nvSpPr>
        <p:spPr>
          <a:xfrm>
            <a:off x="3151803" y="722206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解决问题（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AD1635-EC8F-E83B-022E-91C6F26745FD}"/>
              </a:ext>
            </a:extLst>
          </p:cNvPr>
          <p:cNvSpPr txBox="1"/>
          <p:nvPr/>
        </p:nvSpPr>
        <p:spPr>
          <a:xfrm>
            <a:off x="2257479" y="2839055"/>
            <a:ext cx="8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B26F2F-2066-A023-96BE-95397BEB3CFB}"/>
              </a:ext>
            </a:extLst>
          </p:cNvPr>
          <p:cNvSpPr txBox="1"/>
          <p:nvPr/>
        </p:nvSpPr>
        <p:spPr>
          <a:xfrm>
            <a:off x="3048604" y="1992741"/>
            <a:ext cx="8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EC5E3774-4FBF-C039-86FC-E830F88CE3FC}"/>
              </a:ext>
            </a:extLst>
          </p:cNvPr>
          <p:cNvSpPr/>
          <p:nvPr/>
        </p:nvSpPr>
        <p:spPr>
          <a:xfrm rot="5400000" flipH="1">
            <a:off x="2479501" y="1774076"/>
            <a:ext cx="274380" cy="1758150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22B5A90-D66C-EAC2-1B5A-62567D7B07C8}"/>
              </a:ext>
            </a:extLst>
          </p:cNvPr>
          <p:cNvSpPr txBox="1"/>
          <p:nvPr/>
        </p:nvSpPr>
        <p:spPr>
          <a:xfrm>
            <a:off x="1266496" y="1980632"/>
            <a:ext cx="11266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？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55BFB0A-7649-B529-5410-A3051339BA50}"/>
              </a:ext>
            </a:extLst>
          </p:cNvPr>
          <p:cNvSpPr txBox="1"/>
          <p:nvPr/>
        </p:nvSpPr>
        <p:spPr>
          <a:xfrm>
            <a:off x="4572000" y="1960653"/>
            <a:ext cx="3237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只青蛙，</a:t>
            </a:r>
            <a:endParaRPr lang="en-US" altLang="zh-CN" sz="2800" b="1" dirty="0">
              <a:latin typeface="+mj-lt"/>
              <a:ea typeface="+mn-ea"/>
            </a:endParaRPr>
          </a:p>
          <a:p>
            <a:r>
              <a:rPr lang="zh-CN" altLang="en-US" sz="2800" b="1" dirty="0">
                <a:latin typeface="+mj-lt"/>
                <a:ea typeface="+mn-ea"/>
              </a:rPr>
              <a:t>跳走了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只，</a:t>
            </a:r>
            <a:endParaRPr lang="en-US" altLang="zh-CN" sz="2800" b="1" dirty="0">
              <a:latin typeface="+mj-lt"/>
              <a:ea typeface="+mn-ea"/>
            </a:endParaRPr>
          </a:p>
          <a:p>
            <a:r>
              <a:rPr lang="zh-CN" altLang="en-US" sz="2800" b="1" dirty="0">
                <a:latin typeface="+mj-lt"/>
                <a:ea typeface="+mn-ea"/>
              </a:rPr>
              <a:t>还剩几只？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641F627-600B-8856-FCA3-BDEF1B94CFE6}"/>
              </a:ext>
            </a:extLst>
          </p:cNvPr>
          <p:cNvSpPr txBox="1"/>
          <p:nvPr/>
        </p:nvSpPr>
        <p:spPr>
          <a:xfrm>
            <a:off x="4572000" y="3370439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7-2=5</a:t>
            </a:r>
            <a:r>
              <a:rPr lang="zh-CN" altLang="en-US" sz="2800" b="1" dirty="0">
                <a:latin typeface="+mj-lt"/>
                <a:ea typeface="+mn-ea"/>
              </a:rPr>
              <a:t>（只）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1746</TotalTime>
  <Pages>0</Pages>
  <Words>552</Words>
  <Characters>0</Characters>
  <Application>Microsoft Office PowerPoint</Application>
  <DocSecurity>0</DocSecurity>
  <PresentationFormat>全屏显示(16:9)</PresentationFormat>
  <Lines>0</Lines>
  <Paragraphs>92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黑体</vt:lpstr>
      <vt:lpstr>楷体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183</cp:revision>
  <dcterms:created xsi:type="dcterms:W3CDTF">2016-01-14T07:05:12Z</dcterms:created>
  <dcterms:modified xsi:type="dcterms:W3CDTF">2024-08-27T02:57:08Z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