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32"/>
  </p:notesMasterIdLst>
  <p:sldIdLst>
    <p:sldId id="447" r:id="rId2"/>
    <p:sldId id="499" r:id="rId3"/>
    <p:sldId id="479" r:id="rId4"/>
    <p:sldId id="501" r:id="rId5"/>
    <p:sldId id="500" r:id="rId6"/>
    <p:sldId id="502" r:id="rId7"/>
    <p:sldId id="503" r:id="rId8"/>
    <p:sldId id="504" r:id="rId9"/>
    <p:sldId id="505" r:id="rId10"/>
    <p:sldId id="506" r:id="rId11"/>
    <p:sldId id="512" r:id="rId12"/>
    <p:sldId id="507" r:id="rId13"/>
    <p:sldId id="508" r:id="rId14"/>
    <p:sldId id="514" r:id="rId15"/>
    <p:sldId id="513" r:id="rId16"/>
    <p:sldId id="509" r:id="rId17"/>
    <p:sldId id="510" r:id="rId18"/>
    <p:sldId id="523" r:id="rId19"/>
    <p:sldId id="527" r:id="rId20"/>
    <p:sldId id="511" r:id="rId21"/>
    <p:sldId id="524" r:id="rId22"/>
    <p:sldId id="525" r:id="rId23"/>
    <p:sldId id="526" r:id="rId24"/>
    <p:sldId id="516" r:id="rId25"/>
    <p:sldId id="517" r:id="rId26"/>
    <p:sldId id="518" r:id="rId27"/>
    <p:sldId id="485" r:id="rId28"/>
    <p:sldId id="486" r:id="rId2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6A47"/>
    <a:srgbClr val="E2F2F1"/>
    <a:srgbClr val="FBDCCD"/>
    <a:srgbClr val="DA4E4E"/>
    <a:srgbClr val="E4B3B2"/>
    <a:srgbClr val="0000FF"/>
    <a:srgbClr val="F9B57D"/>
    <a:srgbClr val="E8A54E"/>
    <a:srgbClr val="D99593"/>
    <a:srgbClr val="B3DD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82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360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4C9361DE-4F18-466A-BBD2-07E9966D9E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BADC1672-B2B7-4CFD-9C86-736B0D2F464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C4053AE1-4C87-466D-8B87-94C438F05AD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64646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166" y="3024187"/>
            <a:ext cx="3799667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练一练</a:t>
            </a: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47831EB5-02B8-408C-9D40-25BA4851E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685018" cy="904875"/>
          </a:xfrm>
          <a:prstGeom prst="rect">
            <a:avLst/>
          </a:prstGeom>
          <a:noFill/>
        </p:spPr>
        <p:txBody>
          <a:bodyPr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2.6~9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E6EE2A27-8380-2DE9-6A5E-DC69EE83935C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7A1BE93-AB86-EE93-09A6-3D12AD21A5F3}"/>
              </a:ext>
            </a:extLst>
          </p:cNvPr>
          <p:cNvSpPr txBox="1"/>
          <p:nvPr/>
        </p:nvSpPr>
        <p:spPr>
          <a:xfrm>
            <a:off x="839750" y="988993"/>
            <a:ext cx="7001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关于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这两位朋友，在前几节课中，我们学习了哪些内容呢？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22E064C-094A-A60A-13C9-20DF348F8E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t="53111" r="57977"/>
          <a:stretch/>
        </p:blipFill>
        <p:spPr>
          <a:xfrm>
            <a:off x="2531772" y="1943100"/>
            <a:ext cx="1385864" cy="241173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72762DC-4DB8-13DF-E519-F003BDD5B6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4" t="53111" r="43174"/>
          <a:stretch/>
        </p:blipFill>
        <p:spPr>
          <a:xfrm>
            <a:off x="4611990" y="1943100"/>
            <a:ext cx="1228751" cy="241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78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188E14E0-660B-4AC7-9199-DF55E08D4D6A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0C30081-AE1F-4356-AF28-7ACF4CC3C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3838CAF-8D89-47FF-AA25-C8B5E183C9E0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练习巩固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0C4E2030-358A-C551-B7C2-30A9D9933FBE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P47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1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E12969A-9EFD-339D-EF0D-96D536788E68}"/>
              </a:ext>
            </a:extLst>
          </p:cNvPr>
          <p:cNvSpPr txBox="1"/>
          <p:nvPr/>
        </p:nvSpPr>
        <p:spPr>
          <a:xfrm>
            <a:off x="402499" y="1145930"/>
            <a:ext cx="980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1.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9DD8ACA-F856-85FF-96D1-1BF2F26605C7}"/>
              </a:ext>
            </a:extLst>
          </p:cNvPr>
          <p:cNvGrpSpPr/>
          <p:nvPr/>
        </p:nvGrpSpPr>
        <p:grpSpPr>
          <a:xfrm>
            <a:off x="1061357" y="1179091"/>
            <a:ext cx="2499586" cy="523220"/>
            <a:chOff x="1061357" y="1179091"/>
            <a:chExt cx="2499586" cy="523220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9AA29154-F48B-0F85-9D7D-DCDBFD881EF5}"/>
                </a:ext>
              </a:extLst>
            </p:cNvPr>
            <p:cNvGrpSpPr/>
            <p:nvPr/>
          </p:nvGrpSpPr>
          <p:grpSpPr>
            <a:xfrm>
              <a:off x="1061357" y="1179091"/>
              <a:ext cx="2499586" cy="523220"/>
              <a:chOff x="1061357" y="1179091"/>
              <a:chExt cx="2499586" cy="52322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69B50CC4-D833-BFC5-7E0B-08677603B7E9}"/>
                  </a:ext>
                </a:extLst>
              </p:cNvPr>
              <p:cNvSpPr/>
              <p:nvPr/>
            </p:nvSpPr>
            <p:spPr>
              <a:xfrm>
                <a:off x="1061357" y="1236561"/>
                <a:ext cx="365401" cy="3654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81A58D5-ECE5-B934-7E08-0E5027BAF51B}"/>
                  </a:ext>
                </a:extLst>
              </p:cNvPr>
              <p:cNvSpPr txBox="1"/>
              <p:nvPr/>
            </p:nvSpPr>
            <p:spPr>
              <a:xfrm>
                <a:off x="1482889" y="1179091"/>
                <a:ext cx="20780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n-lt"/>
                    <a:ea typeface="+mn-ea"/>
                  </a:rPr>
                  <a:t>+      =   </a:t>
                </a:r>
                <a:endParaRPr lang="zh-CN" altLang="en-US" sz="2800" b="1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769928B9-4204-C88E-7487-D60D43C76304}"/>
                </a:ext>
              </a:extLst>
            </p:cNvPr>
            <p:cNvSpPr/>
            <p:nvPr/>
          </p:nvSpPr>
          <p:spPr>
            <a:xfrm>
              <a:off x="1859187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11AF996-1B6C-0A3D-9AE1-BB8561317E8B}"/>
                </a:ext>
              </a:extLst>
            </p:cNvPr>
            <p:cNvSpPr/>
            <p:nvPr/>
          </p:nvSpPr>
          <p:spPr>
            <a:xfrm>
              <a:off x="2600886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9F94827-5C6D-7845-B033-47E37EAFF518}"/>
              </a:ext>
            </a:extLst>
          </p:cNvPr>
          <p:cNvGrpSpPr/>
          <p:nvPr/>
        </p:nvGrpSpPr>
        <p:grpSpPr>
          <a:xfrm>
            <a:off x="599291" y="2772327"/>
            <a:ext cx="2499586" cy="523220"/>
            <a:chOff x="1061357" y="1179091"/>
            <a:chExt cx="2499586" cy="523220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BAB0967-9BD6-8EC2-6C27-DFC9B42CC13D}"/>
                </a:ext>
              </a:extLst>
            </p:cNvPr>
            <p:cNvSpPr/>
            <p:nvPr/>
          </p:nvSpPr>
          <p:spPr>
            <a:xfrm>
              <a:off x="1061357" y="1236561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81B6D79-1EF5-BCBB-08AE-A2C68581D67F}"/>
                </a:ext>
              </a:extLst>
            </p:cNvPr>
            <p:cNvSpPr txBox="1"/>
            <p:nvPr/>
          </p:nvSpPr>
          <p:spPr>
            <a:xfrm>
              <a:off x="1482889" y="1179091"/>
              <a:ext cx="207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+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A736402-66A4-9E16-D189-6E068DBFFDCF}"/>
              </a:ext>
            </a:extLst>
          </p:cNvPr>
          <p:cNvGrpSpPr/>
          <p:nvPr/>
        </p:nvGrpSpPr>
        <p:grpSpPr>
          <a:xfrm>
            <a:off x="1444425" y="2735794"/>
            <a:ext cx="306622" cy="662608"/>
            <a:chOff x="1383030" y="3109886"/>
            <a:chExt cx="430696" cy="662608"/>
          </a:xfrm>
        </p:grpSpPr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5B60C20B-1442-6B25-254B-FF5985161F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3030" y="3109886"/>
              <a:ext cx="430696" cy="331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3016A607-95F7-E192-DE4B-55B4B1D84F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83030" y="3441190"/>
              <a:ext cx="430696" cy="331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348945C0-DED8-7CAF-636F-F040FD57556E}"/>
              </a:ext>
            </a:extLst>
          </p:cNvPr>
          <p:cNvGrpSpPr/>
          <p:nvPr/>
        </p:nvGrpSpPr>
        <p:grpSpPr>
          <a:xfrm>
            <a:off x="1597736" y="2469088"/>
            <a:ext cx="1253704" cy="523220"/>
            <a:chOff x="1482889" y="1179091"/>
            <a:chExt cx="1253704" cy="523220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C8CC349-E846-7381-E739-99173E629C03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7C818673-884D-F585-DA0F-33F86DC00A15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5A40E4B9-8301-81EA-88BB-26E1B1FE1575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A009FB24-0BD6-5DE0-C35A-6D0515D1893B}"/>
              </a:ext>
            </a:extLst>
          </p:cNvPr>
          <p:cNvGrpSpPr/>
          <p:nvPr/>
        </p:nvGrpSpPr>
        <p:grpSpPr>
          <a:xfrm>
            <a:off x="1591277" y="3141820"/>
            <a:ext cx="1253704" cy="523220"/>
            <a:chOff x="1482889" y="1179091"/>
            <a:chExt cx="1253704" cy="523220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FC956A85-4AE1-83FE-6386-9966638B846E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D3802930-135F-1B64-6BFF-50F0A5E0F545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9007D44E-429C-C3D3-5998-4639D9F0AB69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69A1FAA9-3120-71DF-23B2-33B87FB017D1}"/>
              </a:ext>
            </a:extLst>
          </p:cNvPr>
          <p:cNvGrpSpPr/>
          <p:nvPr/>
        </p:nvGrpSpPr>
        <p:grpSpPr>
          <a:xfrm>
            <a:off x="3354935" y="2763859"/>
            <a:ext cx="2499586" cy="523220"/>
            <a:chOff x="1061357" y="1179091"/>
            <a:chExt cx="2499586" cy="523220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726633F9-1E0D-9A54-D289-5CB4F771A139}"/>
                </a:ext>
              </a:extLst>
            </p:cNvPr>
            <p:cNvSpPr/>
            <p:nvPr/>
          </p:nvSpPr>
          <p:spPr>
            <a:xfrm>
              <a:off x="1061357" y="1236561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2945F817-2DB3-C1F0-7BFB-BF25F0A699A4}"/>
                </a:ext>
              </a:extLst>
            </p:cNvPr>
            <p:cNvSpPr txBox="1"/>
            <p:nvPr/>
          </p:nvSpPr>
          <p:spPr>
            <a:xfrm>
              <a:off x="1482889" y="1179091"/>
              <a:ext cx="207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+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0966FCEA-78F1-4247-9F74-1C94E99ABBB1}"/>
              </a:ext>
            </a:extLst>
          </p:cNvPr>
          <p:cNvGrpSpPr/>
          <p:nvPr/>
        </p:nvGrpSpPr>
        <p:grpSpPr>
          <a:xfrm>
            <a:off x="4409034" y="2230867"/>
            <a:ext cx="1253704" cy="523220"/>
            <a:chOff x="1482889" y="1179091"/>
            <a:chExt cx="1253704" cy="523220"/>
          </a:xfrm>
        </p:grpSpPr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709DCD9B-99C7-5C60-D9F6-81DC9CC85EA8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54C34165-87AE-5603-327F-64FE2B9E3185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F906D2EF-635A-B335-274A-7F3A31EF67CE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D9833EE-2AF2-B325-9F5A-5199B10D8634}"/>
              </a:ext>
            </a:extLst>
          </p:cNvPr>
          <p:cNvGrpSpPr/>
          <p:nvPr/>
        </p:nvGrpSpPr>
        <p:grpSpPr>
          <a:xfrm>
            <a:off x="4397926" y="2795767"/>
            <a:ext cx="1253704" cy="523220"/>
            <a:chOff x="1482889" y="1179091"/>
            <a:chExt cx="1253704" cy="523220"/>
          </a:xfrm>
        </p:grpSpPr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0FA659C1-49EE-8213-7D44-87EDEB107EE8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8534C82E-1D04-1226-2197-91A42359C615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971AAA7C-09C7-DEBF-3544-5FE96F2BC650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89B9DB67-BB92-7BE3-A7AC-3653807A0294}"/>
              </a:ext>
            </a:extLst>
          </p:cNvPr>
          <p:cNvGrpSpPr/>
          <p:nvPr/>
        </p:nvGrpSpPr>
        <p:grpSpPr>
          <a:xfrm>
            <a:off x="6182524" y="2730698"/>
            <a:ext cx="2499586" cy="523220"/>
            <a:chOff x="1061357" y="1179091"/>
            <a:chExt cx="2499586" cy="523220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0713055C-6CA4-8DBD-418C-87A509307F69}"/>
                </a:ext>
              </a:extLst>
            </p:cNvPr>
            <p:cNvSpPr/>
            <p:nvPr/>
          </p:nvSpPr>
          <p:spPr>
            <a:xfrm>
              <a:off x="1061357" y="1236561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83E3E832-3713-7437-E60C-D2F2F0A95020}"/>
                </a:ext>
              </a:extLst>
            </p:cNvPr>
            <p:cNvSpPr txBox="1"/>
            <p:nvPr/>
          </p:nvSpPr>
          <p:spPr>
            <a:xfrm>
              <a:off x="1482889" y="1179091"/>
              <a:ext cx="207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+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70F84A51-7515-64DC-C59C-6F53FC4C30B3}"/>
              </a:ext>
            </a:extLst>
          </p:cNvPr>
          <p:cNvGrpSpPr/>
          <p:nvPr/>
        </p:nvGrpSpPr>
        <p:grpSpPr>
          <a:xfrm>
            <a:off x="4200068" y="2532904"/>
            <a:ext cx="337327" cy="1090507"/>
            <a:chOff x="4138673" y="2940157"/>
            <a:chExt cx="337327" cy="1090507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1286A6BD-A1A8-F845-9E6A-2D235ED41B1A}"/>
                </a:ext>
              </a:extLst>
            </p:cNvPr>
            <p:cNvGrpSpPr/>
            <p:nvPr/>
          </p:nvGrpSpPr>
          <p:grpSpPr>
            <a:xfrm>
              <a:off x="4138673" y="2940157"/>
              <a:ext cx="313521" cy="1090507"/>
              <a:chOff x="1383030" y="2915464"/>
              <a:chExt cx="440387" cy="1090507"/>
            </a:xfrm>
          </p:grpSpPr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1ED4DEBC-27AD-8EC2-47B9-D270D59A77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3030" y="2915464"/>
                <a:ext cx="440387" cy="52572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A59AF428-B4B3-89A8-03BD-CED918F9A2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83030" y="3441190"/>
                <a:ext cx="411433" cy="56478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8DE1E50E-A28D-1F7B-EEEE-576C1CB66555}"/>
                </a:ext>
              </a:extLst>
            </p:cNvPr>
            <p:cNvCxnSpPr>
              <a:cxnSpLocks/>
            </p:cNvCxnSpPr>
            <p:nvPr/>
          </p:nvCxnSpPr>
          <p:spPr>
            <a:xfrm>
              <a:off x="4138674" y="3468165"/>
              <a:ext cx="3373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E190F62E-2F45-A0AD-0BA5-C73124740505}"/>
              </a:ext>
            </a:extLst>
          </p:cNvPr>
          <p:cNvGrpSpPr/>
          <p:nvPr/>
        </p:nvGrpSpPr>
        <p:grpSpPr>
          <a:xfrm>
            <a:off x="4397926" y="3352148"/>
            <a:ext cx="1253704" cy="523220"/>
            <a:chOff x="1482889" y="1179091"/>
            <a:chExt cx="1253704" cy="523220"/>
          </a:xfrm>
        </p:grpSpPr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FF223B6C-EE35-4360-67D2-1AD95233E850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BDFC5E64-0C27-11C8-D530-CB8E6F622550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0A9ECB28-E450-6B16-2A47-5788D2200BA1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1358FEAC-C118-D3A5-15C6-4FF710E9E295}"/>
              </a:ext>
            </a:extLst>
          </p:cNvPr>
          <p:cNvGrpSpPr/>
          <p:nvPr/>
        </p:nvGrpSpPr>
        <p:grpSpPr>
          <a:xfrm>
            <a:off x="7220332" y="1913960"/>
            <a:ext cx="1253704" cy="523220"/>
            <a:chOff x="1482889" y="1179091"/>
            <a:chExt cx="1253704" cy="523220"/>
          </a:xfrm>
        </p:grpSpPr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3850D82E-2E93-1DDD-A1A5-36C69B003303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713D159C-5F4E-B7E2-57C5-B81CBE7B1885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753D6C41-F7E4-C511-6017-170E27897997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1BE4B762-9F6F-66E9-FD3F-5C91D2067A36}"/>
              </a:ext>
            </a:extLst>
          </p:cNvPr>
          <p:cNvGrpSpPr/>
          <p:nvPr/>
        </p:nvGrpSpPr>
        <p:grpSpPr>
          <a:xfrm>
            <a:off x="7220332" y="2470341"/>
            <a:ext cx="1253704" cy="523220"/>
            <a:chOff x="1482889" y="1179091"/>
            <a:chExt cx="1253704" cy="523220"/>
          </a:xfrm>
        </p:grpSpPr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BB567131-7159-930D-803A-C034FBD3D292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8A497F49-47DD-46D3-84E6-4803CD570DB0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AB2D0E9A-7991-5D62-C1C6-68B2F59A2832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6BD37660-7E83-24C6-0CEB-FDE0737FDFF3}"/>
              </a:ext>
            </a:extLst>
          </p:cNvPr>
          <p:cNvGrpSpPr/>
          <p:nvPr/>
        </p:nvGrpSpPr>
        <p:grpSpPr>
          <a:xfrm>
            <a:off x="7220332" y="3057377"/>
            <a:ext cx="1253704" cy="523220"/>
            <a:chOff x="1482889" y="1179091"/>
            <a:chExt cx="1253704" cy="523220"/>
          </a:xfrm>
        </p:grpSpPr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5A3A36F0-B6FB-92B9-691B-17F4C8F45FFD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8BCF660-8560-5C43-DB67-DF983BDE41E4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22337D51-72DE-830A-CAA8-88B8B8987154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FECADF5C-ED70-305A-C9F2-777129B92D64}"/>
              </a:ext>
            </a:extLst>
          </p:cNvPr>
          <p:cNvGrpSpPr/>
          <p:nvPr/>
        </p:nvGrpSpPr>
        <p:grpSpPr>
          <a:xfrm>
            <a:off x="7220332" y="3613758"/>
            <a:ext cx="1253704" cy="523220"/>
            <a:chOff x="1482889" y="1179091"/>
            <a:chExt cx="1253704" cy="523220"/>
          </a:xfrm>
        </p:grpSpPr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518B1FA8-2BDB-ACB1-56AD-655F439D25D1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B106A93E-E5EC-8C42-102B-5BE232E9E248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B64CFD4F-0F86-4408-BE02-3D224019F53D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03D1858D-2A9A-0008-6155-2C67B1084D32}"/>
              </a:ext>
            </a:extLst>
          </p:cNvPr>
          <p:cNvGrpSpPr/>
          <p:nvPr/>
        </p:nvGrpSpPr>
        <p:grpSpPr>
          <a:xfrm>
            <a:off x="7019929" y="2230867"/>
            <a:ext cx="373129" cy="1644501"/>
            <a:chOff x="6958534" y="2638120"/>
            <a:chExt cx="373129" cy="1644501"/>
          </a:xfrm>
        </p:grpSpPr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D45BA64E-0144-3CC2-B54A-EEE5747F8117}"/>
                </a:ext>
              </a:extLst>
            </p:cNvPr>
            <p:cNvGrpSpPr/>
            <p:nvPr/>
          </p:nvGrpSpPr>
          <p:grpSpPr>
            <a:xfrm>
              <a:off x="6966262" y="3161340"/>
              <a:ext cx="365401" cy="564900"/>
              <a:chOff x="1383030" y="3169808"/>
              <a:chExt cx="430696" cy="564900"/>
            </a:xfrm>
          </p:grpSpPr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id="{96F68DC8-CC3A-5A0F-CC02-A1D11E756B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3030" y="3169808"/>
                <a:ext cx="430696" cy="27138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>
                <a:extLst>
                  <a:ext uri="{FF2B5EF4-FFF2-40B4-BE49-F238E27FC236}">
                    <a16:creationId xmlns:a16="http://schemas.microsoft.com/office/drawing/2014/main" id="{322D1739-47D9-2C42-AC24-E456F882DE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83030" y="3441190"/>
                <a:ext cx="430696" cy="29351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9" name="组合 118">
              <a:extLst>
                <a:ext uri="{FF2B5EF4-FFF2-40B4-BE49-F238E27FC236}">
                  <a16:creationId xmlns:a16="http://schemas.microsoft.com/office/drawing/2014/main" id="{71A81A85-DB9E-559D-5F68-A68FE7C702C7}"/>
                </a:ext>
              </a:extLst>
            </p:cNvPr>
            <p:cNvGrpSpPr/>
            <p:nvPr/>
          </p:nvGrpSpPr>
          <p:grpSpPr>
            <a:xfrm>
              <a:off x="6958534" y="2638120"/>
              <a:ext cx="360131" cy="1644501"/>
              <a:chOff x="1383030" y="2654010"/>
              <a:chExt cx="424484" cy="1644501"/>
            </a:xfrm>
          </p:grpSpPr>
          <p:cxnSp>
            <p:nvCxnSpPr>
              <p:cNvPr id="120" name="直接连接符 119">
                <a:extLst>
                  <a:ext uri="{FF2B5EF4-FFF2-40B4-BE49-F238E27FC236}">
                    <a16:creationId xmlns:a16="http://schemas.microsoft.com/office/drawing/2014/main" id="{73A10A78-92EB-7DE9-266A-3F2373D78B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3030" y="2654010"/>
                <a:ext cx="415375" cy="78718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直接连接符 120">
                <a:extLst>
                  <a:ext uri="{FF2B5EF4-FFF2-40B4-BE49-F238E27FC236}">
                    <a16:creationId xmlns:a16="http://schemas.microsoft.com/office/drawing/2014/main" id="{34A0DE04-61C1-B7EE-0086-B479109E717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83030" y="3441190"/>
                <a:ext cx="424484" cy="85732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7" name="文本框 126">
            <a:extLst>
              <a:ext uri="{FF2B5EF4-FFF2-40B4-BE49-F238E27FC236}">
                <a16:creationId xmlns:a16="http://schemas.microsoft.com/office/drawing/2014/main" id="{ACD3DF63-A39E-2FCB-D9AF-442C5731D367}"/>
              </a:ext>
            </a:extLst>
          </p:cNvPr>
          <p:cNvSpPr txBox="1"/>
          <p:nvPr/>
        </p:nvSpPr>
        <p:spPr>
          <a:xfrm>
            <a:off x="1049288" y="1159901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3A70AC83-50F6-544C-72C9-849B57484ACF}"/>
              </a:ext>
            </a:extLst>
          </p:cNvPr>
          <p:cNvSpPr txBox="1"/>
          <p:nvPr/>
        </p:nvSpPr>
        <p:spPr>
          <a:xfrm>
            <a:off x="1859584" y="1135731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1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D5DCED82-17D7-C67C-FA5D-3A37BFFC33BA}"/>
              </a:ext>
            </a:extLst>
          </p:cNvPr>
          <p:cNvSpPr txBox="1"/>
          <p:nvPr/>
        </p:nvSpPr>
        <p:spPr>
          <a:xfrm>
            <a:off x="600277" y="2754087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5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6F1EE97E-4774-9617-318D-2CF014085256}"/>
              </a:ext>
            </a:extLst>
          </p:cNvPr>
          <p:cNvSpPr txBox="1"/>
          <p:nvPr/>
        </p:nvSpPr>
        <p:spPr>
          <a:xfrm>
            <a:off x="1824820" y="2447648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0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239DCF9F-8C99-BB9E-4703-F849EFC53292}"/>
              </a:ext>
            </a:extLst>
          </p:cNvPr>
          <p:cNvSpPr txBox="1"/>
          <p:nvPr/>
        </p:nvSpPr>
        <p:spPr>
          <a:xfrm>
            <a:off x="1799619" y="3126726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2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260760FA-6052-6B6B-0F18-E74DE0CE14C2}"/>
              </a:ext>
            </a:extLst>
          </p:cNvPr>
          <p:cNvSpPr txBox="1"/>
          <p:nvPr/>
        </p:nvSpPr>
        <p:spPr>
          <a:xfrm>
            <a:off x="3377448" y="2726597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4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FB5344E2-0455-69DA-5C22-672D9E951AAD}"/>
              </a:ext>
            </a:extLst>
          </p:cNvPr>
          <p:cNvSpPr txBox="1"/>
          <p:nvPr/>
        </p:nvSpPr>
        <p:spPr>
          <a:xfrm>
            <a:off x="4601751" y="2203377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3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566B058E-50C2-7EB1-6552-2DE5AC4B90F2}"/>
              </a:ext>
            </a:extLst>
          </p:cNvPr>
          <p:cNvSpPr txBox="1"/>
          <p:nvPr/>
        </p:nvSpPr>
        <p:spPr>
          <a:xfrm>
            <a:off x="4611412" y="2794974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2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92767BED-9B20-9A41-21ED-5EC31D6EBF2E}"/>
              </a:ext>
            </a:extLst>
          </p:cNvPr>
          <p:cNvSpPr txBox="1"/>
          <p:nvPr/>
        </p:nvSpPr>
        <p:spPr>
          <a:xfrm>
            <a:off x="4598426" y="3352148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1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6FEA2371-DC61-9B88-8CC5-77CF9F0C9F0E}"/>
              </a:ext>
            </a:extLst>
          </p:cNvPr>
          <p:cNvSpPr txBox="1"/>
          <p:nvPr/>
        </p:nvSpPr>
        <p:spPr>
          <a:xfrm>
            <a:off x="6193727" y="2690656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3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8143C6A7-E994-E4C0-7FEF-95A95B550955}"/>
              </a:ext>
            </a:extLst>
          </p:cNvPr>
          <p:cNvSpPr txBox="1"/>
          <p:nvPr/>
        </p:nvSpPr>
        <p:spPr>
          <a:xfrm>
            <a:off x="7447416" y="1898866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4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90126F9E-FAC2-27EE-60BE-D5F07842E36D}"/>
              </a:ext>
            </a:extLst>
          </p:cNvPr>
          <p:cNvSpPr txBox="1"/>
          <p:nvPr/>
        </p:nvSpPr>
        <p:spPr>
          <a:xfrm>
            <a:off x="7447416" y="2448793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3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0784A93B-24AD-EA49-7BD2-348B8ED672AB}"/>
              </a:ext>
            </a:extLst>
          </p:cNvPr>
          <p:cNvSpPr txBox="1"/>
          <p:nvPr/>
        </p:nvSpPr>
        <p:spPr>
          <a:xfrm>
            <a:off x="7425175" y="3020461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2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5DBCAE2C-E942-CCD7-476B-18422EB4A639}"/>
              </a:ext>
            </a:extLst>
          </p:cNvPr>
          <p:cNvSpPr txBox="1"/>
          <p:nvPr/>
        </p:nvSpPr>
        <p:spPr>
          <a:xfrm>
            <a:off x="7421930" y="3613758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1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84641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7B82CC5E-FD14-501A-9C48-BFC28C31BEB2}"/>
              </a:ext>
            </a:extLst>
          </p:cNvPr>
          <p:cNvGrpSpPr/>
          <p:nvPr/>
        </p:nvGrpSpPr>
        <p:grpSpPr>
          <a:xfrm>
            <a:off x="809897" y="929330"/>
            <a:ext cx="2499586" cy="523220"/>
            <a:chOff x="1061357" y="1179091"/>
            <a:chExt cx="2499586" cy="52322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E39D809-C526-F336-5C8D-966F59787DB7}"/>
                </a:ext>
              </a:extLst>
            </p:cNvPr>
            <p:cNvGrpSpPr/>
            <p:nvPr/>
          </p:nvGrpSpPr>
          <p:grpSpPr>
            <a:xfrm>
              <a:off x="1061357" y="1179091"/>
              <a:ext cx="2499586" cy="523220"/>
              <a:chOff x="1061357" y="1179091"/>
              <a:chExt cx="2499586" cy="523220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FFF22D39-F654-6554-5EAA-7768754C392B}"/>
                  </a:ext>
                </a:extLst>
              </p:cNvPr>
              <p:cNvSpPr/>
              <p:nvPr/>
            </p:nvSpPr>
            <p:spPr>
              <a:xfrm>
                <a:off x="1061357" y="1236561"/>
                <a:ext cx="365401" cy="3654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BB6D19A-73A2-26A1-D8DD-A67B7C6C0804}"/>
                  </a:ext>
                </a:extLst>
              </p:cNvPr>
              <p:cNvSpPr txBox="1"/>
              <p:nvPr/>
            </p:nvSpPr>
            <p:spPr>
              <a:xfrm>
                <a:off x="1482889" y="1179091"/>
                <a:ext cx="20780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n-lt"/>
                    <a:ea typeface="+mn-ea"/>
                  </a:rPr>
                  <a:t>+      =   </a:t>
                </a:r>
                <a:endParaRPr lang="zh-CN" altLang="en-US" sz="2800" b="1" dirty="0">
                  <a:latin typeface="+mn-lt"/>
                  <a:ea typeface="+mn-ea"/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8053D9E-3B05-7654-7F08-6BEFFC9096D9}"/>
                </a:ext>
              </a:extLst>
            </p:cNvPr>
            <p:cNvSpPr/>
            <p:nvPr/>
          </p:nvSpPr>
          <p:spPr>
            <a:xfrm>
              <a:off x="1859187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DAE77EB-798C-ABA8-BCD5-9A5EB160A73C}"/>
                </a:ext>
              </a:extLst>
            </p:cNvPr>
            <p:cNvSpPr/>
            <p:nvPr/>
          </p:nvSpPr>
          <p:spPr>
            <a:xfrm>
              <a:off x="2600886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4A11A4A0-6A95-7E3D-66E3-D1AE39C9BD80}"/>
              </a:ext>
            </a:extLst>
          </p:cNvPr>
          <p:cNvSpPr txBox="1"/>
          <p:nvPr/>
        </p:nvSpPr>
        <p:spPr>
          <a:xfrm>
            <a:off x="797828" y="910140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EB3CDD6-42EB-767D-DC60-A5D91826F844}"/>
              </a:ext>
            </a:extLst>
          </p:cNvPr>
          <p:cNvSpPr txBox="1"/>
          <p:nvPr/>
        </p:nvSpPr>
        <p:spPr>
          <a:xfrm>
            <a:off x="1608124" y="885970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1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E0929A5-1A11-A2CB-D7FB-3AF473CC2ADD}"/>
              </a:ext>
            </a:extLst>
          </p:cNvPr>
          <p:cNvSpPr txBox="1"/>
          <p:nvPr/>
        </p:nvSpPr>
        <p:spPr>
          <a:xfrm>
            <a:off x="2347878" y="896169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7531C24-B1F8-4699-41DC-363653C8C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876" y="587468"/>
            <a:ext cx="1519423" cy="2910605"/>
          </a:xfrm>
          <a:prstGeom prst="rect">
            <a:avLst/>
          </a:prstGeom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B1E7885B-4388-E0F2-A6E4-8EF5126C4CC6}"/>
              </a:ext>
            </a:extLst>
          </p:cNvPr>
          <p:cNvSpPr/>
          <p:nvPr/>
        </p:nvSpPr>
        <p:spPr>
          <a:xfrm>
            <a:off x="3656176" y="855469"/>
            <a:ext cx="3714812" cy="983271"/>
          </a:xfrm>
          <a:prstGeom prst="wedgeRoundRectCallout">
            <a:avLst>
              <a:gd name="adj1" fmla="val 57113"/>
              <a:gd name="adj2" fmla="val -719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>
                <a:solidFill>
                  <a:schemeClr val="tx1"/>
                </a:solidFill>
              </a:rPr>
              <a:t>6+1</a:t>
            </a:r>
            <a:r>
              <a:rPr lang="zh-CN" altLang="en-US" sz="2800" b="1" dirty="0">
                <a:solidFill>
                  <a:schemeClr val="tx1"/>
                </a:solidFill>
              </a:rPr>
              <a:t>等于几？你是怎样快速得到结果的？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4FF2B10-967F-3FE5-BE11-017D20087822}"/>
              </a:ext>
            </a:extLst>
          </p:cNvPr>
          <p:cNvSpPr txBox="1"/>
          <p:nvPr/>
        </p:nvSpPr>
        <p:spPr>
          <a:xfrm>
            <a:off x="1159754" y="2510169"/>
            <a:ext cx="61115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方法一</a:t>
            </a:r>
            <a:r>
              <a:rPr lang="zh-CN" altLang="en-US" sz="2800" b="1" dirty="0">
                <a:latin typeface="+mn-lt"/>
                <a:ea typeface="+mn-ea"/>
              </a:rPr>
              <a:t>：</a:t>
            </a:r>
            <a:r>
              <a:rPr lang="en-US" altLang="zh-CN" sz="2800" b="1" dirty="0">
                <a:latin typeface="+mn-lt"/>
                <a:ea typeface="+mn-ea"/>
              </a:rPr>
              <a:t>6+1</a:t>
            </a:r>
            <a:r>
              <a:rPr lang="zh-CN" altLang="en-US" sz="2800" b="1" dirty="0">
                <a:latin typeface="+mn-lt"/>
                <a:ea typeface="+mn-ea"/>
              </a:rPr>
              <a:t>，在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的基础上再往后数一个数，所以得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F4D328D-8D32-0259-B548-DE12495D8322}"/>
              </a:ext>
            </a:extLst>
          </p:cNvPr>
          <p:cNvSpPr txBox="1"/>
          <p:nvPr/>
        </p:nvSpPr>
        <p:spPr>
          <a:xfrm>
            <a:off x="1175298" y="3572177"/>
            <a:ext cx="6360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方法二</a:t>
            </a:r>
            <a:r>
              <a:rPr lang="zh-CN" altLang="en-US" sz="2800" b="1" dirty="0">
                <a:latin typeface="+mn-lt"/>
                <a:ea typeface="+mn-ea"/>
              </a:rPr>
              <a:t>：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可以合成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，所以</a:t>
            </a:r>
            <a:r>
              <a:rPr lang="en-US" altLang="zh-CN" sz="2800" b="1" dirty="0">
                <a:latin typeface="+mn-lt"/>
                <a:ea typeface="+mn-ea"/>
              </a:rPr>
              <a:t>6+1=7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27494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矩形: 圆角 86">
            <a:extLst>
              <a:ext uri="{FF2B5EF4-FFF2-40B4-BE49-F238E27FC236}">
                <a16:creationId xmlns:a16="http://schemas.microsoft.com/office/drawing/2014/main" id="{8621507B-112B-E3F7-FDF3-C9D3D22A3D28}"/>
              </a:ext>
            </a:extLst>
          </p:cNvPr>
          <p:cNvSpPr/>
          <p:nvPr/>
        </p:nvSpPr>
        <p:spPr>
          <a:xfrm>
            <a:off x="3729307" y="2165448"/>
            <a:ext cx="355250" cy="420020"/>
          </a:xfrm>
          <a:prstGeom prst="roundRect">
            <a:avLst/>
          </a:prstGeom>
          <a:solidFill>
            <a:srgbClr val="E4B3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: 圆角 87">
            <a:extLst>
              <a:ext uri="{FF2B5EF4-FFF2-40B4-BE49-F238E27FC236}">
                <a16:creationId xmlns:a16="http://schemas.microsoft.com/office/drawing/2014/main" id="{51B03627-FC9C-3D72-F59D-1DBB1E77E029}"/>
              </a:ext>
            </a:extLst>
          </p:cNvPr>
          <p:cNvSpPr/>
          <p:nvPr/>
        </p:nvSpPr>
        <p:spPr>
          <a:xfrm>
            <a:off x="6594409" y="2142478"/>
            <a:ext cx="355250" cy="420020"/>
          </a:xfrm>
          <a:prstGeom prst="roundRect">
            <a:avLst/>
          </a:prstGeom>
          <a:solidFill>
            <a:srgbClr val="E4B3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: 圆角 85">
            <a:extLst>
              <a:ext uri="{FF2B5EF4-FFF2-40B4-BE49-F238E27FC236}">
                <a16:creationId xmlns:a16="http://schemas.microsoft.com/office/drawing/2014/main" id="{61756C52-82E3-9856-3C53-8F1B7BA6832E}"/>
              </a:ext>
            </a:extLst>
          </p:cNvPr>
          <p:cNvSpPr/>
          <p:nvPr/>
        </p:nvSpPr>
        <p:spPr>
          <a:xfrm>
            <a:off x="1001684" y="2220067"/>
            <a:ext cx="355250" cy="420020"/>
          </a:xfrm>
          <a:prstGeom prst="roundRect">
            <a:avLst/>
          </a:prstGeom>
          <a:solidFill>
            <a:srgbClr val="E4B3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F400FCF-3093-A7DE-A02E-F51FB4F1AEF0}"/>
              </a:ext>
            </a:extLst>
          </p:cNvPr>
          <p:cNvSpPr txBox="1"/>
          <p:nvPr/>
        </p:nvSpPr>
        <p:spPr>
          <a:xfrm>
            <a:off x="566563" y="358425"/>
            <a:ext cx="6111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下面的三组式子你们能看明白吗？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15A032E-9A5C-423B-DA39-9A45F66E9F17}"/>
              </a:ext>
            </a:extLst>
          </p:cNvPr>
          <p:cNvGrpSpPr/>
          <p:nvPr/>
        </p:nvGrpSpPr>
        <p:grpSpPr>
          <a:xfrm>
            <a:off x="566563" y="2162597"/>
            <a:ext cx="2499586" cy="523220"/>
            <a:chOff x="1061357" y="1179091"/>
            <a:chExt cx="2499586" cy="52322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1FAB46B-AB64-3CE3-050B-179B4C306CCE}"/>
                </a:ext>
              </a:extLst>
            </p:cNvPr>
            <p:cNvSpPr/>
            <p:nvPr/>
          </p:nvSpPr>
          <p:spPr>
            <a:xfrm>
              <a:off x="1061357" y="1236561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29A9890-4790-CE54-B8DA-B0CE3E378090}"/>
                </a:ext>
              </a:extLst>
            </p:cNvPr>
            <p:cNvSpPr txBox="1"/>
            <p:nvPr/>
          </p:nvSpPr>
          <p:spPr>
            <a:xfrm>
              <a:off x="1482889" y="1179091"/>
              <a:ext cx="207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+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B95D4686-D100-8EE4-F933-134E296B969D}"/>
              </a:ext>
            </a:extLst>
          </p:cNvPr>
          <p:cNvGrpSpPr/>
          <p:nvPr/>
        </p:nvGrpSpPr>
        <p:grpSpPr>
          <a:xfrm>
            <a:off x="1411697" y="2126064"/>
            <a:ext cx="306622" cy="662608"/>
            <a:chOff x="1383030" y="3109886"/>
            <a:chExt cx="430696" cy="662608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7FB7B3D1-45D9-4982-09B7-D0C70A421D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3030" y="3109886"/>
              <a:ext cx="430696" cy="331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6A2CE9A-5C25-2840-0BD0-9CB41C35C6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83030" y="3441190"/>
              <a:ext cx="430696" cy="331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730D373-2727-A8F4-9FAF-7C562E4B4FAA}"/>
              </a:ext>
            </a:extLst>
          </p:cNvPr>
          <p:cNvGrpSpPr/>
          <p:nvPr/>
        </p:nvGrpSpPr>
        <p:grpSpPr>
          <a:xfrm>
            <a:off x="1565008" y="1859358"/>
            <a:ext cx="1253704" cy="523220"/>
            <a:chOff x="1482889" y="1179091"/>
            <a:chExt cx="1253704" cy="52322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70D123F-779D-C5E0-B867-E1D70619AFB6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7183E46-B862-3F5E-577A-C65814B2C694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75A845A-ADE9-B356-9D26-56AA8F4E13C2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0BB055D-3888-974F-8287-6C0C6B1A0A9F}"/>
              </a:ext>
            </a:extLst>
          </p:cNvPr>
          <p:cNvGrpSpPr/>
          <p:nvPr/>
        </p:nvGrpSpPr>
        <p:grpSpPr>
          <a:xfrm>
            <a:off x="1558549" y="2532090"/>
            <a:ext cx="1253704" cy="523220"/>
            <a:chOff x="1482889" y="1179091"/>
            <a:chExt cx="1253704" cy="52322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BB43840-097B-D679-8F86-C132E2D20B22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A833F08-4C26-0D5F-F177-F8541FF68A6F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4E26DD8-D633-F24B-8FBD-383500857CB6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92F16C9-A38E-20AA-7D75-CCEE8925A40C}"/>
              </a:ext>
            </a:extLst>
          </p:cNvPr>
          <p:cNvGrpSpPr/>
          <p:nvPr/>
        </p:nvGrpSpPr>
        <p:grpSpPr>
          <a:xfrm>
            <a:off x="3322207" y="2154129"/>
            <a:ext cx="2499586" cy="523220"/>
            <a:chOff x="1061357" y="1179091"/>
            <a:chExt cx="2499586" cy="52322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7C82A43-B94A-AD39-9371-204ADE299A4B}"/>
                </a:ext>
              </a:extLst>
            </p:cNvPr>
            <p:cNvSpPr/>
            <p:nvPr/>
          </p:nvSpPr>
          <p:spPr>
            <a:xfrm>
              <a:off x="1061357" y="1236561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B98F0FB-B341-AF73-6AA4-079D0B587960}"/>
                </a:ext>
              </a:extLst>
            </p:cNvPr>
            <p:cNvSpPr txBox="1"/>
            <p:nvPr/>
          </p:nvSpPr>
          <p:spPr>
            <a:xfrm>
              <a:off x="1482889" y="1179091"/>
              <a:ext cx="207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+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9025096-994D-B6F2-8D56-3C524F3B3F5D}"/>
              </a:ext>
            </a:extLst>
          </p:cNvPr>
          <p:cNvGrpSpPr/>
          <p:nvPr/>
        </p:nvGrpSpPr>
        <p:grpSpPr>
          <a:xfrm>
            <a:off x="4376306" y="1621137"/>
            <a:ext cx="1253704" cy="523220"/>
            <a:chOff x="1482889" y="1179091"/>
            <a:chExt cx="1253704" cy="523220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A34FD9A-6847-308B-C477-289C620E6AE3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A77C4C06-7B83-2850-21B5-07DC665B77D2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4CBAB85-1D0E-072C-116A-DB7680E4BBEB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0FA70ADF-CC66-FB78-ED7A-24A865FCFC71}"/>
              </a:ext>
            </a:extLst>
          </p:cNvPr>
          <p:cNvGrpSpPr/>
          <p:nvPr/>
        </p:nvGrpSpPr>
        <p:grpSpPr>
          <a:xfrm>
            <a:off x="4365198" y="2186037"/>
            <a:ext cx="1253704" cy="523220"/>
            <a:chOff x="1482889" y="1179091"/>
            <a:chExt cx="1253704" cy="52322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E5D6442-8594-7962-B08E-0FFB5067D285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65AB5F2-49C7-904F-415B-7E4C220FFFCA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AFE2BA8-D098-04D8-9755-E32B79C98343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212FC20-A456-1861-9BD5-B7EF63982A2C}"/>
              </a:ext>
            </a:extLst>
          </p:cNvPr>
          <p:cNvGrpSpPr/>
          <p:nvPr/>
        </p:nvGrpSpPr>
        <p:grpSpPr>
          <a:xfrm>
            <a:off x="6149796" y="2120968"/>
            <a:ext cx="2499586" cy="523220"/>
            <a:chOff x="1061357" y="1179091"/>
            <a:chExt cx="2499586" cy="523220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C4D97FC-C073-9A63-A66E-C21834AD6EE5}"/>
                </a:ext>
              </a:extLst>
            </p:cNvPr>
            <p:cNvSpPr/>
            <p:nvPr/>
          </p:nvSpPr>
          <p:spPr>
            <a:xfrm>
              <a:off x="1061357" y="1236561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CBA73100-DD76-7BEF-563D-FE20E55D44D6}"/>
                </a:ext>
              </a:extLst>
            </p:cNvPr>
            <p:cNvSpPr txBox="1"/>
            <p:nvPr/>
          </p:nvSpPr>
          <p:spPr>
            <a:xfrm>
              <a:off x="1482889" y="1179091"/>
              <a:ext cx="207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+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87F9110-8001-F9E8-4618-0840F48603A6}"/>
              </a:ext>
            </a:extLst>
          </p:cNvPr>
          <p:cNvGrpSpPr/>
          <p:nvPr/>
        </p:nvGrpSpPr>
        <p:grpSpPr>
          <a:xfrm>
            <a:off x="4167340" y="1923174"/>
            <a:ext cx="337327" cy="1090507"/>
            <a:chOff x="4138673" y="2940157"/>
            <a:chExt cx="337327" cy="1090507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2ED88BCD-DF38-80C9-867C-797C1671F341}"/>
                </a:ext>
              </a:extLst>
            </p:cNvPr>
            <p:cNvGrpSpPr/>
            <p:nvPr/>
          </p:nvGrpSpPr>
          <p:grpSpPr>
            <a:xfrm>
              <a:off x="4138673" y="2940157"/>
              <a:ext cx="313521" cy="1090507"/>
              <a:chOff x="1383030" y="2915464"/>
              <a:chExt cx="440387" cy="1090507"/>
            </a:xfrm>
          </p:grpSpPr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D6A97D09-D1D0-FEA0-8A7B-31F6567E7A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3030" y="2915464"/>
                <a:ext cx="440387" cy="52572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F334CA61-3ECA-2559-5BF4-76F28DF152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83030" y="3441190"/>
                <a:ext cx="411433" cy="56478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CCAD9DC5-6A7A-184A-40D6-2419A89232A6}"/>
                </a:ext>
              </a:extLst>
            </p:cNvPr>
            <p:cNvCxnSpPr>
              <a:cxnSpLocks/>
            </p:cNvCxnSpPr>
            <p:nvPr/>
          </p:nvCxnSpPr>
          <p:spPr>
            <a:xfrm>
              <a:off x="4138674" y="3468165"/>
              <a:ext cx="3373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45A1452-2565-2780-ED4B-A6C024D8155B}"/>
              </a:ext>
            </a:extLst>
          </p:cNvPr>
          <p:cNvGrpSpPr/>
          <p:nvPr/>
        </p:nvGrpSpPr>
        <p:grpSpPr>
          <a:xfrm>
            <a:off x="4365198" y="2742418"/>
            <a:ext cx="1253704" cy="523220"/>
            <a:chOff x="1482889" y="1179091"/>
            <a:chExt cx="1253704" cy="52322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01ACF9DE-2579-D3C2-067C-5FAC2E7A494E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B29784E4-6769-B49C-B138-56E42CD96543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CDB8E0C6-F247-9D3F-DBD2-1CD4A5BC409C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B9E2D5F-7607-3AC8-56B6-52E41B9802C0}"/>
              </a:ext>
            </a:extLst>
          </p:cNvPr>
          <p:cNvGrpSpPr/>
          <p:nvPr/>
        </p:nvGrpSpPr>
        <p:grpSpPr>
          <a:xfrm>
            <a:off x="7187604" y="1304230"/>
            <a:ext cx="1253704" cy="523220"/>
            <a:chOff x="1482889" y="1179091"/>
            <a:chExt cx="1253704" cy="523220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44934664-C89F-A96B-53EB-A816E3578039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293C74D0-DF45-7850-2B98-7AEB15CD884E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58B6AEFF-496E-005D-8940-F1D026D14056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EE0E1775-10F7-5E6B-F900-2D89C7D34AE9}"/>
              </a:ext>
            </a:extLst>
          </p:cNvPr>
          <p:cNvGrpSpPr/>
          <p:nvPr/>
        </p:nvGrpSpPr>
        <p:grpSpPr>
          <a:xfrm>
            <a:off x="7187604" y="1860611"/>
            <a:ext cx="1253704" cy="523220"/>
            <a:chOff x="1482889" y="1179091"/>
            <a:chExt cx="1253704" cy="523220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97FC58F1-E874-2A6A-BD3E-96FB5E4BAD3B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98084083-B474-F04D-7D61-DD0A26B53A2F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EC93028F-266F-265E-5498-4AE476B516C0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7E0D2504-868F-8B39-8921-74DAB093951F}"/>
              </a:ext>
            </a:extLst>
          </p:cNvPr>
          <p:cNvGrpSpPr/>
          <p:nvPr/>
        </p:nvGrpSpPr>
        <p:grpSpPr>
          <a:xfrm>
            <a:off x="7187604" y="2447647"/>
            <a:ext cx="1253704" cy="523220"/>
            <a:chOff x="1482889" y="1179091"/>
            <a:chExt cx="1253704" cy="523220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5AF37FE-64A7-C52B-ECDE-70D9A7B4C9BF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81695C9F-4A93-7D2A-5687-87587612BCEB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2B1F6CBD-F51A-4063-7FC7-37A83D1CCE1A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4CE39ED9-4F4B-E99E-9464-82631ADE19AC}"/>
              </a:ext>
            </a:extLst>
          </p:cNvPr>
          <p:cNvGrpSpPr/>
          <p:nvPr/>
        </p:nvGrpSpPr>
        <p:grpSpPr>
          <a:xfrm>
            <a:off x="7187604" y="3004028"/>
            <a:ext cx="1253704" cy="523220"/>
            <a:chOff x="1482889" y="1179091"/>
            <a:chExt cx="1253704" cy="523220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885BB18D-0037-5103-C634-203725AE23B3}"/>
                </a:ext>
              </a:extLst>
            </p:cNvPr>
            <p:cNvSpPr txBox="1"/>
            <p:nvPr/>
          </p:nvSpPr>
          <p:spPr>
            <a:xfrm>
              <a:off x="1482889" y="1179091"/>
              <a:ext cx="1253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4BECBE6E-3447-81FD-10F0-FB5BBBBC4F47}"/>
                </a:ext>
              </a:extLst>
            </p:cNvPr>
            <p:cNvSpPr/>
            <p:nvPr/>
          </p:nvSpPr>
          <p:spPr>
            <a:xfrm>
              <a:off x="1698362" y="1246999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1073E7CC-25F6-EC2D-9EB1-F5F4FB1F0DB1}"/>
                </a:ext>
              </a:extLst>
            </p:cNvPr>
            <p:cNvSpPr/>
            <p:nvPr/>
          </p:nvSpPr>
          <p:spPr>
            <a:xfrm>
              <a:off x="2371192" y="1242907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A2908D90-3FFC-9DEB-CB08-0FC00733B8D3}"/>
              </a:ext>
            </a:extLst>
          </p:cNvPr>
          <p:cNvGrpSpPr/>
          <p:nvPr/>
        </p:nvGrpSpPr>
        <p:grpSpPr>
          <a:xfrm>
            <a:off x="6987201" y="1621137"/>
            <a:ext cx="373129" cy="1644501"/>
            <a:chOff x="6958534" y="2638120"/>
            <a:chExt cx="373129" cy="1644501"/>
          </a:xfrm>
        </p:grpSpPr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7AABFCC6-E2D4-73C2-A141-51CEF10BB1AA}"/>
                </a:ext>
              </a:extLst>
            </p:cNvPr>
            <p:cNvGrpSpPr/>
            <p:nvPr/>
          </p:nvGrpSpPr>
          <p:grpSpPr>
            <a:xfrm>
              <a:off x="6966262" y="3161340"/>
              <a:ext cx="365401" cy="564900"/>
              <a:chOff x="1383030" y="3169808"/>
              <a:chExt cx="430696" cy="564900"/>
            </a:xfrm>
          </p:grpSpPr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0F834100-2F3C-A9F8-EA2D-8777B13C32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3030" y="3169808"/>
                <a:ext cx="430696" cy="27138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8544D6A5-8E7E-1AC3-0ECA-E7730B188C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83030" y="3441190"/>
                <a:ext cx="430696" cy="29351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CBBC8E08-E02D-5220-E3ED-F247244CC9A8}"/>
                </a:ext>
              </a:extLst>
            </p:cNvPr>
            <p:cNvGrpSpPr/>
            <p:nvPr/>
          </p:nvGrpSpPr>
          <p:grpSpPr>
            <a:xfrm>
              <a:off x="6958534" y="2638120"/>
              <a:ext cx="360131" cy="1644501"/>
              <a:chOff x="1383030" y="2654010"/>
              <a:chExt cx="424484" cy="1644501"/>
            </a:xfrm>
          </p:grpSpPr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538159FC-E785-CA38-2D6C-4613B43425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3030" y="2654010"/>
                <a:ext cx="415375" cy="78718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403F97D8-5CB0-6625-86FC-95C14D9BB9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83030" y="3441190"/>
                <a:ext cx="424484" cy="85732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4543AF48-233F-E4EA-E7B1-190975194DA1}"/>
              </a:ext>
            </a:extLst>
          </p:cNvPr>
          <p:cNvSpPr txBox="1"/>
          <p:nvPr/>
        </p:nvSpPr>
        <p:spPr>
          <a:xfrm>
            <a:off x="567549" y="2144357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5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9DDEE191-DE9A-38A8-C53A-88950E464633}"/>
              </a:ext>
            </a:extLst>
          </p:cNvPr>
          <p:cNvSpPr txBox="1"/>
          <p:nvPr/>
        </p:nvSpPr>
        <p:spPr>
          <a:xfrm>
            <a:off x="1792092" y="1837918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0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1E532C2A-6C50-EAF5-84EA-97FFE89A210E}"/>
              </a:ext>
            </a:extLst>
          </p:cNvPr>
          <p:cNvSpPr txBox="1"/>
          <p:nvPr/>
        </p:nvSpPr>
        <p:spPr>
          <a:xfrm>
            <a:off x="1766891" y="2516996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2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AF61CE39-77A9-7889-D2A9-3CF71A6C4F78}"/>
              </a:ext>
            </a:extLst>
          </p:cNvPr>
          <p:cNvSpPr txBox="1"/>
          <p:nvPr/>
        </p:nvSpPr>
        <p:spPr>
          <a:xfrm>
            <a:off x="3344720" y="2116867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4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23728CFD-18E1-0645-F36C-DB267F6E6A94}"/>
              </a:ext>
            </a:extLst>
          </p:cNvPr>
          <p:cNvSpPr txBox="1"/>
          <p:nvPr/>
        </p:nvSpPr>
        <p:spPr>
          <a:xfrm>
            <a:off x="4569023" y="1593647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3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136D62EF-9B64-B7DF-DE6C-36359BA72F2C}"/>
              </a:ext>
            </a:extLst>
          </p:cNvPr>
          <p:cNvSpPr txBox="1"/>
          <p:nvPr/>
        </p:nvSpPr>
        <p:spPr>
          <a:xfrm>
            <a:off x="4578684" y="2185244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2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59BC41FD-C15D-9CD4-5F72-CCAFAD6A49EB}"/>
              </a:ext>
            </a:extLst>
          </p:cNvPr>
          <p:cNvSpPr txBox="1"/>
          <p:nvPr/>
        </p:nvSpPr>
        <p:spPr>
          <a:xfrm>
            <a:off x="4565698" y="2742418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1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109FF057-D874-BD84-875F-796B66E6B732}"/>
              </a:ext>
            </a:extLst>
          </p:cNvPr>
          <p:cNvSpPr txBox="1"/>
          <p:nvPr/>
        </p:nvSpPr>
        <p:spPr>
          <a:xfrm>
            <a:off x="6160999" y="2080926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3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33E92076-39AC-BC76-852F-6FEB27E6191E}"/>
              </a:ext>
            </a:extLst>
          </p:cNvPr>
          <p:cNvSpPr txBox="1"/>
          <p:nvPr/>
        </p:nvSpPr>
        <p:spPr>
          <a:xfrm>
            <a:off x="7414688" y="1289136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4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A6AEFBE4-E688-0565-D197-94A8B622A44B}"/>
              </a:ext>
            </a:extLst>
          </p:cNvPr>
          <p:cNvSpPr txBox="1"/>
          <p:nvPr/>
        </p:nvSpPr>
        <p:spPr>
          <a:xfrm>
            <a:off x="7414688" y="1839063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3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ED1875A4-6CAD-6B61-843C-DAD80C3E3E9B}"/>
              </a:ext>
            </a:extLst>
          </p:cNvPr>
          <p:cNvSpPr txBox="1"/>
          <p:nvPr/>
        </p:nvSpPr>
        <p:spPr>
          <a:xfrm>
            <a:off x="7392447" y="2410731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2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D2CB50E1-F275-B96E-B073-42B074970FB1}"/>
              </a:ext>
            </a:extLst>
          </p:cNvPr>
          <p:cNvSpPr txBox="1"/>
          <p:nvPr/>
        </p:nvSpPr>
        <p:spPr>
          <a:xfrm>
            <a:off x="7389202" y="3004028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1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703BB59C-1A4F-927E-7D6F-6F5D4C8EADD6}"/>
              </a:ext>
            </a:extLst>
          </p:cNvPr>
          <p:cNvSpPr txBox="1"/>
          <p:nvPr/>
        </p:nvSpPr>
        <p:spPr>
          <a:xfrm>
            <a:off x="673531" y="885180"/>
            <a:ext cx="6111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+mn-lt"/>
                <a:ea typeface="+mn-ea"/>
              </a:rPr>
              <a:t>用同一个数分别去加后面的数。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02499B4C-218C-543C-E3A7-83B784826324}"/>
              </a:ext>
            </a:extLst>
          </p:cNvPr>
          <p:cNvSpPr txBox="1"/>
          <p:nvPr/>
        </p:nvSpPr>
        <p:spPr>
          <a:xfrm>
            <a:off x="575472" y="3690017"/>
            <a:ext cx="6111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观察这些式子，你有什么发现？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F5739CA1-0053-B9E8-16B0-68A5413A4D38}"/>
              </a:ext>
            </a:extLst>
          </p:cNvPr>
          <p:cNvSpPr txBox="1"/>
          <p:nvPr/>
        </p:nvSpPr>
        <p:spPr>
          <a:xfrm>
            <a:off x="2452489" y="1834270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0AAD5855-288A-9C38-5280-8DB37F77B9DD}"/>
              </a:ext>
            </a:extLst>
          </p:cNvPr>
          <p:cNvSpPr txBox="1"/>
          <p:nvPr/>
        </p:nvSpPr>
        <p:spPr>
          <a:xfrm>
            <a:off x="2443012" y="2518325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5A158FD4-2203-AB50-2259-60E1B7342F58}"/>
              </a:ext>
            </a:extLst>
          </p:cNvPr>
          <p:cNvSpPr txBox="1"/>
          <p:nvPr/>
        </p:nvSpPr>
        <p:spPr>
          <a:xfrm>
            <a:off x="5262038" y="1580824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7218E5F4-6C18-813B-85B5-0EF5BDD99636}"/>
              </a:ext>
            </a:extLst>
          </p:cNvPr>
          <p:cNvSpPr txBox="1"/>
          <p:nvPr/>
        </p:nvSpPr>
        <p:spPr>
          <a:xfrm>
            <a:off x="5285541" y="2713155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91CCBBD4-97B7-3542-8DAF-FA5AFD2D4C40}"/>
              </a:ext>
            </a:extLst>
          </p:cNvPr>
          <p:cNvSpPr txBox="1"/>
          <p:nvPr/>
        </p:nvSpPr>
        <p:spPr>
          <a:xfrm>
            <a:off x="5258017" y="2144357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BD395F92-EEAE-A623-9833-58B1DBC0194F}"/>
              </a:ext>
            </a:extLst>
          </p:cNvPr>
          <p:cNvSpPr txBox="1"/>
          <p:nvPr/>
        </p:nvSpPr>
        <p:spPr>
          <a:xfrm>
            <a:off x="8082257" y="1289136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60B96BA1-9CC4-A32A-C196-726F24219732}"/>
              </a:ext>
            </a:extLst>
          </p:cNvPr>
          <p:cNvSpPr txBox="1"/>
          <p:nvPr/>
        </p:nvSpPr>
        <p:spPr>
          <a:xfrm>
            <a:off x="8070646" y="1837918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4609E058-6D0B-B6DC-2377-6A2013E7B07D}"/>
              </a:ext>
            </a:extLst>
          </p:cNvPr>
          <p:cNvSpPr txBox="1"/>
          <p:nvPr/>
        </p:nvSpPr>
        <p:spPr>
          <a:xfrm>
            <a:off x="8085945" y="2418949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65FBDC82-86CC-4FB5-579F-C8577E72A35E}"/>
              </a:ext>
            </a:extLst>
          </p:cNvPr>
          <p:cNvSpPr txBox="1"/>
          <p:nvPr/>
        </p:nvSpPr>
        <p:spPr>
          <a:xfrm>
            <a:off x="8082257" y="2988934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BC8A0C9F-5760-8DAF-0989-5C7B2DDCA0DC}"/>
              </a:ext>
            </a:extLst>
          </p:cNvPr>
          <p:cNvCxnSpPr>
            <a:cxnSpLocks/>
          </p:cNvCxnSpPr>
          <p:nvPr/>
        </p:nvCxnSpPr>
        <p:spPr>
          <a:xfrm>
            <a:off x="2969601" y="1842434"/>
            <a:ext cx="0" cy="1268965"/>
          </a:xfrm>
          <a:prstGeom prst="straightConnector1">
            <a:avLst/>
          </a:prstGeom>
          <a:ln w="19050">
            <a:solidFill>
              <a:srgbClr val="EA6A47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>
            <a:extLst>
              <a:ext uri="{FF2B5EF4-FFF2-40B4-BE49-F238E27FC236}">
                <a16:creationId xmlns:a16="http://schemas.microsoft.com/office/drawing/2014/main" id="{EA500644-4049-14CD-EEC8-A5CAF1101B5F}"/>
              </a:ext>
            </a:extLst>
          </p:cNvPr>
          <p:cNvCxnSpPr>
            <a:cxnSpLocks/>
          </p:cNvCxnSpPr>
          <p:nvPr/>
        </p:nvCxnSpPr>
        <p:spPr>
          <a:xfrm flipV="1">
            <a:off x="5835595" y="1622427"/>
            <a:ext cx="0" cy="1560680"/>
          </a:xfrm>
          <a:prstGeom prst="straightConnector1">
            <a:avLst/>
          </a:prstGeom>
          <a:ln w="19050">
            <a:solidFill>
              <a:srgbClr val="EA6A47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箭头连接符 95">
            <a:extLst>
              <a:ext uri="{FF2B5EF4-FFF2-40B4-BE49-F238E27FC236}">
                <a16:creationId xmlns:a16="http://schemas.microsoft.com/office/drawing/2014/main" id="{4CBA6431-5184-7CDD-4796-3E9AFECC48FF}"/>
              </a:ext>
            </a:extLst>
          </p:cNvPr>
          <p:cNvCxnSpPr>
            <a:cxnSpLocks/>
          </p:cNvCxnSpPr>
          <p:nvPr/>
        </p:nvCxnSpPr>
        <p:spPr>
          <a:xfrm flipV="1">
            <a:off x="8649382" y="1300586"/>
            <a:ext cx="8727" cy="2311120"/>
          </a:xfrm>
          <a:prstGeom prst="straightConnector1">
            <a:avLst/>
          </a:prstGeom>
          <a:ln w="19050">
            <a:solidFill>
              <a:srgbClr val="EA6A47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97">
            <a:extLst>
              <a:ext uri="{FF2B5EF4-FFF2-40B4-BE49-F238E27FC236}">
                <a16:creationId xmlns:a16="http://schemas.microsoft.com/office/drawing/2014/main" id="{48F2AADA-289B-619E-95AC-9B1F726BC781}"/>
              </a:ext>
            </a:extLst>
          </p:cNvPr>
          <p:cNvSpPr txBox="1"/>
          <p:nvPr/>
        </p:nvSpPr>
        <p:spPr>
          <a:xfrm>
            <a:off x="566563" y="4232326"/>
            <a:ext cx="7476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都是</a:t>
            </a:r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加法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加的数越大</a:t>
            </a:r>
            <a:r>
              <a:rPr lang="zh-CN" altLang="en-US" sz="2800" b="1" dirty="0">
                <a:latin typeface="+mn-lt"/>
                <a:ea typeface="+mn-ea"/>
              </a:rPr>
              <a:t>，得到的</a:t>
            </a:r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结果就越大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9865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6" grpId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F2A7BB4-28C6-E2A3-A0F4-88700DB3C081}"/>
              </a:ext>
            </a:extLst>
          </p:cNvPr>
          <p:cNvSpPr txBox="1"/>
          <p:nvPr/>
        </p:nvSpPr>
        <p:spPr>
          <a:xfrm>
            <a:off x="379639" y="425840"/>
            <a:ext cx="980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2.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F9778CA-DD14-8191-B168-0991AC5FDB84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P47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2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8616D1A-0B10-EB72-B981-82EF4F9C4CD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8675" y="784564"/>
            <a:ext cx="2430904" cy="239948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5718C9A-F405-78F3-4056-49AB1CD1612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03448" y="687450"/>
            <a:ext cx="2479368" cy="239948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B0413DC-B6C1-FCFB-F5CC-D8D7C746D3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0001" y="2182249"/>
            <a:ext cx="1519423" cy="2910605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293E3B84-A5F0-ACF9-915C-BBE522C39F6E}"/>
              </a:ext>
            </a:extLst>
          </p:cNvPr>
          <p:cNvSpPr/>
          <p:nvPr/>
        </p:nvSpPr>
        <p:spPr>
          <a:xfrm>
            <a:off x="1549437" y="3383280"/>
            <a:ext cx="2529380" cy="1405889"/>
          </a:xfrm>
          <a:prstGeom prst="wedgeRoundRectCallout">
            <a:avLst>
              <a:gd name="adj1" fmla="val -63993"/>
              <a:gd name="adj2" fmla="val -44621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你们明白这两个数字转轮的意思吗？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A70B0B7-C630-3202-DCB3-AAC12F0A3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36118" y="2960882"/>
            <a:ext cx="1017823" cy="1983041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AE83EB63-1B42-032D-9DC1-8680611AC27F}"/>
              </a:ext>
            </a:extLst>
          </p:cNvPr>
          <p:cNvSpPr/>
          <p:nvPr/>
        </p:nvSpPr>
        <p:spPr>
          <a:xfrm>
            <a:off x="5150236" y="3249457"/>
            <a:ext cx="2529380" cy="1405889"/>
          </a:xfrm>
          <a:prstGeom prst="wedgeRoundRectCallout">
            <a:avLst>
              <a:gd name="adj1" fmla="val 59825"/>
              <a:gd name="adj2" fmla="val -1454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转动转轮，减号对着几，就减去几。</a:t>
            </a:r>
          </a:p>
        </p:txBody>
      </p:sp>
    </p:spTree>
    <p:extLst>
      <p:ext uri="{BB962C8B-B14F-4D97-AF65-F5344CB8AC3E}">
        <p14:creationId xmlns:p14="http://schemas.microsoft.com/office/powerpoint/2010/main" val="156742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0740C1-46E6-0297-9F28-3EBCD36F27A2}"/>
              </a:ext>
            </a:extLst>
          </p:cNvPr>
          <p:cNvSpPr txBox="1"/>
          <p:nvPr/>
        </p:nvSpPr>
        <p:spPr>
          <a:xfrm>
            <a:off x="965444" y="1356032"/>
            <a:ext cx="6570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方法一</a:t>
            </a:r>
            <a:r>
              <a:rPr lang="zh-CN" altLang="en-US" sz="2800" b="1" dirty="0">
                <a:latin typeface="+mn-lt"/>
                <a:ea typeface="+mn-ea"/>
              </a:rPr>
              <a:t>：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可以分成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，所以</a:t>
            </a:r>
            <a:r>
              <a:rPr lang="en-US" altLang="zh-CN" sz="2800" b="1" dirty="0">
                <a:latin typeface="+mn-lt"/>
                <a:ea typeface="+mn-ea"/>
              </a:rPr>
              <a:t>6-4=2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43E671F-04AE-A4A7-8EA0-45E6BF97BA28}"/>
              </a:ext>
            </a:extLst>
          </p:cNvPr>
          <p:cNvSpPr txBox="1"/>
          <p:nvPr/>
        </p:nvSpPr>
        <p:spPr>
          <a:xfrm>
            <a:off x="965444" y="2059465"/>
            <a:ext cx="6360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方法二</a:t>
            </a:r>
            <a:r>
              <a:rPr lang="zh-CN" altLang="en-US" sz="2800" b="1" dirty="0">
                <a:latin typeface="+mn-lt"/>
                <a:ea typeface="+mn-ea"/>
              </a:rPr>
              <a:t>：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可以合成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，所以</a:t>
            </a:r>
            <a:r>
              <a:rPr lang="en-US" altLang="zh-CN" sz="2800" b="1" dirty="0">
                <a:latin typeface="+mn-lt"/>
                <a:ea typeface="+mn-ea"/>
              </a:rPr>
              <a:t>6-4=2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49C96B4-33CA-8A0A-3C1B-EA2CA559EEB8}"/>
              </a:ext>
            </a:extLst>
          </p:cNvPr>
          <p:cNvSpPr txBox="1"/>
          <p:nvPr/>
        </p:nvSpPr>
        <p:spPr>
          <a:xfrm>
            <a:off x="418471" y="548148"/>
            <a:ext cx="6111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如何快速得到</a:t>
            </a:r>
            <a:r>
              <a:rPr lang="en-US" altLang="zh-CN" sz="2800" b="1" dirty="0">
                <a:latin typeface="+mn-lt"/>
                <a:ea typeface="+mn-ea"/>
              </a:rPr>
              <a:t>6-4</a:t>
            </a:r>
            <a:r>
              <a:rPr lang="zh-CN" altLang="en-US" sz="2800" b="1" dirty="0">
                <a:latin typeface="+mn-lt"/>
                <a:ea typeface="+mn-ea"/>
              </a:rPr>
              <a:t>的结果？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4F3BC6-4F43-59E5-FC05-25F6EF861BAF}"/>
              </a:ext>
            </a:extLst>
          </p:cNvPr>
          <p:cNvSpPr txBox="1"/>
          <p:nvPr/>
        </p:nvSpPr>
        <p:spPr>
          <a:xfrm>
            <a:off x="965444" y="2660631"/>
            <a:ext cx="6360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A4E4E"/>
                </a:solidFill>
                <a:latin typeface="+mn-lt"/>
                <a:ea typeface="+mn-ea"/>
              </a:rPr>
              <a:t>方法三</a:t>
            </a:r>
            <a:r>
              <a:rPr lang="zh-CN" altLang="en-US" sz="2800" b="1" dirty="0">
                <a:latin typeface="+mn-lt"/>
                <a:ea typeface="+mn-ea"/>
              </a:rPr>
              <a:t>：</a:t>
            </a:r>
            <a:r>
              <a:rPr lang="en-US" altLang="zh-CN" sz="2800" b="1" dirty="0">
                <a:latin typeface="+mn-lt"/>
                <a:ea typeface="+mn-ea"/>
              </a:rPr>
              <a:t>4+2=6</a:t>
            </a:r>
            <a:r>
              <a:rPr lang="zh-CN" altLang="en-US" sz="2800" b="1" dirty="0">
                <a:latin typeface="+mn-lt"/>
                <a:ea typeface="+mn-ea"/>
              </a:rPr>
              <a:t>，所以</a:t>
            </a:r>
            <a:r>
              <a:rPr lang="en-US" altLang="zh-CN" sz="2800" b="1" dirty="0">
                <a:latin typeface="+mn-lt"/>
                <a:ea typeface="+mn-ea"/>
              </a:rPr>
              <a:t>6-4=2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BBF5455-119A-5159-D81A-22C160C04A69}"/>
              </a:ext>
            </a:extLst>
          </p:cNvPr>
          <p:cNvSpPr txBox="1"/>
          <p:nvPr/>
        </p:nvSpPr>
        <p:spPr>
          <a:xfrm>
            <a:off x="418471" y="3625674"/>
            <a:ext cx="7959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类似地，你能说说如何快速得到</a:t>
            </a:r>
            <a:r>
              <a:rPr lang="en-US" altLang="zh-CN" sz="2800" b="1" dirty="0">
                <a:latin typeface="+mn-lt"/>
                <a:ea typeface="+mn-ea"/>
              </a:rPr>
              <a:t>6-2</a:t>
            </a:r>
            <a:r>
              <a:rPr lang="zh-CN" altLang="en-US" sz="2800" b="1" dirty="0">
                <a:latin typeface="+mn-lt"/>
                <a:ea typeface="+mn-ea"/>
              </a:rPr>
              <a:t>的结果吗？</a:t>
            </a:r>
          </a:p>
        </p:txBody>
      </p:sp>
    </p:spTree>
    <p:extLst>
      <p:ext uri="{BB962C8B-B14F-4D97-AF65-F5344CB8AC3E}">
        <p14:creationId xmlns:p14="http://schemas.microsoft.com/office/powerpoint/2010/main" val="260908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677A07-0DCC-20E5-0395-56A9E34245D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72995" y="373084"/>
            <a:ext cx="2430904" cy="239948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A1499B2-DD17-A9B7-6A8A-1243F9E15C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7768" y="275970"/>
            <a:ext cx="2479368" cy="23994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7827895-9B8C-7C2A-CD85-21E2D3E27A6F}"/>
              </a:ext>
            </a:extLst>
          </p:cNvPr>
          <p:cNvSpPr txBox="1"/>
          <p:nvPr/>
        </p:nvSpPr>
        <p:spPr>
          <a:xfrm>
            <a:off x="3671689" y="643291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9394B28-5D7F-E707-9E9D-76873324319E}"/>
              </a:ext>
            </a:extLst>
          </p:cNvPr>
          <p:cNvSpPr txBox="1"/>
          <p:nvPr/>
        </p:nvSpPr>
        <p:spPr>
          <a:xfrm>
            <a:off x="1986864" y="1415019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0343050-15A2-1DB0-67BD-27EA1976B04E}"/>
              </a:ext>
            </a:extLst>
          </p:cNvPr>
          <p:cNvSpPr txBox="1"/>
          <p:nvPr/>
        </p:nvSpPr>
        <p:spPr>
          <a:xfrm>
            <a:off x="3839631" y="1436718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FE23D3F-416C-ACC6-9DAB-F2D5C1B5A6CD}"/>
              </a:ext>
            </a:extLst>
          </p:cNvPr>
          <p:cNvSpPr txBox="1"/>
          <p:nvPr/>
        </p:nvSpPr>
        <p:spPr>
          <a:xfrm>
            <a:off x="3334463" y="2104400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945B948-1CE3-8B64-A0AA-D6B04444BAA1}"/>
              </a:ext>
            </a:extLst>
          </p:cNvPr>
          <p:cNvSpPr txBox="1"/>
          <p:nvPr/>
        </p:nvSpPr>
        <p:spPr>
          <a:xfrm>
            <a:off x="2496326" y="2050560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FF43D1-030E-7FB6-AF52-36F5F26F857B}"/>
              </a:ext>
            </a:extLst>
          </p:cNvPr>
          <p:cNvSpPr txBox="1"/>
          <p:nvPr/>
        </p:nvSpPr>
        <p:spPr>
          <a:xfrm>
            <a:off x="2203931" y="627645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E2F079A-8C58-44BC-2AFC-06CEE59EE551}"/>
              </a:ext>
            </a:extLst>
          </p:cNvPr>
          <p:cNvSpPr txBox="1"/>
          <p:nvPr/>
        </p:nvSpPr>
        <p:spPr>
          <a:xfrm>
            <a:off x="2932711" y="271173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0A5E1F-0DDE-CF5F-B20C-A2C6505B4AF7}"/>
              </a:ext>
            </a:extLst>
          </p:cNvPr>
          <p:cNvSpPr txBox="1"/>
          <p:nvPr/>
        </p:nvSpPr>
        <p:spPr>
          <a:xfrm>
            <a:off x="5416746" y="366035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B54DE58-55B3-A97D-0F43-95ACA586E123}"/>
              </a:ext>
            </a:extLst>
          </p:cNvPr>
          <p:cNvSpPr txBox="1"/>
          <p:nvPr/>
        </p:nvSpPr>
        <p:spPr>
          <a:xfrm>
            <a:off x="6102593" y="345947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76DB621-AB6A-F7F2-1182-B21ADFD49B80}"/>
              </a:ext>
            </a:extLst>
          </p:cNvPr>
          <p:cNvSpPr txBox="1"/>
          <p:nvPr/>
        </p:nvSpPr>
        <p:spPr>
          <a:xfrm>
            <a:off x="6623719" y="869167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62C4EA5-42D5-B4E8-6D35-68C5C0EC54B0}"/>
              </a:ext>
            </a:extLst>
          </p:cNvPr>
          <p:cNvSpPr txBox="1"/>
          <p:nvPr/>
        </p:nvSpPr>
        <p:spPr>
          <a:xfrm>
            <a:off x="6623718" y="1527340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BFA26D0-2EDB-C01E-7D50-22AF14B47725}"/>
              </a:ext>
            </a:extLst>
          </p:cNvPr>
          <p:cNvSpPr txBox="1"/>
          <p:nvPr/>
        </p:nvSpPr>
        <p:spPr>
          <a:xfrm>
            <a:off x="6102593" y="2050560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26D40F9-B871-CC3A-6DA3-2B03071D1F01}"/>
              </a:ext>
            </a:extLst>
          </p:cNvPr>
          <p:cNvSpPr txBox="1"/>
          <p:nvPr/>
        </p:nvSpPr>
        <p:spPr>
          <a:xfrm>
            <a:off x="5397753" y="2050560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4818A9B-96A7-2CA8-19C2-37993DA889B3}"/>
              </a:ext>
            </a:extLst>
          </p:cNvPr>
          <p:cNvSpPr txBox="1"/>
          <p:nvPr/>
        </p:nvSpPr>
        <p:spPr>
          <a:xfrm>
            <a:off x="4897097" y="1572824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49C2CC5-4450-D368-1600-57BBF3E99AA2}"/>
              </a:ext>
            </a:extLst>
          </p:cNvPr>
          <p:cNvSpPr txBox="1"/>
          <p:nvPr/>
        </p:nvSpPr>
        <p:spPr>
          <a:xfrm>
            <a:off x="4897097" y="869167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7FC1D8A-8B9F-5C24-E11F-A9D0B2E08843}"/>
              </a:ext>
            </a:extLst>
          </p:cNvPr>
          <p:cNvSpPr txBox="1"/>
          <p:nvPr/>
        </p:nvSpPr>
        <p:spPr>
          <a:xfrm>
            <a:off x="917237" y="2745427"/>
            <a:ext cx="7959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分别观察两个转轮，你们发现什么规律了吗？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BDE3BEB-71BA-8E5D-DF3B-DBDB3AA95252}"/>
              </a:ext>
            </a:extLst>
          </p:cNvPr>
          <p:cNvSpPr txBox="1"/>
          <p:nvPr/>
        </p:nvSpPr>
        <p:spPr>
          <a:xfrm>
            <a:off x="570218" y="3359269"/>
            <a:ext cx="8215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>
                <a:solidFill>
                  <a:srgbClr val="0070C0"/>
                </a:solidFill>
                <a:latin typeface="+mn-lt"/>
                <a:ea typeface="+mn-ea"/>
              </a:rPr>
              <a:t>①左边转轮都是</a:t>
            </a:r>
            <a:r>
              <a:rPr lang="en-US" altLang="zh-CN" sz="2700" b="1" dirty="0">
                <a:solidFill>
                  <a:srgbClr val="0070C0"/>
                </a:solidFill>
                <a:latin typeface="+mn-lt"/>
                <a:ea typeface="+mn-ea"/>
              </a:rPr>
              <a:t>6</a:t>
            </a:r>
            <a:r>
              <a:rPr lang="zh-CN" altLang="en-US" sz="2700" b="1" dirty="0">
                <a:solidFill>
                  <a:srgbClr val="0070C0"/>
                </a:solidFill>
                <a:latin typeface="+mn-lt"/>
                <a:ea typeface="+mn-ea"/>
              </a:rPr>
              <a:t>减去一个数，右边转轮都是</a:t>
            </a:r>
            <a:r>
              <a:rPr lang="en-US" altLang="zh-CN" sz="2700" b="1" dirty="0">
                <a:solidFill>
                  <a:srgbClr val="0070C0"/>
                </a:solidFill>
                <a:latin typeface="+mn-lt"/>
                <a:ea typeface="+mn-ea"/>
              </a:rPr>
              <a:t>7</a:t>
            </a:r>
            <a:r>
              <a:rPr lang="zh-CN" altLang="en-US" sz="2700" b="1" dirty="0">
                <a:solidFill>
                  <a:srgbClr val="0070C0"/>
                </a:solidFill>
                <a:latin typeface="+mn-lt"/>
                <a:ea typeface="+mn-ea"/>
              </a:rPr>
              <a:t>减去一个数。</a:t>
            </a:r>
            <a:endParaRPr lang="en-US" altLang="zh-CN" sz="2700" b="1" dirty="0">
              <a:solidFill>
                <a:srgbClr val="0070C0"/>
              </a:solidFill>
              <a:latin typeface="+mn-lt"/>
              <a:ea typeface="+mn-ea"/>
            </a:endParaRPr>
          </a:p>
          <a:p>
            <a:r>
              <a:rPr lang="zh-CN" altLang="en-US" sz="2700" b="1" dirty="0">
                <a:solidFill>
                  <a:srgbClr val="0070C0"/>
                </a:solidFill>
                <a:latin typeface="+mn-lt"/>
                <a:ea typeface="+mn-ea"/>
              </a:rPr>
              <a:t>②外面两层里对应的两个数合起来都是最里面的数。</a:t>
            </a:r>
          </a:p>
        </p:txBody>
      </p:sp>
    </p:spTree>
    <p:extLst>
      <p:ext uri="{BB962C8B-B14F-4D97-AF65-F5344CB8AC3E}">
        <p14:creationId xmlns:p14="http://schemas.microsoft.com/office/powerpoint/2010/main" val="223077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AEB75A4-81F0-7010-2256-3B7B11BE250E}"/>
              </a:ext>
            </a:extLst>
          </p:cNvPr>
          <p:cNvSpPr txBox="1"/>
          <p:nvPr/>
        </p:nvSpPr>
        <p:spPr>
          <a:xfrm>
            <a:off x="379639" y="425840"/>
            <a:ext cx="980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3.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E7EE81A-2335-E579-2D70-3513B36A7864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P48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7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47BD5B-A2BB-C166-B431-DFB8BDC6EA01}"/>
              </a:ext>
            </a:extLst>
          </p:cNvPr>
          <p:cNvSpPr txBox="1"/>
          <p:nvPr/>
        </p:nvSpPr>
        <p:spPr>
          <a:xfrm>
            <a:off x="1663861" y="869135"/>
            <a:ext cx="767911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en-US" altLang="zh-CN" sz="2800" b="1" dirty="0">
                <a:latin typeface="+mj-ea"/>
                <a:ea typeface="+mj-ea"/>
              </a:rPr>
              <a:t>-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D3C5B17-7138-6B65-B540-521566F117E1}"/>
              </a:ext>
            </a:extLst>
          </p:cNvPr>
          <p:cNvSpPr txBox="1"/>
          <p:nvPr/>
        </p:nvSpPr>
        <p:spPr>
          <a:xfrm>
            <a:off x="3230015" y="869135"/>
            <a:ext cx="367246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0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D61AEDE-0C46-C93D-81A0-99DA4E970E3A}"/>
              </a:ext>
            </a:extLst>
          </p:cNvPr>
          <p:cNvSpPr txBox="1"/>
          <p:nvPr/>
        </p:nvSpPr>
        <p:spPr>
          <a:xfrm>
            <a:off x="1663862" y="1637620"/>
            <a:ext cx="767912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2+4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828E34-4122-C88D-1233-853D6A1CE527}"/>
              </a:ext>
            </a:extLst>
          </p:cNvPr>
          <p:cNvSpPr txBox="1"/>
          <p:nvPr/>
        </p:nvSpPr>
        <p:spPr>
          <a:xfrm>
            <a:off x="3230015" y="1637620"/>
            <a:ext cx="367246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1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7B93ED4-F035-25BC-C384-71D38DE11B28}"/>
              </a:ext>
            </a:extLst>
          </p:cNvPr>
          <p:cNvSpPr txBox="1"/>
          <p:nvPr/>
        </p:nvSpPr>
        <p:spPr>
          <a:xfrm>
            <a:off x="1663860" y="2420185"/>
            <a:ext cx="767911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en-US" altLang="zh-CN" sz="2800" b="1" dirty="0">
                <a:latin typeface="+mj-ea"/>
                <a:ea typeface="+mj-ea"/>
              </a:rPr>
              <a:t>-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748E021-533E-38E9-E2B9-389A606DFF77}"/>
              </a:ext>
            </a:extLst>
          </p:cNvPr>
          <p:cNvSpPr txBox="1"/>
          <p:nvPr/>
        </p:nvSpPr>
        <p:spPr>
          <a:xfrm>
            <a:off x="3230014" y="2420185"/>
            <a:ext cx="367246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2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5855D4F-134E-7E95-DD43-3E3C8F186C65}"/>
              </a:ext>
            </a:extLst>
          </p:cNvPr>
          <p:cNvSpPr txBox="1"/>
          <p:nvPr/>
        </p:nvSpPr>
        <p:spPr>
          <a:xfrm>
            <a:off x="1663861" y="3188670"/>
            <a:ext cx="767912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en-US" altLang="zh-CN" sz="2800" b="1" dirty="0">
                <a:latin typeface="+mj-ea"/>
                <a:ea typeface="+mj-ea"/>
              </a:rPr>
              <a:t>-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942B90D-B3E0-E76A-F7E0-7A798D63D2D8}"/>
              </a:ext>
            </a:extLst>
          </p:cNvPr>
          <p:cNvSpPr txBox="1"/>
          <p:nvPr/>
        </p:nvSpPr>
        <p:spPr>
          <a:xfrm>
            <a:off x="3230014" y="3188670"/>
            <a:ext cx="367246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6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6A08802-BD8C-ED67-B974-C5CCCF808EC6}"/>
              </a:ext>
            </a:extLst>
          </p:cNvPr>
          <p:cNvSpPr txBox="1"/>
          <p:nvPr/>
        </p:nvSpPr>
        <p:spPr>
          <a:xfrm>
            <a:off x="5679270" y="869135"/>
            <a:ext cx="767911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en-US" altLang="zh-CN" sz="2800" b="1" dirty="0">
                <a:latin typeface="+mj-ea"/>
                <a:ea typeface="+mj-ea"/>
              </a:rPr>
              <a:t>-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329315B-8DA7-E031-B614-E55684636445}"/>
              </a:ext>
            </a:extLst>
          </p:cNvPr>
          <p:cNvSpPr txBox="1"/>
          <p:nvPr/>
        </p:nvSpPr>
        <p:spPr>
          <a:xfrm>
            <a:off x="7245424" y="869135"/>
            <a:ext cx="367246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2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1631B0B-2500-C745-75EF-4869EE44ACCB}"/>
              </a:ext>
            </a:extLst>
          </p:cNvPr>
          <p:cNvSpPr txBox="1"/>
          <p:nvPr/>
        </p:nvSpPr>
        <p:spPr>
          <a:xfrm>
            <a:off x="5679271" y="1637620"/>
            <a:ext cx="767912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en-US" altLang="zh-CN" sz="2800" b="1" dirty="0">
                <a:latin typeface="+mj-ea"/>
                <a:ea typeface="+mj-ea"/>
              </a:rPr>
              <a:t>-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064AC70-92CC-0756-6467-1D9CCEEBA2E0}"/>
              </a:ext>
            </a:extLst>
          </p:cNvPr>
          <p:cNvSpPr txBox="1"/>
          <p:nvPr/>
        </p:nvSpPr>
        <p:spPr>
          <a:xfrm>
            <a:off x="7245424" y="1637620"/>
            <a:ext cx="367246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7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96A4919-B853-E1E7-9BF3-CB6EFE5F9F80}"/>
              </a:ext>
            </a:extLst>
          </p:cNvPr>
          <p:cNvSpPr txBox="1"/>
          <p:nvPr/>
        </p:nvSpPr>
        <p:spPr>
          <a:xfrm>
            <a:off x="5679269" y="2420185"/>
            <a:ext cx="767911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4+3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9F7040E-5CBA-0AEA-C028-C4DE4AA01427}"/>
              </a:ext>
            </a:extLst>
          </p:cNvPr>
          <p:cNvSpPr txBox="1"/>
          <p:nvPr/>
        </p:nvSpPr>
        <p:spPr>
          <a:xfrm>
            <a:off x="7245423" y="2420185"/>
            <a:ext cx="367246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1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8F3D328-FF46-82A7-88FD-D77223A586CA}"/>
              </a:ext>
            </a:extLst>
          </p:cNvPr>
          <p:cNvSpPr txBox="1"/>
          <p:nvPr/>
        </p:nvSpPr>
        <p:spPr>
          <a:xfrm>
            <a:off x="5679270" y="3188670"/>
            <a:ext cx="767912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en-US" altLang="zh-CN" sz="2800" b="1" dirty="0">
                <a:latin typeface="+mj-ea"/>
                <a:ea typeface="+mj-ea"/>
              </a:rPr>
              <a:t>-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6309974-EDB7-D42B-EDF4-3200A7DB1236}"/>
              </a:ext>
            </a:extLst>
          </p:cNvPr>
          <p:cNvSpPr txBox="1"/>
          <p:nvPr/>
        </p:nvSpPr>
        <p:spPr>
          <a:xfrm>
            <a:off x="7245423" y="3188670"/>
            <a:ext cx="367246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n-ea"/>
              </a:rPr>
              <a:t>6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BD9DB4D5-F0E3-7800-ED03-C147667693BC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2431771" y="1129037"/>
            <a:ext cx="798244" cy="7701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08FB773-F8A7-1F17-D07F-C6DF363195C9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2431771" y="1898376"/>
            <a:ext cx="798243" cy="15519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13892328-93EA-D9E2-41E2-FFB96BB8D33A}"/>
              </a:ext>
            </a:extLst>
          </p:cNvPr>
          <p:cNvSpPr txBox="1"/>
          <p:nvPr/>
        </p:nvSpPr>
        <p:spPr>
          <a:xfrm>
            <a:off x="1198936" y="3809796"/>
            <a:ext cx="6931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将左边的式子与右边对应的正确结果用直直的线连在一起。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00CCD500-E73E-8FEC-CB29-B6E4E5D05526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439289" y="2681795"/>
            <a:ext cx="790725" cy="66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B3DE1AD-F5E5-CD72-0D31-D65B1B27099F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2431770" y="1130745"/>
            <a:ext cx="798245" cy="23101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09598903-6036-62D3-8223-92A9006D73D5}"/>
              </a:ext>
            </a:extLst>
          </p:cNvPr>
          <p:cNvCxnSpPr>
            <a:cxnSpLocks/>
          </p:cNvCxnSpPr>
          <p:nvPr/>
        </p:nvCxnSpPr>
        <p:spPr>
          <a:xfrm>
            <a:off x="6447178" y="1118226"/>
            <a:ext cx="798243" cy="15519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7E6852A6-681C-99EB-DBCD-D2C742176229}"/>
              </a:ext>
            </a:extLst>
          </p:cNvPr>
          <p:cNvCxnSpPr>
            <a:cxnSpLocks/>
          </p:cNvCxnSpPr>
          <p:nvPr/>
        </p:nvCxnSpPr>
        <p:spPr>
          <a:xfrm>
            <a:off x="6447178" y="1894178"/>
            <a:ext cx="798243" cy="15519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55C3B5F1-72BC-5A30-6231-49B3E9CFF6EB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6447178" y="1899230"/>
            <a:ext cx="798246" cy="7552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F027EF5F-0B84-8D76-A9C3-BF5F9B28F616}"/>
              </a:ext>
            </a:extLst>
          </p:cNvPr>
          <p:cNvCxnSpPr>
            <a:cxnSpLocks/>
            <a:stCxn id="23" idx="3"/>
            <a:endCxn id="18" idx="1"/>
          </p:cNvCxnSpPr>
          <p:nvPr/>
        </p:nvCxnSpPr>
        <p:spPr>
          <a:xfrm flipV="1">
            <a:off x="6447182" y="1130745"/>
            <a:ext cx="798242" cy="23195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99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8B8B84-16ED-5AEE-7EE0-EFF5F79C1C7E}"/>
              </a:ext>
            </a:extLst>
          </p:cNvPr>
          <p:cNvSpPr txBox="1"/>
          <p:nvPr/>
        </p:nvSpPr>
        <p:spPr>
          <a:xfrm>
            <a:off x="379639" y="599687"/>
            <a:ext cx="5072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4.</a:t>
            </a:r>
            <a:r>
              <a:rPr lang="zh-CN" altLang="en-US" sz="2800" b="1" dirty="0">
                <a:latin typeface="+mn-lt"/>
                <a:ea typeface="+mn-ea"/>
              </a:rPr>
              <a:t>说一说图的意思，再计算。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3B9E881-DE35-F231-9F34-FA821E8FA8D9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P47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4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4F76281-BF58-9FA8-306A-4FA099B4DF6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2209" y="1692076"/>
            <a:ext cx="2240103" cy="174801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1874247-D396-CDAE-0064-BBD60985AA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6188" y="1620868"/>
            <a:ext cx="2284171" cy="1792082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5D9DBCA1-1A79-3699-5BF1-C4D10FD07C4B}"/>
              </a:ext>
            </a:extLst>
          </p:cNvPr>
          <p:cNvGrpSpPr/>
          <p:nvPr/>
        </p:nvGrpSpPr>
        <p:grpSpPr>
          <a:xfrm>
            <a:off x="2294628" y="1213352"/>
            <a:ext cx="2078054" cy="523220"/>
            <a:chOff x="1482889" y="1179091"/>
            <a:chExt cx="2078054" cy="52322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4A9AD4D-6A60-E5A4-8DB5-128FA1B50680}"/>
                </a:ext>
              </a:extLst>
            </p:cNvPr>
            <p:cNvSpPr txBox="1"/>
            <p:nvPr/>
          </p:nvSpPr>
          <p:spPr>
            <a:xfrm>
              <a:off x="1482889" y="1179091"/>
              <a:ext cx="207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+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9E39A1A-5E95-6A74-356D-32DE82C27DAA}"/>
                </a:ext>
              </a:extLst>
            </p:cNvPr>
            <p:cNvSpPr/>
            <p:nvPr/>
          </p:nvSpPr>
          <p:spPr>
            <a:xfrm>
              <a:off x="1859187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592B30E-5427-2E99-E253-CEC0B32D8B0E}"/>
                </a:ext>
              </a:extLst>
            </p:cNvPr>
            <p:cNvSpPr/>
            <p:nvPr/>
          </p:nvSpPr>
          <p:spPr>
            <a:xfrm>
              <a:off x="2600886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4EB84521-A0FB-3C59-A949-FAF7BB8E939A}"/>
              </a:ext>
            </a:extLst>
          </p:cNvPr>
          <p:cNvSpPr txBox="1"/>
          <p:nvPr/>
        </p:nvSpPr>
        <p:spPr>
          <a:xfrm>
            <a:off x="2004027" y="1207755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5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6028AB5-7C62-BD82-E9B6-EC143C07C7D9}"/>
              </a:ext>
            </a:extLst>
          </p:cNvPr>
          <p:cNvSpPr txBox="1"/>
          <p:nvPr/>
        </p:nvSpPr>
        <p:spPr>
          <a:xfrm>
            <a:off x="2671323" y="1169992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9314A71-DB98-FA56-4B9D-F3A546E64AE7}"/>
              </a:ext>
            </a:extLst>
          </p:cNvPr>
          <p:cNvSpPr txBox="1"/>
          <p:nvPr/>
        </p:nvSpPr>
        <p:spPr>
          <a:xfrm>
            <a:off x="3411077" y="1180191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181643C-EB6C-D5B7-74B2-AC9B1A7F1BE9}"/>
              </a:ext>
            </a:extLst>
          </p:cNvPr>
          <p:cNvGrpSpPr/>
          <p:nvPr/>
        </p:nvGrpSpPr>
        <p:grpSpPr>
          <a:xfrm>
            <a:off x="5656575" y="1146234"/>
            <a:ext cx="2078054" cy="523220"/>
            <a:chOff x="1482889" y="1179091"/>
            <a:chExt cx="2078054" cy="52322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A809B6F-846B-6891-7C57-3B0188176952}"/>
                </a:ext>
              </a:extLst>
            </p:cNvPr>
            <p:cNvSpPr txBox="1"/>
            <p:nvPr/>
          </p:nvSpPr>
          <p:spPr>
            <a:xfrm>
              <a:off x="1482889" y="1179091"/>
              <a:ext cx="207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ea"/>
                  <a:ea typeface="+mn-ea"/>
                </a:rPr>
                <a:t>-</a:t>
              </a:r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BDA61B2-27ED-BE15-D577-F44BE2C98044}"/>
                </a:ext>
              </a:extLst>
            </p:cNvPr>
            <p:cNvSpPr/>
            <p:nvPr/>
          </p:nvSpPr>
          <p:spPr>
            <a:xfrm>
              <a:off x="1859187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10D4162-D51F-B86A-D65B-44E23F564DEA}"/>
                </a:ext>
              </a:extLst>
            </p:cNvPr>
            <p:cNvSpPr/>
            <p:nvPr/>
          </p:nvSpPr>
          <p:spPr>
            <a:xfrm>
              <a:off x="2600886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29B57465-8903-57ED-A230-5218300A5209}"/>
              </a:ext>
            </a:extLst>
          </p:cNvPr>
          <p:cNvSpPr txBox="1"/>
          <p:nvPr/>
        </p:nvSpPr>
        <p:spPr>
          <a:xfrm>
            <a:off x="5370376" y="1126454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CB0FAC8D-A7F9-32F4-15A5-8CD1B2886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2" y="2955878"/>
            <a:ext cx="1132484" cy="1983041"/>
          </a:xfrm>
          <a:prstGeom prst="rect">
            <a:avLst/>
          </a:prstGeom>
        </p:spPr>
      </p:pic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4A0AF4AA-CD0C-878E-19A4-B35AB0BC6D4B}"/>
              </a:ext>
            </a:extLst>
          </p:cNvPr>
          <p:cNvSpPr/>
          <p:nvPr/>
        </p:nvSpPr>
        <p:spPr>
          <a:xfrm>
            <a:off x="1752650" y="3501039"/>
            <a:ext cx="4319323" cy="1360897"/>
          </a:xfrm>
          <a:prstGeom prst="wedgeRoundRectCallout">
            <a:avLst>
              <a:gd name="adj1" fmla="val -63993"/>
              <a:gd name="adj2" fmla="val -44621"/>
              <a:gd name="adj3" fmla="val 16667"/>
            </a:avLst>
          </a:prstGeom>
          <a:solidFill>
            <a:srgbClr val="FBDCCD"/>
          </a:solidFill>
          <a:ln>
            <a:solidFill>
              <a:srgbClr val="EA6A4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左图中原来有</a:t>
            </a:r>
            <a:r>
              <a:rPr lang="en-US" altLang="zh-CN" sz="2800" b="1" dirty="0">
                <a:solidFill>
                  <a:schemeClr val="tx1"/>
                </a:solidFill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</a:rPr>
              <a:t>个盒子，又搬来</a:t>
            </a:r>
            <a:r>
              <a:rPr lang="en-US" altLang="zh-CN" sz="2800" b="1" dirty="0">
                <a:solidFill>
                  <a:schemeClr val="tx1"/>
                </a:solidFill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</a:rPr>
              <a:t>个盒子，现在一共有多少个盒子？</a:t>
            </a:r>
          </a:p>
        </p:txBody>
      </p:sp>
    </p:spTree>
    <p:extLst>
      <p:ext uri="{BB962C8B-B14F-4D97-AF65-F5344CB8AC3E}">
        <p14:creationId xmlns:p14="http://schemas.microsoft.com/office/powerpoint/2010/main" val="396808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8B8B84-16ED-5AEE-7EE0-EFF5F79C1C7E}"/>
              </a:ext>
            </a:extLst>
          </p:cNvPr>
          <p:cNvSpPr txBox="1"/>
          <p:nvPr/>
        </p:nvSpPr>
        <p:spPr>
          <a:xfrm>
            <a:off x="379639" y="599687"/>
            <a:ext cx="5072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4.</a:t>
            </a:r>
            <a:r>
              <a:rPr lang="zh-CN" altLang="en-US" sz="2800" b="1" dirty="0">
                <a:latin typeface="+mn-lt"/>
                <a:ea typeface="+mn-ea"/>
              </a:rPr>
              <a:t>说一说图的意思，再计算。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3B9E881-DE35-F231-9F34-FA821E8FA8D9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P47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4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4F76281-BF58-9FA8-306A-4FA099B4DF6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2209" y="1692076"/>
            <a:ext cx="2240103" cy="174801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1874247-D396-CDAE-0064-BBD60985AA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6188" y="1620868"/>
            <a:ext cx="2284171" cy="1792082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5D9DBCA1-1A79-3699-5BF1-C4D10FD07C4B}"/>
              </a:ext>
            </a:extLst>
          </p:cNvPr>
          <p:cNvGrpSpPr/>
          <p:nvPr/>
        </p:nvGrpSpPr>
        <p:grpSpPr>
          <a:xfrm>
            <a:off x="2294628" y="1213352"/>
            <a:ext cx="2078054" cy="523220"/>
            <a:chOff x="1482889" y="1179091"/>
            <a:chExt cx="2078054" cy="52322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4A9AD4D-6A60-E5A4-8DB5-128FA1B50680}"/>
                </a:ext>
              </a:extLst>
            </p:cNvPr>
            <p:cNvSpPr txBox="1"/>
            <p:nvPr/>
          </p:nvSpPr>
          <p:spPr>
            <a:xfrm>
              <a:off x="1482889" y="1179091"/>
              <a:ext cx="207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lt"/>
                  <a:ea typeface="+mn-ea"/>
                </a:rPr>
                <a:t>+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9E39A1A-5E95-6A74-356D-32DE82C27DAA}"/>
                </a:ext>
              </a:extLst>
            </p:cNvPr>
            <p:cNvSpPr/>
            <p:nvPr/>
          </p:nvSpPr>
          <p:spPr>
            <a:xfrm>
              <a:off x="1859187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592B30E-5427-2E99-E253-CEC0B32D8B0E}"/>
                </a:ext>
              </a:extLst>
            </p:cNvPr>
            <p:cNvSpPr/>
            <p:nvPr/>
          </p:nvSpPr>
          <p:spPr>
            <a:xfrm>
              <a:off x="2600886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4EB84521-A0FB-3C59-A949-FAF7BB8E939A}"/>
              </a:ext>
            </a:extLst>
          </p:cNvPr>
          <p:cNvSpPr txBox="1"/>
          <p:nvPr/>
        </p:nvSpPr>
        <p:spPr>
          <a:xfrm>
            <a:off x="2004027" y="1207755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5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6028AB5-7C62-BD82-E9B6-EC143C07C7D9}"/>
              </a:ext>
            </a:extLst>
          </p:cNvPr>
          <p:cNvSpPr txBox="1"/>
          <p:nvPr/>
        </p:nvSpPr>
        <p:spPr>
          <a:xfrm>
            <a:off x="2671323" y="1169992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9314A71-DB98-FA56-4B9D-F3A546E64AE7}"/>
              </a:ext>
            </a:extLst>
          </p:cNvPr>
          <p:cNvSpPr txBox="1"/>
          <p:nvPr/>
        </p:nvSpPr>
        <p:spPr>
          <a:xfrm>
            <a:off x="3411077" y="1180191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181643C-EB6C-D5B7-74B2-AC9B1A7F1BE9}"/>
              </a:ext>
            </a:extLst>
          </p:cNvPr>
          <p:cNvGrpSpPr/>
          <p:nvPr/>
        </p:nvGrpSpPr>
        <p:grpSpPr>
          <a:xfrm>
            <a:off x="5656575" y="1146234"/>
            <a:ext cx="2078054" cy="523220"/>
            <a:chOff x="1482889" y="1179091"/>
            <a:chExt cx="2078054" cy="52322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A809B6F-846B-6891-7C57-3B0188176952}"/>
                </a:ext>
              </a:extLst>
            </p:cNvPr>
            <p:cNvSpPr txBox="1"/>
            <p:nvPr/>
          </p:nvSpPr>
          <p:spPr>
            <a:xfrm>
              <a:off x="1482889" y="1179091"/>
              <a:ext cx="2078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n-ea"/>
                  <a:ea typeface="+mn-ea"/>
                </a:rPr>
                <a:t>-</a:t>
              </a:r>
              <a:r>
                <a:rPr lang="en-US" altLang="zh-CN" sz="2800" b="1" dirty="0">
                  <a:latin typeface="+mn-lt"/>
                  <a:ea typeface="+mn-ea"/>
                </a:rPr>
                <a:t>      = 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BDA61B2-27ED-BE15-D577-F44BE2C98044}"/>
                </a:ext>
              </a:extLst>
            </p:cNvPr>
            <p:cNvSpPr/>
            <p:nvPr/>
          </p:nvSpPr>
          <p:spPr>
            <a:xfrm>
              <a:off x="1859187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10D4162-D51F-B86A-D65B-44E23F564DEA}"/>
                </a:ext>
              </a:extLst>
            </p:cNvPr>
            <p:cNvSpPr/>
            <p:nvPr/>
          </p:nvSpPr>
          <p:spPr>
            <a:xfrm>
              <a:off x="2600886" y="1231465"/>
              <a:ext cx="365401" cy="3654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29B57465-8903-57ED-A230-5218300A5209}"/>
              </a:ext>
            </a:extLst>
          </p:cNvPr>
          <p:cNvSpPr txBox="1"/>
          <p:nvPr/>
        </p:nvSpPr>
        <p:spPr>
          <a:xfrm>
            <a:off x="5370376" y="1126454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5A917A2-8954-EBEF-9A59-854F05594AA0}"/>
              </a:ext>
            </a:extLst>
          </p:cNvPr>
          <p:cNvSpPr txBox="1"/>
          <p:nvPr/>
        </p:nvSpPr>
        <p:spPr>
          <a:xfrm>
            <a:off x="6033270" y="1102874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FF0273F-DAA9-AA12-90FC-BF5486F4587B}"/>
              </a:ext>
            </a:extLst>
          </p:cNvPr>
          <p:cNvSpPr txBox="1"/>
          <p:nvPr/>
        </p:nvSpPr>
        <p:spPr>
          <a:xfrm>
            <a:off x="6773024" y="1113073"/>
            <a:ext cx="434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146AAD70-6345-FBD2-0514-0F8426049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71791" y="2918584"/>
            <a:ext cx="1547262" cy="2181345"/>
          </a:xfrm>
          <a:prstGeom prst="rect">
            <a:avLst/>
          </a:prstGeom>
        </p:spPr>
      </p:pic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4A0AF4AA-CD0C-878E-19A4-B35AB0BC6D4B}"/>
              </a:ext>
            </a:extLst>
          </p:cNvPr>
          <p:cNvSpPr/>
          <p:nvPr/>
        </p:nvSpPr>
        <p:spPr>
          <a:xfrm>
            <a:off x="3200400" y="3468037"/>
            <a:ext cx="4107363" cy="1360897"/>
          </a:xfrm>
          <a:prstGeom prst="wedgeRoundRectCallout">
            <a:avLst>
              <a:gd name="adj1" fmla="val 61439"/>
              <a:gd name="adj2" fmla="val 5772"/>
              <a:gd name="adj3" fmla="val 16667"/>
            </a:avLst>
          </a:prstGeom>
          <a:solidFill>
            <a:srgbClr val="E2F2F1"/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右图中原来有</a:t>
            </a:r>
            <a:r>
              <a:rPr lang="en-US" altLang="zh-CN" sz="2800" b="1" dirty="0">
                <a:solidFill>
                  <a:schemeClr val="tx1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个盒子，搬走了</a:t>
            </a:r>
            <a:r>
              <a:rPr lang="en-US" altLang="zh-CN" sz="2800" b="1" dirty="0">
                <a:solidFill>
                  <a:schemeClr val="tx1"/>
                </a:solidFill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</a:rPr>
              <a:t>个盒子，还剩几个盒子？</a:t>
            </a:r>
          </a:p>
        </p:txBody>
      </p:sp>
    </p:spTree>
    <p:extLst>
      <p:ext uri="{BB962C8B-B14F-4D97-AF65-F5344CB8AC3E}">
        <p14:creationId xmlns:p14="http://schemas.microsoft.com/office/powerpoint/2010/main" val="114743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EA22227-40AB-6841-CC01-8432B4A32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3182" y="353449"/>
            <a:ext cx="1519423" cy="2910605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36F0A6D4-B29A-83A2-27C0-7D782C8789D4}"/>
              </a:ext>
            </a:extLst>
          </p:cNvPr>
          <p:cNvSpPr/>
          <p:nvPr/>
        </p:nvSpPr>
        <p:spPr>
          <a:xfrm>
            <a:off x="2473686" y="685801"/>
            <a:ext cx="5024393" cy="994410"/>
          </a:xfrm>
          <a:prstGeom prst="wedgeRoundRectCallout">
            <a:avLst>
              <a:gd name="adj1" fmla="val -58761"/>
              <a:gd name="adj2" fmla="val -21633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什么情况下用加法解决问题？什么情况下用减法解决问题？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1B9BCD6-80F8-C3C8-CAA7-A7F6EFFB7D68}"/>
              </a:ext>
            </a:extLst>
          </p:cNvPr>
          <p:cNvSpPr txBox="1"/>
          <p:nvPr/>
        </p:nvSpPr>
        <p:spPr>
          <a:xfrm>
            <a:off x="1824961" y="2206871"/>
            <a:ext cx="6321842" cy="194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把两部分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合起来用加法</a:t>
            </a:r>
            <a:r>
              <a:rPr lang="zh-CN" altLang="en-US" sz="2800" b="1" dirty="0">
                <a:latin typeface="+mn-lt"/>
                <a:ea typeface="+mn-ea"/>
              </a:rPr>
              <a:t>计算；</a:t>
            </a:r>
            <a:endParaRPr lang="en-US" altLang="zh-CN" sz="28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从一个整体中去掉一部分，求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另一部分用减法</a:t>
            </a:r>
            <a:r>
              <a:rPr lang="zh-CN" altLang="en-US" sz="2800" b="1" dirty="0">
                <a:latin typeface="+mn-lt"/>
                <a:ea typeface="+mn-ea"/>
              </a:rPr>
              <a:t>计算。</a:t>
            </a:r>
          </a:p>
        </p:txBody>
      </p:sp>
    </p:spTree>
    <p:extLst>
      <p:ext uri="{BB962C8B-B14F-4D97-AF65-F5344CB8AC3E}">
        <p14:creationId xmlns:p14="http://schemas.microsoft.com/office/powerpoint/2010/main" val="141997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A5C942C-F7F6-C5E3-8D90-24625BEA25BC}"/>
              </a:ext>
            </a:extLst>
          </p:cNvPr>
          <p:cNvSpPr txBox="1"/>
          <p:nvPr/>
        </p:nvSpPr>
        <p:spPr>
          <a:xfrm>
            <a:off x="379639" y="599687"/>
            <a:ext cx="5072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5.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2F901B-B6C7-08B5-D0B9-290C593AC15A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P48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5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C6EBFD1-B8EB-F30D-8686-32AC4CA48AB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1683" y="1436440"/>
            <a:ext cx="3670317" cy="2270620"/>
          </a:xfrm>
          <a:prstGeom prst="rect">
            <a:avLst/>
          </a:prstGeom>
        </p:spPr>
      </p:pic>
      <p:sp>
        <p:nvSpPr>
          <p:cNvPr id="5" name="左大括号 4">
            <a:extLst>
              <a:ext uri="{FF2B5EF4-FFF2-40B4-BE49-F238E27FC236}">
                <a16:creationId xmlns:a16="http://schemas.microsoft.com/office/drawing/2014/main" id="{593824F4-D01F-9C83-88EB-D656EE37338F}"/>
              </a:ext>
            </a:extLst>
          </p:cNvPr>
          <p:cNvSpPr/>
          <p:nvPr/>
        </p:nvSpPr>
        <p:spPr>
          <a:xfrm rot="5400000" flipH="1">
            <a:off x="2752551" y="2410182"/>
            <a:ext cx="228159" cy="3214461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80">
            <a:extLst>
              <a:ext uri="{FF2B5EF4-FFF2-40B4-BE49-F238E27FC236}">
                <a16:creationId xmlns:a16="http://schemas.microsoft.com/office/drawing/2014/main" id="{6C88F202-B49E-21D3-B0F1-F3567A509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0411" y="4131492"/>
            <a:ext cx="1050925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？条</a:t>
            </a:r>
          </a:p>
        </p:txBody>
      </p:sp>
      <p:sp>
        <p:nvSpPr>
          <p:cNvPr id="7" name="矩形 80">
            <a:extLst>
              <a:ext uri="{FF2B5EF4-FFF2-40B4-BE49-F238E27FC236}">
                <a16:creationId xmlns:a16="http://schemas.microsoft.com/office/drawing/2014/main" id="{74E0EB55-ED33-22F6-6925-5BA8AA359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1563" y="1809552"/>
            <a:ext cx="2980754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左边有   条鱼，</a:t>
            </a:r>
            <a:endParaRPr lang="en-US" altLang="zh-CN" sz="2800" b="1" dirty="0">
              <a:solidFill>
                <a:srgbClr val="000000"/>
              </a:solidFill>
              <a:latin typeface="+mn-ea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右边有   条鱼。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3508A2C-0952-2323-03B7-21862F1AD175}"/>
              </a:ext>
            </a:extLst>
          </p:cNvPr>
          <p:cNvSpPr/>
          <p:nvPr/>
        </p:nvSpPr>
        <p:spPr bwMode="auto">
          <a:xfrm>
            <a:off x="6496407" y="1951664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93D2905-79C4-E131-4945-485FFCF92796}"/>
              </a:ext>
            </a:extLst>
          </p:cNvPr>
          <p:cNvSpPr/>
          <p:nvPr/>
        </p:nvSpPr>
        <p:spPr bwMode="auto">
          <a:xfrm>
            <a:off x="6496407" y="2634914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80">
            <a:extLst>
              <a:ext uri="{FF2B5EF4-FFF2-40B4-BE49-F238E27FC236}">
                <a16:creationId xmlns:a16="http://schemas.microsoft.com/office/drawing/2014/main" id="{89E138EE-8444-3916-1411-621A6411C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1562" y="3226791"/>
            <a:ext cx="2762297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一共有几条鱼？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B841613-3DA9-BE88-25F9-25149AE7875A}"/>
              </a:ext>
            </a:extLst>
          </p:cNvPr>
          <p:cNvGrpSpPr/>
          <p:nvPr/>
        </p:nvGrpSpPr>
        <p:grpSpPr>
          <a:xfrm>
            <a:off x="4937026" y="4066580"/>
            <a:ext cx="3772634" cy="556884"/>
            <a:chOff x="1946788" y="4334127"/>
            <a:chExt cx="3772634" cy="55688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F5C1913-7BDE-6146-5209-1C6F2DC9A429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8D5AC95-355C-A88C-C7A6-7A416D565148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E45449E-E296-2C78-BD33-5A1DDCC2C0E9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80">
              <a:extLst>
                <a:ext uri="{FF2B5EF4-FFF2-40B4-BE49-F238E27FC236}">
                  <a16:creationId xmlns:a16="http://schemas.microsoft.com/office/drawing/2014/main" id="{9AC99698-0A3E-E195-894A-43871CF71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065411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（条）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B191D58-EEEA-921C-CE51-BEDD1CCB09CC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F5B4B057-09A1-7929-E50A-C9719703E4B9}"/>
              </a:ext>
            </a:extLst>
          </p:cNvPr>
          <p:cNvSpPr txBox="1"/>
          <p:nvPr/>
        </p:nvSpPr>
        <p:spPr>
          <a:xfrm>
            <a:off x="6527257" y="1929727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1DFC500-EA09-CB73-AEE8-AEF9076E14FC}"/>
              </a:ext>
            </a:extLst>
          </p:cNvPr>
          <p:cNvSpPr txBox="1"/>
          <p:nvPr/>
        </p:nvSpPr>
        <p:spPr>
          <a:xfrm>
            <a:off x="6558294" y="2586180"/>
            <a:ext cx="4524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8FC1A1E-2C96-82AC-7CEA-16656DF3017C}"/>
              </a:ext>
            </a:extLst>
          </p:cNvPr>
          <p:cNvSpPr txBox="1"/>
          <p:nvPr/>
        </p:nvSpPr>
        <p:spPr>
          <a:xfrm>
            <a:off x="4964721" y="4082031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27F15E1-2771-CFB9-73B3-4C1376C6CDB5}"/>
              </a:ext>
            </a:extLst>
          </p:cNvPr>
          <p:cNvSpPr txBox="1"/>
          <p:nvPr/>
        </p:nvSpPr>
        <p:spPr>
          <a:xfrm>
            <a:off x="6158236" y="4082031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1B401B3-1041-0E32-07B0-1B98BC979D06}"/>
              </a:ext>
            </a:extLst>
          </p:cNvPr>
          <p:cNvSpPr txBox="1"/>
          <p:nvPr/>
        </p:nvSpPr>
        <p:spPr>
          <a:xfrm>
            <a:off x="7078452" y="4093273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4786CE0-FC5A-38A7-C418-08D50B57FE95}"/>
              </a:ext>
            </a:extLst>
          </p:cNvPr>
          <p:cNvSpPr txBox="1"/>
          <p:nvPr/>
        </p:nvSpPr>
        <p:spPr>
          <a:xfrm>
            <a:off x="5524908" y="4100244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E3C5297-018F-73EB-EB58-CDFAE08E45DE}"/>
              </a:ext>
            </a:extLst>
          </p:cNvPr>
          <p:cNvSpPr txBox="1"/>
          <p:nvPr/>
        </p:nvSpPr>
        <p:spPr>
          <a:xfrm>
            <a:off x="1013414" y="599687"/>
            <a:ext cx="71536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从图中你看到了什么？说一说图中的意思并列式计算。</a:t>
            </a:r>
          </a:p>
        </p:txBody>
      </p:sp>
    </p:spTree>
    <p:extLst>
      <p:ext uri="{BB962C8B-B14F-4D97-AF65-F5344CB8AC3E}">
        <p14:creationId xmlns:p14="http://schemas.microsoft.com/office/powerpoint/2010/main" val="248517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FB841613-3DA9-BE88-25F9-25149AE7875A}"/>
              </a:ext>
            </a:extLst>
          </p:cNvPr>
          <p:cNvGrpSpPr/>
          <p:nvPr/>
        </p:nvGrpSpPr>
        <p:grpSpPr>
          <a:xfrm>
            <a:off x="2765326" y="718106"/>
            <a:ext cx="3772634" cy="556884"/>
            <a:chOff x="1946788" y="4334127"/>
            <a:chExt cx="3772634" cy="55688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F5C1913-7BDE-6146-5209-1C6F2DC9A429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8D5AC95-355C-A88C-C7A6-7A416D565148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E45449E-E296-2C78-BD33-5A1DDCC2C0E9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80">
              <a:extLst>
                <a:ext uri="{FF2B5EF4-FFF2-40B4-BE49-F238E27FC236}">
                  <a16:creationId xmlns:a16="http://schemas.microsoft.com/office/drawing/2014/main" id="{9AC99698-0A3E-E195-894A-43871CF71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065411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（条）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B191D58-EEEA-921C-CE51-BEDD1CCB09CC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48FC1A1E-2C96-82AC-7CEA-16656DF3017C}"/>
              </a:ext>
            </a:extLst>
          </p:cNvPr>
          <p:cNvSpPr txBox="1"/>
          <p:nvPr/>
        </p:nvSpPr>
        <p:spPr>
          <a:xfrm>
            <a:off x="2793021" y="733557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27F15E1-2771-CFB9-73B3-4C1376C6CDB5}"/>
              </a:ext>
            </a:extLst>
          </p:cNvPr>
          <p:cNvSpPr txBox="1"/>
          <p:nvPr/>
        </p:nvSpPr>
        <p:spPr>
          <a:xfrm>
            <a:off x="3986536" y="733557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1B401B3-1041-0E32-07B0-1B98BC979D06}"/>
              </a:ext>
            </a:extLst>
          </p:cNvPr>
          <p:cNvSpPr txBox="1"/>
          <p:nvPr/>
        </p:nvSpPr>
        <p:spPr>
          <a:xfrm>
            <a:off x="4906752" y="744799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4786CE0-FC5A-38A7-C418-08D50B57FE95}"/>
              </a:ext>
            </a:extLst>
          </p:cNvPr>
          <p:cNvSpPr txBox="1"/>
          <p:nvPr/>
        </p:nvSpPr>
        <p:spPr>
          <a:xfrm>
            <a:off x="3353208" y="75177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8B18C4F-27F9-D1A9-5A82-F945473F275B}"/>
              </a:ext>
            </a:extLst>
          </p:cNvPr>
          <p:cNvSpPr txBox="1"/>
          <p:nvPr/>
        </p:nvSpPr>
        <p:spPr>
          <a:xfrm>
            <a:off x="420875" y="1536443"/>
            <a:ext cx="4436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为什么用加法计算呢？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8AF78E1-A76A-EC12-09D4-155A800E7F70}"/>
              </a:ext>
            </a:extLst>
          </p:cNvPr>
          <p:cNvSpPr txBox="1"/>
          <p:nvPr/>
        </p:nvSpPr>
        <p:spPr>
          <a:xfrm>
            <a:off x="1453410" y="2107895"/>
            <a:ext cx="6808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</a:rPr>
              <a:t>把左右两部分合起来</a:t>
            </a:r>
            <a:r>
              <a:rPr lang="zh-CN" altLang="en-US" sz="2800" b="1" dirty="0">
                <a:latin typeface="宋体" panose="02010600030101010101" pitchFamily="2" charset="-122"/>
              </a:rPr>
              <a:t>，所以用加法。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7D64A5D-4141-0A9E-367E-72CA536AF449}"/>
              </a:ext>
            </a:extLst>
          </p:cNvPr>
          <p:cNvSpPr txBox="1"/>
          <p:nvPr/>
        </p:nvSpPr>
        <p:spPr>
          <a:xfrm>
            <a:off x="420875" y="2915357"/>
            <a:ext cx="6808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算式中有两个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，这两个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的意思一样吗？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2935576-9E33-E083-DAAD-5DBD81067AB9}"/>
              </a:ext>
            </a:extLst>
          </p:cNvPr>
          <p:cNvSpPr txBox="1"/>
          <p:nvPr/>
        </p:nvSpPr>
        <p:spPr>
          <a:xfrm>
            <a:off x="1068126" y="3612539"/>
            <a:ext cx="6808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</a:rPr>
              <a:t>不一样，一个</a:t>
            </a:r>
            <a:r>
              <a:rPr lang="en-US" altLang="zh-CN" sz="2800" b="1" dirty="0">
                <a:latin typeface="+mn-lt"/>
              </a:rPr>
              <a:t>3</a:t>
            </a:r>
            <a:r>
              <a:rPr lang="zh-CN" altLang="en-US" sz="2800" b="1" dirty="0">
                <a:latin typeface="+mn-lt"/>
              </a:rPr>
              <a:t>表示左边的</a:t>
            </a:r>
            <a:r>
              <a:rPr lang="en-US" altLang="zh-CN" sz="2800" b="1" dirty="0">
                <a:latin typeface="+mn-lt"/>
              </a:rPr>
              <a:t>3</a:t>
            </a:r>
            <a:r>
              <a:rPr lang="zh-CN" altLang="en-US" sz="2800" b="1" dirty="0">
                <a:latin typeface="+mn-lt"/>
              </a:rPr>
              <a:t>条鱼，另一个</a:t>
            </a:r>
            <a:r>
              <a:rPr lang="en-US" altLang="zh-CN" sz="2800" b="1" dirty="0">
                <a:latin typeface="+mn-lt"/>
              </a:rPr>
              <a:t>3</a:t>
            </a:r>
            <a:r>
              <a:rPr lang="zh-CN" altLang="en-US" sz="2800" b="1" dirty="0">
                <a:latin typeface="+mn-lt"/>
              </a:rPr>
              <a:t>表示右边的</a:t>
            </a:r>
            <a:r>
              <a:rPr lang="en-US" altLang="zh-CN" sz="2800" b="1" dirty="0">
                <a:latin typeface="+mn-lt"/>
              </a:rPr>
              <a:t>3</a:t>
            </a:r>
            <a:r>
              <a:rPr lang="zh-CN" altLang="en-US" sz="2800" b="1" dirty="0">
                <a:latin typeface="+mn-lt"/>
              </a:rPr>
              <a:t>条鱼。</a:t>
            </a:r>
          </a:p>
        </p:txBody>
      </p:sp>
    </p:spTree>
    <p:extLst>
      <p:ext uri="{BB962C8B-B14F-4D97-AF65-F5344CB8AC3E}">
        <p14:creationId xmlns:p14="http://schemas.microsoft.com/office/powerpoint/2010/main" val="338609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A5C942C-F7F6-C5E3-8D90-24625BEA25BC}"/>
              </a:ext>
            </a:extLst>
          </p:cNvPr>
          <p:cNvSpPr txBox="1"/>
          <p:nvPr/>
        </p:nvSpPr>
        <p:spPr>
          <a:xfrm>
            <a:off x="379639" y="599687"/>
            <a:ext cx="5072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5.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2F901B-B6C7-08B5-D0B9-290C593AC15A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P48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5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849631-2ADD-85C9-1455-8CB071403B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9952" y="1773019"/>
            <a:ext cx="3709866" cy="2399480"/>
          </a:xfrm>
          <a:prstGeom prst="rect">
            <a:avLst/>
          </a:prstGeom>
        </p:spPr>
      </p:pic>
      <p:sp>
        <p:nvSpPr>
          <p:cNvPr id="6" name="矩形 80">
            <a:extLst>
              <a:ext uri="{FF2B5EF4-FFF2-40B4-BE49-F238E27FC236}">
                <a16:creationId xmlns:a16="http://schemas.microsoft.com/office/drawing/2014/main" id="{B6B4DC17-D2DE-763C-CA49-2C5943F9B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423" y="1773019"/>
            <a:ext cx="2980754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一共有   个   ，</a:t>
            </a:r>
            <a:endParaRPr lang="en-US" altLang="zh-CN" sz="2800" b="1" dirty="0">
              <a:solidFill>
                <a:srgbClr val="000000"/>
              </a:solidFill>
              <a:latin typeface="+mn-ea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摘了   个   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2FA3563-66B0-C430-7888-7763E35C3340}"/>
              </a:ext>
            </a:extLst>
          </p:cNvPr>
          <p:cNvSpPr/>
          <p:nvPr/>
        </p:nvSpPr>
        <p:spPr bwMode="auto">
          <a:xfrm>
            <a:off x="6519267" y="1915131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3D62025-4170-1C24-9EAB-35C0411209DC}"/>
              </a:ext>
            </a:extLst>
          </p:cNvPr>
          <p:cNvSpPr/>
          <p:nvPr/>
        </p:nvSpPr>
        <p:spPr bwMode="auto">
          <a:xfrm>
            <a:off x="6128717" y="2587419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0">
            <a:extLst>
              <a:ext uri="{FF2B5EF4-FFF2-40B4-BE49-F238E27FC236}">
                <a16:creationId xmlns:a16="http://schemas.microsoft.com/office/drawing/2014/main" id="{DC8DA0D1-DD4B-BB39-F817-3BD3BC9C2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422" y="3190258"/>
            <a:ext cx="2762297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还剩几个   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8AF1500-D13B-B58D-4FC0-CFC3B9B171CC}"/>
              </a:ext>
            </a:extLst>
          </p:cNvPr>
          <p:cNvGrpSpPr/>
          <p:nvPr/>
        </p:nvGrpSpPr>
        <p:grpSpPr>
          <a:xfrm>
            <a:off x="4959886" y="4030047"/>
            <a:ext cx="3772634" cy="556884"/>
            <a:chOff x="1946788" y="4334127"/>
            <a:chExt cx="3772634" cy="556884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4CE3F1E-EB0E-389B-B6E1-DDDB398BEA66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305BFCF-A875-08BB-FEFE-4C50B1E5C5D8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730443C4-2C4B-4540-FFC6-69FF15BC295E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80">
              <a:extLst>
                <a:ext uri="{FF2B5EF4-FFF2-40B4-BE49-F238E27FC236}">
                  <a16:creationId xmlns:a16="http://schemas.microsoft.com/office/drawing/2014/main" id="{A145AECC-EF06-BB7E-5447-77625EDD0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065411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（个）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B5ADA64-8F09-780A-9586-9123F5613ED8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C4F0CD44-FD62-6F46-3900-B9D67AB0BEF9}"/>
              </a:ext>
            </a:extLst>
          </p:cNvPr>
          <p:cNvSpPr txBox="1"/>
          <p:nvPr/>
        </p:nvSpPr>
        <p:spPr>
          <a:xfrm>
            <a:off x="6550117" y="1893194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864A14A-4DB6-E53E-7A58-D0714E5715BF}"/>
              </a:ext>
            </a:extLst>
          </p:cNvPr>
          <p:cNvSpPr txBox="1"/>
          <p:nvPr/>
        </p:nvSpPr>
        <p:spPr>
          <a:xfrm>
            <a:off x="6195912" y="2549647"/>
            <a:ext cx="4524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2A9E20B-1797-A1BE-8525-E811BEF03760}"/>
              </a:ext>
            </a:extLst>
          </p:cNvPr>
          <p:cNvSpPr txBox="1"/>
          <p:nvPr/>
        </p:nvSpPr>
        <p:spPr>
          <a:xfrm>
            <a:off x="4987581" y="4045498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F0E473A-8905-99B7-6B16-D25B45C434D1}"/>
              </a:ext>
            </a:extLst>
          </p:cNvPr>
          <p:cNvSpPr txBox="1"/>
          <p:nvPr/>
        </p:nvSpPr>
        <p:spPr>
          <a:xfrm>
            <a:off x="6181096" y="4045498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8BA9E27-E551-DED0-7C3E-5719CDC593F9}"/>
              </a:ext>
            </a:extLst>
          </p:cNvPr>
          <p:cNvSpPr txBox="1"/>
          <p:nvPr/>
        </p:nvSpPr>
        <p:spPr>
          <a:xfrm>
            <a:off x="7101312" y="405674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86A221A-DA64-8C34-17A7-A2070DB18E2F}"/>
              </a:ext>
            </a:extLst>
          </p:cNvPr>
          <p:cNvSpPr txBox="1"/>
          <p:nvPr/>
        </p:nvSpPr>
        <p:spPr>
          <a:xfrm>
            <a:off x="5584338" y="4007726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CB6AF48C-4C09-9C18-2946-74C8C2A6EBE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8047" y="1817576"/>
            <a:ext cx="509937" cy="59078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EB0FDB71-711E-B0F5-11E2-B4246CF483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7593" y="3159846"/>
            <a:ext cx="509937" cy="59078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80268F6-C7BF-3EEA-69F8-A84BCA726E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7346" y="2452479"/>
            <a:ext cx="509937" cy="590781"/>
          </a:xfrm>
          <a:prstGeom prst="rect">
            <a:avLst/>
          </a:prstGeom>
        </p:spPr>
      </p:pic>
      <p:sp>
        <p:nvSpPr>
          <p:cNvPr id="27" name="左大括号 26">
            <a:extLst>
              <a:ext uri="{FF2B5EF4-FFF2-40B4-BE49-F238E27FC236}">
                <a16:creationId xmlns:a16="http://schemas.microsoft.com/office/drawing/2014/main" id="{DB9067B3-260E-C3CB-3896-A4EBE6CB5B62}"/>
              </a:ext>
            </a:extLst>
          </p:cNvPr>
          <p:cNvSpPr/>
          <p:nvPr/>
        </p:nvSpPr>
        <p:spPr>
          <a:xfrm rot="5400000" flipH="1">
            <a:off x="2813245" y="2751382"/>
            <a:ext cx="218952" cy="3102244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8" name="矩形 80">
            <a:extLst>
              <a:ext uri="{FF2B5EF4-FFF2-40B4-BE49-F238E27FC236}">
                <a16:creationId xmlns:a16="http://schemas.microsoft.com/office/drawing/2014/main" id="{C79D8468-DE6C-6F06-650E-8C8CE7D8A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5308" y="4356127"/>
            <a:ext cx="1050925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7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个</a:t>
            </a:r>
          </a:p>
        </p:txBody>
      </p:sp>
      <p:sp>
        <p:nvSpPr>
          <p:cNvPr id="29" name="矩形 80">
            <a:extLst>
              <a:ext uri="{FF2B5EF4-FFF2-40B4-BE49-F238E27FC236}">
                <a16:creationId xmlns:a16="http://schemas.microsoft.com/office/drawing/2014/main" id="{E93413FB-9651-0C03-3734-A16B9F7B6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1807" y="1610023"/>
            <a:ext cx="859974" cy="506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？个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D663841-7CC9-4D1C-8BFA-4AB222BBEC21}"/>
              </a:ext>
            </a:extLst>
          </p:cNvPr>
          <p:cNvSpPr txBox="1"/>
          <p:nvPr/>
        </p:nvSpPr>
        <p:spPr>
          <a:xfrm>
            <a:off x="1013414" y="599687"/>
            <a:ext cx="71536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从图中你看到了什么？说一说图中的意思并列式计算。</a:t>
            </a:r>
          </a:p>
        </p:txBody>
      </p:sp>
    </p:spTree>
    <p:extLst>
      <p:ext uri="{BB962C8B-B14F-4D97-AF65-F5344CB8AC3E}">
        <p14:creationId xmlns:p14="http://schemas.microsoft.com/office/powerpoint/2010/main" val="427470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B2C6F8C-7B54-C091-3DFA-4B2997F6AF9E}"/>
              </a:ext>
            </a:extLst>
          </p:cNvPr>
          <p:cNvGrpSpPr/>
          <p:nvPr/>
        </p:nvGrpSpPr>
        <p:grpSpPr>
          <a:xfrm>
            <a:off x="2971433" y="1218267"/>
            <a:ext cx="3772634" cy="556884"/>
            <a:chOff x="1946788" y="4334127"/>
            <a:chExt cx="3772634" cy="556884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0758723A-462C-B82C-31FA-63C49C6EE9BF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38EF36F-5D33-EB2A-06B4-1A1E70E78BC6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C035872D-3495-D2DE-1675-0276AF6A1D33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80">
              <a:extLst>
                <a:ext uri="{FF2B5EF4-FFF2-40B4-BE49-F238E27FC236}">
                  <a16:creationId xmlns:a16="http://schemas.microsoft.com/office/drawing/2014/main" id="{3778A273-BE61-87B0-1640-6AFED52E8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065411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（个）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62C9100-8C93-1E4F-C59C-219053539AD8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ED73118C-31D4-ADD3-7423-E66A3377CE3E}"/>
              </a:ext>
            </a:extLst>
          </p:cNvPr>
          <p:cNvSpPr txBox="1"/>
          <p:nvPr/>
        </p:nvSpPr>
        <p:spPr>
          <a:xfrm>
            <a:off x="2999128" y="1233718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96CBA83-49E6-91C2-CAF5-ED8176858B2F}"/>
              </a:ext>
            </a:extLst>
          </p:cNvPr>
          <p:cNvSpPr txBox="1"/>
          <p:nvPr/>
        </p:nvSpPr>
        <p:spPr>
          <a:xfrm>
            <a:off x="4192643" y="1233718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2CB6737-ED6D-1105-2563-741F67CE3403}"/>
              </a:ext>
            </a:extLst>
          </p:cNvPr>
          <p:cNvSpPr txBox="1"/>
          <p:nvPr/>
        </p:nvSpPr>
        <p:spPr>
          <a:xfrm>
            <a:off x="5112859" y="124496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BD36CFF-B407-07C8-35FD-E9FEE8EC2048}"/>
              </a:ext>
            </a:extLst>
          </p:cNvPr>
          <p:cNvSpPr txBox="1"/>
          <p:nvPr/>
        </p:nvSpPr>
        <p:spPr>
          <a:xfrm>
            <a:off x="3595885" y="1195946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7B78D65-BBAD-4A39-F71A-65732A786475}"/>
              </a:ext>
            </a:extLst>
          </p:cNvPr>
          <p:cNvSpPr txBox="1"/>
          <p:nvPr/>
        </p:nvSpPr>
        <p:spPr>
          <a:xfrm>
            <a:off x="706625" y="1993643"/>
            <a:ext cx="4436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为什么用减法计算呢？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F231E16-F3B5-F75D-E8F5-352ACCE6F00A}"/>
              </a:ext>
            </a:extLst>
          </p:cNvPr>
          <p:cNvSpPr txBox="1"/>
          <p:nvPr/>
        </p:nvSpPr>
        <p:spPr>
          <a:xfrm>
            <a:off x="1659517" y="2618959"/>
            <a:ext cx="6808846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宋体" panose="02010600030101010101" pitchFamily="2" charset="-122"/>
              </a:rPr>
              <a:t>知道整体和其中的一部分，</a:t>
            </a:r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</a:rPr>
              <a:t>求另一部分</a:t>
            </a:r>
            <a:r>
              <a:rPr lang="zh-CN" altLang="en-US" sz="2800" b="1" dirty="0">
                <a:latin typeface="宋体" panose="02010600030101010101" pitchFamily="2" charset="-122"/>
              </a:rPr>
              <a:t>，所以用减法计算。</a:t>
            </a:r>
          </a:p>
        </p:txBody>
      </p:sp>
    </p:spTree>
    <p:extLst>
      <p:ext uri="{BB962C8B-B14F-4D97-AF65-F5344CB8AC3E}">
        <p14:creationId xmlns:p14="http://schemas.microsoft.com/office/powerpoint/2010/main" val="123660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91435E0-C6FC-471B-E719-6AFF42A3F272}"/>
              </a:ext>
            </a:extLst>
          </p:cNvPr>
          <p:cNvSpPr txBox="1"/>
          <p:nvPr/>
        </p:nvSpPr>
        <p:spPr>
          <a:xfrm>
            <a:off x="381312" y="691127"/>
            <a:ext cx="8044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6.</a:t>
            </a:r>
            <a:r>
              <a:rPr lang="zh-CN" altLang="en-US" sz="2800" b="1" dirty="0">
                <a:latin typeface="+mn-lt"/>
                <a:ea typeface="+mn-ea"/>
              </a:rPr>
              <a:t>说一说图里有什么，要解决什么问题，再解答。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6155B4-74AB-9066-F81D-3019AC6512B2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P48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6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F3555F-8B5E-CBD4-9B26-ADE641BE60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300" y="1590015"/>
            <a:ext cx="2891102" cy="1368766"/>
          </a:xfrm>
          <a:prstGeom prst="rect">
            <a:avLst/>
          </a:prstGeom>
        </p:spPr>
      </p:pic>
      <p:sp>
        <p:nvSpPr>
          <p:cNvPr id="6" name="左大括号 5">
            <a:extLst>
              <a:ext uri="{FF2B5EF4-FFF2-40B4-BE49-F238E27FC236}">
                <a16:creationId xmlns:a16="http://schemas.microsoft.com/office/drawing/2014/main" id="{03A83204-BFD6-2219-E17F-2ADF3C6AC965}"/>
              </a:ext>
            </a:extLst>
          </p:cNvPr>
          <p:cNvSpPr/>
          <p:nvPr/>
        </p:nvSpPr>
        <p:spPr>
          <a:xfrm rot="5400000" flipH="1">
            <a:off x="2106470" y="1865725"/>
            <a:ext cx="214189" cy="2400301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矩形 80">
            <a:extLst>
              <a:ext uri="{FF2B5EF4-FFF2-40B4-BE49-F238E27FC236}">
                <a16:creationId xmlns:a16="http://schemas.microsoft.com/office/drawing/2014/main" id="{D584D8C2-FB78-5554-BEAB-E4719EA57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228" y="3065876"/>
            <a:ext cx="1050925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个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E9E09BF-BE3F-B19A-55E7-4D7FD75144BB}"/>
              </a:ext>
            </a:extLst>
          </p:cNvPr>
          <p:cNvGrpSpPr/>
          <p:nvPr/>
        </p:nvGrpSpPr>
        <p:grpSpPr>
          <a:xfrm>
            <a:off x="502553" y="3770663"/>
            <a:ext cx="3772634" cy="556884"/>
            <a:chOff x="1946788" y="4334127"/>
            <a:chExt cx="3772634" cy="556884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0A63BFB-BAD6-22E3-8225-7659BB3EA815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14452D0-5561-2C6A-25ED-5DEA5E6A8F9D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5E3C476E-7227-33C3-F414-B0EC0250BD19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80">
              <a:extLst>
                <a:ext uri="{FF2B5EF4-FFF2-40B4-BE49-F238E27FC236}">
                  <a16:creationId xmlns:a16="http://schemas.microsoft.com/office/drawing/2014/main" id="{26E7B23A-48F7-27E5-1950-95338D019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065411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（个）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BEF40DF-6F2D-4919-5A4A-2B46DF120E39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2567950E-A645-6404-A453-30FD5D5D9410}"/>
              </a:ext>
            </a:extLst>
          </p:cNvPr>
          <p:cNvSpPr txBox="1"/>
          <p:nvPr/>
        </p:nvSpPr>
        <p:spPr>
          <a:xfrm>
            <a:off x="530248" y="3786114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B9ED619-54C8-FC7A-DA5F-DFAEEE29F5C2}"/>
              </a:ext>
            </a:extLst>
          </p:cNvPr>
          <p:cNvSpPr txBox="1"/>
          <p:nvPr/>
        </p:nvSpPr>
        <p:spPr>
          <a:xfrm>
            <a:off x="1723763" y="3786114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9ACF72C-F437-E001-CBAC-A2CCDBD2CA5D}"/>
              </a:ext>
            </a:extLst>
          </p:cNvPr>
          <p:cNvSpPr txBox="1"/>
          <p:nvPr/>
        </p:nvSpPr>
        <p:spPr>
          <a:xfrm>
            <a:off x="2643979" y="3797356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99FC430-55E4-B6FC-C3CC-D414F09195C8}"/>
              </a:ext>
            </a:extLst>
          </p:cNvPr>
          <p:cNvSpPr txBox="1"/>
          <p:nvPr/>
        </p:nvSpPr>
        <p:spPr>
          <a:xfrm>
            <a:off x="1127005" y="3748342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10ACEBB-E7A4-459A-19FA-721A688C3B61}"/>
              </a:ext>
            </a:extLst>
          </p:cNvPr>
          <p:cNvSpPr txBox="1"/>
          <p:nvPr/>
        </p:nvSpPr>
        <p:spPr>
          <a:xfrm>
            <a:off x="4868815" y="1590015"/>
            <a:ext cx="3695700" cy="2595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要求我们不知道的部分，就要从整体里去掉我们知道的部分，用</a:t>
            </a:r>
            <a:r>
              <a:rPr lang="zh-CN" altLang="en-US" sz="2800" b="1" dirty="0">
                <a:solidFill>
                  <a:srgbClr val="0070C0"/>
                </a:solidFill>
                <a:latin typeface="+mn-lt"/>
                <a:ea typeface="+mn-ea"/>
              </a:rPr>
              <a:t>减法</a:t>
            </a:r>
            <a:r>
              <a:rPr lang="zh-CN" altLang="en-US" sz="2800" b="1" dirty="0">
                <a:latin typeface="+mn-lt"/>
                <a:ea typeface="+mn-ea"/>
              </a:rPr>
              <a:t>计算。</a:t>
            </a:r>
          </a:p>
        </p:txBody>
      </p:sp>
    </p:spTree>
    <p:extLst>
      <p:ext uri="{BB962C8B-B14F-4D97-AF65-F5344CB8AC3E}">
        <p14:creationId xmlns:p14="http://schemas.microsoft.com/office/powerpoint/2010/main" val="365769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91435E0-C6FC-471B-E719-6AFF42A3F272}"/>
              </a:ext>
            </a:extLst>
          </p:cNvPr>
          <p:cNvSpPr txBox="1"/>
          <p:nvPr/>
        </p:nvSpPr>
        <p:spPr>
          <a:xfrm>
            <a:off x="381312" y="691127"/>
            <a:ext cx="8044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6.</a:t>
            </a:r>
            <a:r>
              <a:rPr lang="zh-CN" altLang="en-US" sz="2800" b="1" dirty="0">
                <a:latin typeface="+mn-lt"/>
                <a:ea typeface="+mn-ea"/>
              </a:rPr>
              <a:t>说一说图里有什么，要解决什么问题，再解答。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6155B4-74AB-9066-F81D-3019AC6512B2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P48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6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F3555F-8B5E-CBD4-9B26-ADE641BE60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300" y="1590015"/>
            <a:ext cx="2891102" cy="136876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2266F27-8F8D-7BFB-002D-73875D09C70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5670" y="1282927"/>
            <a:ext cx="3204916" cy="1675854"/>
          </a:xfrm>
          <a:prstGeom prst="rect">
            <a:avLst/>
          </a:prstGeom>
        </p:spPr>
      </p:pic>
      <p:sp>
        <p:nvSpPr>
          <p:cNvPr id="6" name="左大括号 5">
            <a:extLst>
              <a:ext uri="{FF2B5EF4-FFF2-40B4-BE49-F238E27FC236}">
                <a16:creationId xmlns:a16="http://schemas.microsoft.com/office/drawing/2014/main" id="{03A83204-BFD6-2219-E17F-2ADF3C6AC965}"/>
              </a:ext>
            </a:extLst>
          </p:cNvPr>
          <p:cNvSpPr/>
          <p:nvPr/>
        </p:nvSpPr>
        <p:spPr>
          <a:xfrm rot="5400000" flipH="1">
            <a:off x="2106470" y="1865725"/>
            <a:ext cx="214189" cy="2400301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矩形 80">
            <a:extLst>
              <a:ext uri="{FF2B5EF4-FFF2-40B4-BE49-F238E27FC236}">
                <a16:creationId xmlns:a16="http://schemas.microsoft.com/office/drawing/2014/main" id="{D584D8C2-FB78-5554-BEAB-E4719EA57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228" y="3065876"/>
            <a:ext cx="1050925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个</a:t>
            </a: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FE9E799C-0960-103A-0F2E-B337C71FD68C}"/>
              </a:ext>
            </a:extLst>
          </p:cNvPr>
          <p:cNvSpPr/>
          <p:nvPr/>
        </p:nvSpPr>
        <p:spPr>
          <a:xfrm rot="5400000" flipH="1">
            <a:off x="6305135" y="1913289"/>
            <a:ext cx="214190" cy="2514601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矩形 80">
            <a:extLst>
              <a:ext uri="{FF2B5EF4-FFF2-40B4-BE49-F238E27FC236}">
                <a16:creationId xmlns:a16="http://schemas.microsoft.com/office/drawing/2014/main" id="{5E7EBFCA-47E1-61C0-AB61-A82D42710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2665" y="3170589"/>
            <a:ext cx="1050925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？朵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E9E09BF-BE3F-B19A-55E7-4D7FD75144BB}"/>
              </a:ext>
            </a:extLst>
          </p:cNvPr>
          <p:cNvGrpSpPr/>
          <p:nvPr/>
        </p:nvGrpSpPr>
        <p:grpSpPr>
          <a:xfrm>
            <a:off x="502553" y="3770663"/>
            <a:ext cx="3772634" cy="556884"/>
            <a:chOff x="1946788" y="4334127"/>
            <a:chExt cx="3772634" cy="556884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0A63BFB-BAD6-22E3-8225-7659BB3EA815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14452D0-5561-2C6A-25ED-5DEA5E6A8F9D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5E3C476E-7227-33C3-F414-B0EC0250BD19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80">
              <a:extLst>
                <a:ext uri="{FF2B5EF4-FFF2-40B4-BE49-F238E27FC236}">
                  <a16:creationId xmlns:a16="http://schemas.microsoft.com/office/drawing/2014/main" id="{26E7B23A-48F7-27E5-1950-95338D019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065411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（个）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BEF40DF-6F2D-4919-5A4A-2B46DF120E39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2567950E-A645-6404-A453-30FD5D5D9410}"/>
              </a:ext>
            </a:extLst>
          </p:cNvPr>
          <p:cNvSpPr txBox="1"/>
          <p:nvPr/>
        </p:nvSpPr>
        <p:spPr>
          <a:xfrm>
            <a:off x="530248" y="3786114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B9ED619-54C8-FC7A-DA5F-DFAEEE29F5C2}"/>
              </a:ext>
            </a:extLst>
          </p:cNvPr>
          <p:cNvSpPr txBox="1"/>
          <p:nvPr/>
        </p:nvSpPr>
        <p:spPr>
          <a:xfrm>
            <a:off x="1723763" y="3786114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9ACF72C-F437-E001-CBAC-A2CCDBD2CA5D}"/>
              </a:ext>
            </a:extLst>
          </p:cNvPr>
          <p:cNvSpPr txBox="1"/>
          <p:nvPr/>
        </p:nvSpPr>
        <p:spPr>
          <a:xfrm>
            <a:off x="2643979" y="3797356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99FC430-55E4-B6FC-C3CC-D414F09195C8}"/>
              </a:ext>
            </a:extLst>
          </p:cNvPr>
          <p:cNvSpPr txBox="1"/>
          <p:nvPr/>
        </p:nvSpPr>
        <p:spPr>
          <a:xfrm>
            <a:off x="1127005" y="3748342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B5DD481-E86F-2942-A4DA-A46F85A219FF}"/>
              </a:ext>
            </a:extLst>
          </p:cNvPr>
          <p:cNvGrpSpPr/>
          <p:nvPr/>
        </p:nvGrpSpPr>
        <p:grpSpPr>
          <a:xfrm>
            <a:off x="4880317" y="3769532"/>
            <a:ext cx="3772634" cy="556884"/>
            <a:chOff x="1946788" y="4334127"/>
            <a:chExt cx="3772634" cy="556884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745E50D-3C8E-418B-D019-AF882585157F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E137240-8C6B-AA25-800A-5190B5BA6591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B0C2C378-7185-CB85-7171-FFE6B1246A95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80">
              <a:extLst>
                <a:ext uri="{FF2B5EF4-FFF2-40B4-BE49-F238E27FC236}">
                  <a16:creationId xmlns:a16="http://schemas.microsoft.com/office/drawing/2014/main" id="{C67EF019-AA3C-73F9-B487-013ED159F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065411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（朵）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7853995-3659-2248-409F-6A6DCD941153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58D57E76-0882-2182-B93E-B8DE66731F0F}"/>
              </a:ext>
            </a:extLst>
          </p:cNvPr>
          <p:cNvSpPr txBox="1"/>
          <p:nvPr/>
        </p:nvSpPr>
        <p:spPr>
          <a:xfrm>
            <a:off x="4908012" y="3784983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D2B91EF-E3CC-332A-7943-0E0D323E26D5}"/>
              </a:ext>
            </a:extLst>
          </p:cNvPr>
          <p:cNvSpPr txBox="1"/>
          <p:nvPr/>
        </p:nvSpPr>
        <p:spPr>
          <a:xfrm>
            <a:off x="6101527" y="3784983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9BFB675-5AA5-1F90-33A9-2BA3EA74A52D}"/>
              </a:ext>
            </a:extLst>
          </p:cNvPr>
          <p:cNvSpPr txBox="1"/>
          <p:nvPr/>
        </p:nvSpPr>
        <p:spPr>
          <a:xfrm>
            <a:off x="7021743" y="3796225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69952AA-92FD-9A9E-2E3E-1F17A6B1AB18}"/>
              </a:ext>
            </a:extLst>
          </p:cNvPr>
          <p:cNvSpPr txBox="1"/>
          <p:nvPr/>
        </p:nvSpPr>
        <p:spPr>
          <a:xfrm>
            <a:off x="5504769" y="3747211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5642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8AA202F-DECC-63F8-544C-0CFEA57F6CB3}"/>
              </a:ext>
            </a:extLst>
          </p:cNvPr>
          <p:cNvSpPr txBox="1"/>
          <p:nvPr/>
        </p:nvSpPr>
        <p:spPr>
          <a:xfrm>
            <a:off x="381312" y="520468"/>
            <a:ext cx="8044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7.</a:t>
            </a:r>
            <a:r>
              <a:rPr lang="zh-CN" altLang="en-US" sz="2800" b="1" dirty="0">
                <a:latin typeface="+mn-lt"/>
                <a:ea typeface="+mn-ea"/>
              </a:rPr>
              <a:t>说出要解决的问题，再解答。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2738C1A-6C82-AEB1-6547-9B7CFFB557D6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P49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8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D727090-86D2-CA85-9970-583C3FFBB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111"/>
          <a:stretch/>
        </p:blipFill>
        <p:spPr>
          <a:xfrm>
            <a:off x="889693" y="1043688"/>
            <a:ext cx="3347049" cy="38758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1F35FAE-A399-46A7-4A1F-D507C674A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577" y="2033318"/>
            <a:ext cx="1519423" cy="2910605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B8EF2544-01EE-5E63-01D1-6271CD569512}"/>
              </a:ext>
            </a:extLst>
          </p:cNvPr>
          <p:cNvSpPr/>
          <p:nvPr/>
        </p:nvSpPr>
        <p:spPr>
          <a:xfrm>
            <a:off x="4516493" y="1267362"/>
            <a:ext cx="2880806" cy="1933038"/>
          </a:xfrm>
          <a:prstGeom prst="wedgeRoundRectCallout">
            <a:avLst>
              <a:gd name="adj1" fmla="val 62271"/>
              <a:gd name="adj2" fmla="val 25889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请大家完整地描述这</a:t>
            </a:r>
            <a:r>
              <a:rPr lang="en-US" altLang="zh-CN" sz="2800" b="1" dirty="0">
                <a:solidFill>
                  <a:schemeClr val="tx1"/>
                </a:solidFill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</a:rPr>
              <a:t>个数学问题，再把相应的算式写出来。</a:t>
            </a:r>
          </a:p>
        </p:txBody>
      </p:sp>
    </p:spTree>
    <p:extLst>
      <p:ext uri="{BB962C8B-B14F-4D97-AF65-F5344CB8AC3E}">
        <p14:creationId xmlns:p14="http://schemas.microsoft.com/office/powerpoint/2010/main" val="369332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2738C1A-6C82-AEB1-6547-9B7CFFB557D6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P49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8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D727090-86D2-CA85-9970-583C3FFBB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899" b="69565"/>
          <a:stretch/>
        </p:blipFill>
        <p:spPr>
          <a:xfrm>
            <a:off x="565035" y="1043688"/>
            <a:ext cx="3741760" cy="369118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4A50B4C-8753-36E2-BB51-ECD9F5D1D34A}"/>
              </a:ext>
            </a:extLst>
          </p:cNvPr>
          <p:cNvSpPr txBox="1"/>
          <p:nvPr/>
        </p:nvSpPr>
        <p:spPr>
          <a:xfrm>
            <a:off x="381312" y="520468"/>
            <a:ext cx="8044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7.</a:t>
            </a:r>
            <a:r>
              <a:rPr lang="zh-CN" altLang="en-US" sz="2800" b="1" dirty="0">
                <a:latin typeface="+mn-lt"/>
                <a:ea typeface="+mn-ea"/>
              </a:rPr>
              <a:t>说出要解决的问题，再解答。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EF53376-CB02-FB2A-6293-90C1F92EED22}"/>
              </a:ext>
            </a:extLst>
          </p:cNvPr>
          <p:cNvSpPr txBox="1"/>
          <p:nvPr/>
        </p:nvSpPr>
        <p:spPr>
          <a:xfrm>
            <a:off x="4677767" y="1263811"/>
            <a:ext cx="4260493" cy="2595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问题一：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一共有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朵向日葵，小男孩摘下了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朵，还剩几朵没有摘？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50339D8-2D52-021B-1094-076453CF1082}"/>
              </a:ext>
            </a:extLst>
          </p:cNvPr>
          <p:cNvSpPr txBox="1"/>
          <p:nvPr/>
        </p:nvSpPr>
        <p:spPr>
          <a:xfrm>
            <a:off x="1261767" y="422572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746A90A-8DDC-E41A-8265-D317CD77B293}"/>
              </a:ext>
            </a:extLst>
          </p:cNvPr>
          <p:cNvSpPr txBox="1"/>
          <p:nvPr/>
        </p:nvSpPr>
        <p:spPr>
          <a:xfrm>
            <a:off x="2228425" y="4243102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66BD9C-E086-289D-7396-777070583A23}"/>
              </a:ext>
            </a:extLst>
          </p:cNvPr>
          <p:cNvSpPr txBox="1"/>
          <p:nvPr/>
        </p:nvSpPr>
        <p:spPr>
          <a:xfrm>
            <a:off x="2921542" y="4231974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FC00DFB-992B-B50E-3C32-2444C1D338EB}"/>
              </a:ext>
            </a:extLst>
          </p:cNvPr>
          <p:cNvSpPr txBox="1"/>
          <p:nvPr/>
        </p:nvSpPr>
        <p:spPr>
          <a:xfrm>
            <a:off x="1745096" y="422572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8332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2738C1A-6C82-AEB1-6547-9B7CFFB557D6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P49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8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D727090-86D2-CA85-9970-583C3FFBB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61" r="55705" b="45861"/>
          <a:stretch/>
        </p:blipFill>
        <p:spPr>
          <a:xfrm>
            <a:off x="477137" y="1364579"/>
            <a:ext cx="3845441" cy="285952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EA15262-B8CF-9BDF-E1DA-FC707B6FEFED}"/>
              </a:ext>
            </a:extLst>
          </p:cNvPr>
          <p:cNvSpPr txBox="1"/>
          <p:nvPr/>
        </p:nvSpPr>
        <p:spPr>
          <a:xfrm>
            <a:off x="381312" y="520468"/>
            <a:ext cx="8044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7.</a:t>
            </a:r>
            <a:r>
              <a:rPr lang="zh-CN" altLang="en-US" sz="2800" b="1" dirty="0">
                <a:latin typeface="+mn-lt"/>
                <a:ea typeface="+mn-ea"/>
              </a:rPr>
              <a:t>说出要解决的问题，再解答。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CD3D67-E3EE-FF86-BA45-B8E710FB0544}"/>
              </a:ext>
            </a:extLst>
          </p:cNvPr>
          <p:cNvSpPr txBox="1"/>
          <p:nvPr/>
        </p:nvSpPr>
        <p:spPr>
          <a:xfrm>
            <a:off x="4677767" y="1263811"/>
            <a:ext cx="4260493" cy="2595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问题二：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男孩和女孩一共收获了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个玉米，女孩手上抱着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个，男孩筐子里有几个？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2271D3-7A02-3DAA-A277-3A995A9DAFD1}"/>
              </a:ext>
            </a:extLst>
          </p:cNvPr>
          <p:cNvSpPr txBox="1"/>
          <p:nvPr/>
        </p:nvSpPr>
        <p:spPr>
          <a:xfrm>
            <a:off x="1193187" y="3700882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5F18DD0-F1D1-84DF-52EB-21992917E3E6}"/>
              </a:ext>
            </a:extLst>
          </p:cNvPr>
          <p:cNvSpPr txBox="1"/>
          <p:nvPr/>
        </p:nvSpPr>
        <p:spPr>
          <a:xfrm>
            <a:off x="2159845" y="3672544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A5D5D42-54A4-6E17-8B78-DB66047ABAD4}"/>
              </a:ext>
            </a:extLst>
          </p:cNvPr>
          <p:cNvSpPr txBox="1"/>
          <p:nvPr/>
        </p:nvSpPr>
        <p:spPr>
          <a:xfrm>
            <a:off x="2852962" y="3672846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ED6E13C-B257-7A64-3C41-A3A8A58B886F}"/>
              </a:ext>
            </a:extLst>
          </p:cNvPr>
          <p:cNvSpPr txBox="1"/>
          <p:nvPr/>
        </p:nvSpPr>
        <p:spPr>
          <a:xfrm>
            <a:off x="1676516" y="3678022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406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2738C1A-6C82-AEB1-6547-9B7CFFB557D6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P49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8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D727090-86D2-CA85-9970-583C3FFBB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68" t="25658" r="2499" b="45889"/>
          <a:stretch/>
        </p:blipFill>
        <p:spPr>
          <a:xfrm>
            <a:off x="307578" y="1221987"/>
            <a:ext cx="4067092" cy="313702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5881863-6A35-F015-C1DA-1214EB8D04E9}"/>
              </a:ext>
            </a:extLst>
          </p:cNvPr>
          <p:cNvSpPr txBox="1"/>
          <p:nvPr/>
        </p:nvSpPr>
        <p:spPr>
          <a:xfrm>
            <a:off x="381312" y="520468"/>
            <a:ext cx="8044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7.</a:t>
            </a:r>
            <a:r>
              <a:rPr lang="zh-CN" altLang="en-US" sz="2800" b="1" dirty="0">
                <a:latin typeface="+mn-lt"/>
                <a:ea typeface="+mn-ea"/>
              </a:rPr>
              <a:t>说出要解决的问题，再解答。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729D54D-6D0F-2997-06CF-A8D4048A7F25}"/>
              </a:ext>
            </a:extLst>
          </p:cNvPr>
          <p:cNvSpPr txBox="1"/>
          <p:nvPr/>
        </p:nvSpPr>
        <p:spPr>
          <a:xfrm>
            <a:off x="4677767" y="1263811"/>
            <a:ext cx="4260493" cy="2595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问题三：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大门前有两丛花，一丛开了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朵，另一丛开了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朵，一共开了多少朵？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98D97D-C2FC-E197-D007-5F97E9BFC518}"/>
              </a:ext>
            </a:extLst>
          </p:cNvPr>
          <p:cNvSpPr txBox="1"/>
          <p:nvPr/>
        </p:nvSpPr>
        <p:spPr>
          <a:xfrm>
            <a:off x="1536087" y="3835788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F50767F-0452-F284-D999-D1BF12F3C219}"/>
              </a:ext>
            </a:extLst>
          </p:cNvPr>
          <p:cNvSpPr txBox="1"/>
          <p:nvPr/>
        </p:nvSpPr>
        <p:spPr>
          <a:xfrm>
            <a:off x="2382405" y="380745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72547A-35B1-CE39-F15F-662EB95D0B31}"/>
              </a:ext>
            </a:extLst>
          </p:cNvPr>
          <p:cNvSpPr txBox="1"/>
          <p:nvPr/>
        </p:nvSpPr>
        <p:spPr>
          <a:xfrm>
            <a:off x="3002504" y="380745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BA92206-59AE-7CA2-3337-FBC026822770}"/>
              </a:ext>
            </a:extLst>
          </p:cNvPr>
          <p:cNvSpPr txBox="1"/>
          <p:nvPr/>
        </p:nvSpPr>
        <p:spPr>
          <a:xfrm>
            <a:off x="1929968" y="380745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6254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2738C1A-6C82-AEB1-6547-9B7CFFB557D6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P49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8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D727090-86D2-CA85-9970-583C3FFBB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77" t="53760" r="32278" b="17111"/>
          <a:stretch/>
        </p:blipFill>
        <p:spPr>
          <a:xfrm>
            <a:off x="534871" y="1263811"/>
            <a:ext cx="3586562" cy="32115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2497F8A-26AC-C0EF-D27E-AA4D8D983DC6}"/>
              </a:ext>
            </a:extLst>
          </p:cNvPr>
          <p:cNvSpPr txBox="1"/>
          <p:nvPr/>
        </p:nvSpPr>
        <p:spPr>
          <a:xfrm>
            <a:off x="381312" y="520468"/>
            <a:ext cx="8044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7.</a:t>
            </a:r>
            <a:r>
              <a:rPr lang="zh-CN" altLang="en-US" sz="2800" b="1" dirty="0">
                <a:latin typeface="+mn-lt"/>
                <a:ea typeface="+mn-ea"/>
              </a:rPr>
              <a:t>说出要解决的问题，再解答。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83D714A-81AA-C4EC-C5AE-922A1B807B22}"/>
              </a:ext>
            </a:extLst>
          </p:cNvPr>
          <p:cNvSpPr txBox="1"/>
          <p:nvPr/>
        </p:nvSpPr>
        <p:spPr>
          <a:xfrm>
            <a:off x="4677767" y="1263811"/>
            <a:ext cx="4260493" cy="324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问题四：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有两颗茄子，一棵结了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个茄子，另一个棵结了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个茄子，一共结了多少个茄子？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922915F-C69F-EC8D-4FB7-44366951732D}"/>
              </a:ext>
            </a:extLst>
          </p:cNvPr>
          <p:cNvSpPr txBox="1"/>
          <p:nvPr/>
        </p:nvSpPr>
        <p:spPr>
          <a:xfrm>
            <a:off x="1021737" y="3721488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2489F6-5E9D-5B04-163D-630191E6EE3E}"/>
              </a:ext>
            </a:extLst>
          </p:cNvPr>
          <p:cNvSpPr txBox="1"/>
          <p:nvPr/>
        </p:nvSpPr>
        <p:spPr>
          <a:xfrm>
            <a:off x="1868055" y="371601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3F9C822-B55E-124E-D493-E35BDB48BB26}"/>
              </a:ext>
            </a:extLst>
          </p:cNvPr>
          <p:cNvSpPr txBox="1"/>
          <p:nvPr/>
        </p:nvSpPr>
        <p:spPr>
          <a:xfrm>
            <a:off x="2488154" y="369315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57F53EE-35BF-EBCE-672E-16246596EE41}"/>
              </a:ext>
            </a:extLst>
          </p:cNvPr>
          <p:cNvSpPr txBox="1"/>
          <p:nvPr/>
        </p:nvSpPr>
        <p:spPr>
          <a:xfrm>
            <a:off x="1444896" y="3693150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7131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690DA99-F61B-A87A-94CF-ADAFEBF1948F}"/>
              </a:ext>
            </a:extLst>
          </p:cNvPr>
          <p:cNvSpPr txBox="1"/>
          <p:nvPr/>
        </p:nvSpPr>
        <p:spPr>
          <a:xfrm>
            <a:off x="381312" y="520468"/>
            <a:ext cx="8044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你能把这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个问题分分类吗？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EB3AD17-ADE2-5995-10F7-74C58FC48EAB}"/>
              </a:ext>
            </a:extLst>
          </p:cNvPr>
          <p:cNvSpPr txBox="1"/>
          <p:nvPr/>
        </p:nvSpPr>
        <p:spPr>
          <a:xfrm>
            <a:off x="2399488" y="1342417"/>
            <a:ext cx="2341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2+5=7</a:t>
            </a:r>
            <a:r>
              <a:rPr lang="zh-CN" altLang="en-US" sz="2800" b="1" dirty="0">
                <a:latin typeface="+mj-lt"/>
                <a:ea typeface="+mn-ea"/>
              </a:rPr>
              <a:t>（朵）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D4007B2-283C-FE94-364C-E51FFECABE45}"/>
              </a:ext>
            </a:extLst>
          </p:cNvPr>
          <p:cNvSpPr txBox="1"/>
          <p:nvPr/>
        </p:nvSpPr>
        <p:spPr>
          <a:xfrm>
            <a:off x="5560977" y="1342417"/>
            <a:ext cx="2341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3+2=5</a:t>
            </a:r>
            <a:r>
              <a:rPr lang="zh-CN" altLang="en-US" sz="2800" b="1" dirty="0">
                <a:latin typeface="+mj-lt"/>
                <a:ea typeface="+mn-ea"/>
              </a:rPr>
              <a:t>（个）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0DFEF38-0FDD-B31C-80A9-8A13E7D751C2}"/>
              </a:ext>
            </a:extLst>
          </p:cNvPr>
          <p:cNvSpPr txBox="1"/>
          <p:nvPr/>
        </p:nvSpPr>
        <p:spPr>
          <a:xfrm>
            <a:off x="2399488" y="1922834"/>
            <a:ext cx="2341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7-4=3</a:t>
            </a:r>
            <a:r>
              <a:rPr lang="zh-CN" altLang="en-US" sz="2800" b="1" dirty="0">
                <a:latin typeface="+mj-lt"/>
                <a:ea typeface="+mn-ea"/>
              </a:rPr>
              <a:t>（朵）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2D3D1F1-82D5-3D5D-9C6C-19F4D3C96AA2}"/>
              </a:ext>
            </a:extLst>
          </p:cNvPr>
          <p:cNvSpPr txBox="1"/>
          <p:nvPr/>
        </p:nvSpPr>
        <p:spPr>
          <a:xfrm>
            <a:off x="5560977" y="1922834"/>
            <a:ext cx="2341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6-3=3</a:t>
            </a:r>
            <a:r>
              <a:rPr lang="zh-CN" altLang="en-US" sz="2800" b="1" dirty="0">
                <a:latin typeface="+mj-lt"/>
                <a:ea typeface="+mn-ea"/>
              </a:rPr>
              <a:t>（个）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3AD7F6A-8BFA-B8C8-6B06-FD715A72A227}"/>
              </a:ext>
            </a:extLst>
          </p:cNvPr>
          <p:cNvSpPr txBox="1"/>
          <p:nvPr/>
        </p:nvSpPr>
        <p:spPr>
          <a:xfrm>
            <a:off x="1241900" y="1371016"/>
            <a:ext cx="1256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加法：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53BB592-9D39-4DDA-1970-D848225EA7B4}"/>
              </a:ext>
            </a:extLst>
          </p:cNvPr>
          <p:cNvSpPr txBox="1"/>
          <p:nvPr/>
        </p:nvSpPr>
        <p:spPr>
          <a:xfrm>
            <a:off x="1241900" y="1902756"/>
            <a:ext cx="1256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减法：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1C8A19D-730F-979A-7289-EF390E39F4B8}"/>
              </a:ext>
            </a:extLst>
          </p:cNvPr>
          <p:cNvSpPr txBox="1"/>
          <p:nvPr/>
        </p:nvSpPr>
        <p:spPr>
          <a:xfrm>
            <a:off x="549864" y="2726045"/>
            <a:ext cx="8044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你能说说为什么这样分吗？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B6B80BF-90B0-5DC7-6E18-BF60A67D316E}"/>
              </a:ext>
            </a:extLst>
          </p:cNvPr>
          <p:cNvSpPr txBox="1"/>
          <p:nvPr/>
        </p:nvSpPr>
        <p:spPr>
          <a:xfrm>
            <a:off x="1073348" y="3388576"/>
            <a:ext cx="7352235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当两部分合起来，</a:t>
            </a:r>
            <a:r>
              <a:rPr lang="zh-CN" altLang="en-US" sz="2800" b="1" dirty="0">
                <a:solidFill>
                  <a:srgbClr val="00B0F0"/>
                </a:solidFill>
                <a:latin typeface="+mn-lt"/>
                <a:ea typeface="+mn-ea"/>
              </a:rPr>
              <a:t>求整体时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r>
              <a:rPr lang="zh-CN" altLang="en-US" sz="2800" b="1" dirty="0">
                <a:solidFill>
                  <a:srgbClr val="00B0F0"/>
                </a:solidFill>
                <a:latin typeface="+mn-lt"/>
                <a:ea typeface="+mn-ea"/>
              </a:rPr>
              <a:t>用加法</a:t>
            </a:r>
            <a:r>
              <a:rPr lang="zh-CN" altLang="en-US" sz="2800" b="1" dirty="0">
                <a:latin typeface="+mn-lt"/>
                <a:ea typeface="+mn-ea"/>
              </a:rPr>
              <a:t>解决。</a:t>
            </a:r>
            <a:endParaRPr lang="en-US" altLang="zh-CN" sz="2800" b="1" dirty="0">
              <a:latin typeface="+mn-lt"/>
              <a:ea typeface="+mn-ea"/>
            </a:endParaRPr>
          </a:p>
          <a:p>
            <a:r>
              <a:rPr lang="zh-CN" altLang="en-US" sz="2800" b="1" dirty="0">
                <a:latin typeface="+mn-lt"/>
                <a:ea typeface="+mn-ea"/>
              </a:rPr>
              <a:t>当</a:t>
            </a:r>
            <a:r>
              <a:rPr lang="zh-CN" altLang="en-US" sz="2800" b="1" dirty="0">
                <a:solidFill>
                  <a:srgbClr val="00B0F0"/>
                </a:solidFill>
                <a:latin typeface="+mn-lt"/>
                <a:ea typeface="+mn-ea"/>
              </a:rPr>
              <a:t>求一部分</a:t>
            </a:r>
            <a:r>
              <a:rPr lang="zh-CN" altLang="en-US" sz="2800" b="1" dirty="0">
                <a:latin typeface="+mn-lt"/>
                <a:ea typeface="+mn-ea"/>
              </a:rPr>
              <a:t>时，就要从整体中去掉另一部分，</a:t>
            </a:r>
            <a:r>
              <a:rPr lang="zh-CN" altLang="en-US" sz="2800" b="1" dirty="0">
                <a:solidFill>
                  <a:srgbClr val="00B0F0"/>
                </a:solidFill>
                <a:latin typeface="+mn-lt"/>
                <a:ea typeface="+mn-ea"/>
              </a:rPr>
              <a:t>用减法</a:t>
            </a:r>
            <a:r>
              <a:rPr lang="zh-CN" altLang="en-US" sz="2800" b="1" dirty="0">
                <a:latin typeface="+mn-lt"/>
                <a:ea typeface="+mn-ea"/>
              </a:rPr>
              <a:t>解决。</a:t>
            </a:r>
          </a:p>
        </p:txBody>
      </p:sp>
    </p:spTree>
    <p:extLst>
      <p:ext uri="{BB962C8B-B14F-4D97-AF65-F5344CB8AC3E}">
        <p14:creationId xmlns:p14="http://schemas.microsoft.com/office/powerpoint/2010/main" val="271846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1593D5B-F90F-FBC5-0B9B-14C5AAFD1266}"/>
              </a:ext>
            </a:extLst>
          </p:cNvPr>
          <p:cNvSpPr txBox="1"/>
          <p:nvPr/>
        </p:nvSpPr>
        <p:spPr>
          <a:xfrm>
            <a:off x="4403448" y="199577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P49</a:t>
            </a:r>
            <a:r>
              <a:rPr lang="zh-CN" altLang="en-US" sz="2000" b="1" dirty="0">
                <a:latin typeface="+mj-lt"/>
              </a:rPr>
              <a:t>“练一练”第</a:t>
            </a:r>
            <a:r>
              <a:rPr lang="en-US" altLang="zh-CN" sz="2000" b="1" dirty="0">
                <a:latin typeface="+mj-lt"/>
              </a:rPr>
              <a:t>9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CCB6A30-89D6-ADD1-9041-64407999EDCB}"/>
              </a:ext>
            </a:extLst>
          </p:cNvPr>
          <p:cNvSpPr txBox="1"/>
          <p:nvPr/>
        </p:nvSpPr>
        <p:spPr>
          <a:xfrm>
            <a:off x="381312" y="599687"/>
            <a:ext cx="8044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8.</a:t>
            </a:r>
            <a:r>
              <a:rPr lang="zh-CN" altLang="en-US" sz="2800" b="1" dirty="0">
                <a:latin typeface="+mn-lt"/>
                <a:ea typeface="+mn-ea"/>
              </a:rPr>
              <a:t> 下面的水果表示几？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25CA99F-2936-BD82-78DC-AEC1F81946F1}"/>
              </a:ext>
            </a:extLst>
          </p:cNvPr>
          <p:cNvSpPr txBox="1"/>
          <p:nvPr/>
        </p:nvSpPr>
        <p:spPr>
          <a:xfrm>
            <a:off x="689923" y="1661123"/>
            <a:ext cx="4659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3+4=        +2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34A04C7-E814-648D-D3A0-C109D1D7DB65}"/>
              </a:ext>
            </a:extLst>
          </p:cNvPr>
          <p:cNvSpPr txBox="1"/>
          <p:nvPr/>
        </p:nvSpPr>
        <p:spPr>
          <a:xfrm>
            <a:off x="4903470" y="1661123"/>
            <a:ext cx="4087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7-       =6-2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5EC969C-4C54-A53A-3253-E8088E29D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038" y="1541482"/>
            <a:ext cx="639598" cy="76250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9EDFB88-3686-3765-54C4-55CD165AE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421" y="1478838"/>
            <a:ext cx="455244" cy="7314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A69CB86-CF64-BDB9-CD2A-EB4B1042879E}"/>
              </a:ext>
            </a:extLst>
          </p:cNvPr>
          <p:cNvSpPr txBox="1"/>
          <p:nvPr/>
        </p:nvSpPr>
        <p:spPr>
          <a:xfrm>
            <a:off x="1962463" y="2448070"/>
            <a:ext cx="1809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=_____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E6E6157-C7E8-BC00-F627-1378E8A6E6FF}"/>
              </a:ext>
            </a:extLst>
          </p:cNvPr>
          <p:cNvSpPr txBox="1"/>
          <p:nvPr/>
        </p:nvSpPr>
        <p:spPr>
          <a:xfrm>
            <a:off x="6042659" y="2436990"/>
            <a:ext cx="1809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=_____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A9DE0AB-5153-FE77-AD1B-D1058A1B35F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5042" y="2303984"/>
            <a:ext cx="639598" cy="76250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AC7411A-823E-5A9F-00B0-D27BC5C1F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415" y="2303984"/>
            <a:ext cx="455244" cy="73142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A5490AB-B3F4-DA3B-463D-5960C8D7544E}"/>
              </a:ext>
            </a:extLst>
          </p:cNvPr>
          <p:cNvSpPr txBox="1"/>
          <p:nvPr/>
        </p:nvSpPr>
        <p:spPr>
          <a:xfrm>
            <a:off x="1734841" y="3449029"/>
            <a:ext cx="58611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注意列式时不能遗漏算式中剩下的“</a:t>
            </a:r>
            <a:r>
              <a:rPr lang="en-US" altLang="zh-CN" sz="2800" b="1" dirty="0">
                <a:latin typeface="+mn-lt"/>
                <a:ea typeface="+mn-ea"/>
              </a:rPr>
              <a:t>+2</a:t>
            </a:r>
            <a:r>
              <a:rPr lang="zh-CN" altLang="en-US" sz="2800" b="1" dirty="0">
                <a:latin typeface="+mn-lt"/>
                <a:ea typeface="+mn-ea"/>
              </a:rPr>
              <a:t>”和“</a:t>
            </a:r>
            <a:r>
              <a:rPr lang="en-US" altLang="zh-CN" sz="2800" b="1" dirty="0">
                <a:latin typeface="+mj-ea"/>
                <a:ea typeface="+mj-ea"/>
              </a:rPr>
              <a:t>-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”。</a:t>
            </a:r>
          </a:p>
        </p:txBody>
      </p:sp>
    </p:spTree>
    <p:extLst>
      <p:ext uri="{BB962C8B-B14F-4D97-AF65-F5344CB8AC3E}">
        <p14:creationId xmlns:p14="http://schemas.microsoft.com/office/powerpoint/2010/main" val="369744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1FB2742-E754-92C4-F733-554ADA317E6A}"/>
              </a:ext>
            </a:extLst>
          </p:cNvPr>
          <p:cNvSpPr txBox="1"/>
          <p:nvPr/>
        </p:nvSpPr>
        <p:spPr>
          <a:xfrm>
            <a:off x="464624" y="559508"/>
            <a:ext cx="4659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3+4=        +2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E33EEBE-BAB7-65B5-275C-E9C1ED5C7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739" y="439867"/>
            <a:ext cx="639598" cy="76250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62FFB70-56FB-C948-770E-111D911713B8}"/>
              </a:ext>
            </a:extLst>
          </p:cNvPr>
          <p:cNvSpPr txBox="1"/>
          <p:nvPr/>
        </p:nvSpPr>
        <p:spPr>
          <a:xfrm>
            <a:off x="1737164" y="1346455"/>
            <a:ext cx="1809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=_____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D7EA1DF-58F3-5837-C122-40BEC4C9BC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9743" y="1202369"/>
            <a:ext cx="639598" cy="76250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6B0E029-B1DE-5255-164F-66549448FA6F}"/>
              </a:ext>
            </a:extLst>
          </p:cNvPr>
          <p:cNvSpPr txBox="1"/>
          <p:nvPr/>
        </p:nvSpPr>
        <p:spPr>
          <a:xfrm>
            <a:off x="464624" y="2017943"/>
            <a:ext cx="1264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+mn-lt"/>
                <a:ea typeface="+mn-ea"/>
              </a:rPr>
              <a:t>分析：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962BE48-B909-0758-1A22-9A9D51351C90}"/>
              </a:ext>
            </a:extLst>
          </p:cNvPr>
          <p:cNvSpPr txBox="1"/>
          <p:nvPr/>
        </p:nvSpPr>
        <p:spPr>
          <a:xfrm>
            <a:off x="1645817" y="2017943"/>
            <a:ext cx="1633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n-lt"/>
                <a:ea typeface="+mn-ea"/>
              </a:rPr>
              <a:t>3+4=7</a:t>
            </a:r>
            <a:endParaRPr lang="zh-CN" altLang="en-US" sz="2800" b="1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74EB0E6-CE1B-8CB2-3C7E-81440938AB55}"/>
              </a:ext>
            </a:extLst>
          </p:cNvPr>
          <p:cNvSpPr txBox="1"/>
          <p:nvPr/>
        </p:nvSpPr>
        <p:spPr>
          <a:xfrm>
            <a:off x="1971064" y="3119954"/>
            <a:ext cx="1264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n-lt"/>
                <a:ea typeface="+mn-ea"/>
              </a:rPr>
              <a:t>+2=7</a:t>
            </a:r>
            <a:endParaRPr lang="zh-CN" altLang="en-US" sz="2800" b="1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DBA65C3-02EF-6CD5-B476-3F5FC56C7A6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5566" y="2961169"/>
            <a:ext cx="639598" cy="762502"/>
          </a:xfrm>
          <a:prstGeom prst="rect">
            <a:avLst/>
          </a:prstGeom>
        </p:spPr>
      </p:pic>
      <p:sp>
        <p:nvSpPr>
          <p:cNvPr id="16" name="箭头: 右 15">
            <a:extLst>
              <a:ext uri="{FF2B5EF4-FFF2-40B4-BE49-F238E27FC236}">
                <a16:creationId xmlns:a16="http://schemas.microsoft.com/office/drawing/2014/main" id="{7B5A1825-9E21-D8AD-F653-2C0079602EF8}"/>
              </a:ext>
            </a:extLst>
          </p:cNvPr>
          <p:cNvSpPr/>
          <p:nvPr/>
        </p:nvSpPr>
        <p:spPr>
          <a:xfrm rot="5400000">
            <a:off x="1901950" y="2591759"/>
            <a:ext cx="400296" cy="237968"/>
          </a:xfrm>
          <a:prstGeom prst="rightArrow">
            <a:avLst/>
          </a:prstGeom>
          <a:solidFill>
            <a:srgbClr val="EA6A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F89A804-2E3F-82DA-938F-49A6F4D0345D}"/>
              </a:ext>
            </a:extLst>
          </p:cNvPr>
          <p:cNvSpPr txBox="1"/>
          <p:nvPr/>
        </p:nvSpPr>
        <p:spPr>
          <a:xfrm>
            <a:off x="4645410" y="559508"/>
            <a:ext cx="4087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7-       =6-2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1DBB1AB-2E43-E501-6BA8-4AD083953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361" y="377223"/>
            <a:ext cx="455244" cy="731425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F592FF1-0809-5710-1A64-485730BEA5DC}"/>
              </a:ext>
            </a:extLst>
          </p:cNvPr>
          <p:cNvSpPr txBox="1"/>
          <p:nvPr/>
        </p:nvSpPr>
        <p:spPr>
          <a:xfrm>
            <a:off x="5784599" y="1335375"/>
            <a:ext cx="1809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=_____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DFDC116-94C5-2654-7A3E-59301A247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355" y="1202369"/>
            <a:ext cx="455244" cy="731425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9F602069-81AE-177B-D34F-2C595F0AF333}"/>
              </a:ext>
            </a:extLst>
          </p:cNvPr>
          <p:cNvSpPr txBox="1"/>
          <p:nvPr/>
        </p:nvSpPr>
        <p:spPr>
          <a:xfrm>
            <a:off x="1971064" y="4302462"/>
            <a:ext cx="1264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n-lt"/>
                <a:ea typeface="+mn-ea"/>
              </a:rPr>
              <a:t>=5</a:t>
            </a:r>
            <a:endParaRPr lang="zh-CN" altLang="en-US" sz="2800" b="1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C72CB6E9-DE53-6EDD-E26B-0D664BD11F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5566" y="4143677"/>
            <a:ext cx="639598" cy="762502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A1E63525-B16E-6A07-808F-FB88803DFD1C}"/>
              </a:ext>
            </a:extLst>
          </p:cNvPr>
          <p:cNvGrpSpPr/>
          <p:nvPr/>
        </p:nvGrpSpPr>
        <p:grpSpPr>
          <a:xfrm>
            <a:off x="1983114" y="3651390"/>
            <a:ext cx="1431481" cy="472577"/>
            <a:chOff x="1983114" y="3784280"/>
            <a:chExt cx="1431481" cy="472577"/>
          </a:xfrm>
        </p:grpSpPr>
        <p:sp>
          <p:nvSpPr>
            <p:cNvPr id="22" name="箭头: 右 21">
              <a:extLst>
                <a:ext uri="{FF2B5EF4-FFF2-40B4-BE49-F238E27FC236}">
                  <a16:creationId xmlns:a16="http://schemas.microsoft.com/office/drawing/2014/main" id="{1C8FBC8E-4D1E-3709-2BE9-06A09AC9D654}"/>
                </a:ext>
              </a:extLst>
            </p:cNvPr>
            <p:cNvSpPr/>
            <p:nvPr/>
          </p:nvSpPr>
          <p:spPr>
            <a:xfrm rot="5400000">
              <a:off x="1901950" y="3937725"/>
              <a:ext cx="400296" cy="237968"/>
            </a:xfrm>
            <a:prstGeom prst="rightArrow">
              <a:avLst/>
            </a:prstGeom>
            <a:solidFill>
              <a:srgbClr val="EA6A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132BA283-12E2-8B7C-7307-4AA1F9482415}"/>
                </a:ext>
              </a:extLst>
            </p:cNvPr>
            <p:cNvSpPr txBox="1"/>
            <p:nvPr/>
          </p:nvSpPr>
          <p:spPr>
            <a:xfrm>
              <a:off x="2150280" y="3784280"/>
              <a:ext cx="12643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  <a:ea typeface="+mn-ea"/>
                </a:rPr>
                <a:t>5+2=7</a:t>
              </a:r>
              <a:endParaRPr lang="zh-CN" altLang="en-US" sz="2400" b="1" dirty="0">
                <a:solidFill>
                  <a:srgbClr val="0070C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1995B62D-F3BE-CDA7-0649-95FC3910EB74}"/>
              </a:ext>
            </a:extLst>
          </p:cNvPr>
          <p:cNvSpPr txBox="1"/>
          <p:nvPr/>
        </p:nvSpPr>
        <p:spPr>
          <a:xfrm>
            <a:off x="4572000" y="2017943"/>
            <a:ext cx="1264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+mn-lt"/>
                <a:ea typeface="+mn-ea"/>
              </a:rPr>
              <a:t>分析：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AF908BC-E094-64BF-BF35-BEBD42195452}"/>
              </a:ext>
            </a:extLst>
          </p:cNvPr>
          <p:cNvSpPr txBox="1"/>
          <p:nvPr/>
        </p:nvSpPr>
        <p:spPr>
          <a:xfrm>
            <a:off x="5753193" y="2017943"/>
            <a:ext cx="1633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n-lt"/>
                <a:ea typeface="+mn-ea"/>
              </a:rPr>
              <a:t>6-2=4</a:t>
            </a:r>
            <a:endParaRPr lang="zh-CN" altLang="en-US" sz="2800" b="1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sp>
        <p:nvSpPr>
          <p:cNvPr id="30" name="箭头: 右 29">
            <a:extLst>
              <a:ext uri="{FF2B5EF4-FFF2-40B4-BE49-F238E27FC236}">
                <a16:creationId xmlns:a16="http://schemas.microsoft.com/office/drawing/2014/main" id="{B2D6F6E5-DAC9-AE8E-E0E8-7D887FDF8E2F}"/>
              </a:ext>
            </a:extLst>
          </p:cNvPr>
          <p:cNvSpPr/>
          <p:nvPr/>
        </p:nvSpPr>
        <p:spPr>
          <a:xfrm rot="5400000">
            <a:off x="6003843" y="2590750"/>
            <a:ext cx="400296" cy="237968"/>
          </a:xfrm>
          <a:prstGeom prst="rightArrow">
            <a:avLst/>
          </a:prstGeom>
          <a:solidFill>
            <a:srgbClr val="EA6A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6CDA5CC-F155-6D24-405D-F9A899D84A70}"/>
              </a:ext>
            </a:extLst>
          </p:cNvPr>
          <p:cNvSpPr txBox="1"/>
          <p:nvPr/>
        </p:nvSpPr>
        <p:spPr>
          <a:xfrm>
            <a:off x="6132346" y="4272722"/>
            <a:ext cx="1264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n-lt"/>
                <a:ea typeface="+mn-ea"/>
              </a:rPr>
              <a:t>=3</a:t>
            </a:r>
            <a:endParaRPr lang="zh-CN" altLang="en-US" sz="2800" b="1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668D6EFA-4912-39DD-24C3-3E37E448CB86}"/>
              </a:ext>
            </a:extLst>
          </p:cNvPr>
          <p:cNvGrpSpPr/>
          <p:nvPr/>
        </p:nvGrpSpPr>
        <p:grpSpPr>
          <a:xfrm>
            <a:off x="6090490" y="3629886"/>
            <a:ext cx="1431481" cy="492836"/>
            <a:chOff x="6090490" y="3629886"/>
            <a:chExt cx="1431481" cy="492836"/>
          </a:xfrm>
        </p:grpSpPr>
        <p:sp>
          <p:nvSpPr>
            <p:cNvPr id="31" name="箭头: 右 30">
              <a:extLst>
                <a:ext uri="{FF2B5EF4-FFF2-40B4-BE49-F238E27FC236}">
                  <a16:creationId xmlns:a16="http://schemas.microsoft.com/office/drawing/2014/main" id="{8412FDA5-28A9-1855-920E-350D30A73AB4}"/>
                </a:ext>
              </a:extLst>
            </p:cNvPr>
            <p:cNvSpPr/>
            <p:nvPr/>
          </p:nvSpPr>
          <p:spPr>
            <a:xfrm rot="5400000">
              <a:off x="5957031" y="3763345"/>
              <a:ext cx="492836" cy="225918"/>
            </a:xfrm>
            <a:prstGeom prst="rightArrow">
              <a:avLst/>
            </a:prstGeom>
            <a:solidFill>
              <a:srgbClr val="EA6A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29A4F18F-6E6B-2813-3468-62E886980037}"/>
                </a:ext>
              </a:extLst>
            </p:cNvPr>
            <p:cNvSpPr txBox="1"/>
            <p:nvPr/>
          </p:nvSpPr>
          <p:spPr>
            <a:xfrm>
              <a:off x="6257656" y="3650145"/>
              <a:ext cx="12643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  <a:ea typeface="+mn-ea"/>
                </a:rPr>
                <a:t>7-3=4</a:t>
              </a:r>
              <a:endParaRPr lang="zh-CN" altLang="en-US" sz="2400" b="1" dirty="0">
                <a:solidFill>
                  <a:srgbClr val="0070C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D346B41E-0FF3-54FA-A934-0CBAD7C9A12A}"/>
              </a:ext>
            </a:extLst>
          </p:cNvPr>
          <p:cNvSpPr txBox="1"/>
          <p:nvPr/>
        </p:nvSpPr>
        <p:spPr>
          <a:xfrm>
            <a:off x="5436307" y="3008274"/>
            <a:ext cx="1736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n-lt"/>
                <a:ea typeface="+mn-ea"/>
              </a:rPr>
              <a:t>7-       =4</a:t>
            </a:r>
            <a:endParaRPr lang="zh-CN" altLang="en-US" sz="2800" b="1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C8BF84E9-AEDF-5D16-BDF6-8CA2D487FEA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3813" y="2909882"/>
            <a:ext cx="413858" cy="664932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C818CCF5-E746-0D48-787E-C627FCDB54E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58956" y="4115558"/>
            <a:ext cx="413858" cy="664932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3921F718-8E38-B5D7-B53D-89A3BA53F1AE}"/>
              </a:ext>
            </a:extLst>
          </p:cNvPr>
          <p:cNvSpPr txBox="1"/>
          <p:nvPr/>
        </p:nvSpPr>
        <p:spPr>
          <a:xfrm>
            <a:off x="2260809" y="1306471"/>
            <a:ext cx="427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3113D0F-100F-D718-2FD1-774B42313F9E}"/>
              </a:ext>
            </a:extLst>
          </p:cNvPr>
          <p:cNvSpPr txBox="1"/>
          <p:nvPr/>
        </p:nvSpPr>
        <p:spPr>
          <a:xfrm>
            <a:off x="6382017" y="1309252"/>
            <a:ext cx="427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501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6" grpId="0" animBg="1"/>
      <p:bldP spid="23" grpId="0"/>
      <p:bldP spid="26" grpId="0"/>
      <p:bldP spid="27" grpId="0"/>
      <p:bldP spid="30" grpId="0" animBg="1"/>
      <p:bldP spid="32" grpId="0"/>
      <p:bldP spid="35" grpId="0"/>
      <p:bldP spid="38" grpId="0"/>
      <p:bldP spid="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94CF7FA0-E100-4744-708D-F29236F73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2173" y="921940"/>
            <a:ext cx="1838502" cy="3521833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B2D31290-BABE-E97B-E90D-1EBD3F179C2C}"/>
              </a:ext>
            </a:extLst>
          </p:cNvPr>
          <p:cNvSpPr/>
          <p:nvPr/>
        </p:nvSpPr>
        <p:spPr>
          <a:xfrm>
            <a:off x="2499866" y="921940"/>
            <a:ext cx="5649724" cy="700873"/>
          </a:xfrm>
          <a:prstGeom prst="wedgeRoundRectCallout">
            <a:avLst>
              <a:gd name="adj1" fmla="val -56102"/>
              <a:gd name="adj2" fmla="val 45616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经过今天的学习，你有什么收获？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F59E8D7-07C2-CF1D-EE80-E67C8C112CA2}"/>
              </a:ext>
            </a:extLst>
          </p:cNvPr>
          <p:cNvSpPr txBox="1"/>
          <p:nvPr/>
        </p:nvSpPr>
        <p:spPr>
          <a:xfrm>
            <a:off x="2076956" y="1874058"/>
            <a:ext cx="6495544" cy="259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1</a:t>
            </a:r>
            <a:r>
              <a:rPr lang="en-US" altLang="zh-CN" sz="2800" b="1" dirty="0">
                <a:latin typeface="+mn-lt"/>
                <a:ea typeface="+mn-ea"/>
              </a:rPr>
              <a:t>.</a:t>
            </a:r>
            <a:r>
              <a:rPr lang="zh-CN" altLang="en-US" sz="2800" b="1" dirty="0">
                <a:latin typeface="+mn-lt"/>
                <a:ea typeface="+mn-ea"/>
              </a:rPr>
              <a:t>计算方法及技巧。</a:t>
            </a:r>
            <a:endParaRPr lang="en-US" altLang="zh-CN" sz="2800" b="1" dirty="0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2</a:t>
            </a:r>
            <a:r>
              <a:rPr lang="en-US" altLang="zh-CN" sz="2800" b="1" dirty="0">
                <a:latin typeface="+mn-lt"/>
                <a:ea typeface="+mn-ea"/>
              </a:rPr>
              <a:t>.</a:t>
            </a:r>
            <a:r>
              <a:rPr lang="zh-CN" altLang="en-US" sz="2800" b="1" dirty="0">
                <a:latin typeface="+mn-lt"/>
                <a:ea typeface="+mn-ea"/>
              </a:rPr>
              <a:t>解决问题的基本技能。首先要读懂题意，找到数学信息和要求的问题；正确列式计算；最后用不同的方法检验反思。</a:t>
            </a:r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1983</TotalTime>
  <Pages>0</Pages>
  <Words>1316</Words>
  <Characters>0</Characters>
  <Application>Microsoft Office PowerPoint</Application>
  <DocSecurity>0</DocSecurity>
  <PresentationFormat>全屏显示(16:9)</PresentationFormat>
  <Lines>0</Lines>
  <Paragraphs>291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黑体</vt:lpstr>
      <vt:lpstr>楷体</vt:lpstr>
      <vt:lpstr>宋体</vt:lpstr>
      <vt:lpstr>Arial</vt:lpstr>
      <vt:lpstr>Calibri</vt:lpstr>
      <vt:lpstr>Times New Roman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206</cp:revision>
  <dcterms:created xsi:type="dcterms:W3CDTF">2016-01-14T07:05:12Z</dcterms:created>
  <dcterms:modified xsi:type="dcterms:W3CDTF">2024-08-27T02:58:36Z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