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4"/>
  </p:notesMasterIdLst>
  <p:sldIdLst>
    <p:sldId id="447" r:id="rId2"/>
    <p:sldId id="487" r:id="rId3"/>
    <p:sldId id="508" r:id="rId4"/>
    <p:sldId id="522" r:id="rId5"/>
    <p:sldId id="528" r:id="rId6"/>
    <p:sldId id="523" r:id="rId7"/>
    <p:sldId id="527" r:id="rId8"/>
    <p:sldId id="529" r:id="rId9"/>
    <p:sldId id="524" r:id="rId10"/>
    <p:sldId id="525" r:id="rId11"/>
    <p:sldId id="530" r:id="rId12"/>
    <p:sldId id="534" r:id="rId13"/>
    <p:sldId id="535" r:id="rId14"/>
    <p:sldId id="526" r:id="rId15"/>
    <p:sldId id="531" r:id="rId16"/>
    <p:sldId id="521" r:id="rId17"/>
    <p:sldId id="502" r:id="rId18"/>
    <p:sldId id="536" r:id="rId19"/>
    <p:sldId id="485" r:id="rId20"/>
    <p:sldId id="486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DA4E4E"/>
    <a:srgbClr val="FBDCCD"/>
    <a:srgbClr val="0000FF"/>
    <a:srgbClr val="E2F2F1"/>
    <a:srgbClr val="B3DDDA"/>
    <a:srgbClr val="F9B57D"/>
    <a:srgbClr val="BFE1E8"/>
    <a:srgbClr val="97C5E4"/>
    <a:srgbClr val="A3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540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A9948B9B-7C1F-4AFF-B994-E0F6B9B7D6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79E6EB81-918B-408D-BCE8-6C3A598D83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128501F9-BD67-480B-B2A6-D75C73BDB76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917" y="2878386"/>
            <a:ext cx="5432139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8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和</a:t>
            </a: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9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游戏导入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6A92BF5B-7198-34B3-0C5A-157568C1057D}"/>
              </a:ext>
            </a:extLst>
          </p:cNvPr>
          <p:cNvSpPr/>
          <p:nvPr/>
        </p:nvSpPr>
        <p:spPr>
          <a:xfrm>
            <a:off x="1128893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766451C-6BFC-F5AA-D446-5F38F925675A}"/>
              </a:ext>
            </a:extLst>
          </p:cNvPr>
          <p:cNvSpPr/>
          <p:nvPr/>
        </p:nvSpPr>
        <p:spPr>
          <a:xfrm>
            <a:off x="3753560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22F4ED6-3162-FA12-2A79-6FB23044F047}"/>
              </a:ext>
            </a:extLst>
          </p:cNvPr>
          <p:cNvSpPr/>
          <p:nvPr/>
        </p:nvSpPr>
        <p:spPr>
          <a:xfrm>
            <a:off x="2003782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1C0CA67-4C49-9468-E9ED-284681F1D481}"/>
              </a:ext>
            </a:extLst>
          </p:cNvPr>
          <p:cNvSpPr/>
          <p:nvPr/>
        </p:nvSpPr>
        <p:spPr>
          <a:xfrm>
            <a:off x="2878671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E744389-B2CA-E270-830A-5B4410D51974}"/>
              </a:ext>
            </a:extLst>
          </p:cNvPr>
          <p:cNvSpPr/>
          <p:nvPr/>
        </p:nvSpPr>
        <p:spPr>
          <a:xfrm>
            <a:off x="4628449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9FB96F23-E74F-9B3A-F820-F9290A786837}"/>
              </a:ext>
            </a:extLst>
          </p:cNvPr>
          <p:cNvSpPr/>
          <p:nvPr/>
        </p:nvSpPr>
        <p:spPr>
          <a:xfrm>
            <a:off x="7253116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C574B422-689E-C42B-A65D-854347E28BC3}"/>
              </a:ext>
            </a:extLst>
          </p:cNvPr>
          <p:cNvSpPr/>
          <p:nvPr/>
        </p:nvSpPr>
        <p:spPr>
          <a:xfrm>
            <a:off x="5503338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1C8061A2-1302-A903-699B-8420D11DD252}"/>
              </a:ext>
            </a:extLst>
          </p:cNvPr>
          <p:cNvSpPr/>
          <p:nvPr/>
        </p:nvSpPr>
        <p:spPr>
          <a:xfrm>
            <a:off x="6378227" y="2088445"/>
            <a:ext cx="666044" cy="69991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6F87F1-BA7B-6DE5-183D-282DDD8215E3}"/>
              </a:ext>
            </a:extLst>
          </p:cNvPr>
          <p:cNvSpPr txBox="1"/>
          <p:nvPr/>
        </p:nvSpPr>
        <p:spPr>
          <a:xfrm>
            <a:off x="680206" y="1033524"/>
            <a:ext cx="77835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1.</a:t>
            </a:r>
            <a:r>
              <a:rPr lang="zh-CN" altLang="en-US" sz="2800" b="1" dirty="0">
                <a:latin typeface="+mj-lt"/>
                <a:ea typeface="+mn-ea"/>
              </a:rPr>
              <a:t>拿到的卡片中的数字能组成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的两名同学成为好朋友。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DA626A1-18A9-32DD-8DF4-B8B2249434C9}"/>
              </a:ext>
            </a:extLst>
          </p:cNvPr>
          <p:cNvSpPr/>
          <p:nvPr/>
        </p:nvSpPr>
        <p:spPr>
          <a:xfrm>
            <a:off x="1128893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D389336F-86C6-7F32-222B-844C07219C44}"/>
              </a:ext>
            </a:extLst>
          </p:cNvPr>
          <p:cNvSpPr/>
          <p:nvPr/>
        </p:nvSpPr>
        <p:spPr>
          <a:xfrm>
            <a:off x="3753560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70AA483-7BA7-1351-C979-05D5A37CAABD}"/>
              </a:ext>
            </a:extLst>
          </p:cNvPr>
          <p:cNvSpPr/>
          <p:nvPr/>
        </p:nvSpPr>
        <p:spPr>
          <a:xfrm>
            <a:off x="2003782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55B6F94-23E2-FBF6-027B-E18AD503C17B}"/>
              </a:ext>
            </a:extLst>
          </p:cNvPr>
          <p:cNvSpPr/>
          <p:nvPr/>
        </p:nvSpPr>
        <p:spPr>
          <a:xfrm>
            <a:off x="2878671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A37A3BE-F674-F483-6AB9-26433B861437}"/>
              </a:ext>
            </a:extLst>
          </p:cNvPr>
          <p:cNvSpPr/>
          <p:nvPr/>
        </p:nvSpPr>
        <p:spPr>
          <a:xfrm>
            <a:off x="4628449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64BCB79-D27F-D5EB-0447-0B97F481C056}"/>
              </a:ext>
            </a:extLst>
          </p:cNvPr>
          <p:cNvSpPr/>
          <p:nvPr/>
        </p:nvSpPr>
        <p:spPr>
          <a:xfrm>
            <a:off x="7253116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8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076C7773-C348-7CE8-C59E-FFFE911FEF6D}"/>
              </a:ext>
            </a:extLst>
          </p:cNvPr>
          <p:cNvSpPr/>
          <p:nvPr/>
        </p:nvSpPr>
        <p:spPr>
          <a:xfrm>
            <a:off x="5503338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E2E74EE-214C-894F-15D1-54851919794C}"/>
              </a:ext>
            </a:extLst>
          </p:cNvPr>
          <p:cNvSpPr/>
          <p:nvPr/>
        </p:nvSpPr>
        <p:spPr>
          <a:xfrm>
            <a:off x="6378227" y="3967454"/>
            <a:ext cx="666044" cy="69991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82A1FF4-F63D-0C22-5094-087BB2391ECB}"/>
              </a:ext>
            </a:extLst>
          </p:cNvPr>
          <p:cNvSpPr txBox="1"/>
          <p:nvPr/>
        </p:nvSpPr>
        <p:spPr>
          <a:xfrm>
            <a:off x="680206" y="2912533"/>
            <a:ext cx="77835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2.</a:t>
            </a:r>
            <a:r>
              <a:rPr lang="zh-CN" altLang="en-US" sz="2800" b="1" dirty="0">
                <a:latin typeface="+mj-lt"/>
                <a:ea typeface="+mn-ea"/>
              </a:rPr>
              <a:t>拿到的卡片中的数字能组成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的两名同学成为好朋友。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1" grpId="0" animBg="1"/>
      <p:bldP spid="21" grpId="0" animBg="1"/>
      <p:bldP spid="22" grpId="0" animBg="1"/>
      <p:bldP spid="23" grpId="0" animBg="1"/>
      <p:bldP spid="24" grpId="0" animBg="1"/>
      <p:bldP spid="3" grpId="0"/>
      <p:bldP spid="4" grpId="0" animBg="1"/>
      <p:bldP spid="6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6FB21CD5-42FD-27C3-5564-0399B54C4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914" y="2232895"/>
            <a:ext cx="1519423" cy="2910605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AD252031-63F8-E97A-4FFE-74BE271DE776}"/>
              </a:ext>
            </a:extLst>
          </p:cNvPr>
          <p:cNvSpPr/>
          <p:nvPr/>
        </p:nvSpPr>
        <p:spPr>
          <a:xfrm>
            <a:off x="2185955" y="2688094"/>
            <a:ext cx="4928265" cy="1234551"/>
          </a:xfrm>
          <a:prstGeom prst="wedgeRoundRectCallout">
            <a:avLst>
              <a:gd name="adj1" fmla="val -59808"/>
              <a:gd name="adj2" fmla="val -32105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你能和同桌相互说一说这幅图的意思吗？</a:t>
            </a:r>
            <a:endParaRPr lang="zh-CN" altLang="en-US" sz="2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CF1E39-F7CD-5D1E-A3DC-BE5580C328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1858412" y="1220855"/>
            <a:ext cx="655086" cy="695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A28082-B3F2-7F3F-B656-6C8E8A0386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133842" y="1220854"/>
            <a:ext cx="655086" cy="69517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28EB7E6-2F8E-8E72-16D1-3421A3818F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2513498" y="1220855"/>
            <a:ext cx="655086" cy="6951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F38B9EB-C197-F479-5FA0-E5567BF538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168584" y="1220855"/>
            <a:ext cx="655086" cy="69517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AD9997C-6A24-CA92-58C4-4CF923549E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823670" y="1220855"/>
            <a:ext cx="655086" cy="69517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EA374F9-94E3-33B6-B005-EC03280793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4478756" y="1220855"/>
            <a:ext cx="655086" cy="69517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349E57B-21B8-B71F-E78C-0532D136D6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788928" y="1220854"/>
            <a:ext cx="655086" cy="69517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F6ECBB8-1182-EAD2-F8A4-ED03FCA5B0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6444014" y="1220853"/>
            <a:ext cx="655086" cy="695173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5C858AE1-A250-FA77-7379-2876C3BEF495}"/>
              </a:ext>
            </a:extLst>
          </p:cNvPr>
          <p:cNvSpPr/>
          <p:nvPr/>
        </p:nvSpPr>
        <p:spPr>
          <a:xfrm>
            <a:off x="2185955" y="2688094"/>
            <a:ext cx="4928265" cy="1234551"/>
          </a:xfrm>
          <a:prstGeom prst="wedgeRoundRectCallout">
            <a:avLst>
              <a:gd name="adj1" fmla="val -59808"/>
              <a:gd name="adj2" fmla="val -32105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根据这幅图你能提出什么数学问题？怎样列式呢？</a:t>
            </a:r>
            <a:endParaRPr lang="zh-CN" altLang="en-US" sz="2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28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FC6C6FA-E0F5-C2C0-0ECA-D8C2FDC05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1880989" y="718447"/>
            <a:ext cx="655086" cy="6951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6BE05D3-FD09-0BF6-1492-A9EED4DC4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156419" y="718446"/>
            <a:ext cx="655086" cy="6951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BDE9268-A63B-5A46-F6B3-BF0F4AF061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2536075" y="718447"/>
            <a:ext cx="655086" cy="6951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6A1EAA-647E-E46E-2B4E-600925EE01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191161" y="718447"/>
            <a:ext cx="655086" cy="6951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D56818-9D8F-B38B-3D82-D6A47A11BE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846247" y="718447"/>
            <a:ext cx="655086" cy="6951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AF3C3C4-9613-0ABF-56C0-9B035F67F5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4501333" y="718447"/>
            <a:ext cx="655086" cy="695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A32F0F-75C1-0BE3-9C58-A3F8417828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811505" y="718446"/>
            <a:ext cx="655086" cy="6951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59E06E9-8978-3DA1-7629-50A6C7A41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6466591" y="718445"/>
            <a:ext cx="655086" cy="69517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4BFB8D9-CBF1-160B-5111-9C5EDB62AA77}"/>
              </a:ext>
            </a:extLst>
          </p:cNvPr>
          <p:cNvSpPr txBox="1"/>
          <p:nvPr/>
        </p:nvSpPr>
        <p:spPr>
          <a:xfrm>
            <a:off x="2619255" y="173180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5+3=8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253CA36-8FF5-138A-A77C-941B782858A7}"/>
              </a:ext>
            </a:extLst>
          </p:cNvPr>
          <p:cNvSpPr txBox="1"/>
          <p:nvPr/>
        </p:nvSpPr>
        <p:spPr>
          <a:xfrm>
            <a:off x="2619255" y="240431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3+5=8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2BC817-0758-750B-8112-D85D3148C1AC}"/>
              </a:ext>
            </a:extLst>
          </p:cNvPr>
          <p:cNvSpPr txBox="1"/>
          <p:nvPr/>
        </p:nvSpPr>
        <p:spPr>
          <a:xfrm>
            <a:off x="6218786" y="173102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B65C0AB-A22C-C5A2-3D11-1FED96957FBB}"/>
              </a:ext>
            </a:extLst>
          </p:cNvPr>
          <p:cNvSpPr txBox="1"/>
          <p:nvPr/>
        </p:nvSpPr>
        <p:spPr>
          <a:xfrm>
            <a:off x="6218786" y="240431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57CA33-C27B-0F2A-2ABF-7F5CF218885C}"/>
              </a:ext>
            </a:extLst>
          </p:cNvPr>
          <p:cNvSpPr txBox="1"/>
          <p:nvPr/>
        </p:nvSpPr>
        <p:spPr>
          <a:xfrm>
            <a:off x="710200" y="1615602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448A1B-B271-02E3-E068-A7CD269474A0}"/>
              </a:ext>
            </a:extLst>
          </p:cNvPr>
          <p:cNvSpPr txBox="1"/>
          <p:nvPr/>
        </p:nvSpPr>
        <p:spPr>
          <a:xfrm>
            <a:off x="4112972" y="1615602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减法算式：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006419E-134C-5373-8644-51BD28712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78" y="2810070"/>
            <a:ext cx="1519423" cy="2910605"/>
          </a:xfrm>
          <a:prstGeom prst="rect">
            <a:avLst/>
          </a:prstGeom>
        </p:spPr>
      </p:pic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E3338EE0-770F-24BA-1055-BB6048BC9E2D}"/>
              </a:ext>
            </a:extLst>
          </p:cNvPr>
          <p:cNvSpPr/>
          <p:nvPr/>
        </p:nvSpPr>
        <p:spPr>
          <a:xfrm>
            <a:off x="1994602" y="3527898"/>
            <a:ext cx="3721574" cy="1090864"/>
          </a:xfrm>
          <a:prstGeom prst="wedgeRoundRectCallout">
            <a:avLst>
              <a:gd name="adj1" fmla="val -59808"/>
              <a:gd name="adj2" fmla="val -32105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你能说出减法算式的含义吗？</a:t>
            </a:r>
          </a:p>
        </p:txBody>
      </p:sp>
    </p:spTree>
    <p:extLst>
      <p:ext uri="{BB962C8B-B14F-4D97-AF65-F5344CB8AC3E}">
        <p14:creationId xmlns:p14="http://schemas.microsoft.com/office/powerpoint/2010/main" val="640247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FC6C6FA-E0F5-C2C0-0ECA-D8C2FDC05E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1843119" y="920653"/>
            <a:ext cx="655086" cy="6951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6BE05D3-FD09-0BF6-1492-A9EED4DC4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118549" y="920652"/>
            <a:ext cx="655086" cy="6951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BDE9268-A63B-5A46-F6B3-BF0F4AF061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2498205" y="920653"/>
            <a:ext cx="655086" cy="6951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6A1EAA-647E-E46E-2B4E-600925EE01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153291" y="920653"/>
            <a:ext cx="655086" cy="6951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2D56818-9D8F-B38B-3D82-D6A47A11BE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808377" y="920653"/>
            <a:ext cx="655086" cy="6951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AF3C3C4-9613-0ABF-56C0-9B035F67F5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4463463" y="920653"/>
            <a:ext cx="655086" cy="695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A32F0F-75C1-0BE3-9C58-A3F8417828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773635" y="920652"/>
            <a:ext cx="655086" cy="6951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59E06E9-8978-3DA1-7629-50A6C7A415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6428721" y="920651"/>
            <a:ext cx="655086" cy="69517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72BC817-0758-750B-8112-D85D3148C1AC}"/>
              </a:ext>
            </a:extLst>
          </p:cNvPr>
          <p:cNvSpPr txBox="1"/>
          <p:nvPr/>
        </p:nvSpPr>
        <p:spPr>
          <a:xfrm>
            <a:off x="3965221" y="288675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F39AC33-5CE1-1A33-3284-7DE6D7FCBFB2}"/>
              </a:ext>
            </a:extLst>
          </p:cNvPr>
          <p:cNvSpPr txBox="1"/>
          <p:nvPr/>
        </p:nvSpPr>
        <p:spPr>
          <a:xfrm>
            <a:off x="2777609" y="413114"/>
            <a:ext cx="1440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红花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朵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3A33F87-09F6-A942-3A4D-0BA181BDFF63}"/>
              </a:ext>
            </a:extLst>
          </p:cNvPr>
          <p:cNvSpPr txBox="1"/>
          <p:nvPr/>
        </p:nvSpPr>
        <p:spPr>
          <a:xfrm>
            <a:off x="5642858" y="461283"/>
            <a:ext cx="1440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？朵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BAB804F-F1FA-0113-B302-8A482471EBCB}"/>
              </a:ext>
            </a:extLst>
          </p:cNvPr>
          <p:cNvSpPr txBox="1"/>
          <p:nvPr/>
        </p:nvSpPr>
        <p:spPr>
          <a:xfrm>
            <a:off x="745077" y="2396841"/>
            <a:ext cx="7653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朵花，其中红花有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朵，黄花有几朵？</a:t>
            </a:r>
          </a:p>
        </p:txBody>
      </p:sp>
      <p:sp>
        <p:nvSpPr>
          <p:cNvPr id="10" name="右大括号 9">
            <a:extLst>
              <a:ext uri="{FF2B5EF4-FFF2-40B4-BE49-F238E27FC236}">
                <a16:creationId xmlns:a16="http://schemas.microsoft.com/office/drawing/2014/main" id="{E0B8C979-4136-6080-6626-497C6009F16B}"/>
              </a:ext>
            </a:extLst>
          </p:cNvPr>
          <p:cNvSpPr/>
          <p:nvPr/>
        </p:nvSpPr>
        <p:spPr>
          <a:xfrm rot="5400000">
            <a:off x="4357638" y="-565086"/>
            <a:ext cx="215935" cy="4702303"/>
          </a:xfrm>
          <a:prstGeom prst="rightBrace">
            <a:avLst>
              <a:gd name="adj1" fmla="val 3536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A33257-BC94-7A65-3B49-22F7AAA78ADC}"/>
              </a:ext>
            </a:extLst>
          </p:cNvPr>
          <p:cNvSpPr txBox="1"/>
          <p:nvPr/>
        </p:nvSpPr>
        <p:spPr>
          <a:xfrm>
            <a:off x="4222750" y="1891736"/>
            <a:ext cx="6984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+mj-lt"/>
                <a:ea typeface="+mn-ea"/>
              </a:rPr>
              <a:t>8</a:t>
            </a:r>
            <a:r>
              <a:rPr lang="zh-CN" altLang="en-US" sz="2400" b="1" dirty="0">
                <a:latin typeface="+mj-lt"/>
                <a:ea typeface="+mn-ea"/>
              </a:rPr>
              <a:t>朵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37FAD4-7874-926E-6FAD-B761FC703C8E}"/>
              </a:ext>
            </a:extLst>
          </p:cNvPr>
          <p:cNvSpPr txBox="1"/>
          <p:nvPr/>
        </p:nvSpPr>
        <p:spPr>
          <a:xfrm>
            <a:off x="4019230" y="416149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940E8D-0098-A466-23AF-FA60C7B97196}"/>
              </a:ext>
            </a:extLst>
          </p:cNvPr>
          <p:cNvSpPr txBox="1"/>
          <p:nvPr/>
        </p:nvSpPr>
        <p:spPr>
          <a:xfrm>
            <a:off x="745078" y="3638277"/>
            <a:ext cx="7653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朵花，其中黄花有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朵，红花有几朵？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2639E7-550D-1F8A-B66A-A1C128D2FFF7}"/>
              </a:ext>
            </a:extLst>
          </p:cNvPr>
          <p:cNvSpPr txBox="1"/>
          <p:nvPr/>
        </p:nvSpPr>
        <p:spPr>
          <a:xfrm>
            <a:off x="5420907" y="472960"/>
            <a:ext cx="1440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黄花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朵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95408E4-8D86-36D0-5400-41DEDB1CC55E}"/>
              </a:ext>
            </a:extLst>
          </p:cNvPr>
          <p:cNvSpPr txBox="1"/>
          <p:nvPr/>
        </p:nvSpPr>
        <p:spPr>
          <a:xfrm>
            <a:off x="3030839" y="430740"/>
            <a:ext cx="1440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？朵</a:t>
            </a:r>
          </a:p>
        </p:txBody>
      </p:sp>
    </p:spTree>
    <p:extLst>
      <p:ext uri="{BB962C8B-B14F-4D97-AF65-F5344CB8AC3E}">
        <p14:creationId xmlns:p14="http://schemas.microsoft.com/office/powerpoint/2010/main" val="276240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1" grpId="1"/>
      <p:bldP spid="22" grpId="0"/>
      <p:bldP spid="22" grpId="1"/>
      <p:bldP spid="28" grpId="0"/>
      <p:bldP spid="10" grpId="0" animBg="1"/>
      <p:bldP spid="11" grpId="0"/>
      <p:bldP spid="12" grpId="0"/>
      <p:bldP spid="13" grpId="0"/>
      <p:bldP spid="14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4DAE820-6DC5-6D2C-30EA-DE4EFC2E77B5}"/>
              </a:ext>
            </a:extLst>
          </p:cNvPr>
          <p:cNvSpPr txBox="1"/>
          <p:nvPr/>
        </p:nvSpPr>
        <p:spPr>
          <a:xfrm>
            <a:off x="1717593" y="1037355"/>
            <a:ext cx="1621035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 + 3 = 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F8E34C-07DE-6E13-E0DD-C9D200B098F1}"/>
              </a:ext>
            </a:extLst>
          </p:cNvPr>
          <p:cNvSpPr txBox="1"/>
          <p:nvPr/>
        </p:nvSpPr>
        <p:spPr>
          <a:xfrm>
            <a:off x="1717593" y="1924352"/>
            <a:ext cx="1867469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 + 5 = 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35507E-C061-6637-EC7B-3F6DF5B5151F}"/>
              </a:ext>
            </a:extLst>
          </p:cNvPr>
          <p:cNvSpPr txBox="1"/>
          <p:nvPr/>
        </p:nvSpPr>
        <p:spPr>
          <a:xfrm>
            <a:off x="423355" y="398334"/>
            <a:ext cx="7426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仔细观察这两个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加法</a:t>
            </a:r>
            <a:r>
              <a:rPr lang="zh-CN" altLang="en-US" sz="2800" b="1" dirty="0">
                <a:latin typeface="+mj-lt"/>
                <a:ea typeface="+mn-ea"/>
              </a:rPr>
              <a:t>算式，有什么发现？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E2B96966-6A62-552C-8818-CDCA9A79AC83}"/>
              </a:ext>
            </a:extLst>
          </p:cNvPr>
          <p:cNvCxnSpPr>
            <a:cxnSpLocks/>
          </p:cNvCxnSpPr>
          <p:nvPr/>
        </p:nvCxnSpPr>
        <p:spPr>
          <a:xfrm>
            <a:off x="1911906" y="1430841"/>
            <a:ext cx="551234" cy="629118"/>
          </a:xfrm>
          <a:prstGeom prst="straightConnector1">
            <a:avLst/>
          </a:prstGeom>
          <a:ln w="28575">
            <a:solidFill>
              <a:srgbClr val="DA4E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1B31D27-6B4B-F07D-D3D2-A8BD5EB425DD}"/>
              </a:ext>
            </a:extLst>
          </p:cNvPr>
          <p:cNvCxnSpPr>
            <a:cxnSpLocks/>
          </p:cNvCxnSpPr>
          <p:nvPr/>
        </p:nvCxnSpPr>
        <p:spPr>
          <a:xfrm flipH="1">
            <a:off x="1911906" y="1430841"/>
            <a:ext cx="551234" cy="629118"/>
          </a:xfrm>
          <a:prstGeom prst="straightConnector1">
            <a:avLst/>
          </a:prstGeom>
          <a:ln w="28575">
            <a:solidFill>
              <a:srgbClr val="DA4E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80C3DCD-9EC6-8243-B88C-ACD396A5775F}"/>
              </a:ext>
            </a:extLst>
          </p:cNvPr>
          <p:cNvSpPr/>
          <p:nvPr/>
        </p:nvSpPr>
        <p:spPr>
          <a:xfrm>
            <a:off x="2860962" y="1061920"/>
            <a:ext cx="347966" cy="13856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5892FC1-6EE9-A90E-BA9D-D7BEFB3B5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0225" y="1022969"/>
            <a:ext cx="797838" cy="1802765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80D4B70F-1913-C62C-C146-F9B383F46E0B}"/>
              </a:ext>
            </a:extLst>
          </p:cNvPr>
          <p:cNvSpPr/>
          <p:nvPr/>
        </p:nvSpPr>
        <p:spPr>
          <a:xfrm>
            <a:off x="4160437" y="1113529"/>
            <a:ext cx="3143653" cy="1498876"/>
          </a:xfrm>
          <a:prstGeom prst="wedgeRoundRectCallout">
            <a:avLst>
              <a:gd name="adj1" fmla="val 63654"/>
              <a:gd name="adj2" fmla="val -44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ea typeface="+mn-ea"/>
              </a:rPr>
              <a:t>相加的两个数都是</a:t>
            </a:r>
            <a:r>
              <a:rPr lang="en-US" altLang="zh-CN" sz="2400" b="1" dirty="0">
                <a:solidFill>
                  <a:srgbClr val="FF0000"/>
                </a:solidFill>
                <a:ea typeface="+mn-ea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ea typeface="+mn-ea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ea typeface="+mn-ea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ea typeface="+mn-ea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ea typeface="+mn-ea"/>
              </a:rPr>
              <a:t>得数都是</a:t>
            </a:r>
            <a:r>
              <a:rPr lang="en-US" altLang="zh-CN" sz="2400" b="1" dirty="0">
                <a:solidFill>
                  <a:srgbClr val="FF0000"/>
                </a:solidFill>
                <a:ea typeface="+mn-ea"/>
              </a:rPr>
              <a:t>8</a:t>
            </a:r>
            <a:r>
              <a:rPr lang="zh-CN" altLang="en-US" sz="2400" b="1" dirty="0">
                <a:solidFill>
                  <a:schemeClr val="tx1"/>
                </a:solidFill>
                <a:ea typeface="+mn-ea"/>
              </a:rPr>
              <a:t>，但是相加的两个数</a:t>
            </a:r>
            <a:r>
              <a:rPr lang="zh-CN" altLang="en-US" sz="2400" b="1" dirty="0">
                <a:solidFill>
                  <a:srgbClr val="FF0000"/>
                </a:solidFill>
                <a:ea typeface="+mn-ea"/>
              </a:rPr>
              <a:t>调换了位置</a:t>
            </a:r>
            <a:r>
              <a:rPr lang="zh-CN" altLang="en-US" sz="2400" b="1" dirty="0">
                <a:solidFill>
                  <a:schemeClr val="tx1"/>
                </a:solidFill>
                <a:ea typeface="+mn-ea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4CB2A5C-7EFB-35CC-D1E0-03A0C32A6AFD}"/>
              </a:ext>
            </a:extLst>
          </p:cNvPr>
          <p:cNvSpPr txBox="1"/>
          <p:nvPr/>
        </p:nvSpPr>
        <p:spPr>
          <a:xfrm>
            <a:off x="317129" y="2744281"/>
            <a:ext cx="7426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仔细观察这两个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减法</a:t>
            </a:r>
            <a:r>
              <a:rPr lang="zh-CN" altLang="en-US" sz="2800" b="1" dirty="0">
                <a:latin typeface="+mj-lt"/>
                <a:ea typeface="+mn-ea"/>
              </a:rPr>
              <a:t>算式，有什么发现？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19ECC9-C009-24B7-C497-400D8A4C6F36}"/>
              </a:ext>
            </a:extLst>
          </p:cNvPr>
          <p:cNvSpPr txBox="1"/>
          <p:nvPr/>
        </p:nvSpPr>
        <p:spPr>
          <a:xfrm>
            <a:off x="1856361" y="3302600"/>
            <a:ext cx="1794753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 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 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 = 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F78BE03-5DC0-F8EB-E47B-13BE36E4578A}"/>
              </a:ext>
            </a:extLst>
          </p:cNvPr>
          <p:cNvSpPr txBox="1"/>
          <p:nvPr/>
        </p:nvSpPr>
        <p:spPr>
          <a:xfrm>
            <a:off x="1856361" y="4270299"/>
            <a:ext cx="1898515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 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 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 = 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CDC225D9-E22D-1ADE-44ED-15D47B6258FD}"/>
              </a:ext>
            </a:extLst>
          </p:cNvPr>
          <p:cNvSpPr/>
          <p:nvPr/>
        </p:nvSpPr>
        <p:spPr>
          <a:xfrm>
            <a:off x="1839557" y="3355234"/>
            <a:ext cx="347966" cy="138565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482D850-41C9-515E-C05D-96BB3C3B8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74863" y="3345410"/>
            <a:ext cx="806400" cy="1638877"/>
          </a:xfrm>
          <a:prstGeom prst="rect">
            <a:avLst/>
          </a:prstGeom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326D82CA-EE49-200A-FB6B-A65FEAB335C4}"/>
              </a:ext>
            </a:extLst>
          </p:cNvPr>
          <p:cNvSpPr/>
          <p:nvPr/>
        </p:nvSpPr>
        <p:spPr>
          <a:xfrm>
            <a:off x="4565821" y="3507106"/>
            <a:ext cx="3036890" cy="1315483"/>
          </a:xfrm>
          <a:prstGeom prst="wedgeRoundRectCallout">
            <a:avLst>
              <a:gd name="adj1" fmla="val 65463"/>
              <a:gd name="adj2" fmla="val 78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等号前后的两个数都是</a:t>
            </a:r>
            <a:r>
              <a:rPr lang="en-US" altLang="zh-CN" sz="2800" b="1" dirty="0">
                <a:solidFill>
                  <a:schemeClr val="tx1"/>
                </a:solidFill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</a:rPr>
              <a:t>，减号前的数都是</a:t>
            </a:r>
            <a:r>
              <a:rPr lang="en-US" altLang="zh-CN" sz="2800" b="1" dirty="0">
                <a:solidFill>
                  <a:schemeClr val="tx1"/>
                </a:solidFill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D680DB98-7799-5E1A-4F4F-AA1DFBA43D5F}"/>
              </a:ext>
            </a:extLst>
          </p:cNvPr>
          <p:cNvSpPr/>
          <p:nvPr/>
        </p:nvSpPr>
        <p:spPr>
          <a:xfrm>
            <a:off x="2528110" y="3373431"/>
            <a:ext cx="857116" cy="1385652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9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2" grpId="0" animBg="1"/>
      <p:bldP spid="14" grpId="0" animBg="1"/>
      <p:bldP spid="15" grpId="0"/>
      <p:bldP spid="16" grpId="0"/>
      <p:bldP spid="17" grpId="0"/>
      <p:bldP spid="18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849A5E0-BA05-1474-E82E-7A5CE3A0A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1880989" y="362660"/>
            <a:ext cx="655086" cy="69517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5B3FF9F-E1B2-EE84-B100-8D9AB21815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156419" y="362659"/>
            <a:ext cx="655086" cy="6951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443A846-2792-3207-DB9B-2077509047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2536075" y="362660"/>
            <a:ext cx="655086" cy="6951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4D1533C-7758-5EC1-7610-E153431675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191161" y="362660"/>
            <a:ext cx="655086" cy="6951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6779F3B-774A-5D6E-E224-088028EE50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3846247" y="362660"/>
            <a:ext cx="655086" cy="6951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9872FD1-411A-2EAC-906D-52C7BD300F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883"/>
          <a:stretch/>
        </p:blipFill>
        <p:spPr>
          <a:xfrm>
            <a:off x="4501333" y="362660"/>
            <a:ext cx="655086" cy="695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C67A4E7-98C6-21B4-0BFC-03EA0DDA4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5811505" y="362659"/>
            <a:ext cx="655086" cy="6951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147B4F-BFF9-0F53-4564-C2197C351F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883"/>
          <a:stretch/>
        </p:blipFill>
        <p:spPr>
          <a:xfrm>
            <a:off x="6466591" y="362658"/>
            <a:ext cx="655086" cy="69517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4833393-2651-AA1F-985E-AB3051DA0393}"/>
              </a:ext>
            </a:extLst>
          </p:cNvPr>
          <p:cNvSpPr txBox="1"/>
          <p:nvPr/>
        </p:nvSpPr>
        <p:spPr>
          <a:xfrm>
            <a:off x="2619255" y="137602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5+3=8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F79AD4-4B29-9A17-908E-4258B6BC66C2}"/>
              </a:ext>
            </a:extLst>
          </p:cNvPr>
          <p:cNvSpPr txBox="1"/>
          <p:nvPr/>
        </p:nvSpPr>
        <p:spPr>
          <a:xfrm>
            <a:off x="2619255" y="204853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3+5=8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6ED3C48-4F6D-920B-3C42-2DE054B8B37B}"/>
              </a:ext>
            </a:extLst>
          </p:cNvPr>
          <p:cNvSpPr txBox="1"/>
          <p:nvPr/>
        </p:nvSpPr>
        <p:spPr>
          <a:xfrm>
            <a:off x="6218786" y="137523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AE8FD1E-86AC-4BC7-6445-6E0FF1B7B7E4}"/>
              </a:ext>
            </a:extLst>
          </p:cNvPr>
          <p:cNvSpPr txBox="1"/>
          <p:nvPr/>
        </p:nvSpPr>
        <p:spPr>
          <a:xfrm>
            <a:off x="6218786" y="204853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4669297-88CF-CD23-9D43-BD5F12A74A4A}"/>
              </a:ext>
            </a:extLst>
          </p:cNvPr>
          <p:cNvSpPr txBox="1"/>
          <p:nvPr/>
        </p:nvSpPr>
        <p:spPr>
          <a:xfrm>
            <a:off x="710200" y="1259815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9F177AE-EF3B-F235-80BE-063A4BB4EE76}"/>
              </a:ext>
            </a:extLst>
          </p:cNvPr>
          <p:cNvSpPr txBox="1"/>
          <p:nvPr/>
        </p:nvSpPr>
        <p:spPr>
          <a:xfrm>
            <a:off x="4112972" y="1259815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E345AE6-1F0B-9EBD-4F85-21ADB3D99E49}"/>
              </a:ext>
            </a:extLst>
          </p:cNvPr>
          <p:cNvSpPr txBox="1"/>
          <p:nvPr/>
        </p:nvSpPr>
        <p:spPr>
          <a:xfrm>
            <a:off x="1160598" y="2800061"/>
            <a:ext cx="6822803" cy="1949508"/>
          </a:xfrm>
          <a:prstGeom prst="rect">
            <a:avLst/>
          </a:prstGeom>
          <a:noFill/>
          <a:ln w="28575">
            <a:solidFill>
              <a:srgbClr val="7030A0"/>
            </a:solidFill>
            <a:prstDash val="lgDashDot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同一幅图，根据不同问题，</a:t>
            </a:r>
            <a:r>
              <a:rPr lang="zh-CN" altLang="en-US" sz="2800" b="1" dirty="0">
                <a:latin typeface="+mj-lt"/>
                <a:ea typeface="+mn-ea"/>
              </a:rPr>
              <a:t>一般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可以列出四个算式，根据其中的一个算式可以得出另外三个算式的结果。</a:t>
            </a:r>
          </a:p>
        </p:txBody>
      </p:sp>
    </p:spTree>
    <p:extLst>
      <p:ext uri="{BB962C8B-B14F-4D97-AF65-F5344CB8AC3E}">
        <p14:creationId xmlns:p14="http://schemas.microsoft.com/office/powerpoint/2010/main" val="175517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3D5011E0-3146-7055-16E6-69DAD2613B88}"/>
              </a:ext>
            </a:extLst>
          </p:cNvPr>
          <p:cNvSpPr txBox="1"/>
          <p:nvPr/>
        </p:nvSpPr>
        <p:spPr>
          <a:xfrm>
            <a:off x="677775" y="538010"/>
            <a:ext cx="7135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当没有图的时候，可以用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数的分与合</a:t>
            </a:r>
            <a:r>
              <a:rPr lang="zh-CN" altLang="en-US" sz="2800" b="1" dirty="0">
                <a:latin typeface="+mj-lt"/>
                <a:ea typeface="+mn-ea"/>
              </a:rPr>
              <a:t>计算。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A3DAC77-B81A-8B33-F5E8-785C446554DD}"/>
              </a:ext>
            </a:extLst>
          </p:cNvPr>
          <p:cNvGrpSpPr/>
          <p:nvPr/>
        </p:nvGrpSpPr>
        <p:grpSpPr>
          <a:xfrm>
            <a:off x="5288767" y="1174662"/>
            <a:ext cx="1114271" cy="1424795"/>
            <a:chOff x="1080045" y="3524569"/>
            <a:chExt cx="1114271" cy="142479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F96B7B0-68FE-E3F4-FEDF-1FCEB8120EDC}"/>
                </a:ext>
              </a:extLst>
            </p:cNvPr>
            <p:cNvSpPr txBox="1"/>
            <p:nvPr/>
          </p:nvSpPr>
          <p:spPr>
            <a:xfrm>
              <a:off x="1847042" y="4426144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C006ED6-EEF8-8439-1AF0-3D9119CEC460}"/>
                </a:ext>
              </a:extLst>
            </p:cNvPr>
            <p:cNvSpPr txBox="1"/>
            <p:nvPr/>
          </p:nvSpPr>
          <p:spPr>
            <a:xfrm>
              <a:off x="1080045" y="441234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5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072B263-FA74-9D5F-239D-FB0DB014BF42}"/>
                </a:ext>
              </a:extLst>
            </p:cNvPr>
            <p:cNvGrpSpPr/>
            <p:nvPr/>
          </p:nvGrpSpPr>
          <p:grpSpPr>
            <a:xfrm>
              <a:off x="1258866" y="3524569"/>
              <a:ext cx="708401" cy="872973"/>
              <a:chOff x="2636390" y="2258541"/>
              <a:chExt cx="909677" cy="1082689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227FC12-1165-6435-EC43-01C7427BC6BD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B554E509-F46D-FF47-A47A-477AFB4D82FF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id="{D80F12BB-844F-434F-769C-B6A78B2402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>
                  <a:extLst>
                    <a:ext uri="{FF2B5EF4-FFF2-40B4-BE49-F238E27FC236}">
                      <a16:creationId xmlns:a16="http://schemas.microsoft.com/office/drawing/2014/main" id="{37155E94-1ACA-3009-4C04-F9757B876F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334BFF9-8267-E3EF-168A-EBD213C364B7}"/>
              </a:ext>
            </a:extLst>
          </p:cNvPr>
          <p:cNvGrpSpPr/>
          <p:nvPr/>
        </p:nvGrpSpPr>
        <p:grpSpPr>
          <a:xfrm>
            <a:off x="7042989" y="1174662"/>
            <a:ext cx="1114271" cy="1424795"/>
            <a:chOff x="1080045" y="3524569"/>
            <a:chExt cx="1114271" cy="142479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F000CF3-14D4-22AA-1429-3F3FE012857E}"/>
                </a:ext>
              </a:extLst>
            </p:cNvPr>
            <p:cNvSpPr txBox="1"/>
            <p:nvPr/>
          </p:nvSpPr>
          <p:spPr>
            <a:xfrm>
              <a:off x="1847042" y="4426144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5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9898DDF-11F0-2EE2-EDDB-87E5A2EA80CE}"/>
                </a:ext>
              </a:extLst>
            </p:cNvPr>
            <p:cNvSpPr txBox="1"/>
            <p:nvPr/>
          </p:nvSpPr>
          <p:spPr>
            <a:xfrm>
              <a:off x="1080045" y="441234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D744BDD9-D6A9-B5AD-05FB-A7E88B6E977F}"/>
                </a:ext>
              </a:extLst>
            </p:cNvPr>
            <p:cNvGrpSpPr/>
            <p:nvPr/>
          </p:nvGrpSpPr>
          <p:grpSpPr>
            <a:xfrm>
              <a:off x="1258866" y="3524569"/>
              <a:ext cx="708401" cy="872973"/>
              <a:chOff x="2636390" y="2258541"/>
              <a:chExt cx="909677" cy="1082689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72C2F75-1844-5D6D-2DBE-88D456E40CF7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0668E2BE-075D-DE74-33C6-F2C86D18A3E8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32" name="直接连接符 31">
                  <a:extLst>
                    <a:ext uri="{FF2B5EF4-FFF2-40B4-BE49-F238E27FC236}">
                      <a16:creationId xmlns:a16="http://schemas.microsoft.com/office/drawing/2014/main" id="{73B300AD-91D5-6B30-6273-E0337D12F8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>
                  <a:extLst>
                    <a:ext uri="{FF2B5EF4-FFF2-40B4-BE49-F238E27FC236}">
                      <a16:creationId xmlns:a16="http://schemas.microsoft.com/office/drawing/2014/main" id="{B935D28C-F26B-6C82-7729-9A21B343EF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3DAEB11-726E-55B6-1015-2109A06836C8}"/>
              </a:ext>
            </a:extLst>
          </p:cNvPr>
          <p:cNvGrpSpPr/>
          <p:nvPr/>
        </p:nvGrpSpPr>
        <p:grpSpPr>
          <a:xfrm>
            <a:off x="1391367" y="1206728"/>
            <a:ext cx="1114271" cy="1397088"/>
            <a:chOff x="1044406" y="3475295"/>
            <a:chExt cx="1114271" cy="1397088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9E42CA7-38E7-92C3-6A76-A60E8AD9E6FE}"/>
                </a:ext>
              </a:extLst>
            </p:cNvPr>
            <p:cNvSpPr txBox="1"/>
            <p:nvPr/>
          </p:nvSpPr>
          <p:spPr>
            <a:xfrm>
              <a:off x="1811403" y="3489093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721CD-32B8-0333-7458-678E89C75AAC}"/>
                </a:ext>
              </a:extLst>
            </p:cNvPr>
            <p:cNvSpPr txBox="1"/>
            <p:nvPr/>
          </p:nvSpPr>
          <p:spPr>
            <a:xfrm>
              <a:off x="1044406" y="3475295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5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7950FE39-6165-014F-4803-C27D538739AE}"/>
                </a:ext>
              </a:extLst>
            </p:cNvPr>
            <p:cNvGrpSpPr/>
            <p:nvPr/>
          </p:nvGrpSpPr>
          <p:grpSpPr>
            <a:xfrm>
              <a:off x="1258866" y="3980188"/>
              <a:ext cx="708401" cy="892195"/>
              <a:chOff x="2636390" y="2823615"/>
              <a:chExt cx="909677" cy="1106529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151C8257-310B-F577-4229-9CEFA6CB2937}"/>
                  </a:ext>
                </a:extLst>
              </p:cNvPr>
              <p:cNvSpPr txBox="1"/>
              <p:nvPr/>
            </p:nvSpPr>
            <p:spPr>
              <a:xfrm>
                <a:off x="2844687" y="3281230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87ED167B-DDF4-B1B0-81F0-8C88B9578575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40" name="直接连接符 39">
                  <a:extLst>
                    <a:ext uri="{FF2B5EF4-FFF2-40B4-BE49-F238E27FC236}">
                      <a16:creationId xmlns:a16="http://schemas.microsoft.com/office/drawing/2014/main" id="{ECB3F266-707B-5C39-89DA-ED1AEB7A5F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2C99D7BC-FC8F-32AF-49A4-2ACAD5D0C8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4614EA0-BDF3-7264-0B8E-6AEB169ADB23}"/>
              </a:ext>
            </a:extLst>
          </p:cNvPr>
          <p:cNvGrpSpPr/>
          <p:nvPr/>
        </p:nvGrpSpPr>
        <p:grpSpPr>
          <a:xfrm>
            <a:off x="3131293" y="1174662"/>
            <a:ext cx="1114271" cy="1397088"/>
            <a:chOff x="1044406" y="3475295"/>
            <a:chExt cx="1114271" cy="1397088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4D3490F-C116-7CF5-0D54-49C30D88EF41}"/>
                </a:ext>
              </a:extLst>
            </p:cNvPr>
            <p:cNvSpPr txBox="1"/>
            <p:nvPr/>
          </p:nvSpPr>
          <p:spPr>
            <a:xfrm>
              <a:off x="1811403" y="3489093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5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83080D2A-FD07-0313-732B-E6690E3D0369}"/>
                </a:ext>
              </a:extLst>
            </p:cNvPr>
            <p:cNvSpPr txBox="1"/>
            <p:nvPr/>
          </p:nvSpPr>
          <p:spPr>
            <a:xfrm>
              <a:off x="1044406" y="3475295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3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1993B842-D8D3-B1AA-1D31-253C84A82FF8}"/>
                </a:ext>
              </a:extLst>
            </p:cNvPr>
            <p:cNvGrpSpPr/>
            <p:nvPr/>
          </p:nvGrpSpPr>
          <p:grpSpPr>
            <a:xfrm>
              <a:off x="1258866" y="3980188"/>
              <a:ext cx="708401" cy="892195"/>
              <a:chOff x="2636390" y="2823615"/>
              <a:chExt cx="909677" cy="1106529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64A09ADF-87FD-F9EC-CF8E-A95D5A6338F1}"/>
                  </a:ext>
                </a:extLst>
              </p:cNvPr>
              <p:cNvSpPr txBox="1"/>
              <p:nvPr/>
            </p:nvSpPr>
            <p:spPr>
              <a:xfrm>
                <a:off x="2844687" y="3281230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AE12D773-0CAB-18DA-0493-642AA20A67C8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56" name="直接连接符 55">
                  <a:extLst>
                    <a:ext uri="{FF2B5EF4-FFF2-40B4-BE49-F238E27FC236}">
                      <a16:creationId xmlns:a16="http://schemas.microsoft.com/office/drawing/2014/main" id="{EE787A32-34A1-EE39-DD05-9E8952C0D8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F79E384D-D250-6030-EEBD-B1226092F4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F50A4E66-BF16-D577-F9F0-BD3B0D83F21D}"/>
              </a:ext>
            </a:extLst>
          </p:cNvPr>
          <p:cNvSpPr txBox="1"/>
          <p:nvPr/>
        </p:nvSpPr>
        <p:spPr>
          <a:xfrm>
            <a:off x="1391367" y="334544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5+3=8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1111436-5C10-125C-F1A0-00876EBEF5A8}"/>
              </a:ext>
            </a:extLst>
          </p:cNvPr>
          <p:cNvSpPr txBox="1"/>
          <p:nvPr/>
        </p:nvSpPr>
        <p:spPr>
          <a:xfrm>
            <a:off x="3131293" y="335388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3+5=8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C7C31BF-9D5C-C6C6-7658-068B5603848D}"/>
              </a:ext>
            </a:extLst>
          </p:cNvPr>
          <p:cNvSpPr txBox="1"/>
          <p:nvPr/>
        </p:nvSpPr>
        <p:spPr>
          <a:xfrm>
            <a:off x="1999105" y="3904832"/>
            <a:ext cx="1733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</a:t>
            </a:r>
          </a:p>
        </p:txBody>
      </p:sp>
      <p:sp>
        <p:nvSpPr>
          <p:cNvPr id="61" name="箭头: 右 60">
            <a:extLst>
              <a:ext uri="{FF2B5EF4-FFF2-40B4-BE49-F238E27FC236}">
                <a16:creationId xmlns:a16="http://schemas.microsoft.com/office/drawing/2014/main" id="{7B956EEA-4F53-2406-1716-798A499953CC}"/>
              </a:ext>
            </a:extLst>
          </p:cNvPr>
          <p:cNvSpPr/>
          <p:nvPr/>
        </p:nvSpPr>
        <p:spPr>
          <a:xfrm rot="5400000">
            <a:off x="1649252" y="2798471"/>
            <a:ext cx="63185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箭头: 右 61">
            <a:extLst>
              <a:ext uri="{FF2B5EF4-FFF2-40B4-BE49-F238E27FC236}">
                <a16:creationId xmlns:a16="http://schemas.microsoft.com/office/drawing/2014/main" id="{977E6841-54B1-0C00-A389-2B6C63C81DDA}"/>
              </a:ext>
            </a:extLst>
          </p:cNvPr>
          <p:cNvSpPr/>
          <p:nvPr/>
        </p:nvSpPr>
        <p:spPr>
          <a:xfrm rot="5400000">
            <a:off x="3416416" y="2796871"/>
            <a:ext cx="63185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箭头: 右 62">
            <a:extLst>
              <a:ext uri="{FF2B5EF4-FFF2-40B4-BE49-F238E27FC236}">
                <a16:creationId xmlns:a16="http://schemas.microsoft.com/office/drawing/2014/main" id="{2336D8A6-33F5-DA0D-2995-20B3730D5A07}"/>
              </a:ext>
            </a:extLst>
          </p:cNvPr>
          <p:cNvSpPr/>
          <p:nvPr/>
        </p:nvSpPr>
        <p:spPr>
          <a:xfrm rot="5400000">
            <a:off x="5573891" y="2800502"/>
            <a:ext cx="63185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箭头: 右 63">
            <a:extLst>
              <a:ext uri="{FF2B5EF4-FFF2-40B4-BE49-F238E27FC236}">
                <a16:creationId xmlns:a16="http://schemas.microsoft.com/office/drawing/2014/main" id="{EE4553D3-8A21-9F4C-1EBE-D97AA74601E3}"/>
              </a:ext>
            </a:extLst>
          </p:cNvPr>
          <p:cNvSpPr/>
          <p:nvPr/>
        </p:nvSpPr>
        <p:spPr>
          <a:xfrm rot="5400000">
            <a:off x="7341055" y="2798902"/>
            <a:ext cx="63185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3F2320F-39D9-4B85-4D6D-9335278015BC}"/>
              </a:ext>
            </a:extLst>
          </p:cNvPr>
          <p:cNvSpPr txBox="1"/>
          <p:nvPr/>
        </p:nvSpPr>
        <p:spPr>
          <a:xfrm>
            <a:off x="6147281" y="3913333"/>
            <a:ext cx="20099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168B5C5-B4FB-A2F3-3DDD-BC3EEACBE76C}"/>
              </a:ext>
            </a:extLst>
          </p:cNvPr>
          <p:cNvSpPr txBox="1"/>
          <p:nvPr/>
        </p:nvSpPr>
        <p:spPr>
          <a:xfrm>
            <a:off x="5448986" y="334544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5=3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E4C011B-7A01-CB11-D296-4D0E9C6154B4}"/>
              </a:ext>
            </a:extLst>
          </p:cNvPr>
          <p:cNvSpPr txBox="1"/>
          <p:nvPr/>
        </p:nvSpPr>
        <p:spPr>
          <a:xfrm>
            <a:off x="7033573" y="329927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0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845ED3D8-D29F-C2F2-079B-2C5CD8FCCFB9}"/>
              </a:ext>
            </a:extLst>
          </p:cNvPr>
          <p:cNvGrpSpPr/>
          <p:nvPr/>
        </p:nvGrpSpPr>
        <p:grpSpPr>
          <a:xfrm>
            <a:off x="2073320" y="515355"/>
            <a:ext cx="4997359" cy="925104"/>
            <a:chOff x="2059334" y="631561"/>
            <a:chExt cx="4997359" cy="92510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8142AF89-05AF-1359-8C09-45D62A68F9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9083"/>
            <a:stretch/>
          </p:blipFill>
          <p:spPr>
            <a:xfrm>
              <a:off x="2059334" y="631561"/>
              <a:ext cx="548757" cy="925104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EB55AD4-BDE5-E50A-C88E-21CAF3ED39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84"/>
            <a:stretch/>
          </p:blipFill>
          <p:spPr>
            <a:xfrm>
              <a:off x="4861665" y="631561"/>
              <a:ext cx="548757" cy="925104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BE61E36-6BA1-3ABA-53DE-30BF5AF247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9083"/>
            <a:stretch/>
          </p:blipFill>
          <p:spPr>
            <a:xfrm>
              <a:off x="2608091" y="631561"/>
              <a:ext cx="548757" cy="925104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8FEC66E-2D6C-E4C7-1149-82BE1BD59C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9083"/>
            <a:stretch/>
          </p:blipFill>
          <p:spPr>
            <a:xfrm>
              <a:off x="3156848" y="631561"/>
              <a:ext cx="548757" cy="92510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A6442DC-BC1E-7A5A-85ED-5E2B908E81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9083"/>
            <a:stretch/>
          </p:blipFill>
          <p:spPr>
            <a:xfrm>
              <a:off x="3705605" y="631561"/>
              <a:ext cx="548757" cy="92510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7B16C4F-2E50-1966-2492-07DB0F2CEE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9083"/>
            <a:stretch/>
          </p:blipFill>
          <p:spPr>
            <a:xfrm>
              <a:off x="4312908" y="631561"/>
              <a:ext cx="548757" cy="925104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CB7F1E3-445F-987F-7B2A-7C15C1FC6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84"/>
            <a:stretch/>
          </p:blipFill>
          <p:spPr>
            <a:xfrm>
              <a:off x="5410422" y="631561"/>
              <a:ext cx="548757" cy="925104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C7D3515-5D26-295D-5459-69A7532215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84"/>
            <a:stretch/>
          </p:blipFill>
          <p:spPr>
            <a:xfrm>
              <a:off x="5959179" y="631561"/>
              <a:ext cx="548757" cy="92510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9C815CF-A75E-DE50-FFAB-5ACBF9826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84"/>
            <a:stretch/>
          </p:blipFill>
          <p:spPr>
            <a:xfrm>
              <a:off x="6507936" y="631561"/>
              <a:ext cx="548757" cy="925104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6AF2E483-4AD9-0507-38D7-EC6895D75B6C}"/>
              </a:ext>
            </a:extLst>
          </p:cNvPr>
          <p:cNvSpPr txBox="1"/>
          <p:nvPr/>
        </p:nvSpPr>
        <p:spPr>
          <a:xfrm>
            <a:off x="743018" y="1586370"/>
            <a:ext cx="74978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看图列出两个加法算式和两个减法算式，并说出每个算式表示的意思。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C88A061-A448-71A6-3A89-A75EAF6CEF56}"/>
              </a:ext>
            </a:extLst>
          </p:cNvPr>
          <p:cNvSpPr txBox="1"/>
          <p:nvPr/>
        </p:nvSpPr>
        <p:spPr>
          <a:xfrm>
            <a:off x="2551522" y="280259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5+4=9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1A30592-AECC-07C7-2C5E-0B6BAED02BA5}"/>
              </a:ext>
            </a:extLst>
          </p:cNvPr>
          <p:cNvSpPr txBox="1"/>
          <p:nvPr/>
        </p:nvSpPr>
        <p:spPr>
          <a:xfrm>
            <a:off x="2551522" y="347510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4+5=9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5CA8047-E434-4983-65D8-FA7D1923EB84}"/>
              </a:ext>
            </a:extLst>
          </p:cNvPr>
          <p:cNvSpPr txBox="1"/>
          <p:nvPr/>
        </p:nvSpPr>
        <p:spPr>
          <a:xfrm>
            <a:off x="6151053" y="280181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9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5=4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D810F9B-A66B-5DF5-E5E9-998716CEBC00}"/>
              </a:ext>
            </a:extLst>
          </p:cNvPr>
          <p:cNvSpPr txBox="1"/>
          <p:nvPr/>
        </p:nvSpPr>
        <p:spPr>
          <a:xfrm>
            <a:off x="6151053" y="347510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9</a:t>
            </a:r>
            <a:r>
              <a:rPr lang="en-US" altLang="zh-CN" sz="2800" b="1" dirty="0">
                <a:solidFill>
                  <a:srgbClr val="0070C0"/>
                </a:solidFill>
                <a:latin typeface="+mn-ea"/>
                <a:ea typeface="+mn-ea"/>
              </a:rPr>
              <a:t>-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4=5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540BB75-D555-82B3-1B7F-CB96AA254456}"/>
              </a:ext>
            </a:extLst>
          </p:cNvPr>
          <p:cNvSpPr txBox="1"/>
          <p:nvPr/>
        </p:nvSpPr>
        <p:spPr>
          <a:xfrm>
            <a:off x="642467" y="2686388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加法算式：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9B88456-71AC-4F60-BD1A-A1A0AFA56816}"/>
              </a:ext>
            </a:extLst>
          </p:cNvPr>
          <p:cNvSpPr txBox="1"/>
          <p:nvPr/>
        </p:nvSpPr>
        <p:spPr>
          <a:xfrm>
            <a:off x="4045239" y="2686388"/>
            <a:ext cx="208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减法算式：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038EEE8-205B-5024-9917-03DB39D35734}"/>
              </a:ext>
            </a:extLst>
          </p:cNvPr>
          <p:cNvSpPr txBox="1"/>
          <p:nvPr/>
        </p:nvSpPr>
        <p:spPr>
          <a:xfrm>
            <a:off x="743018" y="4147612"/>
            <a:ext cx="61760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有什么办法能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写全所有</a:t>
            </a:r>
            <a:r>
              <a:rPr lang="zh-CN" altLang="en-US" sz="2800" b="1" dirty="0">
                <a:latin typeface="+mj-lt"/>
                <a:ea typeface="+mn-ea"/>
              </a:rPr>
              <a:t>的算式呢？</a:t>
            </a:r>
          </a:p>
        </p:txBody>
      </p:sp>
    </p:spTree>
    <p:extLst>
      <p:ext uri="{BB962C8B-B14F-4D97-AF65-F5344CB8AC3E}">
        <p14:creationId xmlns:p14="http://schemas.microsoft.com/office/powerpoint/2010/main" val="428990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>
            <a:extLst>
              <a:ext uri="{FF2B5EF4-FFF2-40B4-BE49-F238E27FC236}">
                <a16:creationId xmlns:a16="http://schemas.microsoft.com/office/drawing/2014/main" id="{139F1AC9-DC4B-E077-24F0-4F98B7873D9B}"/>
              </a:ext>
            </a:extLst>
          </p:cNvPr>
          <p:cNvSpPr/>
          <p:nvPr/>
        </p:nvSpPr>
        <p:spPr>
          <a:xfrm>
            <a:off x="939021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7B43025D-2C3C-D893-6C8A-2E71F6C38D89}"/>
              </a:ext>
            </a:extLst>
          </p:cNvPr>
          <p:cNvSpPr/>
          <p:nvPr/>
        </p:nvSpPr>
        <p:spPr>
          <a:xfrm>
            <a:off x="1293118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5E6EB588-9F35-358A-5851-40F2F51E1656}"/>
              </a:ext>
            </a:extLst>
          </p:cNvPr>
          <p:cNvSpPr/>
          <p:nvPr/>
        </p:nvSpPr>
        <p:spPr>
          <a:xfrm>
            <a:off x="1647215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0C919B1B-618F-E13C-704C-BB27DCC985FF}"/>
              </a:ext>
            </a:extLst>
          </p:cNvPr>
          <p:cNvSpPr/>
          <p:nvPr/>
        </p:nvSpPr>
        <p:spPr>
          <a:xfrm>
            <a:off x="2001312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C54DBF54-4440-98D2-2062-680902710953}"/>
              </a:ext>
            </a:extLst>
          </p:cNvPr>
          <p:cNvSpPr/>
          <p:nvPr/>
        </p:nvSpPr>
        <p:spPr>
          <a:xfrm>
            <a:off x="2355409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103087D1-2451-D641-3D62-4160809894E9}"/>
              </a:ext>
            </a:extLst>
          </p:cNvPr>
          <p:cNvSpPr/>
          <p:nvPr/>
        </p:nvSpPr>
        <p:spPr>
          <a:xfrm>
            <a:off x="2709506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9947B64F-C187-2C5F-00CE-4F33FEA40F98}"/>
              </a:ext>
            </a:extLst>
          </p:cNvPr>
          <p:cNvSpPr/>
          <p:nvPr/>
        </p:nvSpPr>
        <p:spPr>
          <a:xfrm>
            <a:off x="3063603" y="928090"/>
            <a:ext cx="469810" cy="46981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F9CE2C03-D280-0EA5-0CEC-C1820C86719B}"/>
              </a:ext>
            </a:extLst>
          </p:cNvPr>
          <p:cNvSpPr/>
          <p:nvPr/>
        </p:nvSpPr>
        <p:spPr>
          <a:xfrm>
            <a:off x="3417700" y="928090"/>
            <a:ext cx="469810" cy="46981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ACC2B269-C977-20F9-72C3-784B25A5F47F}"/>
              </a:ext>
            </a:extLst>
          </p:cNvPr>
          <p:cNvSpPr/>
          <p:nvPr/>
        </p:nvSpPr>
        <p:spPr>
          <a:xfrm>
            <a:off x="4902393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32BC6144-B2A0-C412-A4CE-5C7EB4629F80}"/>
              </a:ext>
            </a:extLst>
          </p:cNvPr>
          <p:cNvSpPr/>
          <p:nvPr/>
        </p:nvSpPr>
        <p:spPr>
          <a:xfrm>
            <a:off x="5256490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4A55AB98-616F-6D3E-BEFE-CF91469C36ED}"/>
              </a:ext>
            </a:extLst>
          </p:cNvPr>
          <p:cNvSpPr/>
          <p:nvPr/>
        </p:nvSpPr>
        <p:spPr>
          <a:xfrm>
            <a:off x="5610587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E99704EF-400A-FB27-67FF-811CCEFA4794}"/>
              </a:ext>
            </a:extLst>
          </p:cNvPr>
          <p:cNvSpPr/>
          <p:nvPr/>
        </p:nvSpPr>
        <p:spPr>
          <a:xfrm>
            <a:off x="5964684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4F82FCF0-023D-70F7-B399-78108E76233A}"/>
              </a:ext>
            </a:extLst>
          </p:cNvPr>
          <p:cNvSpPr/>
          <p:nvPr/>
        </p:nvSpPr>
        <p:spPr>
          <a:xfrm>
            <a:off x="6318781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C938F2E0-B9B6-A0C0-E028-93D9A5DF7ED1}"/>
              </a:ext>
            </a:extLst>
          </p:cNvPr>
          <p:cNvSpPr/>
          <p:nvPr/>
        </p:nvSpPr>
        <p:spPr>
          <a:xfrm>
            <a:off x="6672878" y="928090"/>
            <a:ext cx="469810" cy="46981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D91BA58A-3C6F-B7D6-46CB-6AA19EA8A07C}"/>
              </a:ext>
            </a:extLst>
          </p:cNvPr>
          <p:cNvSpPr/>
          <p:nvPr/>
        </p:nvSpPr>
        <p:spPr>
          <a:xfrm>
            <a:off x="7026975" y="928090"/>
            <a:ext cx="469810" cy="46981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196A20B2-6819-89A5-C21B-0E6D88F878EB}"/>
              </a:ext>
            </a:extLst>
          </p:cNvPr>
          <p:cNvSpPr/>
          <p:nvPr/>
        </p:nvSpPr>
        <p:spPr>
          <a:xfrm>
            <a:off x="7381072" y="928090"/>
            <a:ext cx="469810" cy="46981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9DD41187-0A40-46B1-7ABE-E5E6D263E57C}"/>
              </a:ext>
            </a:extLst>
          </p:cNvPr>
          <p:cNvSpPr/>
          <p:nvPr/>
        </p:nvSpPr>
        <p:spPr>
          <a:xfrm>
            <a:off x="7735169" y="928090"/>
            <a:ext cx="469810" cy="469810"/>
          </a:xfrm>
          <a:prstGeom prst="cub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5120BA-285C-D6B9-81A0-C012FDE43072}"/>
              </a:ext>
            </a:extLst>
          </p:cNvPr>
          <p:cNvSpPr txBox="1"/>
          <p:nvPr/>
        </p:nvSpPr>
        <p:spPr>
          <a:xfrm>
            <a:off x="1394534" y="186729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6+2=</a:t>
            </a:r>
            <a:endParaRPr lang="zh-CN" altLang="en-US" sz="2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424EBD4-4C16-ED8D-D3A2-8427F3E444A5}"/>
              </a:ext>
            </a:extLst>
          </p:cNvPr>
          <p:cNvSpPr txBox="1"/>
          <p:nvPr/>
        </p:nvSpPr>
        <p:spPr>
          <a:xfrm>
            <a:off x="1384206" y="245870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2+6=</a:t>
            </a:r>
            <a:endParaRPr lang="zh-CN" altLang="en-US" sz="2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03BDF95-AB88-CC11-2E2C-ECB69106B9BE}"/>
              </a:ext>
            </a:extLst>
          </p:cNvPr>
          <p:cNvSpPr txBox="1"/>
          <p:nvPr/>
        </p:nvSpPr>
        <p:spPr>
          <a:xfrm>
            <a:off x="1384206" y="31154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8-2=</a:t>
            </a:r>
            <a:endParaRPr lang="zh-CN" altLang="en-US" sz="28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8DE029-BA09-3A20-0AD9-A47CC3EDBAA5}"/>
              </a:ext>
            </a:extLst>
          </p:cNvPr>
          <p:cNvSpPr txBox="1"/>
          <p:nvPr/>
        </p:nvSpPr>
        <p:spPr>
          <a:xfrm>
            <a:off x="1394534" y="369219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8-6=</a:t>
            </a:r>
            <a:endParaRPr lang="zh-CN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3BE8FF9-7B09-FA1D-C149-910F0337034A}"/>
              </a:ext>
            </a:extLst>
          </p:cNvPr>
          <p:cNvSpPr/>
          <p:nvPr/>
        </p:nvSpPr>
        <p:spPr>
          <a:xfrm>
            <a:off x="2331008" y="1856691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A6DA949-2A4B-17F6-BAE9-8F6E1D6C5182}"/>
              </a:ext>
            </a:extLst>
          </p:cNvPr>
          <p:cNvSpPr/>
          <p:nvPr/>
        </p:nvSpPr>
        <p:spPr>
          <a:xfrm>
            <a:off x="2329656" y="2449499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E39363A-0F7D-5455-4D7C-5A687884D5FE}"/>
              </a:ext>
            </a:extLst>
          </p:cNvPr>
          <p:cNvSpPr/>
          <p:nvPr/>
        </p:nvSpPr>
        <p:spPr>
          <a:xfrm>
            <a:off x="2329655" y="3121610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772B1D9-6D11-B6C6-8DCE-31D473F07E80}"/>
              </a:ext>
            </a:extLst>
          </p:cNvPr>
          <p:cNvSpPr/>
          <p:nvPr/>
        </p:nvSpPr>
        <p:spPr>
          <a:xfrm>
            <a:off x="2322806" y="3710655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F7311D2-5D8B-CE0F-826C-55DCD9970C48}"/>
              </a:ext>
            </a:extLst>
          </p:cNvPr>
          <p:cNvSpPr txBox="1"/>
          <p:nvPr/>
        </p:nvSpPr>
        <p:spPr>
          <a:xfrm>
            <a:off x="5929132" y="185292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6+3=</a:t>
            </a:r>
            <a:endParaRPr lang="zh-CN" altLang="en-US" sz="2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A0D7BA7-52D3-E70F-44FC-4FE7C582A0C6}"/>
              </a:ext>
            </a:extLst>
          </p:cNvPr>
          <p:cNvSpPr txBox="1"/>
          <p:nvPr/>
        </p:nvSpPr>
        <p:spPr>
          <a:xfrm>
            <a:off x="5918804" y="244434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3+6=</a:t>
            </a:r>
            <a:endParaRPr lang="zh-CN" altLang="en-US" sz="28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C017671-2D2C-472B-8C36-F25DF0C2D18D}"/>
              </a:ext>
            </a:extLst>
          </p:cNvPr>
          <p:cNvSpPr txBox="1"/>
          <p:nvPr/>
        </p:nvSpPr>
        <p:spPr>
          <a:xfrm>
            <a:off x="5918804" y="310111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9-3=</a:t>
            </a:r>
            <a:endParaRPr lang="zh-CN" altLang="en-US" sz="2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D07FBBC-5EF3-1B1F-93A5-E2A62F20D12F}"/>
              </a:ext>
            </a:extLst>
          </p:cNvPr>
          <p:cNvSpPr txBox="1"/>
          <p:nvPr/>
        </p:nvSpPr>
        <p:spPr>
          <a:xfrm>
            <a:off x="5929132" y="367782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9-6=</a:t>
            </a:r>
            <a:endParaRPr lang="zh-CN" altLang="en-US" sz="28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1D2536A-7805-1177-8B60-FF6FC7F135D8}"/>
              </a:ext>
            </a:extLst>
          </p:cNvPr>
          <p:cNvSpPr/>
          <p:nvPr/>
        </p:nvSpPr>
        <p:spPr>
          <a:xfrm>
            <a:off x="6865606" y="1842327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F2A38E3-1A00-2113-4249-E278EF51EC8D}"/>
              </a:ext>
            </a:extLst>
          </p:cNvPr>
          <p:cNvSpPr/>
          <p:nvPr/>
        </p:nvSpPr>
        <p:spPr>
          <a:xfrm>
            <a:off x="6864254" y="2435135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3F5A1A4-0EE6-6F95-A035-580716E06B47}"/>
              </a:ext>
            </a:extLst>
          </p:cNvPr>
          <p:cNvSpPr/>
          <p:nvPr/>
        </p:nvSpPr>
        <p:spPr>
          <a:xfrm>
            <a:off x="6864253" y="3107246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49ADC41-DAF6-A805-C53B-93EC4704F01A}"/>
              </a:ext>
            </a:extLst>
          </p:cNvPr>
          <p:cNvSpPr/>
          <p:nvPr/>
        </p:nvSpPr>
        <p:spPr>
          <a:xfrm>
            <a:off x="6857404" y="3696291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793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立方体 1">
            <a:extLst>
              <a:ext uri="{FF2B5EF4-FFF2-40B4-BE49-F238E27FC236}">
                <a16:creationId xmlns:a16="http://schemas.microsoft.com/office/drawing/2014/main" id="{139F1AC9-DC4B-E077-24F0-4F98B7873D9B}"/>
              </a:ext>
            </a:extLst>
          </p:cNvPr>
          <p:cNvSpPr/>
          <p:nvPr/>
        </p:nvSpPr>
        <p:spPr>
          <a:xfrm>
            <a:off x="939021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7B43025D-2C3C-D893-6C8A-2E71F6C38D89}"/>
              </a:ext>
            </a:extLst>
          </p:cNvPr>
          <p:cNvSpPr/>
          <p:nvPr/>
        </p:nvSpPr>
        <p:spPr>
          <a:xfrm>
            <a:off x="1293118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5E6EB588-9F35-358A-5851-40F2F51E1656}"/>
              </a:ext>
            </a:extLst>
          </p:cNvPr>
          <p:cNvSpPr/>
          <p:nvPr/>
        </p:nvSpPr>
        <p:spPr>
          <a:xfrm>
            <a:off x="1647215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0C919B1B-618F-E13C-704C-BB27DCC985FF}"/>
              </a:ext>
            </a:extLst>
          </p:cNvPr>
          <p:cNvSpPr/>
          <p:nvPr/>
        </p:nvSpPr>
        <p:spPr>
          <a:xfrm>
            <a:off x="2001312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C54DBF54-4440-98D2-2062-680902710953}"/>
              </a:ext>
            </a:extLst>
          </p:cNvPr>
          <p:cNvSpPr/>
          <p:nvPr/>
        </p:nvSpPr>
        <p:spPr>
          <a:xfrm>
            <a:off x="2355409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103087D1-2451-D641-3D62-4160809894E9}"/>
              </a:ext>
            </a:extLst>
          </p:cNvPr>
          <p:cNvSpPr/>
          <p:nvPr/>
        </p:nvSpPr>
        <p:spPr>
          <a:xfrm>
            <a:off x="2709506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9947B64F-C187-2C5F-00CE-4F33FEA40F98}"/>
              </a:ext>
            </a:extLst>
          </p:cNvPr>
          <p:cNvSpPr/>
          <p:nvPr/>
        </p:nvSpPr>
        <p:spPr>
          <a:xfrm>
            <a:off x="3063603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F9CE2C03-D280-0EA5-0CEC-C1820C86719B}"/>
              </a:ext>
            </a:extLst>
          </p:cNvPr>
          <p:cNvSpPr/>
          <p:nvPr/>
        </p:nvSpPr>
        <p:spPr>
          <a:xfrm>
            <a:off x="3417700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ACC2B269-C977-20F9-72C3-784B25A5F47F}"/>
              </a:ext>
            </a:extLst>
          </p:cNvPr>
          <p:cNvSpPr/>
          <p:nvPr/>
        </p:nvSpPr>
        <p:spPr>
          <a:xfrm>
            <a:off x="4902393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32BC6144-B2A0-C412-A4CE-5C7EB4629F80}"/>
              </a:ext>
            </a:extLst>
          </p:cNvPr>
          <p:cNvSpPr/>
          <p:nvPr/>
        </p:nvSpPr>
        <p:spPr>
          <a:xfrm>
            <a:off x="5256490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4A55AB98-616F-6D3E-BEFE-CF91469C36ED}"/>
              </a:ext>
            </a:extLst>
          </p:cNvPr>
          <p:cNvSpPr/>
          <p:nvPr/>
        </p:nvSpPr>
        <p:spPr>
          <a:xfrm>
            <a:off x="5610587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E99704EF-400A-FB27-67FF-811CCEFA4794}"/>
              </a:ext>
            </a:extLst>
          </p:cNvPr>
          <p:cNvSpPr/>
          <p:nvPr/>
        </p:nvSpPr>
        <p:spPr>
          <a:xfrm>
            <a:off x="5964684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4F82FCF0-023D-70F7-B399-78108E76233A}"/>
              </a:ext>
            </a:extLst>
          </p:cNvPr>
          <p:cNvSpPr/>
          <p:nvPr/>
        </p:nvSpPr>
        <p:spPr>
          <a:xfrm>
            <a:off x="6318781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C938F2E0-B9B6-A0C0-E028-93D9A5DF7ED1}"/>
              </a:ext>
            </a:extLst>
          </p:cNvPr>
          <p:cNvSpPr/>
          <p:nvPr/>
        </p:nvSpPr>
        <p:spPr>
          <a:xfrm>
            <a:off x="6672878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D91BA58A-3C6F-B7D6-46CB-6AA19EA8A07C}"/>
              </a:ext>
            </a:extLst>
          </p:cNvPr>
          <p:cNvSpPr/>
          <p:nvPr/>
        </p:nvSpPr>
        <p:spPr>
          <a:xfrm>
            <a:off x="7026975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196A20B2-6819-89A5-C21B-0E6D88F878EB}"/>
              </a:ext>
            </a:extLst>
          </p:cNvPr>
          <p:cNvSpPr/>
          <p:nvPr/>
        </p:nvSpPr>
        <p:spPr>
          <a:xfrm>
            <a:off x="7381072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9DD41187-0A40-46B1-7ABE-E5E6D263E57C}"/>
              </a:ext>
            </a:extLst>
          </p:cNvPr>
          <p:cNvSpPr/>
          <p:nvPr/>
        </p:nvSpPr>
        <p:spPr>
          <a:xfrm>
            <a:off x="7735169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8A7585E-9B2A-2BF3-4644-03530A5B4E13}"/>
              </a:ext>
            </a:extLst>
          </p:cNvPr>
          <p:cNvSpPr txBox="1"/>
          <p:nvPr/>
        </p:nvSpPr>
        <p:spPr>
          <a:xfrm>
            <a:off x="250137" y="354419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）利用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画图</a:t>
            </a:r>
            <a:r>
              <a:rPr lang="zh-CN" altLang="en-US" sz="2800" b="1" dirty="0">
                <a:latin typeface="+mj-lt"/>
                <a:ea typeface="+mn-ea"/>
              </a:rPr>
              <a:t>计算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E5091A6-A4C0-8D52-D677-D344C9200461}"/>
              </a:ext>
            </a:extLst>
          </p:cNvPr>
          <p:cNvSpPr txBox="1"/>
          <p:nvPr/>
        </p:nvSpPr>
        <p:spPr>
          <a:xfrm>
            <a:off x="1293118" y="184308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6+2=</a:t>
            </a:r>
            <a:endParaRPr lang="zh-CN" altLang="en-US" sz="28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04ACAAB-4FE7-F4BF-AE4B-461ECAF92B70}"/>
              </a:ext>
            </a:extLst>
          </p:cNvPr>
          <p:cNvSpPr txBox="1"/>
          <p:nvPr/>
        </p:nvSpPr>
        <p:spPr>
          <a:xfrm>
            <a:off x="1282790" y="243450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2+6=</a:t>
            </a:r>
            <a:endParaRPr lang="zh-CN" altLang="en-US" sz="2800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FFF2CC1-0939-7C70-9E10-570E561BDEEB}"/>
              </a:ext>
            </a:extLst>
          </p:cNvPr>
          <p:cNvSpPr txBox="1"/>
          <p:nvPr/>
        </p:nvSpPr>
        <p:spPr>
          <a:xfrm>
            <a:off x="1282790" y="309127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8-2=</a:t>
            </a:r>
            <a:endParaRPr lang="zh-CN" altLang="en-US" sz="28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223450E-9BDB-2D09-93CB-C51E6405C40B}"/>
              </a:ext>
            </a:extLst>
          </p:cNvPr>
          <p:cNvSpPr txBox="1"/>
          <p:nvPr/>
        </p:nvSpPr>
        <p:spPr>
          <a:xfrm>
            <a:off x="1293118" y="366798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8-6=</a:t>
            </a:r>
            <a:endParaRPr lang="zh-CN" altLang="en-US" sz="2800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8BEBE8C-E143-6760-B2C2-A2EC4BC681B9}"/>
              </a:ext>
            </a:extLst>
          </p:cNvPr>
          <p:cNvSpPr/>
          <p:nvPr/>
        </p:nvSpPr>
        <p:spPr>
          <a:xfrm>
            <a:off x="2229592" y="1832486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E2EEFB2-705A-113C-F51C-66F643F01F86}"/>
              </a:ext>
            </a:extLst>
          </p:cNvPr>
          <p:cNvSpPr/>
          <p:nvPr/>
        </p:nvSpPr>
        <p:spPr>
          <a:xfrm>
            <a:off x="2228240" y="2425294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352C571-B65F-E2DA-C89F-B435C2B6572F}"/>
              </a:ext>
            </a:extLst>
          </p:cNvPr>
          <p:cNvSpPr/>
          <p:nvPr/>
        </p:nvSpPr>
        <p:spPr>
          <a:xfrm>
            <a:off x="2228239" y="3097405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E0AEEEB-716A-ED0E-9372-BE6EAD463C6E}"/>
              </a:ext>
            </a:extLst>
          </p:cNvPr>
          <p:cNvSpPr/>
          <p:nvPr/>
        </p:nvSpPr>
        <p:spPr>
          <a:xfrm>
            <a:off x="2221390" y="3686450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B8205EC-1D53-A120-48DA-088CF87E6CB0}"/>
              </a:ext>
            </a:extLst>
          </p:cNvPr>
          <p:cNvSpPr txBox="1"/>
          <p:nvPr/>
        </p:nvSpPr>
        <p:spPr>
          <a:xfrm>
            <a:off x="6066100" y="182225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6+3=</a:t>
            </a:r>
            <a:endParaRPr lang="zh-CN" altLang="en-US" sz="28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D2899E9-9548-8E24-9722-63A3E0ABBE3E}"/>
              </a:ext>
            </a:extLst>
          </p:cNvPr>
          <p:cNvSpPr txBox="1"/>
          <p:nvPr/>
        </p:nvSpPr>
        <p:spPr>
          <a:xfrm>
            <a:off x="6055772" y="241366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3+6=</a:t>
            </a:r>
            <a:endParaRPr lang="zh-CN" altLang="en-US" sz="2800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7B7152C-E138-28C4-C143-9F74AEE0C288}"/>
              </a:ext>
            </a:extLst>
          </p:cNvPr>
          <p:cNvSpPr txBox="1"/>
          <p:nvPr/>
        </p:nvSpPr>
        <p:spPr>
          <a:xfrm>
            <a:off x="6055772" y="307044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9-3=</a:t>
            </a:r>
            <a:endParaRPr lang="zh-CN" altLang="en-US" sz="28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0564C75-94AA-6046-C365-4BE030476C56}"/>
              </a:ext>
            </a:extLst>
          </p:cNvPr>
          <p:cNvSpPr txBox="1"/>
          <p:nvPr/>
        </p:nvSpPr>
        <p:spPr>
          <a:xfrm>
            <a:off x="6066100" y="364715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9-6=</a:t>
            </a:r>
            <a:endParaRPr lang="zh-CN" altLang="en-US" sz="2800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96AA1E4D-0985-145B-D8B6-2FC13ADF81EE}"/>
              </a:ext>
            </a:extLst>
          </p:cNvPr>
          <p:cNvSpPr/>
          <p:nvPr/>
        </p:nvSpPr>
        <p:spPr>
          <a:xfrm>
            <a:off x="7002574" y="1811654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BDFE1AF4-0463-B1AA-5933-2E3A304D6D83}"/>
              </a:ext>
            </a:extLst>
          </p:cNvPr>
          <p:cNvSpPr/>
          <p:nvPr/>
        </p:nvSpPr>
        <p:spPr>
          <a:xfrm>
            <a:off x="7001222" y="2404462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258A2CD3-9D4D-830F-9AAA-B7C2AF7F5B84}"/>
              </a:ext>
            </a:extLst>
          </p:cNvPr>
          <p:cNvSpPr/>
          <p:nvPr/>
        </p:nvSpPr>
        <p:spPr>
          <a:xfrm>
            <a:off x="7001221" y="3076573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B823AEEB-DF22-8DCE-F50B-523BA119F321}"/>
              </a:ext>
            </a:extLst>
          </p:cNvPr>
          <p:cNvSpPr/>
          <p:nvPr/>
        </p:nvSpPr>
        <p:spPr>
          <a:xfrm>
            <a:off x="6994372" y="3665618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BE0E9BE0-B068-5205-F24B-158E3E2E3FFA}"/>
              </a:ext>
            </a:extLst>
          </p:cNvPr>
          <p:cNvSpPr txBox="1"/>
          <p:nvPr/>
        </p:nvSpPr>
        <p:spPr>
          <a:xfrm>
            <a:off x="3088229" y="2162500"/>
            <a:ext cx="27166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如果图中的方块都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没有颜色区别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，你还能计算这些算式吗？</a:t>
            </a:r>
          </a:p>
        </p:txBody>
      </p:sp>
    </p:spTree>
    <p:extLst>
      <p:ext uri="{BB962C8B-B14F-4D97-AF65-F5344CB8AC3E}">
        <p14:creationId xmlns:p14="http://schemas.microsoft.com/office/powerpoint/2010/main" val="49649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立方体 40">
            <a:extLst>
              <a:ext uri="{FF2B5EF4-FFF2-40B4-BE49-F238E27FC236}">
                <a16:creationId xmlns:a16="http://schemas.microsoft.com/office/drawing/2014/main" id="{CA730558-7E81-EEF7-C005-FFCEAD635C9B}"/>
              </a:ext>
            </a:extLst>
          </p:cNvPr>
          <p:cNvSpPr/>
          <p:nvPr/>
        </p:nvSpPr>
        <p:spPr>
          <a:xfrm>
            <a:off x="939021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9BB12A82-548F-3EF9-CB3A-EB8B00B274EF}"/>
              </a:ext>
            </a:extLst>
          </p:cNvPr>
          <p:cNvSpPr/>
          <p:nvPr/>
        </p:nvSpPr>
        <p:spPr>
          <a:xfrm>
            <a:off x="1293118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80592DD9-8C99-43FD-1BAE-17E526561D73}"/>
              </a:ext>
            </a:extLst>
          </p:cNvPr>
          <p:cNvSpPr/>
          <p:nvPr/>
        </p:nvSpPr>
        <p:spPr>
          <a:xfrm>
            <a:off x="1647215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42F00057-C46F-0C64-CBF8-6EA59C471D07}"/>
              </a:ext>
            </a:extLst>
          </p:cNvPr>
          <p:cNvSpPr/>
          <p:nvPr/>
        </p:nvSpPr>
        <p:spPr>
          <a:xfrm>
            <a:off x="2001312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立方体 58">
            <a:extLst>
              <a:ext uri="{FF2B5EF4-FFF2-40B4-BE49-F238E27FC236}">
                <a16:creationId xmlns:a16="http://schemas.microsoft.com/office/drawing/2014/main" id="{A462B00B-60C9-2F33-6499-1D83FC60EA7B}"/>
              </a:ext>
            </a:extLst>
          </p:cNvPr>
          <p:cNvSpPr/>
          <p:nvPr/>
        </p:nvSpPr>
        <p:spPr>
          <a:xfrm>
            <a:off x="2355409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立方体 59">
            <a:extLst>
              <a:ext uri="{FF2B5EF4-FFF2-40B4-BE49-F238E27FC236}">
                <a16:creationId xmlns:a16="http://schemas.microsoft.com/office/drawing/2014/main" id="{7EC7ED95-FC45-CC82-A7DA-675903C8CC32}"/>
              </a:ext>
            </a:extLst>
          </p:cNvPr>
          <p:cNvSpPr/>
          <p:nvPr/>
        </p:nvSpPr>
        <p:spPr>
          <a:xfrm>
            <a:off x="2709506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立方体 60">
            <a:extLst>
              <a:ext uri="{FF2B5EF4-FFF2-40B4-BE49-F238E27FC236}">
                <a16:creationId xmlns:a16="http://schemas.microsoft.com/office/drawing/2014/main" id="{D2CE4810-E22D-7CC2-0E49-2393A2419D7E}"/>
              </a:ext>
            </a:extLst>
          </p:cNvPr>
          <p:cNvSpPr/>
          <p:nvPr/>
        </p:nvSpPr>
        <p:spPr>
          <a:xfrm>
            <a:off x="3063603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立方体 61">
            <a:extLst>
              <a:ext uri="{FF2B5EF4-FFF2-40B4-BE49-F238E27FC236}">
                <a16:creationId xmlns:a16="http://schemas.microsoft.com/office/drawing/2014/main" id="{622B6CA7-76AB-FC3D-9F72-468682481EB1}"/>
              </a:ext>
            </a:extLst>
          </p:cNvPr>
          <p:cNvSpPr/>
          <p:nvPr/>
        </p:nvSpPr>
        <p:spPr>
          <a:xfrm>
            <a:off x="3417700" y="1081020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E5091A6-A4C0-8D52-D677-D344C9200461}"/>
              </a:ext>
            </a:extLst>
          </p:cNvPr>
          <p:cNvSpPr txBox="1"/>
          <p:nvPr/>
        </p:nvSpPr>
        <p:spPr>
          <a:xfrm>
            <a:off x="1086300" y="192070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6+2=</a:t>
            </a:r>
            <a:endParaRPr lang="zh-CN" altLang="en-US" sz="28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04ACAAB-4FE7-F4BF-AE4B-461ECAF92B70}"/>
              </a:ext>
            </a:extLst>
          </p:cNvPr>
          <p:cNvSpPr txBox="1"/>
          <p:nvPr/>
        </p:nvSpPr>
        <p:spPr>
          <a:xfrm>
            <a:off x="1075972" y="251211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2+6=</a:t>
            </a:r>
            <a:endParaRPr lang="zh-CN" altLang="en-US" sz="2800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FFF2CC1-0939-7C70-9E10-570E561BDEEB}"/>
              </a:ext>
            </a:extLst>
          </p:cNvPr>
          <p:cNvSpPr txBox="1"/>
          <p:nvPr/>
        </p:nvSpPr>
        <p:spPr>
          <a:xfrm>
            <a:off x="1075972" y="316888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8-2=</a:t>
            </a:r>
            <a:endParaRPr lang="zh-CN" altLang="en-US" sz="28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223450E-9BDB-2D09-93CB-C51E6405C40B}"/>
              </a:ext>
            </a:extLst>
          </p:cNvPr>
          <p:cNvSpPr txBox="1"/>
          <p:nvPr/>
        </p:nvSpPr>
        <p:spPr>
          <a:xfrm>
            <a:off x="1086300" y="374560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8-6=</a:t>
            </a:r>
            <a:endParaRPr lang="zh-CN" altLang="en-US" sz="2800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8BEBE8C-E143-6760-B2C2-A2EC4BC681B9}"/>
              </a:ext>
            </a:extLst>
          </p:cNvPr>
          <p:cNvSpPr/>
          <p:nvPr/>
        </p:nvSpPr>
        <p:spPr>
          <a:xfrm>
            <a:off x="2022774" y="1910102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E2EEFB2-705A-113C-F51C-66F643F01F86}"/>
              </a:ext>
            </a:extLst>
          </p:cNvPr>
          <p:cNvSpPr/>
          <p:nvPr/>
        </p:nvSpPr>
        <p:spPr>
          <a:xfrm>
            <a:off x="2021422" y="2502910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352C571-B65F-E2DA-C89F-B435C2B6572F}"/>
              </a:ext>
            </a:extLst>
          </p:cNvPr>
          <p:cNvSpPr/>
          <p:nvPr/>
        </p:nvSpPr>
        <p:spPr>
          <a:xfrm>
            <a:off x="2021421" y="3175021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E0AEEEB-716A-ED0E-9372-BE6EAD463C6E}"/>
              </a:ext>
            </a:extLst>
          </p:cNvPr>
          <p:cNvSpPr/>
          <p:nvPr/>
        </p:nvSpPr>
        <p:spPr>
          <a:xfrm>
            <a:off x="2014572" y="3764066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103BFE8-B881-E46B-C915-F6032C288C64}"/>
              </a:ext>
            </a:extLst>
          </p:cNvPr>
          <p:cNvSpPr txBox="1"/>
          <p:nvPr/>
        </p:nvSpPr>
        <p:spPr>
          <a:xfrm>
            <a:off x="2084210" y="1896012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828C40E-9B01-6631-874E-66BD78849928}"/>
              </a:ext>
            </a:extLst>
          </p:cNvPr>
          <p:cNvSpPr txBox="1"/>
          <p:nvPr/>
        </p:nvSpPr>
        <p:spPr>
          <a:xfrm>
            <a:off x="2064975" y="2490612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5599A3D-9232-3518-2171-775D0DF45BAC}"/>
              </a:ext>
            </a:extLst>
          </p:cNvPr>
          <p:cNvSpPr txBox="1"/>
          <p:nvPr/>
        </p:nvSpPr>
        <p:spPr>
          <a:xfrm>
            <a:off x="2064975" y="3156556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A99BEE5-DB6D-C71A-B4BF-A7CFD7195B53}"/>
              </a:ext>
            </a:extLst>
          </p:cNvPr>
          <p:cNvSpPr txBox="1"/>
          <p:nvPr/>
        </p:nvSpPr>
        <p:spPr>
          <a:xfrm>
            <a:off x="2077361" y="3731237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EC12BA0-3B72-58BD-F358-607907D8B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880" y="2250255"/>
            <a:ext cx="1812941" cy="2399481"/>
          </a:xfrm>
          <a:prstGeom prst="rect">
            <a:avLst/>
          </a:prstGeom>
        </p:spPr>
      </p:pic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6A8EA8C7-E01A-FA9E-4D90-D46AD1B562AD}"/>
              </a:ext>
            </a:extLst>
          </p:cNvPr>
          <p:cNvSpPr/>
          <p:nvPr/>
        </p:nvSpPr>
        <p:spPr>
          <a:xfrm>
            <a:off x="4217530" y="2717338"/>
            <a:ext cx="2635587" cy="1348917"/>
          </a:xfrm>
          <a:prstGeom prst="wedgeRoundRectCallout">
            <a:avLst>
              <a:gd name="adj1" fmla="val 65186"/>
              <a:gd name="adj2" fmla="val -1482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根据算式给方块涂上不同的颜色。</a:t>
            </a:r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EED69A62-59D8-D2F9-CCA6-630290F25A07}"/>
              </a:ext>
            </a:extLst>
          </p:cNvPr>
          <p:cNvSpPr/>
          <p:nvPr/>
        </p:nvSpPr>
        <p:spPr>
          <a:xfrm>
            <a:off x="939021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2650D2CD-7AE7-C720-14F6-2E24278AC886}"/>
              </a:ext>
            </a:extLst>
          </p:cNvPr>
          <p:cNvSpPr/>
          <p:nvPr/>
        </p:nvSpPr>
        <p:spPr>
          <a:xfrm>
            <a:off x="1293118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56758C35-B019-5734-F996-598F2CF2F763}"/>
              </a:ext>
            </a:extLst>
          </p:cNvPr>
          <p:cNvSpPr/>
          <p:nvPr/>
        </p:nvSpPr>
        <p:spPr>
          <a:xfrm>
            <a:off x="1647215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FF54C7A2-165F-D57D-1030-1A88F9146A69}"/>
              </a:ext>
            </a:extLst>
          </p:cNvPr>
          <p:cNvSpPr/>
          <p:nvPr/>
        </p:nvSpPr>
        <p:spPr>
          <a:xfrm>
            <a:off x="2001312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F81C8193-DB36-D997-71FF-EFC9EE2C84CA}"/>
              </a:ext>
            </a:extLst>
          </p:cNvPr>
          <p:cNvSpPr/>
          <p:nvPr/>
        </p:nvSpPr>
        <p:spPr>
          <a:xfrm>
            <a:off x="2355409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BE756D35-4417-A94A-4B41-1EA1F088004A}"/>
              </a:ext>
            </a:extLst>
          </p:cNvPr>
          <p:cNvSpPr/>
          <p:nvPr/>
        </p:nvSpPr>
        <p:spPr>
          <a:xfrm>
            <a:off x="2709506" y="1077245"/>
            <a:ext cx="469810" cy="46981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977B4A55-9A40-49D4-7B01-50C9956206D3}"/>
              </a:ext>
            </a:extLst>
          </p:cNvPr>
          <p:cNvSpPr/>
          <p:nvPr/>
        </p:nvSpPr>
        <p:spPr>
          <a:xfrm>
            <a:off x="3063603" y="1077245"/>
            <a:ext cx="469810" cy="469810"/>
          </a:xfrm>
          <a:prstGeom prst="cub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036876D7-FC02-CE7B-EC1F-1B37F3357106}"/>
              </a:ext>
            </a:extLst>
          </p:cNvPr>
          <p:cNvSpPr/>
          <p:nvPr/>
        </p:nvSpPr>
        <p:spPr>
          <a:xfrm>
            <a:off x="3417700" y="1077245"/>
            <a:ext cx="469810" cy="469810"/>
          </a:xfrm>
          <a:prstGeom prst="cub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E52C0E93-8A10-B883-9EE8-90A8232D1443}"/>
              </a:ext>
            </a:extLst>
          </p:cNvPr>
          <p:cNvSpPr/>
          <p:nvPr/>
        </p:nvSpPr>
        <p:spPr>
          <a:xfrm>
            <a:off x="4902393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21FA7B47-2940-9065-ED40-C57FC17288ED}"/>
              </a:ext>
            </a:extLst>
          </p:cNvPr>
          <p:cNvSpPr/>
          <p:nvPr/>
        </p:nvSpPr>
        <p:spPr>
          <a:xfrm>
            <a:off x="5256490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7E2F2741-DF11-1638-5B77-698D12FA2D7B}"/>
              </a:ext>
            </a:extLst>
          </p:cNvPr>
          <p:cNvSpPr/>
          <p:nvPr/>
        </p:nvSpPr>
        <p:spPr>
          <a:xfrm>
            <a:off x="5610587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5A889158-A142-C546-75D3-0F25348F3F6E}"/>
              </a:ext>
            </a:extLst>
          </p:cNvPr>
          <p:cNvSpPr/>
          <p:nvPr/>
        </p:nvSpPr>
        <p:spPr>
          <a:xfrm>
            <a:off x="5964684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E0F49EEC-45AB-83DB-7B1D-9EB0C86AC06A}"/>
              </a:ext>
            </a:extLst>
          </p:cNvPr>
          <p:cNvSpPr/>
          <p:nvPr/>
        </p:nvSpPr>
        <p:spPr>
          <a:xfrm>
            <a:off x="6318781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758FF7BC-FF0A-099D-F8B5-ACDDB2AA23F4}"/>
              </a:ext>
            </a:extLst>
          </p:cNvPr>
          <p:cNvSpPr/>
          <p:nvPr/>
        </p:nvSpPr>
        <p:spPr>
          <a:xfrm>
            <a:off x="6672878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AC91B1C1-8737-1D17-F74F-10F451CC1DDA}"/>
              </a:ext>
            </a:extLst>
          </p:cNvPr>
          <p:cNvSpPr/>
          <p:nvPr/>
        </p:nvSpPr>
        <p:spPr>
          <a:xfrm>
            <a:off x="7026975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4D7EB78D-BC31-91DE-5018-9D2CFE825D2C}"/>
              </a:ext>
            </a:extLst>
          </p:cNvPr>
          <p:cNvSpPr/>
          <p:nvPr/>
        </p:nvSpPr>
        <p:spPr>
          <a:xfrm>
            <a:off x="7381072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0673CFE8-8558-344A-9A7A-521B23AD98B6}"/>
              </a:ext>
            </a:extLst>
          </p:cNvPr>
          <p:cNvSpPr/>
          <p:nvPr/>
        </p:nvSpPr>
        <p:spPr>
          <a:xfrm>
            <a:off x="7735169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F08EF85-CAC9-CB70-40CA-F722123263B7}"/>
              </a:ext>
            </a:extLst>
          </p:cNvPr>
          <p:cNvSpPr txBox="1"/>
          <p:nvPr/>
        </p:nvSpPr>
        <p:spPr>
          <a:xfrm>
            <a:off x="250137" y="354419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）利用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画图</a:t>
            </a:r>
            <a:r>
              <a:rPr lang="zh-CN" altLang="en-US" sz="2800" b="1" dirty="0">
                <a:latin typeface="+mj-lt"/>
                <a:ea typeface="+mn-ea"/>
              </a:rPr>
              <a:t>计算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ED13952E-D483-9AD3-BC4F-C03EA73F2C33}"/>
              </a:ext>
            </a:extLst>
          </p:cNvPr>
          <p:cNvSpPr/>
          <p:nvPr/>
        </p:nvSpPr>
        <p:spPr>
          <a:xfrm>
            <a:off x="3892616" y="2572770"/>
            <a:ext cx="3139465" cy="1894172"/>
          </a:xfrm>
          <a:prstGeom prst="wedgeRoundRectCallout">
            <a:avLst>
              <a:gd name="adj1" fmla="val 65186"/>
              <a:gd name="adj2" fmla="val -1482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左图有</a:t>
            </a:r>
            <a:r>
              <a:rPr lang="en-US" altLang="zh-CN" sz="2800" b="1" dirty="0">
                <a:solidFill>
                  <a:schemeClr val="tx1"/>
                </a:solidFill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</a:rPr>
              <a:t>个方块，将其中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个方块涂红色，另外</a:t>
            </a:r>
            <a:r>
              <a:rPr lang="en-US" altLang="zh-CN" sz="2800" b="1" dirty="0">
                <a:solidFill>
                  <a:schemeClr val="tx1"/>
                </a:solidFill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</a:rPr>
              <a:t>个方块涂蓝色。</a:t>
            </a:r>
          </a:p>
        </p:txBody>
      </p:sp>
    </p:spTree>
    <p:extLst>
      <p:ext uri="{BB962C8B-B14F-4D97-AF65-F5344CB8AC3E}">
        <p14:creationId xmlns:p14="http://schemas.microsoft.com/office/powerpoint/2010/main" val="162767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21" grpId="0" animBg="1"/>
      <p:bldP spid="21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立方体 14">
            <a:extLst>
              <a:ext uri="{FF2B5EF4-FFF2-40B4-BE49-F238E27FC236}">
                <a16:creationId xmlns:a16="http://schemas.microsoft.com/office/drawing/2014/main" id="{A5839952-2A54-504C-F646-4772319291BA}"/>
              </a:ext>
            </a:extLst>
          </p:cNvPr>
          <p:cNvSpPr/>
          <p:nvPr/>
        </p:nvSpPr>
        <p:spPr>
          <a:xfrm>
            <a:off x="4902393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186F26F6-30BD-8CF1-6CED-09C7B30DF37B}"/>
              </a:ext>
            </a:extLst>
          </p:cNvPr>
          <p:cNvSpPr/>
          <p:nvPr/>
        </p:nvSpPr>
        <p:spPr>
          <a:xfrm>
            <a:off x="5256490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6AC0421A-D724-4983-1F0A-9C5FA99A2CDB}"/>
              </a:ext>
            </a:extLst>
          </p:cNvPr>
          <p:cNvSpPr/>
          <p:nvPr/>
        </p:nvSpPr>
        <p:spPr>
          <a:xfrm>
            <a:off x="5610587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C2834AC6-DCF1-308F-670E-B4CD9E7D96AE}"/>
              </a:ext>
            </a:extLst>
          </p:cNvPr>
          <p:cNvSpPr/>
          <p:nvPr/>
        </p:nvSpPr>
        <p:spPr>
          <a:xfrm>
            <a:off x="5964684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1A613B1D-8623-C021-6935-01304D6E114D}"/>
              </a:ext>
            </a:extLst>
          </p:cNvPr>
          <p:cNvSpPr/>
          <p:nvPr/>
        </p:nvSpPr>
        <p:spPr>
          <a:xfrm>
            <a:off x="6318781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A9165260-2D66-16FB-9538-3D80A54503AF}"/>
              </a:ext>
            </a:extLst>
          </p:cNvPr>
          <p:cNvSpPr/>
          <p:nvPr/>
        </p:nvSpPr>
        <p:spPr>
          <a:xfrm>
            <a:off x="6672878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C7092477-3D86-5AC6-B7D1-42280A022345}"/>
              </a:ext>
            </a:extLst>
          </p:cNvPr>
          <p:cNvSpPr/>
          <p:nvPr/>
        </p:nvSpPr>
        <p:spPr>
          <a:xfrm>
            <a:off x="7026975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DC3189E8-49DD-78C0-21C0-32713D8D71A7}"/>
              </a:ext>
            </a:extLst>
          </p:cNvPr>
          <p:cNvSpPr/>
          <p:nvPr/>
        </p:nvSpPr>
        <p:spPr>
          <a:xfrm>
            <a:off x="7381072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7DA99E44-9F81-6FB3-D417-026581D63BD6}"/>
              </a:ext>
            </a:extLst>
          </p:cNvPr>
          <p:cNvSpPr/>
          <p:nvPr/>
        </p:nvSpPr>
        <p:spPr>
          <a:xfrm>
            <a:off x="7735169" y="1073724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EED69A62-59D8-D2F9-CCA6-630290F25A07}"/>
              </a:ext>
            </a:extLst>
          </p:cNvPr>
          <p:cNvSpPr/>
          <p:nvPr/>
        </p:nvSpPr>
        <p:spPr>
          <a:xfrm>
            <a:off x="939021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2650D2CD-7AE7-C720-14F6-2E24278AC886}"/>
              </a:ext>
            </a:extLst>
          </p:cNvPr>
          <p:cNvSpPr/>
          <p:nvPr/>
        </p:nvSpPr>
        <p:spPr>
          <a:xfrm>
            <a:off x="1293118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56758C35-B019-5734-F996-598F2CF2F763}"/>
              </a:ext>
            </a:extLst>
          </p:cNvPr>
          <p:cNvSpPr/>
          <p:nvPr/>
        </p:nvSpPr>
        <p:spPr>
          <a:xfrm>
            <a:off x="1647215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FF54C7A2-165F-D57D-1030-1A88F9146A69}"/>
              </a:ext>
            </a:extLst>
          </p:cNvPr>
          <p:cNvSpPr/>
          <p:nvPr/>
        </p:nvSpPr>
        <p:spPr>
          <a:xfrm>
            <a:off x="2001312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F81C8193-DB36-D997-71FF-EFC9EE2C84CA}"/>
              </a:ext>
            </a:extLst>
          </p:cNvPr>
          <p:cNvSpPr/>
          <p:nvPr/>
        </p:nvSpPr>
        <p:spPr>
          <a:xfrm>
            <a:off x="2355409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BE756D35-4417-A94A-4B41-1EA1F088004A}"/>
              </a:ext>
            </a:extLst>
          </p:cNvPr>
          <p:cNvSpPr/>
          <p:nvPr/>
        </p:nvSpPr>
        <p:spPr>
          <a:xfrm>
            <a:off x="2709506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977B4A55-9A40-49D4-7B01-50C9956206D3}"/>
              </a:ext>
            </a:extLst>
          </p:cNvPr>
          <p:cNvSpPr/>
          <p:nvPr/>
        </p:nvSpPr>
        <p:spPr>
          <a:xfrm>
            <a:off x="3063603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036876D7-FC02-CE7B-EC1F-1B37F3357106}"/>
              </a:ext>
            </a:extLst>
          </p:cNvPr>
          <p:cNvSpPr/>
          <p:nvPr/>
        </p:nvSpPr>
        <p:spPr>
          <a:xfrm>
            <a:off x="3417700" y="1077245"/>
            <a:ext cx="469810" cy="469810"/>
          </a:xfrm>
          <a:prstGeom prst="cub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E52C0E93-8A10-B883-9EE8-90A8232D1443}"/>
              </a:ext>
            </a:extLst>
          </p:cNvPr>
          <p:cNvSpPr/>
          <p:nvPr/>
        </p:nvSpPr>
        <p:spPr>
          <a:xfrm>
            <a:off x="4902393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21FA7B47-2940-9065-ED40-C57FC17288ED}"/>
              </a:ext>
            </a:extLst>
          </p:cNvPr>
          <p:cNvSpPr/>
          <p:nvPr/>
        </p:nvSpPr>
        <p:spPr>
          <a:xfrm>
            <a:off x="5256490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7E2F2741-DF11-1638-5B77-698D12FA2D7B}"/>
              </a:ext>
            </a:extLst>
          </p:cNvPr>
          <p:cNvSpPr/>
          <p:nvPr/>
        </p:nvSpPr>
        <p:spPr>
          <a:xfrm>
            <a:off x="5610587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5A889158-A142-C546-75D3-0F25348F3F6E}"/>
              </a:ext>
            </a:extLst>
          </p:cNvPr>
          <p:cNvSpPr/>
          <p:nvPr/>
        </p:nvSpPr>
        <p:spPr>
          <a:xfrm>
            <a:off x="5964684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E0F49EEC-45AB-83DB-7B1D-9EB0C86AC06A}"/>
              </a:ext>
            </a:extLst>
          </p:cNvPr>
          <p:cNvSpPr/>
          <p:nvPr/>
        </p:nvSpPr>
        <p:spPr>
          <a:xfrm>
            <a:off x="6318781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758FF7BC-FF0A-099D-F8B5-ACDDB2AA23F4}"/>
              </a:ext>
            </a:extLst>
          </p:cNvPr>
          <p:cNvSpPr/>
          <p:nvPr/>
        </p:nvSpPr>
        <p:spPr>
          <a:xfrm>
            <a:off x="6672878" y="1077245"/>
            <a:ext cx="469810" cy="469810"/>
          </a:xfrm>
          <a:prstGeom prst="cube">
            <a:avLst/>
          </a:prstGeom>
          <a:solidFill>
            <a:srgbClr val="FFFF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AC91B1C1-8737-1D17-F74F-10F451CC1DDA}"/>
              </a:ext>
            </a:extLst>
          </p:cNvPr>
          <p:cNvSpPr/>
          <p:nvPr/>
        </p:nvSpPr>
        <p:spPr>
          <a:xfrm>
            <a:off x="7026975" y="1077245"/>
            <a:ext cx="469810" cy="469810"/>
          </a:xfrm>
          <a:prstGeom prst="cub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4D7EB78D-BC31-91DE-5018-9D2CFE825D2C}"/>
              </a:ext>
            </a:extLst>
          </p:cNvPr>
          <p:cNvSpPr/>
          <p:nvPr/>
        </p:nvSpPr>
        <p:spPr>
          <a:xfrm>
            <a:off x="7381072" y="1077245"/>
            <a:ext cx="469810" cy="469810"/>
          </a:xfrm>
          <a:prstGeom prst="cub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0673CFE8-8558-344A-9A7A-521B23AD98B6}"/>
              </a:ext>
            </a:extLst>
          </p:cNvPr>
          <p:cNvSpPr/>
          <p:nvPr/>
        </p:nvSpPr>
        <p:spPr>
          <a:xfrm>
            <a:off x="7735169" y="1077245"/>
            <a:ext cx="469810" cy="469810"/>
          </a:xfrm>
          <a:prstGeom prst="cube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F08EF85-CAC9-CB70-40CA-F722123263B7}"/>
              </a:ext>
            </a:extLst>
          </p:cNvPr>
          <p:cNvSpPr txBox="1"/>
          <p:nvPr/>
        </p:nvSpPr>
        <p:spPr>
          <a:xfrm>
            <a:off x="250137" y="354419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）利用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画图</a:t>
            </a:r>
            <a:r>
              <a:rPr lang="zh-CN" altLang="en-US" sz="2800" b="1" dirty="0">
                <a:latin typeface="+mj-lt"/>
                <a:ea typeface="+mn-ea"/>
              </a:rPr>
              <a:t>计算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ED13952E-D483-9AD3-BC4F-C03EA73F2C33}"/>
              </a:ext>
            </a:extLst>
          </p:cNvPr>
          <p:cNvSpPr/>
          <p:nvPr/>
        </p:nvSpPr>
        <p:spPr>
          <a:xfrm>
            <a:off x="1774575" y="2403305"/>
            <a:ext cx="3139465" cy="1894172"/>
          </a:xfrm>
          <a:prstGeom prst="wedgeRoundRectCallout">
            <a:avLst>
              <a:gd name="adj1" fmla="val -66420"/>
              <a:gd name="adj2" fmla="val 245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右图有</a:t>
            </a:r>
            <a:r>
              <a:rPr lang="en-US" altLang="zh-CN" sz="2800" b="1" dirty="0">
                <a:solidFill>
                  <a:schemeClr val="tx1"/>
                </a:solidFill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</a:rPr>
              <a:t>个方块，将其中</a:t>
            </a:r>
            <a:r>
              <a:rPr lang="en-US" altLang="zh-CN" sz="2800" b="1" dirty="0">
                <a:solidFill>
                  <a:schemeClr val="tx1"/>
                </a:solidFill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</a:rPr>
              <a:t>个方块涂黄色，另外</a:t>
            </a:r>
            <a:r>
              <a:rPr lang="en-US" altLang="zh-CN" sz="2800" b="1" dirty="0">
                <a:solidFill>
                  <a:schemeClr val="tx1"/>
                </a:solidFill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</a:rPr>
              <a:t>个方块涂绿色。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E7F8EB-DB25-DF70-84AA-BEE599727CDB}"/>
              </a:ext>
            </a:extLst>
          </p:cNvPr>
          <p:cNvSpPr txBox="1"/>
          <p:nvPr/>
        </p:nvSpPr>
        <p:spPr>
          <a:xfrm>
            <a:off x="5929132" y="185292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6+3=</a:t>
            </a:r>
            <a:endParaRPr lang="zh-CN" altLang="en-US" sz="2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2177CF-9725-2BC4-CB01-CA3447D0DABC}"/>
              </a:ext>
            </a:extLst>
          </p:cNvPr>
          <p:cNvSpPr txBox="1"/>
          <p:nvPr/>
        </p:nvSpPr>
        <p:spPr>
          <a:xfrm>
            <a:off x="5918804" y="2444342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3+6=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74485D-2067-E169-5AAC-0032F3E64B5B}"/>
              </a:ext>
            </a:extLst>
          </p:cNvPr>
          <p:cNvSpPr txBox="1"/>
          <p:nvPr/>
        </p:nvSpPr>
        <p:spPr>
          <a:xfrm>
            <a:off x="5918804" y="310111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9-3=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CD64B4-CF10-0E57-88F3-740CD91D818C}"/>
              </a:ext>
            </a:extLst>
          </p:cNvPr>
          <p:cNvSpPr txBox="1"/>
          <p:nvPr/>
        </p:nvSpPr>
        <p:spPr>
          <a:xfrm>
            <a:off x="5929132" y="367782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9-6=</a:t>
            </a:r>
            <a:endParaRPr lang="zh-CN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7AA7F00-1126-EE22-F238-9A8CF9AE7213}"/>
              </a:ext>
            </a:extLst>
          </p:cNvPr>
          <p:cNvSpPr/>
          <p:nvPr/>
        </p:nvSpPr>
        <p:spPr>
          <a:xfrm>
            <a:off x="6865606" y="1842327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9343379-7B9A-35A3-3BFB-0CC7A7DDDAB8}"/>
              </a:ext>
            </a:extLst>
          </p:cNvPr>
          <p:cNvSpPr/>
          <p:nvPr/>
        </p:nvSpPr>
        <p:spPr>
          <a:xfrm>
            <a:off x="6864254" y="2435135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063CC0B-3F83-8A0B-8FBE-D85553B3CE66}"/>
              </a:ext>
            </a:extLst>
          </p:cNvPr>
          <p:cNvSpPr/>
          <p:nvPr/>
        </p:nvSpPr>
        <p:spPr>
          <a:xfrm>
            <a:off x="6864253" y="3107246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B4C5772-8AC8-7BF9-0C9E-9736A026F41A}"/>
              </a:ext>
            </a:extLst>
          </p:cNvPr>
          <p:cNvSpPr/>
          <p:nvPr/>
        </p:nvSpPr>
        <p:spPr>
          <a:xfrm>
            <a:off x="6857404" y="3696291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DAD0D9-0393-1212-83AC-914C7DB2D00C}"/>
              </a:ext>
            </a:extLst>
          </p:cNvPr>
          <p:cNvSpPr txBox="1"/>
          <p:nvPr/>
        </p:nvSpPr>
        <p:spPr>
          <a:xfrm>
            <a:off x="6927042" y="1828237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AFAA3A-1E37-29C2-4B76-783BD53F41E1}"/>
              </a:ext>
            </a:extLst>
          </p:cNvPr>
          <p:cNvSpPr txBox="1"/>
          <p:nvPr/>
        </p:nvSpPr>
        <p:spPr>
          <a:xfrm>
            <a:off x="6907807" y="2422837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90631D5-1CAE-9FF9-0312-1C4A9DFED167}"/>
              </a:ext>
            </a:extLst>
          </p:cNvPr>
          <p:cNvSpPr txBox="1"/>
          <p:nvPr/>
        </p:nvSpPr>
        <p:spPr>
          <a:xfrm>
            <a:off x="6907807" y="3088781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014C44-4007-E585-D940-16EFABEB0E7A}"/>
              </a:ext>
            </a:extLst>
          </p:cNvPr>
          <p:cNvSpPr txBox="1"/>
          <p:nvPr/>
        </p:nvSpPr>
        <p:spPr>
          <a:xfrm>
            <a:off x="6920193" y="3663462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CC72133-F8E3-7DC7-2C09-E5F685F55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" y="2624887"/>
            <a:ext cx="1119605" cy="218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A76978F-4A8A-BC2A-088F-B18499D6BB3F}"/>
              </a:ext>
            </a:extLst>
          </p:cNvPr>
          <p:cNvSpPr txBox="1"/>
          <p:nvPr/>
        </p:nvSpPr>
        <p:spPr>
          <a:xfrm>
            <a:off x="250137" y="354419"/>
            <a:ext cx="77835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）利用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数的分与合</a:t>
            </a:r>
            <a:r>
              <a:rPr lang="zh-CN" altLang="en-US" sz="2800" b="1" dirty="0">
                <a:latin typeface="+mj-lt"/>
                <a:ea typeface="+mn-ea"/>
              </a:rPr>
              <a:t>计算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4788580-C436-8B92-824F-0B058BCD5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467" y="1116447"/>
            <a:ext cx="1519423" cy="2910605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95A67E97-033A-B47B-0E28-51936EC21A91}"/>
              </a:ext>
            </a:extLst>
          </p:cNvPr>
          <p:cNvSpPr/>
          <p:nvPr/>
        </p:nvSpPr>
        <p:spPr>
          <a:xfrm>
            <a:off x="2224697" y="1116447"/>
            <a:ext cx="5417879" cy="1096175"/>
          </a:xfrm>
          <a:prstGeom prst="wedgeRoundRectCallout">
            <a:avLst>
              <a:gd name="adj1" fmla="val -58975"/>
              <a:gd name="adj2" fmla="val -429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不画图，你还能写出其他得数是</a:t>
            </a:r>
            <a:r>
              <a:rPr lang="en-US" altLang="zh-CN" sz="2800" b="1" dirty="0">
                <a:solidFill>
                  <a:schemeClr val="tx1"/>
                </a:solidFill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</a:rPr>
              <a:t>的加法算式吗？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F166EBFA-2E44-8FC8-3EA3-C4BF0B0573C5}"/>
              </a:ext>
            </a:extLst>
          </p:cNvPr>
          <p:cNvGrpSpPr/>
          <p:nvPr/>
        </p:nvGrpSpPr>
        <p:grpSpPr>
          <a:xfrm>
            <a:off x="1605669" y="2274338"/>
            <a:ext cx="1114271" cy="2345589"/>
            <a:chOff x="1605669" y="2274338"/>
            <a:chExt cx="1114271" cy="2345589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76CC575-A600-0467-F136-1A1FB930E970}"/>
                </a:ext>
              </a:extLst>
            </p:cNvPr>
            <p:cNvGrpSpPr/>
            <p:nvPr/>
          </p:nvGrpSpPr>
          <p:grpSpPr>
            <a:xfrm>
              <a:off x="1605669" y="2274338"/>
              <a:ext cx="1114271" cy="1424795"/>
              <a:chOff x="1080045" y="3524569"/>
              <a:chExt cx="1114271" cy="1424795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1F0DDFC-F878-F844-4FDD-A6E38CA3D614}"/>
                  </a:ext>
                </a:extLst>
              </p:cNvPr>
              <p:cNvSpPr txBox="1"/>
              <p:nvPr/>
            </p:nvSpPr>
            <p:spPr>
              <a:xfrm>
                <a:off x="1847042" y="4426144"/>
                <a:ext cx="3472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92683CCA-8CC6-496B-08C4-76B403146578}"/>
                  </a:ext>
                </a:extLst>
              </p:cNvPr>
              <p:cNvSpPr txBox="1"/>
              <p:nvPr/>
            </p:nvSpPr>
            <p:spPr>
              <a:xfrm>
                <a:off x="1080045" y="4412346"/>
                <a:ext cx="3472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1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FF0546B1-AAE7-3548-7276-6A00B696318F}"/>
                  </a:ext>
                </a:extLst>
              </p:cNvPr>
              <p:cNvGrpSpPr/>
              <p:nvPr/>
            </p:nvGrpSpPr>
            <p:grpSpPr>
              <a:xfrm>
                <a:off x="1258866" y="3524569"/>
                <a:ext cx="708401" cy="872973"/>
                <a:chOff x="2636390" y="2258541"/>
                <a:chExt cx="909677" cy="1082689"/>
              </a:xfrm>
            </p:grpSpPr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3EC33610-D16D-14C2-EA0D-ED9ED8B0AC2A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8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22" name="组合 21">
                  <a:extLst>
                    <a:ext uri="{FF2B5EF4-FFF2-40B4-BE49-F238E27FC236}">
                      <a16:creationId xmlns:a16="http://schemas.microsoft.com/office/drawing/2014/main" id="{D28C4D8B-AC6B-ACB8-7414-1E47EB3176F1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23" name="直接连接符 22">
                    <a:extLst>
                      <a:ext uri="{FF2B5EF4-FFF2-40B4-BE49-F238E27FC236}">
                        <a16:creationId xmlns:a16="http://schemas.microsoft.com/office/drawing/2014/main" id="{5B5D0A5F-EB94-DF72-16A1-1B168D4163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>
                    <a:extLst>
                      <a:ext uri="{FF2B5EF4-FFF2-40B4-BE49-F238E27FC236}">
                        <a16:creationId xmlns:a16="http://schemas.microsoft.com/office/drawing/2014/main" id="{3A26844A-2FF6-CE28-65B2-F6F57C0C43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1021E25-0FFD-8763-709C-E5EEAD30EDC2}"/>
                </a:ext>
              </a:extLst>
            </p:cNvPr>
            <p:cNvSpPr txBox="1"/>
            <p:nvPr/>
          </p:nvSpPr>
          <p:spPr>
            <a:xfrm>
              <a:off x="2372666" y="3632470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1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95B5004-5D0C-BB6B-BA3C-9E503EE6803E}"/>
                </a:ext>
              </a:extLst>
            </p:cNvPr>
            <p:cNvSpPr txBox="1"/>
            <p:nvPr/>
          </p:nvSpPr>
          <p:spPr>
            <a:xfrm>
              <a:off x="1605669" y="3618672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7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64EB2C3-46DE-7911-F800-50892B2DBC68}"/>
                </a:ext>
              </a:extLst>
            </p:cNvPr>
            <p:cNvSpPr txBox="1"/>
            <p:nvPr/>
          </p:nvSpPr>
          <p:spPr>
            <a:xfrm>
              <a:off x="2372666" y="4096707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4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803CDA1-1F3C-2131-CA94-9A74F907E9D0}"/>
                </a:ext>
              </a:extLst>
            </p:cNvPr>
            <p:cNvSpPr txBox="1"/>
            <p:nvPr/>
          </p:nvSpPr>
          <p:spPr>
            <a:xfrm>
              <a:off x="1605669" y="4082909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4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A245A07-4302-2CA5-57E8-739D959B7FB6}"/>
              </a:ext>
            </a:extLst>
          </p:cNvPr>
          <p:cNvGrpSpPr/>
          <p:nvPr/>
        </p:nvGrpSpPr>
        <p:grpSpPr>
          <a:xfrm>
            <a:off x="5394812" y="2218481"/>
            <a:ext cx="1119455" cy="2743163"/>
            <a:chOff x="5394812" y="2218481"/>
            <a:chExt cx="1119455" cy="2743163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B3714A6B-79BF-0DEC-7B96-3E32A9C701BB}"/>
                </a:ext>
              </a:extLst>
            </p:cNvPr>
            <p:cNvGrpSpPr/>
            <p:nvPr/>
          </p:nvGrpSpPr>
          <p:grpSpPr>
            <a:xfrm>
              <a:off x="5394812" y="2218481"/>
              <a:ext cx="1114271" cy="1424795"/>
              <a:chOff x="1080045" y="3524569"/>
              <a:chExt cx="1114271" cy="1424795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1ECA46CE-133C-4FEA-76A4-F29A27CAB46C}"/>
                  </a:ext>
                </a:extLst>
              </p:cNvPr>
              <p:cNvSpPr txBox="1"/>
              <p:nvPr/>
            </p:nvSpPr>
            <p:spPr>
              <a:xfrm>
                <a:off x="1847042" y="4426144"/>
                <a:ext cx="3472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25FBF2C-1F12-6C1D-C57C-356C647802F4}"/>
                  </a:ext>
                </a:extLst>
              </p:cNvPr>
              <p:cNvSpPr txBox="1"/>
              <p:nvPr/>
            </p:nvSpPr>
            <p:spPr>
              <a:xfrm>
                <a:off x="1080045" y="4412346"/>
                <a:ext cx="34727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1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EC3D9CC2-9F4A-7CE8-F524-DBE5A6EE3848}"/>
                  </a:ext>
                </a:extLst>
              </p:cNvPr>
              <p:cNvGrpSpPr/>
              <p:nvPr/>
            </p:nvGrpSpPr>
            <p:grpSpPr>
              <a:xfrm>
                <a:off x="1258866" y="3524569"/>
                <a:ext cx="708401" cy="872973"/>
                <a:chOff x="2636390" y="2258541"/>
                <a:chExt cx="909677" cy="1082689"/>
              </a:xfrm>
            </p:grpSpPr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56587413-18DC-D73A-1C73-E638414590FA}"/>
                    </a:ext>
                  </a:extLst>
                </p:cNvPr>
                <p:cNvSpPr txBox="1"/>
                <p:nvPr/>
              </p:nvSpPr>
              <p:spPr>
                <a:xfrm>
                  <a:off x="2860811" y="2258541"/>
                  <a:ext cx="445943" cy="6489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latin typeface="+mj-lt"/>
                      <a:ea typeface="+mj-ea"/>
                    </a:rPr>
                    <a:t>9</a:t>
                  </a:r>
                  <a:endParaRPr lang="zh-CN" altLang="en-US" sz="2800" b="1" dirty="0">
                    <a:latin typeface="+mj-lt"/>
                    <a:ea typeface="+mj-ea"/>
                  </a:endParaRPr>
                </a:p>
              </p:txBody>
            </p:sp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46242F35-C1E0-85C5-B8C4-6774E4D2F5FC}"/>
                    </a:ext>
                  </a:extLst>
                </p:cNvPr>
                <p:cNvGrpSpPr/>
                <p:nvPr/>
              </p:nvGrpSpPr>
              <p:grpSpPr>
                <a:xfrm>
                  <a:off x="2636390" y="2823615"/>
                  <a:ext cx="909677" cy="517615"/>
                  <a:chOff x="1729218" y="3125806"/>
                  <a:chExt cx="909677" cy="517615"/>
                </a:xfrm>
              </p:grpSpPr>
              <p:cxnSp>
                <p:nvCxnSpPr>
                  <p:cNvPr id="35" name="直接连接符 34">
                    <a:extLst>
                      <a:ext uri="{FF2B5EF4-FFF2-40B4-BE49-F238E27FC236}">
                        <a16:creationId xmlns:a16="http://schemas.microsoft.com/office/drawing/2014/main" id="{9C0C5714-93EC-2D0E-9F61-D615F35523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729218" y="3134254"/>
                    <a:ext cx="426188" cy="50916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直接连接符 35">
                    <a:extLst>
                      <a:ext uri="{FF2B5EF4-FFF2-40B4-BE49-F238E27FC236}">
                        <a16:creationId xmlns:a16="http://schemas.microsoft.com/office/drawing/2014/main" id="{9C0320B9-5875-360E-941F-2D35921EFA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55406" y="3125806"/>
                    <a:ext cx="483489" cy="51761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F0F6311-428B-8C99-9E75-F5892BEA3E5C}"/>
                </a:ext>
              </a:extLst>
            </p:cNvPr>
            <p:cNvSpPr txBox="1"/>
            <p:nvPr/>
          </p:nvSpPr>
          <p:spPr>
            <a:xfrm>
              <a:off x="6161809" y="3546001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1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AD4AAC7-7C04-C72C-A795-1B47B9CDD48D}"/>
                </a:ext>
              </a:extLst>
            </p:cNvPr>
            <p:cNvSpPr txBox="1"/>
            <p:nvPr/>
          </p:nvSpPr>
          <p:spPr>
            <a:xfrm>
              <a:off x="5394812" y="3532203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8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DA08D3E2-7121-FBA6-0BB5-DE4C710FE75D}"/>
                </a:ext>
              </a:extLst>
            </p:cNvPr>
            <p:cNvSpPr txBox="1"/>
            <p:nvPr/>
          </p:nvSpPr>
          <p:spPr>
            <a:xfrm>
              <a:off x="6161809" y="4007008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7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4A4D5DD-45F8-20AC-B160-D2B436A4EA4E}"/>
                </a:ext>
              </a:extLst>
            </p:cNvPr>
            <p:cNvSpPr txBox="1"/>
            <p:nvPr/>
          </p:nvSpPr>
          <p:spPr>
            <a:xfrm>
              <a:off x="5394812" y="3993210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2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34E48A1-28A5-3A6B-910E-1456D60FB6D0}"/>
                </a:ext>
              </a:extLst>
            </p:cNvPr>
            <p:cNvSpPr txBox="1"/>
            <p:nvPr/>
          </p:nvSpPr>
          <p:spPr>
            <a:xfrm>
              <a:off x="6166993" y="4438424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2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443ACD3-084F-A0E0-E4B2-FA20BA2C7DB1}"/>
                </a:ext>
              </a:extLst>
            </p:cNvPr>
            <p:cNvSpPr txBox="1"/>
            <p:nvPr/>
          </p:nvSpPr>
          <p:spPr>
            <a:xfrm>
              <a:off x="5399996" y="442462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7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</p:grpSp>
      <p:sp>
        <p:nvSpPr>
          <p:cNvPr id="43" name="箭头: 右 42">
            <a:extLst>
              <a:ext uri="{FF2B5EF4-FFF2-40B4-BE49-F238E27FC236}">
                <a16:creationId xmlns:a16="http://schemas.microsoft.com/office/drawing/2014/main" id="{E11E8B59-AC13-B042-6BC0-612FF1A4F14E}"/>
              </a:ext>
            </a:extLst>
          </p:cNvPr>
          <p:cNvSpPr/>
          <p:nvPr/>
        </p:nvSpPr>
        <p:spPr>
          <a:xfrm>
            <a:off x="2896540" y="3257781"/>
            <a:ext cx="53057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2B9C08D-CBF7-C81E-A228-7796CCA2BD63}"/>
              </a:ext>
            </a:extLst>
          </p:cNvPr>
          <p:cNvSpPr txBox="1"/>
          <p:nvPr/>
        </p:nvSpPr>
        <p:spPr>
          <a:xfrm>
            <a:off x="3482753" y="2680913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1+7=8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6EDA17C-E0A5-9C66-56D3-03728A1662FA}"/>
              </a:ext>
            </a:extLst>
          </p:cNvPr>
          <p:cNvSpPr txBox="1"/>
          <p:nvPr/>
        </p:nvSpPr>
        <p:spPr>
          <a:xfrm>
            <a:off x="3482753" y="313529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7+1=8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5F74F93-47F1-0045-1E30-C951C0FBBD9E}"/>
              </a:ext>
            </a:extLst>
          </p:cNvPr>
          <p:cNvSpPr txBox="1"/>
          <p:nvPr/>
        </p:nvSpPr>
        <p:spPr>
          <a:xfrm>
            <a:off x="3482753" y="358966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4+4=8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7" name="箭头: 右 46">
            <a:extLst>
              <a:ext uri="{FF2B5EF4-FFF2-40B4-BE49-F238E27FC236}">
                <a16:creationId xmlns:a16="http://schemas.microsoft.com/office/drawing/2014/main" id="{CD3D09B9-0F52-D275-BFF3-3B172D47CD12}"/>
              </a:ext>
            </a:extLst>
          </p:cNvPr>
          <p:cNvSpPr/>
          <p:nvPr/>
        </p:nvSpPr>
        <p:spPr>
          <a:xfrm>
            <a:off x="6617117" y="3463880"/>
            <a:ext cx="530579" cy="33188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1553DD3-2B8D-A8F3-D423-7F0AB0B4D3A3}"/>
              </a:ext>
            </a:extLst>
          </p:cNvPr>
          <p:cNvSpPr txBox="1"/>
          <p:nvPr/>
        </p:nvSpPr>
        <p:spPr>
          <a:xfrm>
            <a:off x="7239801" y="265091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1+8=9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146EF8F-7F98-4B20-FB4B-0FDBDF4730AF}"/>
              </a:ext>
            </a:extLst>
          </p:cNvPr>
          <p:cNvSpPr txBox="1"/>
          <p:nvPr/>
        </p:nvSpPr>
        <p:spPr>
          <a:xfrm>
            <a:off x="7239801" y="31023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8+1=9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F7EFA72-8733-A736-122A-098D436FA52D}"/>
              </a:ext>
            </a:extLst>
          </p:cNvPr>
          <p:cNvSpPr txBox="1"/>
          <p:nvPr/>
        </p:nvSpPr>
        <p:spPr>
          <a:xfrm>
            <a:off x="7239801" y="355381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2+7=9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17F4855-283C-1E95-0C26-20D98E4E80EF}"/>
              </a:ext>
            </a:extLst>
          </p:cNvPr>
          <p:cNvSpPr txBox="1"/>
          <p:nvPr/>
        </p:nvSpPr>
        <p:spPr>
          <a:xfrm>
            <a:off x="7239801" y="40052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7+2=9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4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43" grpId="0" animBg="1"/>
      <p:bldP spid="44" grpId="0"/>
      <p:bldP spid="45" grpId="0"/>
      <p:bldP spid="46" grpId="0"/>
      <p:bldP spid="47" grpId="0" animBg="1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58A6A63-8968-5089-76F2-4B2FF9C92A11}"/>
              </a:ext>
            </a:extLst>
          </p:cNvPr>
          <p:cNvSpPr txBox="1"/>
          <p:nvPr/>
        </p:nvSpPr>
        <p:spPr>
          <a:xfrm>
            <a:off x="396894" y="501175"/>
            <a:ext cx="1691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想一想：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5BF5B0-7572-496D-1AF1-7F366771DAA1}"/>
              </a:ext>
            </a:extLst>
          </p:cNvPr>
          <p:cNvSpPr txBox="1"/>
          <p:nvPr/>
        </p:nvSpPr>
        <p:spPr>
          <a:xfrm>
            <a:off x="1865491" y="129981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4+4=</a:t>
            </a:r>
            <a:endParaRPr lang="zh-CN" altLang="en-US" sz="28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A9EC750-B001-C8C2-222C-A48AC53F16E8}"/>
              </a:ext>
            </a:extLst>
          </p:cNvPr>
          <p:cNvSpPr/>
          <p:nvPr/>
        </p:nvSpPr>
        <p:spPr>
          <a:xfrm>
            <a:off x="2801965" y="1289213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E55E6FB-FD79-94D4-C5E0-12556B9C024A}"/>
              </a:ext>
            </a:extLst>
          </p:cNvPr>
          <p:cNvSpPr txBox="1"/>
          <p:nvPr/>
        </p:nvSpPr>
        <p:spPr>
          <a:xfrm>
            <a:off x="2863401" y="1275123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D45169-AE7E-DF6C-01ED-1C1474F9D996}"/>
              </a:ext>
            </a:extLst>
          </p:cNvPr>
          <p:cNvSpPr txBox="1"/>
          <p:nvPr/>
        </p:nvSpPr>
        <p:spPr>
          <a:xfrm>
            <a:off x="4743900" y="127074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8-4=</a:t>
            </a:r>
            <a:endParaRPr lang="zh-CN" altLang="en-US" sz="2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13B8A6-3C9F-2BC4-322B-2828320774A7}"/>
              </a:ext>
            </a:extLst>
          </p:cNvPr>
          <p:cNvSpPr/>
          <p:nvPr/>
        </p:nvSpPr>
        <p:spPr>
          <a:xfrm>
            <a:off x="5672172" y="1289213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28FBCB-8154-F2EE-029D-D8E776979B87}"/>
              </a:ext>
            </a:extLst>
          </p:cNvPr>
          <p:cNvSpPr txBox="1"/>
          <p:nvPr/>
        </p:nvSpPr>
        <p:spPr>
          <a:xfrm>
            <a:off x="5734961" y="1256384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6B4BC31F-46E3-62FF-893E-E9A7897FA47F}"/>
              </a:ext>
            </a:extLst>
          </p:cNvPr>
          <p:cNvSpPr/>
          <p:nvPr/>
        </p:nvSpPr>
        <p:spPr>
          <a:xfrm>
            <a:off x="1076235" y="3488866"/>
            <a:ext cx="469810" cy="46981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8631DC67-86D3-EB04-70FD-7956B8726D4E}"/>
              </a:ext>
            </a:extLst>
          </p:cNvPr>
          <p:cNvSpPr/>
          <p:nvPr/>
        </p:nvSpPr>
        <p:spPr>
          <a:xfrm>
            <a:off x="1430332" y="3488866"/>
            <a:ext cx="469810" cy="46981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542CC6F7-9E51-7FA5-2B03-4769628C7B44}"/>
              </a:ext>
            </a:extLst>
          </p:cNvPr>
          <p:cNvSpPr/>
          <p:nvPr/>
        </p:nvSpPr>
        <p:spPr>
          <a:xfrm>
            <a:off x="1784429" y="3488866"/>
            <a:ext cx="469810" cy="46981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42223830-1D37-A317-6C89-A0E5D41D7966}"/>
              </a:ext>
            </a:extLst>
          </p:cNvPr>
          <p:cNvSpPr/>
          <p:nvPr/>
        </p:nvSpPr>
        <p:spPr>
          <a:xfrm>
            <a:off x="2138526" y="3488866"/>
            <a:ext cx="469810" cy="46981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C9706283-5D7E-1FF5-DBF6-7477ED59E905}"/>
              </a:ext>
            </a:extLst>
          </p:cNvPr>
          <p:cNvSpPr/>
          <p:nvPr/>
        </p:nvSpPr>
        <p:spPr>
          <a:xfrm>
            <a:off x="2492623" y="3488866"/>
            <a:ext cx="469810" cy="469810"/>
          </a:xfrm>
          <a:prstGeom prst="cub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578AE8D2-8BBD-187E-E03B-A111D5A766CE}"/>
              </a:ext>
            </a:extLst>
          </p:cNvPr>
          <p:cNvSpPr/>
          <p:nvPr/>
        </p:nvSpPr>
        <p:spPr>
          <a:xfrm>
            <a:off x="2846720" y="3488866"/>
            <a:ext cx="469810" cy="469810"/>
          </a:xfrm>
          <a:prstGeom prst="cub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58510539-26E1-A07D-46F7-E02CB449B8B6}"/>
              </a:ext>
            </a:extLst>
          </p:cNvPr>
          <p:cNvSpPr/>
          <p:nvPr/>
        </p:nvSpPr>
        <p:spPr>
          <a:xfrm>
            <a:off x="3200817" y="3488866"/>
            <a:ext cx="469810" cy="469810"/>
          </a:xfrm>
          <a:prstGeom prst="cub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B4A8FF96-1BAC-C783-2306-FD3D501E2467}"/>
              </a:ext>
            </a:extLst>
          </p:cNvPr>
          <p:cNvSpPr/>
          <p:nvPr/>
        </p:nvSpPr>
        <p:spPr>
          <a:xfrm>
            <a:off x="3554914" y="3488866"/>
            <a:ext cx="469810" cy="469810"/>
          </a:xfrm>
          <a:prstGeom prst="cub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FC00901-8B29-242F-9C37-D439359047FD}"/>
              </a:ext>
            </a:extLst>
          </p:cNvPr>
          <p:cNvGrpSpPr/>
          <p:nvPr/>
        </p:nvGrpSpPr>
        <p:grpSpPr>
          <a:xfrm>
            <a:off x="6229831" y="2965646"/>
            <a:ext cx="1046240" cy="1410997"/>
            <a:chOff x="1080045" y="3524569"/>
            <a:chExt cx="1046240" cy="141099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E90FA07-EA2D-7EFC-16CA-30065410A8CD}"/>
                </a:ext>
              </a:extLst>
            </p:cNvPr>
            <p:cNvSpPr txBox="1"/>
            <p:nvPr/>
          </p:nvSpPr>
          <p:spPr>
            <a:xfrm>
              <a:off x="1779011" y="441234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4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2D1CAD7-2390-4A8F-A4A1-9FBB7FC0B1F0}"/>
                </a:ext>
              </a:extLst>
            </p:cNvPr>
            <p:cNvSpPr txBox="1"/>
            <p:nvPr/>
          </p:nvSpPr>
          <p:spPr>
            <a:xfrm>
              <a:off x="1080045" y="4412346"/>
              <a:ext cx="3472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j-ea"/>
                </a:rPr>
                <a:t>4</a:t>
              </a:r>
              <a:endParaRPr lang="zh-CN" altLang="en-US" sz="2800" b="1" dirty="0">
                <a:latin typeface="+mj-lt"/>
                <a:ea typeface="+mj-ea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556900F-6A76-EABD-5117-550D2875ADD9}"/>
                </a:ext>
              </a:extLst>
            </p:cNvPr>
            <p:cNvGrpSpPr/>
            <p:nvPr/>
          </p:nvGrpSpPr>
          <p:grpSpPr>
            <a:xfrm>
              <a:off x="1258866" y="3524569"/>
              <a:ext cx="708401" cy="872973"/>
              <a:chOff x="2636390" y="2258541"/>
              <a:chExt cx="909677" cy="1082689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F1F1603-8D8F-1A26-CAAD-C6987427FF86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8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E55A4A21-70F2-CEEB-F91B-656568352513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96ADBDB1-DEA5-DDF0-2DB4-E8E15F4CB8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>
                  <a:extLst>
                    <a:ext uri="{FF2B5EF4-FFF2-40B4-BE49-F238E27FC236}">
                      <a16:creationId xmlns:a16="http://schemas.microsoft.com/office/drawing/2014/main" id="{8AD9DBAF-95AC-E63B-425B-B0021C6538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BF9598F-8881-E49C-EDDC-B65346911D99}"/>
              </a:ext>
            </a:extLst>
          </p:cNvPr>
          <p:cNvSpPr txBox="1"/>
          <p:nvPr/>
        </p:nvSpPr>
        <p:spPr>
          <a:xfrm>
            <a:off x="537055" y="2442426"/>
            <a:ext cx="24754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①利用画图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9B9603B-ADBA-6A1F-0F3E-5CD273A6F399}"/>
              </a:ext>
            </a:extLst>
          </p:cNvPr>
          <p:cNvSpPr txBox="1"/>
          <p:nvPr/>
        </p:nvSpPr>
        <p:spPr>
          <a:xfrm>
            <a:off x="4414520" y="2442426"/>
            <a:ext cx="3179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②利用数的分与合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142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62C9E1-753A-9F79-D836-AB2FCEB975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4E9"/>
              </a:clrFrom>
              <a:clrTo>
                <a:srgbClr val="FEF4E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123" y="404087"/>
            <a:ext cx="1990001" cy="57129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19B6707-A030-DACC-D2AA-ED3AB51EA6E7}"/>
              </a:ext>
            </a:extLst>
          </p:cNvPr>
          <p:cNvSpPr txBox="1"/>
          <p:nvPr/>
        </p:nvSpPr>
        <p:spPr>
          <a:xfrm>
            <a:off x="753533" y="1273830"/>
            <a:ext cx="7938911" cy="259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的加、减法的计算方法：</a:t>
            </a:r>
            <a:endParaRPr lang="en-US" altLang="zh-CN" sz="2800" b="1" dirty="0">
              <a:latin typeface="+mj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）摆一摆，看图数出得数。</a:t>
            </a:r>
            <a:endParaRPr lang="en-US" altLang="zh-CN" sz="2800" b="1" dirty="0">
              <a:latin typeface="+mj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）利用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、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的组成计算。</a:t>
            </a:r>
            <a:endParaRPr lang="en-US" altLang="zh-CN" sz="2800" b="1" dirty="0">
              <a:latin typeface="+mj-lt"/>
              <a:ea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（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）利用加、减法算式之间的关系推算出得数。</a:t>
            </a:r>
          </a:p>
        </p:txBody>
      </p:sp>
    </p:spTree>
    <p:extLst>
      <p:ext uri="{BB962C8B-B14F-4D97-AF65-F5344CB8AC3E}">
        <p14:creationId xmlns:p14="http://schemas.microsoft.com/office/powerpoint/2010/main" val="14316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FC14C0-9B81-3FB7-7B5C-01DB3A162DA6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1505233-7CAD-97A1-E4C6-727392CD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9403C5-0B10-903C-E595-D9BFDE5A61D5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340835" y="416304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P50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837784C-E00A-07D6-A6B0-024B45B057C4}"/>
              </a:ext>
            </a:extLst>
          </p:cNvPr>
          <p:cNvSpPr txBox="1"/>
          <p:nvPr/>
        </p:nvSpPr>
        <p:spPr>
          <a:xfrm>
            <a:off x="1330253" y="1736700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7+1=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B0DFDA9-C8C1-9D5A-10DF-4DCDC54CF773}"/>
              </a:ext>
            </a:extLst>
          </p:cNvPr>
          <p:cNvSpPr txBox="1"/>
          <p:nvPr/>
        </p:nvSpPr>
        <p:spPr>
          <a:xfrm>
            <a:off x="1319925" y="2328114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1+7=</a:t>
            </a:r>
            <a:endParaRPr lang="zh-CN" altLang="en-US" sz="2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BCA0812-BE04-26B9-BB71-B5A19675EE09}"/>
              </a:ext>
            </a:extLst>
          </p:cNvPr>
          <p:cNvSpPr txBox="1"/>
          <p:nvPr/>
        </p:nvSpPr>
        <p:spPr>
          <a:xfrm>
            <a:off x="1319925" y="298488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8-1=</a:t>
            </a:r>
            <a:endParaRPr lang="zh-CN" altLang="en-US" sz="2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187263-4D05-B373-BA3E-2A36D8EC9184}"/>
              </a:ext>
            </a:extLst>
          </p:cNvPr>
          <p:cNvSpPr txBox="1"/>
          <p:nvPr/>
        </p:nvSpPr>
        <p:spPr>
          <a:xfrm>
            <a:off x="1330253" y="356159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8-7=</a:t>
            </a:r>
            <a:endParaRPr lang="zh-CN" altLang="en-US" sz="28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8552447-DC85-CAAC-DA66-234F5CE8F3C2}"/>
              </a:ext>
            </a:extLst>
          </p:cNvPr>
          <p:cNvSpPr/>
          <p:nvPr/>
        </p:nvSpPr>
        <p:spPr>
          <a:xfrm>
            <a:off x="2266727" y="1726099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B3697C5-1137-654A-9D17-136829BFF8D6}"/>
              </a:ext>
            </a:extLst>
          </p:cNvPr>
          <p:cNvSpPr/>
          <p:nvPr/>
        </p:nvSpPr>
        <p:spPr>
          <a:xfrm>
            <a:off x="2265375" y="2318907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3A98972-7F56-5DEC-52FA-BFE1D6F2E0C8}"/>
              </a:ext>
            </a:extLst>
          </p:cNvPr>
          <p:cNvSpPr/>
          <p:nvPr/>
        </p:nvSpPr>
        <p:spPr>
          <a:xfrm>
            <a:off x="2265374" y="2991018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A498A07-666C-6B05-3557-C3D7641C1111}"/>
              </a:ext>
            </a:extLst>
          </p:cNvPr>
          <p:cNvSpPr/>
          <p:nvPr/>
        </p:nvSpPr>
        <p:spPr>
          <a:xfrm>
            <a:off x="2281103" y="3580063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E4ADC7B-B7EB-21AA-E705-05F2876C9BA6}"/>
              </a:ext>
            </a:extLst>
          </p:cNvPr>
          <p:cNvSpPr txBox="1"/>
          <p:nvPr/>
        </p:nvSpPr>
        <p:spPr>
          <a:xfrm>
            <a:off x="2328163" y="1712009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003987B-5D01-1D04-DD20-EB4FD4D56030}"/>
              </a:ext>
            </a:extLst>
          </p:cNvPr>
          <p:cNvSpPr txBox="1"/>
          <p:nvPr/>
        </p:nvSpPr>
        <p:spPr>
          <a:xfrm>
            <a:off x="2308928" y="2306609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19CA4F-FC0C-9064-B0A1-DEC04C64688C}"/>
              </a:ext>
            </a:extLst>
          </p:cNvPr>
          <p:cNvSpPr txBox="1"/>
          <p:nvPr/>
        </p:nvSpPr>
        <p:spPr>
          <a:xfrm>
            <a:off x="2308928" y="2972553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87070E-3A2C-C71F-B3DA-DA4B951008E4}"/>
              </a:ext>
            </a:extLst>
          </p:cNvPr>
          <p:cNvSpPr txBox="1"/>
          <p:nvPr/>
        </p:nvSpPr>
        <p:spPr>
          <a:xfrm>
            <a:off x="2343892" y="3547234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5066C00-2D55-007B-C7D8-5E4253A068B9}"/>
              </a:ext>
            </a:extLst>
          </p:cNvPr>
          <p:cNvSpPr txBox="1"/>
          <p:nvPr/>
        </p:nvSpPr>
        <p:spPr>
          <a:xfrm>
            <a:off x="514477" y="1054648"/>
            <a:ext cx="24754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1.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51843AE-99F6-4180-4827-FD77EAB310AD}"/>
              </a:ext>
            </a:extLst>
          </p:cNvPr>
          <p:cNvSpPr txBox="1"/>
          <p:nvPr/>
        </p:nvSpPr>
        <p:spPr>
          <a:xfrm>
            <a:off x="3599836" y="176139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7+2=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EE2A86-BADD-4690-BB64-542DA337F80F}"/>
              </a:ext>
            </a:extLst>
          </p:cNvPr>
          <p:cNvSpPr txBox="1"/>
          <p:nvPr/>
        </p:nvSpPr>
        <p:spPr>
          <a:xfrm>
            <a:off x="3589508" y="235280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2+7=</a:t>
            </a:r>
            <a:endParaRPr lang="zh-CN" altLang="en-US" sz="2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24060E-74C4-569D-E7A9-258C9D5FB704}"/>
              </a:ext>
            </a:extLst>
          </p:cNvPr>
          <p:cNvSpPr txBox="1"/>
          <p:nvPr/>
        </p:nvSpPr>
        <p:spPr>
          <a:xfrm>
            <a:off x="3589508" y="300957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9-2=</a:t>
            </a:r>
            <a:endParaRPr lang="zh-CN" altLang="en-US" sz="2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61A700-F42B-F399-ADC2-D0C914B0623C}"/>
              </a:ext>
            </a:extLst>
          </p:cNvPr>
          <p:cNvSpPr txBox="1"/>
          <p:nvPr/>
        </p:nvSpPr>
        <p:spPr>
          <a:xfrm>
            <a:off x="3599836" y="358628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9-7=</a:t>
            </a:r>
            <a:endParaRPr lang="zh-CN" altLang="en-US" sz="2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42BAD97-0411-52B6-1E8D-13CED97A5FEC}"/>
              </a:ext>
            </a:extLst>
          </p:cNvPr>
          <p:cNvSpPr/>
          <p:nvPr/>
        </p:nvSpPr>
        <p:spPr>
          <a:xfrm>
            <a:off x="4536310" y="1750790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EAFC3C-E072-993E-02CE-095FBB62B6AD}"/>
              </a:ext>
            </a:extLst>
          </p:cNvPr>
          <p:cNvSpPr/>
          <p:nvPr/>
        </p:nvSpPr>
        <p:spPr>
          <a:xfrm>
            <a:off x="4534958" y="2343598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F8F4C6F-44C4-69D2-BDB2-187D8082FE77}"/>
              </a:ext>
            </a:extLst>
          </p:cNvPr>
          <p:cNvSpPr/>
          <p:nvPr/>
        </p:nvSpPr>
        <p:spPr>
          <a:xfrm>
            <a:off x="4534957" y="3015709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A326784-6D7F-C580-AA39-9279310BEEDB}"/>
              </a:ext>
            </a:extLst>
          </p:cNvPr>
          <p:cNvSpPr/>
          <p:nvPr/>
        </p:nvSpPr>
        <p:spPr>
          <a:xfrm>
            <a:off x="4550686" y="3604754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0921345-1A6B-9CE3-1BC8-116DB19CC060}"/>
              </a:ext>
            </a:extLst>
          </p:cNvPr>
          <p:cNvSpPr txBox="1"/>
          <p:nvPr/>
        </p:nvSpPr>
        <p:spPr>
          <a:xfrm>
            <a:off x="4597746" y="1736700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C002286-A2C0-6A2A-222F-6B51128D5458}"/>
              </a:ext>
            </a:extLst>
          </p:cNvPr>
          <p:cNvSpPr txBox="1"/>
          <p:nvPr/>
        </p:nvSpPr>
        <p:spPr>
          <a:xfrm>
            <a:off x="4578511" y="2331300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58C611F-27EF-0BAD-0E9D-997E697572CB}"/>
              </a:ext>
            </a:extLst>
          </p:cNvPr>
          <p:cNvSpPr txBox="1"/>
          <p:nvPr/>
        </p:nvSpPr>
        <p:spPr>
          <a:xfrm>
            <a:off x="4578511" y="2997244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9B76A32-8374-FC18-23F0-57AAC5353204}"/>
              </a:ext>
            </a:extLst>
          </p:cNvPr>
          <p:cNvSpPr txBox="1"/>
          <p:nvPr/>
        </p:nvSpPr>
        <p:spPr>
          <a:xfrm>
            <a:off x="4613475" y="3571925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5787199-52F8-23AE-1DCA-36FADFC1F182}"/>
              </a:ext>
            </a:extLst>
          </p:cNvPr>
          <p:cNvSpPr txBox="1"/>
          <p:nvPr/>
        </p:nvSpPr>
        <p:spPr>
          <a:xfrm>
            <a:off x="5985161" y="1761391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8+1=</a:t>
            </a:r>
            <a:endParaRPr lang="zh-CN" altLang="en-US" sz="28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7C93537-3589-32D7-6C33-6021703E4F7D}"/>
              </a:ext>
            </a:extLst>
          </p:cNvPr>
          <p:cNvSpPr txBox="1"/>
          <p:nvPr/>
        </p:nvSpPr>
        <p:spPr>
          <a:xfrm>
            <a:off x="5974833" y="2352805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1+8=</a:t>
            </a:r>
            <a:endParaRPr lang="zh-CN" altLang="en-US" sz="28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A290A02-1703-FEFE-CA94-7B1E340C1984}"/>
              </a:ext>
            </a:extLst>
          </p:cNvPr>
          <p:cNvSpPr txBox="1"/>
          <p:nvPr/>
        </p:nvSpPr>
        <p:spPr>
          <a:xfrm>
            <a:off x="5974833" y="3009577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9-1=</a:t>
            </a:r>
            <a:endParaRPr lang="zh-CN" altLang="en-US" sz="2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56C6FB4-C02D-D969-DC8B-CDAC3B6F5702}"/>
              </a:ext>
            </a:extLst>
          </p:cNvPr>
          <p:cNvSpPr txBox="1"/>
          <p:nvPr/>
        </p:nvSpPr>
        <p:spPr>
          <a:xfrm>
            <a:off x="5985161" y="3586289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9-8=</a:t>
            </a:r>
            <a:endParaRPr lang="zh-CN" altLang="en-US" sz="28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CEC24FB-D6AB-D19A-088B-5AEC791976DE}"/>
              </a:ext>
            </a:extLst>
          </p:cNvPr>
          <p:cNvSpPr/>
          <p:nvPr/>
        </p:nvSpPr>
        <p:spPr>
          <a:xfrm>
            <a:off x="6921635" y="1750790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9AD9B49-C4EA-DB2A-6648-A90E3AA27C2D}"/>
              </a:ext>
            </a:extLst>
          </p:cNvPr>
          <p:cNvSpPr/>
          <p:nvPr/>
        </p:nvSpPr>
        <p:spPr>
          <a:xfrm>
            <a:off x="6920283" y="2343598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1F535D1-D3D1-3C4B-8920-CDB0C1368A65}"/>
              </a:ext>
            </a:extLst>
          </p:cNvPr>
          <p:cNvSpPr/>
          <p:nvPr/>
        </p:nvSpPr>
        <p:spPr>
          <a:xfrm>
            <a:off x="6920282" y="3015709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7075696-E8F5-5DAF-9553-2C0EA59F2C22}"/>
              </a:ext>
            </a:extLst>
          </p:cNvPr>
          <p:cNvSpPr/>
          <p:nvPr/>
        </p:nvSpPr>
        <p:spPr>
          <a:xfrm>
            <a:off x="6936011" y="3604754"/>
            <a:ext cx="504755" cy="504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B25BF65-BCFC-4AA5-64E2-D29F6F457BF7}"/>
              </a:ext>
            </a:extLst>
          </p:cNvPr>
          <p:cNvSpPr txBox="1"/>
          <p:nvPr/>
        </p:nvSpPr>
        <p:spPr>
          <a:xfrm>
            <a:off x="6983071" y="1736700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A82ED41-E04C-B519-3814-037DAE5E7267}"/>
              </a:ext>
            </a:extLst>
          </p:cNvPr>
          <p:cNvSpPr txBox="1"/>
          <p:nvPr/>
        </p:nvSpPr>
        <p:spPr>
          <a:xfrm>
            <a:off x="6963836" y="2331300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7BAC683-4008-CAB6-434C-39C914385EF1}"/>
              </a:ext>
            </a:extLst>
          </p:cNvPr>
          <p:cNvSpPr txBox="1"/>
          <p:nvPr/>
        </p:nvSpPr>
        <p:spPr>
          <a:xfrm>
            <a:off x="6963836" y="2997244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ABB0753-1D11-04E2-34F4-822D1374836E}"/>
              </a:ext>
            </a:extLst>
          </p:cNvPr>
          <p:cNvSpPr txBox="1"/>
          <p:nvPr/>
        </p:nvSpPr>
        <p:spPr>
          <a:xfrm>
            <a:off x="6998800" y="3571925"/>
            <a:ext cx="37917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40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0974DD-3DD6-663D-75DF-FCD3A5E33121}"/>
              </a:ext>
            </a:extLst>
          </p:cNvPr>
          <p:cNvSpPr txBox="1"/>
          <p:nvPr/>
        </p:nvSpPr>
        <p:spPr>
          <a:xfrm>
            <a:off x="4340835" y="416304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P50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3BCF62-9919-D57D-84AA-660D5C35172D}"/>
              </a:ext>
            </a:extLst>
          </p:cNvPr>
          <p:cNvSpPr txBox="1"/>
          <p:nvPr/>
        </p:nvSpPr>
        <p:spPr>
          <a:xfrm>
            <a:off x="480610" y="816414"/>
            <a:ext cx="24754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2.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7D46C5-EA17-7E1B-2647-A9F5D82E7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674" y="1456820"/>
            <a:ext cx="3211305" cy="133437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B073D18-2685-60FA-64C6-813A2586067A}"/>
              </a:ext>
            </a:extLst>
          </p:cNvPr>
          <p:cNvSpPr txBox="1"/>
          <p:nvPr/>
        </p:nvSpPr>
        <p:spPr>
          <a:xfrm>
            <a:off x="1008589" y="2990310"/>
            <a:ext cx="33293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每次盖住卡片的一部分，说出一个减法算式。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A769DC-390E-D198-C98C-76F29A351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677" y="1456820"/>
            <a:ext cx="3142875" cy="13441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AB162F0-A9CB-56D3-F3DB-058A7FB29695}"/>
              </a:ext>
            </a:extLst>
          </p:cNvPr>
          <p:cNvSpPr txBox="1"/>
          <p:nvPr/>
        </p:nvSpPr>
        <p:spPr>
          <a:xfrm>
            <a:off x="5129677" y="2990310"/>
            <a:ext cx="34448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用这张卡片，照样子做一做、说一说。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0214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3061878" y="1008725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和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的加、减法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1FBC29-0AAF-7EB8-5801-C509052679C5}"/>
              </a:ext>
            </a:extLst>
          </p:cNvPr>
          <p:cNvSpPr txBox="1"/>
          <p:nvPr/>
        </p:nvSpPr>
        <p:spPr>
          <a:xfrm>
            <a:off x="2779278" y="312491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8-5=3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9D67CA-8B03-B0A2-02C4-80A3F6603D13}"/>
              </a:ext>
            </a:extLst>
          </p:cNvPr>
          <p:cNvSpPr txBox="1"/>
          <p:nvPr/>
        </p:nvSpPr>
        <p:spPr>
          <a:xfrm>
            <a:off x="2779278" y="378670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8-3=5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901B3B-1CB1-9C17-51A9-860F734A26AF}"/>
              </a:ext>
            </a:extLst>
          </p:cNvPr>
          <p:cNvSpPr txBox="1"/>
          <p:nvPr/>
        </p:nvSpPr>
        <p:spPr>
          <a:xfrm>
            <a:off x="2779278" y="18208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5+3=8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851FC79-A9C5-8A2C-6013-6304DD869B29}"/>
              </a:ext>
            </a:extLst>
          </p:cNvPr>
          <p:cNvSpPr txBox="1"/>
          <p:nvPr/>
        </p:nvSpPr>
        <p:spPr>
          <a:xfrm>
            <a:off x="2779278" y="24826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3+5=8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C1DFE54-53E8-C567-0BDE-DE46D6807EE0}"/>
              </a:ext>
            </a:extLst>
          </p:cNvPr>
          <p:cNvSpPr txBox="1"/>
          <p:nvPr/>
        </p:nvSpPr>
        <p:spPr>
          <a:xfrm>
            <a:off x="4692745" y="312491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9-5=4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07DDBB4-E3A1-E061-5212-AFA6388579F4}"/>
              </a:ext>
            </a:extLst>
          </p:cNvPr>
          <p:cNvSpPr txBox="1"/>
          <p:nvPr/>
        </p:nvSpPr>
        <p:spPr>
          <a:xfrm>
            <a:off x="4692745" y="378670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9-4=5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EA54D2-3B53-86CF-4DFD-F0C0BBAECC45}"/>
              </a:ext>
            </a:extLst>
          </p:cNvPr>
          <p:cNvSpPr txBox="1"/>
          <p:nvPr/>
        </p:nvSpPr>
        <p:spPr>
          <a:xfrm>
            <a:off x="4692745" y="1820878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5+4=9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D01324-5744-BC02-88D3-9C9A4E011D49}"/>
              </a:ext>
            </a:extLst>
          </p:cNvPr>
          <p:cNvSpPr txBox="1"/>
          <p:nvPr/>
        </p:nvSpPr>
        <p:spPr>
          <a:xfrm>
            <a:off x="4692745" y="2482666"/>
            <a:ext cx="1213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4+5=9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</TotalTime>
  <Pages>0</Pages>
  <Words>783</Words>
  <Characters>0</Characters>
  <Application>Microsoft Office PowerPoint</Application>
  <DocSecurity>0</DocSecurity>
  <PresentationFormat>全屏显示(16:9)</PresentationFormat>
  <Lines>0</Lines>
  <Paragraphs>205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黑体</vt:lpstr>
      <vt:lpstr>楷体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173</cp:revision>
  <dcterms:created xsi:type="dcterms:W3CDTF">2016-01-14T07:05:12Z</dcterms:created>
  <dcterms:modified xsi:type="dcterms:W3CDTF">2024-08-27T02:57:50Z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