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22"/>
  </p:notesMasterIdLst>
  <p:sldIdLst>
    <p:sldId id="447" r:id="rId2"/>
    <p:sldId id="487" r:id="rId3"/>
    <p:sldId id="510" r:id="rId4"/>
    <p:sldId id="528" r:id="rId5"/>
    <p:sldId id="529" r:id="rId6"/>
    <p:sldId id="530" r:id="rId7"/>
    <p:sldId id="531" r:id="rId8"/>
    <p:sldId id="532" r:id="rId9"/>
    <p:sldId id="533" r:id="rId10"/>
    <p:sldId id="534" r:id="rId11"/>
    <p:sldId id="535" r:id="rId12"/>
    <p:sldId id="536" r:id="rId13"/>
    <p:sldId id="540" r:id="rId14"/>
    <p:sldId id="537" r:id="rId15"/>
    <p:sldId id="502" r:id="rId16"/>
    <p:sldId id="541" r:id="rId17"/>
    <p:sldId id="485" r:id="rId18"/>
    <p:sldId id="486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7CBFF"/>
    <a:srgbClr val="DA4E4E"/>
    <a:srgbClr val="FBDCCD"/>
    <a:srgbClr val="E2F2F1"/>
    <a:srgbClr val="B3DDDA"/>
    <a:srgbClr val="F9B57D"/>
    <a:srgbClr val="BFE1E8"/>
    <a:srgbClr val="97C5E4"/>
    <a:srgbClr val="A3D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98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402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0E39F1F1-17EF-4C79-97FF-6DABFF2247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7E4E2D02-B09A-4F84-88A1-AABE8915538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165BF5BF-06C8-4CEB-9AC9-82EA6F79A70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64646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DDE58B08-656D-4DF9-B904-5EF048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685018" cy="904875"/>
          </a:xfrm>
          <a:prstGeom prst="rect">
            <a:avLst/>
          </a:prstGeom>
          <a:noFill/>
        </p:spPr>
        <p:txBody>
          <a:bodyPr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2.6~9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的加、减法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7643" y="2878384"/>
            <a:ext cx="3816627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CN" altLang="en-US" sz="3200" b="1" dirty="0">
                <a:solidFill>
                  <a:srgbClr val="1D7D59"/>
                </a:solidFill>
                <a:latin typeface="+mn-lt"/>
              </a:rPr>
              <a:t>解决问题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AF4E657-50B2-04D8-9C05-5A782AD10E13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情境导入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75A9A5C-C28E-19A6-5A90-2CA2275ACF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71"/>
          <a:stretch/>
        </p:blipFill>
        <p:spPr>
          <a:xfrm>
            <a:off x="2492693" y="329682"/>
            <a:ext cx="6026645" cy="456969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AFD7E2E-CFF9-D72B-4705-A58D36C68524}"/>
              </a:ext>
            </a:extLst>
          </p:cNvPr>
          <p:cNvSpPr txBox="1"/>
          <p:nvPr/>
        </p:nvSpPr>
        <p:spPr>
          <a:xfrm>
            <a:off x="309662" y="1663809"/>
            <a:ext cx="22081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+mj-lt"/>
                <a:ea typeface="+mn-ea"/>
              </a:rPr>
              <a:t>说一说，在美丽森林的一角，你们看到了什么？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89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0945C5-E67B-EF95-112D-5D00B0E2B344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219700F-453E-4A7E-30A3-2937603F6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B38FB1C-3F85-E9B3-EB4F-C2AA21D03B64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BB24B01F-B159-A1A2-0C42-AB2BC21A0EBD}"/>
              </a:ext>
            </a:extLst>
          </p:cNvPr>
          <p:cNvSpPr txBox="1"/>
          <p:nvPr/>
        </p:nvSpPr>
        <p:spPr>
          <a:xfrm>
            <a:off x="2345224" y="466120"/>
            <a:ext cx="4823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关于小鹿，你知道了什么？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EE7C857A-CF52-77EF-5FB7-511D9EF2DE04}"/>
              </a:ext>
            </a:extLst>
          </p:cNvPr>
          <p:cNvSpPr/>
          <p:nvPr/>
        </p:nvSpPr>
        <p:spPr>
          <a:xfrm>
            <a:off x="1583956" y="3999838"/>
            <a:ext cx="2807422" cy="620699"/>
          </a:xfrm>
          <a:prstGeom prst="wedgeRoundRectCallout">
            <a:avLst>
              <a:gd name="adj1" fmla="val -59822"/>
              <a:gd name="adj2" fmla="val -4361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</a:rPr>
              <a:t>一共有</a:t>
            </a:r>
            <a:r>
              <a:rPr lang="en-US" altLang="zh-CN" sz="2800" b="1" dirty="0">
                <a:solidFill>
                  <a:schemeClr val="tx1"/>
                </a:solidFill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</a:rPr>
              <a:t>只小鹿。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77F8B4E-B3B5-3122-520D-F288FF99F4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35" b="40900"/>
          <a:stretch/>
        </p:blipFill>
        <p:spPr>
          <a:xfrm>
            <a:off x="433222" y="1099926"/>
            <a:ext cx="5849796" cy="27634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FA9AEC0-DBC4-8DB1-24F9-1293B034DE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0" y="3229344"/>
            <a:ext cx="1362089" cy="1802765"/>
          </a:xfrm>
          <a:prstGeom prst="rect">
            <a:avLst/>
          </a:prstGeom>
        </p:spPr>
      </p:pic>
      <p:sp>
        <p:nvSpPr>
          <p:cNvPr id="14" name="椭圆 13">
            <a:extLst>
              <a:ext uri="{FF2B5EF4-FFF2-40B4-BE49-F238E27FC236}">
                <a16:creationId xmlns:a16="http://schemas.microsoft.com/office/drawing/2014/main" id="{33DC8336-009A-A134-279D-5D410E2249B5}"/>
              </a:ext>
            </a:extLst>
          </p:cNvPr>
          <p:cNvSpPr/>
          <p:nvPr/>
        </p:nvSpPr>
        <p:spPr>
          <a:xfrm>
            <a:off x="885009" y="1768255"/>
            <a:ext cx="492868" cy="490885"/>
          </a:xfrm>
          <a:prstGeom prst="ellipse">
            <a:avLst/>
          </a:prstGeom>
          <a:noFill/>
          <a:ln>
            <a:solidFill>
              <a:srgbClr val="37C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2DFB8D8-1F9D-5B58-690F-DAD9DD87F2C5}"/>
              </a:ext>
            </a:extLst>
          </p:cNvPr>
          <p:cNvSpPr/>
          <p:nvPr/>
        </p:nvSpPr>
        <p:spPr>
          <a:xfrm>
            <a:off x="1492224" y="1693676"/>
            <a:ext cx="492868" cy="490885"/>
          </a:xfrm>
          <a:prstGeom prst="ellipse">
            <a:avLst/>
          </a:prstGeom>
          <a:noFill/>
          <a:ln>
            <a:solidFill>
              <a:srgbClr val="37C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70D2E95-6AE5-95E8-FBD6-DA1C51138347}"/>
              </a:ext>
            </a:extLst>
          </p:cNvPr>
          <p:cNvSpPr/>
          <p:nvPr/>
        </p:nvSpPr>
        <p:spPr>
          <a:xfrm>
            <a:off x="718480" y="2434090"/>
            <a:ext cx="492868" cy="490885"/>
          </a:xfrm>
          <a:prstGeom prst="ellipse">
            <a:avLst/>
          </a:prstGeom>
          <a:noFill/>
          <a:ln>
            <a:solidFill>
              <a:srgbClr val="37C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39C8C22E-81B9-4F0B-E32D-49241D5C4002}"/>
              </a:ext>
            </a:extLst>
          </p:cNvPr>
          <p:cNvSpPr/>
          <p:nvPr/>
        </p:nvSpPr>
        <p:spPr>
          <a:xfrm>
            <a:off x="1051606" y="2570384"/>
            <a:ext cx="492868" cy="490885"/>
          </a:xfrm>
          <a:prstGeom prst="ellipse">
            <a:avLst/>
          </a:prstGeom>
          <a:noFill/>
          <a:ln>
            <a:solidFill>
              <a:srgbClr val="37C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BAE31AC3-0E64-A689-51A1-B172F63A9892}"/>
              </a:ext>
            </a:extLst>
          </p:cNvPr>
          <p:cNvSpPr/>
          <p:nvPr/>
        </p:nvSpPr>
        <p:spPr>
          <a:xfrm>
            <a:off x="1230435" y="2250362"/>
            <a:ext cx="492868" cy="490885"/>
          </a:xfrm>
          <a:prstGeom prst="ellipse">
            <a:avLst/>
          </a:prstGeom>
          <a:noFill/>
          <a:ln>
            <a:solidFill>
              <a:srgbClr val="37C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8FFFEFA1-B363-739E-F96A-A6A861DD6753}"/>
              </a:ext>
            </a:extLst>
          </p:cNvPr>
          <p:cNvSpPr/>
          <p:nvPr/>
        </p:nvSpPr>
        <p:spPr>
          <a:xfrm>
            <a:off x="1631166" y="2259140"/>
            <a:ext cx="492868" cy="490885"/>
          </a:xfrm>
          <a:prstGeom prst="ellipse">
            <a:avLst/>
          </a:prstGeom>
          <a:noFill/>
          <a:ln>
            <a:solidFill>
              <a:srgbClr val="37C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6CD1F997-8F27-F1FE-2306-A9F01B5AF333}"/>
              </a:ext>
            </a:extLst>
          </p:cNvPr>
          <p:cNvSpPr/>
          <p:nvPr/>
        </p:nvSpPr>
        <p:spPr>
          <a:xfrm>
            <a:off x="2823371" y="2619865"/>
            <a:ext cx="1049402" cy="1059433"/>
          </a:xfrm>
          <a:prstGeom prst="ellipse">
            <a:avLst/>
          </a:prstGeom>
          <a:noFill/>
          <a:ln>
            <a:solidFill>
              <a:srgbClr val="37C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EC5DE77E-BD92-9CBA-939E-45B9FC332C04}"/>
              </a:ext>
            </a:extLst>
          </p:cNvPr>
          <p:cNvSpPr/>
          <p:nvPr/>
        </p:nvSpPr>
        <p:spPr>
          <a:xfrm>
            <a:off x="3871408" y="2474539"/>
            <a:ext cx="1049402" cy="1059433"/>
          </a:xfrm>
          <a:prstGeom prst="ellipse">
            <a:avLst/>
          </a:prstGeom>
          <a:noFill/>
          <a:ln>
            <a:solidFill>
              <a:srgbClr val="37C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44D2B946-88BD-457D-D849-B4B51FFE6C54}"/>
              </a:ext>
            </a:extLst>
          </p:cNvPr>
          <p:cNvSpPr/>
          <p:nvPr/>
        </p:nvSpPr>
        <p:spPr>
          <a:xfrm>
            <a:off x="4992639" y="2572009"/>
            <a:ext cx="1049402" cy="1059433"/>
          </a:xfrm>
          <a:prstGeom prst="ellipse">
            <a:avLst/>
          </a:prstGeom>
          <a:noFill/>
          <a:ln>
            <a:solidFill>
              <a:srgbClr val="37C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DDE8C4E8-2903-0636-E4A4-4E707315ADD0}"/>
              </a:ext>
            </a:extLst>
          </p:cNvPr>
          <p:cNvSpPr/>
          <p:nvPr/>
        </p:nvSpPr>
        <p:spPr>
          <a:xfrm>
            <a:off x="372686" y="1099926"/>
            <a:ext cx="1751348" cy="3932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2A7B9D19-01C5-7953-515E-AAE1134FEE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584" y="3184363"/>
            <a:ext cx="1381294" cy="2646005"/>
          </a:xfrm>
          <a:prstGeom prst="rect">
            <a:avLst/>
          </a:prstGeom>
        </p:spPr>
      </p:pic>
      <p:sp>
        <p:nvSpPr>
          <p:cNvPr id="35" name="对话气泡: 圆角矩形 34">
            <a:extLst>
              <a:ext uri="{FF2B5EF4-FFF2-40B4-BE49-F238E27FC236}">
                <a16:creationId xmlns:a16="http://schemas.microsoft.com/office/drawing/2014/main" id="{99D56565-3366-95EF-D4B8-D86DCE192836}"/>
              </a:ext>
            </a:extLst>
          </p:cNvPr>
          <p:cNvSpPr/>
          <p:nvPr/>
        </p:nvSpPr>
        <p:spPr>
          <a:xfrm>
            <a:off x="6553897" y="2129786"/>
            <a:ext cx="1871623" cy="980158"/>
          </a:xfrm>
          <a:prstGeom prst="wedgeRoundRectCallout">
            <a:avLst>
              <a:gd name="adj1" fmla="val 28298"/>
              <a:gd name="adj2" fmla="val 79370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你是怎么知道的？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FFA20CA-07DD-CFE2-1DC5-D6DD9BD322C3}"/>
              </a:ext>
            </a:extLst>
          </p:cNvPr>
          <p:cNvSpPr txBox="1"/>
          <p:nvPr/>
        </p:nvSpPr>
        <p:spPr>
          <a:xfrm>
            <a:off x="553531" y="1701517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67EEDBF-1134-48E1-4509-EDBD07921B73}"/>
              </a:ext>
            </a:extLst>
          </p:cNvPr>
          <p:cNvSpPr txBox="1"/>
          <p:nvPr/>
        </p:nvSpPr>
        <p:spPr>
          <a:xfrm>
            <a:off x="1939599" y="1526692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2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1AF1D36-9EF9-6823-456E-98BDFF78CC81}"/>
              </a:ext>
            </a:extLst>
          </p:cNvPr>
          <p:cNvSpPr txBox="1"/>
          <p:nvPr/>
        </p:nvSpPr>
        <p:spPr>
          <a:xfrm>
            <a:off x="427781" y="2308774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3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9B2543D-CD0D-0819-1EC4-DAA2A2374E0A}"/>
              </a:ext>
            </a:extLst>
          </p:cNvPr>
          <p:cNvSpPr txBox="1"/>
          <p:nvPr/>
        </p:nvSpPr>
        <p:spPr>
          <a:xfrm>
            <a:off x="1122979" y="2916649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4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AF2EA26-D507-0785-656E-AB61EDF7F3CE}"/>
              </a:ext>
            </a:extLst>
          </p:cNvPr>
          <p:cNvSpPr txBox="1"/>
          <p:nvPr/>
        </p:nvSpPr>
        <p:spPr>
          <a:xfrm>
            <a:off x="1503825" y="2649028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5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1F6E022-A045-8718-4991-F3277CC9B6D2}"/>
              </a:ext>
            </a:extLst>
          </p:cNvPr>
          <p:cNvSpPr txBox="1"/>
          <p:nvPr/>
        </p:nvSpPr>
        <p:spPr>
          <a:xfrm>
            <a:off x="2075161" y="2254784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6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6F26BDA-4AEB-314C-6897-44D16FE63A23}"/>
              </a:ext>
            </a:extLst>
          </p:cNvPr>
          <p:cNvSpPr txBox="1"/>
          <p:nvPr/>
        </p:nvSpPr>
        <p:spPr>
          <a:xfrm>
            <a:off x="2970178" y="2663365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7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71FD350-E464-6C40-FD94-93A6523BF6DA}"/>
              </a:ext>
            </a:extLst>
          </p:cNvPr>
          <p:cNvSpPr txBox="1"/>
          <p:nvPr/>
        </p:nvSpPr>
        <p:spPr>
          <a:xfrm>
            <a:off x="4053346" y="2516394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8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E877231-D699-A4E7-7E9F-827D6E55C2D5}"/>
              </a:ext>
            </a:extLst>
          </p:cNvPr>
          <p:cNvSpPr txBox="1"/>
          <p:nvPr/>
        </p:nvSpPr>
        <p:spPr>
          <a:xfrm>
            <a:off x="5173212" y="2626197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9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C162A4D1-D265-D65E-F271-DD8F35B3CC2A}"/>
              </a:ext>
            </a:extLst>
          </p:cNvPr>
          <p:cNvSpPr/>
          <p:nvPr/>
        </p:nvSpPr>
        <p:spPr>
          <a:xfrm>
            <a:off x="6737376" y="1202541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阅读理解</a:t>
            </a:r>
          </a:p>
        </p:txBody>
      </p:sp>
    </p:spTree>
    <p:extLst>
      <p:ext uri="{BB962C8B-B14F-4D97-AF65-F5344CB8AC3E}">
        <p14:creationId xmlns:p14="http://schemas.microsoft.com/office/powerpoint/2010/main" val="208971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9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31" grpId="0" animBg="1"/>
      <p:bldP spid="32" grpId="0" animBg="1"/>
      <p:bldP spid="33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1127A34-7EF4-E694-A581-767C97DC44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35" b="40900"/>
          <a:stretch/>
        </p:blipFill>
        <p:spPr>
          <a:xfrm>
            <a:off x="512244" y="930592"/>
            <a:ext cx="5849796" cy="276347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CD4DD6D-D1AA-FBEF-0D1D-A19754529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552" y="2497495"/>
            <a:ext cx="1381294" cy="2646005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0683D45C-DCD4-B447-7E98-28152DA4D0E9}"/>
              </a:ext>
            </a:extLst>
          </p:cNvPr>
          <p:cNvSpPr/>
          <p:nvPr/>
        </p:nvSpPr>
        <p:spPr>
          <a:xfrm>
            <a:off x="6608509" y="776760"/>
            <a:ext cx="2132086" cy="1334262"/>
          </a:xfrm>
          <a:prstGeom prst="wedgeRoundRectCallout">
            <a:avLst>
              <a:gd name="adj1" fmla="val 28298"/>
              <a:gd name="adj2" fmla="val 79370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仔细观察，你还知道了什么？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633F0ED-ABEB-14BB-30FD-9D866FD36189}"/>
              </a:ext>
            </a:extLst>
          </p:cNvPr>
          <p:cNvSpPr/>
          <p:nvPr/>
        </p:nvSpPr>
        <p:spPr>
          <a:xfrm>
            <a:off x="2678417" y="2312329"/>
            <a:ext cx="3507894" cy="1367813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16AA770-16B5-3D78-3DBD-D4623B107716}"/>
              </a:ext>
            </a:extLst>
          </p:cNvPr>
          <p:cNvSpPr txBox="1"/>
          <p:nvPr/>
        </p:nvSpPr>
        <p:spPr>
          <a:xfrm>
            <a:off x="5958684" y="3177808"/>
            <a:ext cx="18720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跑走了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只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DCA34A1E-16F4-5B4D-32CE-1C677DC1F4CD}"/>
              </a:ext>
            </a:extLst>
          </p:cNvPr>
          <p:cNvSpPr/>
          <p:nvPr/>
        </p:nvSpPr>
        <p:spPr>
          <a:xfrm>
            <a:off x="403405" y="323065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阅读理解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1A32B2F-0E13-845E-C1EE-7FD126EC40A6}"/>
              </a:ext>
            </a:extLst>
          </p:cNvPr>
          <p:cNvSpPr txBox="1"/>
          <p:nvPr/>
        </p:nvSpPr>
        <p:spPr>
          <a:xfrm>
            <a:off x="858552" y="4100127"/>
            <a:ext cx="68160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只小鹿，跑走了</a:t>
            </a:r>
            <a:r>
              <a:rPr lang="en-US" altLang="zh-CN" sz="2800" b="1" dirty="0">
                <a:latin typeface="+mj-lt"/>
                <a:ea typeface="+mn-ea"/>
              </a:rPr>
              <a:t>3</a:t>
            </a:r>
            <a:r>
              <a:rPr lang="zh-CN" altLang="en-US" sz="2800" b="1" dirty="0">
                <a:latin typeface="+mj-lt"/>
                <a:ea typeface="+mn-ea"/>
              </a:rPr>
              <a:t>只，还剩几只？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158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CA982B23-EBB4-7114-2090-12A34AFD71C7}"/>
              </a:ext>
            </a:extLst>
          </p:cNvPr>
          <p:cNvSpPr/>
          <p:nvPr/>
        </p:nvSpPr>
        <p:spPr>
          <a:xfrm>
            <a:off x="287472" y="229696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分析解答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324AB30-C4E3-7D40-BCC3-29691317FCE3}"/>
              </a:ext>
            </a:extLst>
          </p:cNvPr>
          <p:cNvSpPr txBox="1"/>
          <p:nvPr/>
        </p:nvSpPr>
        <p:spPr>
          <a:xfrm>
            <a:off x="1366578" y="3422017"/>
            <a:ext cx="6410843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只小鹿，跑走了</a:t>
            </a:r>
            <a:r>
              <a:rPr lang="en-US" altLang="zh-CN" sz="2800" b="1" dirty="0">
                <a:latin typeface="+mj-lt"/>
                <a:ea typeface="+mn-ea"/>
              </a:rPr>
              <a:t>3</a:t>
            </a:r>
            <a:r>
              <a:rPr lang="zh-CN" altLang="en-US" sz="2800" b="1" dirty="0">
                <a:latin typeface="+mj-lt"/>
                <a:ea typeface="+mn-ea"/>
              </a:rPr>
              <a:t>只，还剩几只？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D4A0EDC-A795-B992-14AA-AB35633FF11C}"/>
              </a:ext>
            </a:extLst>
          </p:cNvPr>
          <p:cNvSpPr txBox="1"/>
          <p:nvPr/>
        </p:nvSpPr>
        <p:spPr>
          <a:xfrm>
            <a:off x="3365698" y="4274211"/>
            <a:ext cx="2169782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9-3=6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（只）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A04E6E0-D090-F97E-FFCF-A31742C96E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35" b="40900"/>
          <a:stretch/>
        </p:blipFill>
        <p:spPr>
          <a:xfrm>
            <a:off x="1730235" y="715118"/>
            <a:ext cx="5849796" cy="276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325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B092E39-5ED5-4AA8-E44F-8C4568551696}"/>
              </a:ext>
            </a:extLst>
          </p:cNvPr>
          <p:cNvSpPr txBox="1"/>
          <p:nvPr/>
        </p:nvSpPr>
        <p:spPr>
          <a:xfrm>
            <a:off x="3051308" y="639962"/>
            <a:ext cx="2169782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9-3=6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（只）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DC2FB78-30F7-FA39-D686-98C9C106F017}"/>
              </a:ext>
            </a:extLst>
          </p:cNvPr>
          <p:cNvSpPr txBox="1"/>
          <p:nvPr/>
        </p:nvSpPr>
        <p:spPr>
          <a:xfrm>
            <a:off x="494974" y="1253493"/>
            <a:ext cx="3952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为什么用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减法</a:t>
            </a:r>
            <a:r>
              <a:rPr lang="zh-CN" altLang="en-US" sz="2800" b="1" dirty="0">
                <a:latin typeface="+mj-lt"/>
                <a:ea typeface="+mn-ea"/>
              </a:rPr>
              <a:t>计算？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85AB892-DFF3-4BE4-D401-66B648B6B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79158" y="2169549"/>
            <a:ext cx="1354723" cy="2639428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3FF867B8-FF29-96DD-7D84-B519E658E21B}"/>
              </a:ext>
            </a:extLst>
          </p:cNvPr>
          <p:cNvSpPr/>
          <p:nvPr/>
        </p:nvSpPr>
        <p:spPr>
          <a:xfrm>
            <a:off x="1749778" y="2169549"/>
            <a:ext cx="4077409" cy="2163133"/>
          </a:xfrm>
          <a:prstGeom prst="wedgeRoundRectCallout">
            <a:avLst>
              <a:gd name="adj1" fmla="val 61630"/>
              <a:gd name="adj2" fmla="val -35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只小鹿，跑走了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只，求还剩几只，就是从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只里去掉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只，要用减法计算。</a:t>
            </a:r>
          </a:p>
        </p:txBody>
      </p:sp>
    </p:spTree>
    <p:extLst>
      <p:ext uri="{BB962C8B-B14F-4D97-AF65-F5344CB8AC3E}">
        <p14:creationId xmlns:p14="http://schemas.microsoft.com/office/powerpoint/2010/main" val="2947515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0ABC6F36-FD24-292E-5170-5CB992455317}"/>
              </a:ext>
            </a:extLst>
          </p:cNvPr>
          <p:cNvSpPr/>
          <p:nvPr/>
        </p:nvSpPr>
        <p:spPr>
          <a:xfrm>
            <a:off x="320139" y="309437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回顾反思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DC938DE-19DF-373E-78F8-DF1C5649D5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35" b="40900"/>
          <a:stretch/>
        </p:blipFill>
        <p:spPr>
          <a:xfrm>
            <a:off x="2668229" y="794859"/>
            <a:ext cx="5849796" cy="276347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7476216-4F5A-4100-1308-8CAF68AAEF11}"/>
              </a:ext>
            </a:extLst>
          </p:cNvPr>
          <p:cNvSpPr txBox="1"/>
          <p:nvPr/>
        </p:nvSpPr>
        <p:spPr>
          <a:xfrm>
            <a:off x="320139" y="1280281"/>
            <a:ext cx="2169782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9-3=6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（只）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1DD64D-FED9-9351-3B2F-6FA3E2685FA1}"/>
              </a:ext>
            </a:extLst>
          </p:cNvPr>
          <p:cNvSpPr txBox="1"/>
          <p:nvPr/>
        </p:nvSpPr>
        <p:spPr>
          <a:xfrm>
            <a:off x="218827" y="1910155"/>
            <a:ext cx="23724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检查一下计算是否正确？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434E71A0-C6D3-54A3-4F41-197686949672}"/>
              </a:ext>
            </a:extLst>
          </p:cNvPr>
          <p:cNvSpPr/>
          <p:nvPr/>
        </p:nvSpPr>
        <p:spPr>
          <a:xfrm>
            <a:off x="4868461" y="2176596"/>
            <a:ext cx="3507894" cy="1367813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B2541D-6706-52EF-29C4-741E655ECC45}"/>
              </a:ext>
            </a:extLst>
          </p:cNvPr>
          <p:cNvSpPr txBox="1"/>
          <p:nvPr/>
        </p:nvSpPr>
        <p:spPr>
          <a:xfrm>
            <a:off x="5593127" y="3689954"/>
            <a:ext cx="18870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跑走的</a:t>
            </a:r>
            <a:r>
              <a:rPr lang="en-US" altLang="zh-CN" sz="2800" b="1" dirty="0">
                <a:latin typeface="+mj-lt"/>
                <a:ea typeface="+mn-ea"/>
              </a:rPr>
              <a:t>3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0C6E569-4E22-B261-3A4A-703A0EB5560E}"/>
              </a:ext>
            </a:extLst>
          </p:cNvPr>
          <p:cNvSpPr/>
          <p:nvPr/>
        </p:nvSpPr>
        <p:spPr>
          <a:xfrm>
            <a:off x="2769541" y="1280281"/>
            <a:ext cx="1680598" cy="1583981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269A052-4E30-AAE1-C385-C0E357F71174}"/>
              </a:ext>
            </a:extLst>
          </p:cNvPr>
          <p:cNvSpPr txBox="1"/>
          <p:nvPr/>
        </p:nvSpPr>
        <p:spPr>
          <a:xfrm>
            <a:off x="2591232" y="2879964"/>
            <a:ext cx="1887094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剩下的</a:t>
            </a:r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9FB6404-125B-EEA7-A0EC-D012C8F9B617}"/>
              </a:ext>
            </a:extLst>
          </p:cNvPr>
          <p:cNvSpPr txBox="1"/>
          <p:nvPr/>
        </p:nvSpPr>
        <p:spPr>
          <a:xfrm>
            <a:off x="4574691" y="1803501"/>
            <a:ext cx="5278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</a:rPr>
              <a:t>+</a:t>
            </a:r>
            <a:endParaRPr lang="zh-CN" alt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5046A3E-7ECA-353E-E376-7393B45985E1}"/>
              </a:ext>
            </a:extLst>
          </p:cNvPr>
          <p:cNvSpPr txBox="1"/>
          <p:nvPr/>
        </p:nvSpPr>
        <p:spPr>
          <a:xfrm>
            <a:off x="2250079" y="3888606"/>
            <a:ext cx="27195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原来一共有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</a:p>
        </p:txBody>
      </p:sp>
    </p:spTree>
    <p:extLst>
      <p:ext uri="{BB962C8B-B14F-4D97-AF65-F5344CB8AC3E}">
        <p14:creationId xmlns:p14="http://schemas.microsoft.com/office/powerpoint/2010/main" val="3015983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9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A29EFF-E3E8-4AF5-8840-40EC297FA9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03" t="62963" r="1623" b="2271"/>
          <a:stretch/>
        </p:blipFill>
        <p:spPr>
          <a:xfrm>
            <a:off x="1154683" y="484070"/>
            <a:ext cx="6597565" cy="196697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B38D0ED-C051-6A08-3CBA-F18C33B23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619865"/>
            <a:ext cx="1381294" cy="2646005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11B074C1-38D1-E5ED-43D7-5A4914DADE42}"/>
              </a:ext>
            </a:extLst>
          </p:cNvPr>
          <p:cNvSpPr/>
          <p:nvPr/>
        </p:nvSpPr>
        <p:spPr>
          <a:xfrm>
            <a:off x="1541630" y="2692455"/>
            <a:ext cx="2906192" cy="1366725"/>
          </a:xfrm>
          <a:prstGeom prst="wedgeRoundRectCallout">
            <a:avLst>
              <a:gd name="adj1" fmla="val -60495"/>
              <a:gd name="adj2" fmla="val 10814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关于天鹅，你知道了什么？能提出什么问题？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3F794CC-6A04-8101-DF4B-FBBCE54FDA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52248" y="2384296"/>
            <a:ext cx="1080276" cy="1983041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A022B3A4-382C-A62D-EC1A-8E2C8A8CF7FA}"/>
              </a:ext>
            </a:extLst>
          </p:cNvPr>
          <p:cNvSpPr/>
          <p:nvPr/>
        </p:nvSpPr>
        <p:spPr>
          <a:xfrm>
            <a:off x="4984179" y="3499929"/>
            <a:ext cx="2618191" cy="1366725"/>
          </a:xfrm>
          <a:prstGeom prst="wedgeRoundRectCallout">
            <a:avLst>
              <a:gd name="adj1" fmla="val 61526"/>
              <a:gd name="adj2" fmla="val -3957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</a:rPr>
              <a:t>一共有</a:t>
            </a:r>
            <a:r>
              <a:rPr lang="en-US" altLang="zh-CN" sz="2800" b="1" dirty="0">
                <a:solidFill>
                  <a:schemeClr val="tx1"/>
                </a:solidFill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</a:rPr>
              <a:t>只天鹅，游走了</a:t>
            </a:r>
            <a:r>
              <a:rPr lang="en-US" altLang="zh-CN" sz="2800" b="1" dirty="0">
                <a:solidFill>
                  <a:schemeClr val="tx1"/>
                </a:solidFill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</a:rPr>
              <a:t>只，还剩几只？</a:t>
            </a:r>
          </a:p>
        </p:txBody>
      </p:sp>
    </p:spTree>
    <p:extLst>
      <p:ext uri="{BB962C8B-B14F-4D97-AF65-F5344CB8AC3E}">
        <p14:creationId xmlns:p14="http://schemas.microsoft.com/office/powerpoint/2010/main" val="422414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A258146-61D3-2C3F-4DC5-B29E0ED663BA}"/>
              </a:ext>
            </a:extLst>
          </p:cNvPr>
          <p:cNvSpPr txBox="1"/>
          <p:nvPr/>
        </p:nvSpPr>
        <p:spPr>
          <a:xfrm>
            <a:off x="1233311" y="712800"/>
            <a:ext cx="66773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只天鹅，游走了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只，还剩几只？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3F312A3-5081-90A6-3313-8AA7ACD22102}"/>
              </a:ext>
            </a:extLst>
          </p:cNvPr>
          <p:cNvSpPr txBox="1"/>
          <p:nvPr/>
        </p:nvSpPr>
        <p:spPr>
          <a:xfrm>
            <a:off x="3296355" y="1372967"/>
            <a:ext cx="2261703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8-3=5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（只）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BFAD34-697E-78E5-E6B5-F1298A676AE8}"/>
              </a:ext>
            </a:extLst>
          </p:cNvPr>
          <p:cNvSpPr txBox="1"/>
          <p:nvPr/>
        </p:nvSpPr>
        <p:spPr>
          <a:xfrm>
            <a:off x="1088517" y="2033134"/>
            <a:ext cx="66773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从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只里去掉</a:t>
            </a:r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3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只，求还剩几只，用减法。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78AA310-469D-8FBD-71D9-0529E147C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497495"/>
            <a:ext cx="1381294" cy="2646005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E05DDE6A-01FA-3219-2D89-EFCF7CC33161}"/>
              </a:ext>
            </a:extLst>
          </p:cNvPr>
          <p:cNvSpPr/>
          <p:nvPr/>
        </p:nvSpPr>
        <p:spPr>
          <a:xfrm>
            <a:off x="1823854" y="2845147"/>
            <a:ext cx="3944770" cy="706411"/>
          </a:xfrm>
          <a:prstGeom prst="wedgeRoundRectCallout">
            <a:avLst>
              <a:gd name="adj1" fmla="val -61354"/>
              <a:gd name="adj2" fmla="val 20402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检验一下解答对不对。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163E967-3E39-D90D-E123-5104CD390F7B}"/>
              </a:ext>
            </a:extLst>
          </p:cNvPr>
          <p:cNvSpPr txBox="1"/>
          <p:nvPr/>
        </p:nvSpPr>
        <p:spPr>
          <a:xfrm>
            <a:off x="2637916" y="3820497"/>
            <a:ext cx="49933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+mj-lt"/>
                <a:ea typeface="+mn-ea"/>
              </a:rPr>
              <a:t>游走的</a:t>
            </a:r>
            <a:r>
              <a:rPr lang="en-US" altLang="zh-CN" sz="2800" b="1" dirty="0">
                <a:latin typeface="+mj-lt"/>
                <a:ea typeface="+mn-ea"/>
              </a:rPr>
              <a:t>3</a:t>
            </a:r>
            <a:r>
              <a:rPr lang="zh-CN" altLang="en-US" sz="2800" b="1" dirty="0">
                <a:latin typeface="+mj-lt"/>
                <a:ea typeface="+mn-ea"/>
              </a:rPr>
              <a:t>只加上剩下的</a:t>
            </a:r>
            <a:r>
              <a:rPr lang="en-US" altLang="zh-CN" sz="2800" b="1" dirty="0"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只，得到原来一共有</a:t>
            </a:r>
            <a:r>
              <a:rPr lang="en-US" altLang="zh-CN" sz="2800" b="1" dirty="0">
                <a:latin typeface="+mj-lt"/>
                <a:ea typeface="+mn-ea"/>
              </a:rPr>
              <a:t>8</a:t>
            </a:r>
            <a:r>
              <a:rPr lang="zh-CN" altLang="en-US" sz="2800" b="1" dirty="0">
                <a:latin typeface="+mj-lt"/>
                <a:ea typeface="+mn-ea"/>
              </a:rPr>
              <a:t>只天鹅。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9508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4A04097-15C2-57AF-DFF6-4CD4CCDDD5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09" b="69871"/>
          <a:stretch/>
        </p:blipFill>
        <p:spPr>
          <a:xfrm>
            <a:off x="1415161" y="317204"/>
            <a:ext cx="6440420" cy="206263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61E14BE-9590-13F3-62F8-4356E2312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497495"/>
            <a:ext cx="1381294" cy="2646005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598535C0-A40A-0589-C2E9-91ACCCCD70BA}"/>
              </a:ext>
            </a:extLst>
          </p:cNvPr>
          <p:cNvSpPr/>
          <p:nvPr/>
        </p:nvSpPr>
        <p:spPr>
          <a:xfrm>
            <a:off x="1654518" y="3010351"/>
            <a:ext cx="4667260" cy="1366725"/>
          </a:xfrm>
          <a:prstGeom prst="wedgeRoundRectCallout">
            <a:avLst>
              <a:gd name="adj1" fmla="val -60495"/>
              <a:gd name="adj2" fmla="val 10814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关于蘑菇，你知道了什么？能提出什么问题？和同桌说一说，算一算。</a:t>
            </a:r>
          </a:p>
        </p:txBody>
      </p:sp>
    </p:spTree>
    <p:extLst>
      <p:ext uri="{BB962C8B-B14F-4D97-AF65-F5344CB8AC3E}">
        <p14:creationId xmlns:p14="http://schemas.microsoft.com/office/powerpoint/2010/main" val="395795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306F179-9D38-5FB2-174D-4C9FADA635DA}"/>
              </a:ext>
            </a:extLst>
          </p:cNvPr>
          <p:cNvSpPr txBox="1"/>
          <p:nvPr/>
        </p:nvSpPr>
        <p:spPr>
          <a:xfrm>
            <a:off x="1178204" y="2457621"/>
            <a:ext cx="66773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树根处有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朵蘑菇，树根旁边的草地上有</a:t>
            </a:r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朵蘑菇，一共有几朵蘑菇？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FA38D4B-152C-5A5D-1C05-6DF6F7A1CB2B}"/>
              </a:ext>
            </a:extLst>
          </p:cNvPr>
          <p:cNvSpPr txBox="1"/>
          <p:nvPr/>
        </p:nvSpPr>
        <p:spPr>
          <a:xfrm>
            <a:off x="3228622" y="3489510"/>
            <a:ext cx="2261703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6+2=8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（朵）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923B5B0-9966-3B45-C5DF-6B13EF848B22}"/>
              </a:ext>
            </a:extLst>
          </p:cNvPr>
          <p:cNvSpPr txBox="1"/>
          <p:nvPr/>
        </p:nvSpPr>
        <p:spPr>
          <a:xfrm>
            <a:off x="1233311" y="4012730"/>
            <a:ext cx="66773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求一共有几朵蘑菇，就要把两部分合起来，用加法计算。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085795B-4B33-8CD9-0636-71DCBD30F5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09" b="69871"/>
          <a:stretch/>
        </p:blipFill>
        <p:spPr>
          <a:xfrm>
            <a:off x="1415161" y="317204"/>
            <a:ext cx="6440420" cy="206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2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13A5939-B46A-D5C5-C332-B3107E4AD5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09" b="69871"/>
          <a:stretch/>
        </p:blipFill>
        <p:spPr>
          <a:xfrm>
            <a:off x="1415161" y="317204"/>
            <a:ext cx="6440420" cy="206263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5F5F6AB-3E11-0764-15D4-3139F9E2D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497495"/>
            <a:ext cx="1381294" cy="2646005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98765E29-3569-14E6-6F58-347B36A95AE1}"/>
              </a:ext>
            </a:extLst>
          </p:cNvPr>
          <p:cNvSpPr/>
          <p:nvPr/>
        </p:nvSpPr>
        <p:spPr>
          <a:xfrm>
            <a:off x="1778696" y="2497495"/>
            <a:ext cx="4667260" cy="669827"/>
          </a:xfrm>
          <a:prstGeom prst="wedgeRoundRectCallout">
            <a:avLst>
              <a:gd name="adj1" fmla="val -60495"/>
              <a:gd name="adj2" fmla="val 34409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你还能提出其他问题吗？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DEFF1A2-BB51-454C-8FBF-FEBF7A4B9F62}"/>
              </a:ext>
            </a:extLst>
          </p:cNvPr>
          <p:cNvSpPr txBox="1"/>
          <p:nvPr/>
        </p:nvSpPr>
        <p:spPr>
          <a:xfrm>
            <a:off x="1697493" y="3343443"/>
            <a:ext cx="66773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朵蘑菇，树根处有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朵，树根旁边的草地上有几朵？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C9ABBBF-F503-ECC3-B893-4C17EDD40C63}"/>
              </a:ext>
            </a:extLst>
          </p:cNvPr>
          <p:cNvSpPr txBox="1"/>
          <p:nvPr/>
        </p:nvSpPr>
        <p:spPr>
          <a:xfrm>
            <a:off x="3239911" y="4297550"/>
            <a:ext cx="2261703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8-6=2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（朵）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41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13A5939-B46A-D5C5-C332-B3107E4AD5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09" b="69871"/>
          <a:stretch/>
        </p:blipFill>
        <p:spPr>
          <a:xfrm>
            <a:off x="1415161" y="317204"/>
            <a:ext cx="6440420" cy="206263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5F5F6AB-3E11-0764-15D4-3139F9E2D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497495"/>
            <a:ext cx="1381294" cy="2646005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98765E29-3569-14E6-6F58-347B36A95AE1}"/>
              </a:ext>
            </a:extLst>
          </p:cNvPr>
          <p:cNvSpPr/>
          <p:nvPr/>
        </p:nvSpPr>
        <p:spPr>
          <a:xfrm>
            <a:off x="1778696" y="2497495"/>
            <a:ext cx="4667260" cy="669827"/>
          </a:xfrm>
          <a:prstGeom prst="wedgeRoundRectCallout">
            <a:avLst>
              <a:gd name="adj1" fmla="val -60495"/>
              <a:gd name="adj2" fmla="val 34409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你还能提出其他问题吗？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DEFF1A2-BB51-454C-8FBF-FEBF7A4B9F62}"/>
              </a:ext>
            </a:extLst>
          </p:cNvPr>
          <p:cNvSpPr txBox="1"/>
          <p:nvPr/>
        </p:nvSpPr>
        <p:spPr>
          <a:xfrm>
            <a:off x="1697493" y="3343443"/>
            <a:ext cx="66773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朵蘑菇，</a:t>
            </a:r>
            <a:r>
              <a:rPr lang="zh-CN" altLang="en-US" sz="2800" b="1" dirty="0">
                <a:latin typeface="+mj-lt"/>
                <a:ea typeface="+mn-ea"/>
              </a:rPr>
              <a:t>树根旁边的草地上有</a:t>
            </a:r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朵，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树根处有几</a:t>
            </a:r>
            <a:r>
              <a:rPr lang="zh-CN" altLang="en-US" sz="2800" b="1" dirty="0">
                <a:latin typeface="+mj-lt"/>
                <a:ea typeface="+mn-ea"/>
              </a:rPr>
              <a:t>朵？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C9ABBBF-F503-ECC3-B893-4C17EDD40C63}"/>
              </a:ext>
            </a:extLst>
          </p:cNvPr>
          <p:cNvSpPr txBox="1"/>
          <p:nvPr/>
        </p:nvSpPr>
        <p:spPr>
          <a:xfrm>
            <a:off x="3239911" y="4297550"/>
            <a:ext cx="2261703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8-2=6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（朵）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2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1B432E2-B4E1-8996-E95F-2D6870A7E345}"/>
              </a:ext>
            </a:extLst>
          </p:cNvPr>
          <p:cNvSpPr txBox="1"/>
          <p:nvPr/>
        </p:nvSpPr>
        <p:spPr>
          <a:xfrm>
            <a:off x="1410467" y="1459158"/>
            <a:ext cx="6618095" cy="19495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把两部分合起来，求一共是多少，要用加法计算；知道总数和其中的一部分，求另一部分，要用减法计算。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AEB27705-8019-8D92-1E0C-145288DEF5B1}"/>
              </a:ext>
            </a:extLst>
          </p:cNvPr>
          <p:cNvSpPr/>
          <p:nvPr/>
        </p:nvSpPr>
        <p:spPr>
          <a:xfrm>
            <a:off x="643467" y="372533"/>
            <a:ext cx="1061155" cy="49671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/>
              <a:t>小结</a:t>
            </a:r>
          </a:p>
        </p:txBody>
      </p:sp>
    </p:spTree>
    <p:extLst>
      <p:ext uri="{BB962C8B-B14F-4D97-AF65-F5344CB8AC3E}">
        <p14:creationId xmlns:p14="http://schemas.microsoft.com/office/powerpoint/2010/main" val="144187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8FC14C0-9B81-3FB7-7B5C-01DB3A162DA6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1505233-7CAD-97A1-E4C6-727392CDA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19403C5-0B10-903C-E595-D9BFDE5A61D5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</a:p>
          </p:txBody>
        </p:sp>
      </p:grpSp>
      <p:sp>
        <p:nvSpPr>
          <p:cNvPr id="9" name="矩形 80">
            <a:extLst>
              <a:ext uri="{FF2B5EF4-FFF2-40B4-BE49-F238E27FC236}">
                <a16:creationId xmlns:a16="http://schemas.microsoft.com/office/drawing/2014/main" id="{2CC3CABD-ECFE-8345-A616-9B3936F47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827" y="981478"/>
            <a:ext cx="6446436" cy="111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天上有      只天鹅，水里有       只天鹅。一共有几只天鹅？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68776FE-2A99-954F-92B6-EFB47D1A9338}"/>
              </a:ext>
            </a:extLst>
          </p:cNvPr>
          <p:cNvSpPr/>
          <p:nvPr/>
        </p:nvSpPr>
        <p:spPr bwMode="auto">
          <a:xfrm>
            <a:off x="2365713" y="1055838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E859436-C61D-A14E-CC2F-7B1B1BEFAD68}"/>
              </a:ext>
            </a:extLst>
          </p:cNvPr>
          <p:cNvSpPr/>
          <p:nvPr/>
        </p:nvSpPr>
        <p:spPr bwMode="auto">
          <a:xfrm>
            <a:off x="5384318" y="1055838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04B23E0-797C-C917-008B-596181B2E482}"/>
              </a:ext>
            </a:extLst>
          </p:cNvPr>
          <p:cNvGrpSpPr/>
          <p:nvPr/>
        </p:nvGrpSpPr>
        <p:grpSpPr>
          <a:xfrm>
            <a:off x="2783970" y="4330992"/>
            <a:ext cx="4147407" cy="556884"/>
            <a:chOff x="1946788" y="4334127"/>
            <a:chExt cx="4147407" cy="55688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454DB12-2383-C343-50DF-D81434643B9F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DA6DE5D-E1AA-1DA3-10FC-79928D4A6738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12D0BB25-C2DB-137F-0952-E428976A2CAB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80">
              <a:extLst>
                <a:ext uri="{FF2B5EF4-FFF2-40B4-BE49-F238E27FC236}">
                  <a16:creationId xmlns:a16="http://schemas.microsoft.com/office/drawing/2014/main" id="{AD44CB94-C7D1-9A74-3609-9E2EF5424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440184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（只）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7E4B592-5ABE-D7DB-FB0F-F87E93381E14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70852490-92F1-60D7-87D3-AC840E53EFE2}"/>
              </a:ext>
            </a:extLst>
          </p:cNvPr>
          <p:cNvSpPr txBox="1"/>
          <p:nvPr/>
        </p:nvSpPr>
        <p:spPr>
          <a:xfrm>
            <a:off x="2407128" y="1007104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FCE1044-FCDB-6079-A15C-8F991852E925}"/>
              </a:ext>
            </a:extLst>
          </p:cNvPr>
          <p:cNvSpPr txBox="1"/>
          <p:nvPr/>
        </p:nvSpPr>
        <p:spPr>
          <a:xfrm>
            <a:off x="5446205" y="1007104"/>
            <a:ext cx="4524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7639520-6C7D-A667-8429-DEF0D1636A28}"/>
              </a:ext>
            </a:extLst>
          </p:cNvPr>
          <p:cNvSpPr txBox="1"/>
          <p:nvPr/>
        </p:nvSpPr>
        <p:spPr>
          <a:xfrm>
            <a:off x="2811665" y="4346443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52A6E01-6B7F-8B84-91FC-8CBD79947B5B}"/>
              </a:ext>
            </a:extLst>
          </p:cNvPr>
          <p:cNvSpPr txBox="1"/>
          <p:nvPr/>
        </p:nvSpPr>
        <p:spPr>
          <a:xfrm>
            <a:off x="4005180" y="4346443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828D3A8-0461-DD6A-7CBA-F55501FCA36A}"/>
              </a:ext>
            </a:extLst>
          </p:cNvPr>
          <p:cNvSpPr txBox="1"/>
          <p:nvPr/>
        </p:nvSpPr>
        <p:spPr>
          <a:xfrm>
            <a:off x="4925396" y="4357685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F2260FD-CA8A-606D-BB1E-A96BA39F446F}"/>
              </a:ext>
            </a:extLst>
          </p:cNvPr>
          <p:cNvSpPr txBox="1"/>
          <p:nvPr/>
        </p:nvSpPr>
        <p:spPr>
          <a:xfrm>
            <a:off x="3371852" y="4364656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261AE84-96DB-38F2-8222-FB2961F34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423" y="2103357"/>
            <a:ext cx="3877949" cy="205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0">
            <a:extLst>
              <a:ext uri="{FF2B5EF4-FFF2-40B4-BE49-F238E27FC236}">
                <a16:creationId xmlns:a16="http://schemas.microsoft.com/office/drawing/2014/main" id="{FB5E36B6-0EF1-5B9D-BFE3-CAAA9BB0C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163" y="410788"/>
            <a:ext cx="6446436" cy="111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+mj-lt"/>
                <a:ea typeface="+mn-ea"/>
                <a:cs typeface="+mn-ea"/>
                <a:sym typeface="+mn-lt"/>
              </a:rPr>
              <a:t>一共有      只鸟，飞走了       只。还剩几只？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5AC5BC5-DC44-2255-C526-47AC6CA313C1}"/>
              </a:ext>
            </a:extLst>
          </p:cNvPr>
          <p:cNvSpPr/>
          <p:nvPr/>
        </p:nvSpPr>
        <p:spPr bwMode="auto">
          <a:xfrm>
            <a:off x="2437049" y="485148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D42032A-467B-2F11-8256-DD73C569C104}"/>
              </a:ext>
            </a:extLst>
          </p:cNvPr>
          <p:cNvSpPr/>
          <p:nvPr/>
        </p:nvSpPr>
        <p:spPr bwMode="auto">
          <a:xfrm>
            <a:off x="5174031" y="485148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B642F35-6D7E-3273-8262-E58B66F1F193}"/>
              </a:ext>
            </a:extLst>
          </p:cNvPr>
          <p:cNvGrpSpPr/>
          <p:nvPr/>
        </p:nvGrpSpPr>
        <p:grpSpPr>
          <a:xfrm>
            <a:off x="2498296" y="4101468"/>
            <a:ext cx="4147407" cy="556884"/>
            <a:chOff x="1946788" y="4334127"/>
            <a:chExt cx="4147407" cy="5568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E63B72C-15E8-1D11-3157-C2B6677AFA72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792AC05-838D-E046-9DB6-07AAE581AAB4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0A5E3FD-A2F4-7920-0F2C-A9809965E0EE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0">
              <a:extLst>
                <a:ext uri="{FF2B5EF4-FFF2-40B4-BE49-F238E27FC236}">
                  <a16:creationId xmlns:a16="http://schemas.microsoft.com/office/drawing/2014/main" id="{02715B06-673B-018F-43D6-5734A73C9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440184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（只）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13AF98E-8F51-D5B2-2DE2-C9FD48D3B100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5B77E03B-6B2E-C86B-6839-5CC34EE916F2}"/>
              </a:ext>
            </a:extLst>
          </p:cNvPr>
          <p:cNvSpPr txBox="1"/>
          <p:nvPr/>
        </p:nvSpPr>
        <p:spPr>
          <a:xfrm>
            <a:off x="2440960" y="436414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49781FE-0510-E8F8-DCB2-3B3558FE16A7}"/>
              </a:ext>
            </a:extLst>
          </p:cNvPr>
          <p:cNvSpPr txBox="1"/>
          <p:nvPr/>
        </p:nvSpPr>
        <p:spPr>
          <a:xfrm>
            <a:off x="5235918" y="436414"/>
            <a:ext cx="4524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A90C11A-E597-459D-6517-C9AE3DDE4CCD}"/>
              </a:ext>
            </a:extLst>
          </p:cNvPr>
          <p:cNvSpPr txBox="1"/>
          <p:nvPr/>
        </p:nvSpPr>
        <p:spPr>
          <a:xfrm>
            <a:off x="2525991" y="4116919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6941670-0E1B-785C-BA4D-A9891C09BC58}"/>
              </a:ext>
            </a:extLst>
          </p:cNvPr>
          <p:cNvSpPr txBox="1"/>
          <p:nvPr/>
        </p:nvSpPr>
        <p:spPr>
          <a:xfrm>
            <a:off x="3719506" y="4116919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2B0C000-EF8D-075C-381D-95DDD08BDEB4}"/>
              </a:ext>
            </a:extLst>
          </p:cNvPr>
          <p:cNvSpPr txBox="1"/>
          <p:nvPr/>
        </p:nvSpPr>
        <p:spPr>
          <a:xfrm>
            <a:off x="4639722" y="4128161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D34298D-73A4-40E5-5E52-A441A1096D59}"/>
              </a:ext>
            </a:extLst>
          </p:cNvPr>
          <p:cNvSpPr txBox="1"/>
          <p:nvPr/>
        </p:nvSpPr>
        <p:spPr>
          <a:xfrm>
            <a:off x="3086178" y="4135132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B93BAB7C-9251-4157-6895-4DEA4F0BB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744" y="1497498"/>
            <a:ext cx="5161550" cy="252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3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CA340903-B4AF-38A0-C791-8DCB207C8302}"/>
              </a:ext>
            </a:extLst>
          </p:cNvPr>
          <p:cNvSpPr txBox="1"/>
          <p:nvPr/>
        </p:nvSpPr>
        <p:spPr>
          <a:xfrm>
            <a:off x="3303765" y="480507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解决问题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816763D-800B-793E-8701-9A1615593E65}"/>
              </a:ext>
            </a:extLst>
          </p:cNvPr>
          <p:cNvSpPr txBox="1"/>
          <p:nvPr/>
        </p:nvSpPr>
        <p:spPr>
          <a:xfrm>
            <a:off x="3289553" y="1745713"/>
            <a:ext cx="231653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9-3=6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（只）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641F627-600B-8856-FCA3-BDEF1B94CFE6}"/>
              </a:ext>
            </a:extLst>
          </p:cNvPr>
          <p:cNvSpPr txBox="1"/>
          <p:nvPr/>
        </p:nvSpPr>
        <p:spPr>
          <a:xfrm>
            <a:off x="3289552" y="2836592"/>
            <a:ext cx="231653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8-3=5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（只）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B6EE6B9-84A5-F5EB-3624-5DE096848C45}"/>
              </a:ext>
            </a:extLst>
          </p:cNvPr>
          <p:cNvSpPr txBox="1"/>
          <p:nvPr/>
        </p:nvSpPr>
        <p:spPr>
          <a:xfrm>
            <a:off x="1242401" y="1003727"/>
            <a:ext cx="6410843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latin typeface="+mj-lt"/>
                <a:ea typeface="+mn-ea"/>
              </a:rPr>
              <a:t>9</a:t>
            </a:r>
            <a:r>
              <a:rPr lang="zh-CN" altLang="en-US" sz="2800" b="1" dirty="0">
                <a:latin typeface="+mj-lt"/>
                <a:ea typeface="+mn-ea"/>
              </a:rPr>
              <a:t>只小鹿，跑走了</a:t>
            </a:r>
            <a:r>
              <a:rPr lang="en-US" altLang="zh-CN" sz="2800" b="1" dirty="0">
                <a:latin typeface="+mj-lt"/>
                <a:ea typeface="+mn-ea"/>
              </a:rPr>
              <a:t>3</a:t>
            </a:r>
            <a:r>
              <a:rPr lang="zh-CN" altLang="en-US" sz="2800" b="1" dirty="0">
                <a:latin typeface="+mj-lt"/>
                <a:ea typeface="+mn-ea"/>
              </a:rPr>
              <a:t>只，还剩几只？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CE16519-9238-6C6F-3D34-D8F5E345DA93}"/>
              </a:ext>
            </a:extLst>
          </p:cNvPr>
          <p:cNvSpPr txBox="1"/>
          <p:nvPr/>
        </p:nvSpPr>
        <p:spPr>
          <a:xfrm>
            <a:off x="1061357" y="2268933"/>
            <a:ext cx="66773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一共有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只天鹅，游走了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只，还剩几只？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1C6CB08-EFB4-4900-0BD3-103842BF2EA6}"/>
              </a:ext>
            </a:extLst>
          </p:cNvPr>
          <p:cNvSpPr txBox="1"/>
          <p:nvPr/>
        </p:nvSpPr>
        <p:spPr>
          <a:xfrm>
            <a:off x="1123346" y="3315373"/>
            <a:ext cx="66773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树根处有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朵蘑菇，树根旁边的草地上有</a:t>
            </a:r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朵蘑菇，一共有几朵蘑菇？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23DC9AA-8C97-F185-74D6-96BCE42786C3}"/>
              </a:ext>
            </a:extLst>
          </p:cNvPr>
          <p:cNvSpPr txBox="1"/>
          <p:nvPr/>
        </p:nvSpPr>
        <p:spPr>
          <a:xfrm>
            <a:off x="3303765" y="4225041"/>
            <a:ext cx="231653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+mj-lt"/>
                <a:ea typeface="+mn-ea"/>
              </a:rPr>
              <a:t>6+2=8</a:t>
            </a:r>
            <a:r>
              <a:rPr lang="zh-CN" altLang="en-US" sz="2800" b="1" dirty="0">
                <a:solidFill>
                  <a:srgbClr val="0070C0"/>
                </a:solidFill>
                <a:latin typeface="+mj-lt"/>
                <a:ea typeface="+mn-ea"/>
              </a:rPr>
              <a:t>（朵）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1784</TotalTime>
  <Pages>0</Pages>
  <Words>583</Words>
  <Characters>0</Characters>
  <Application>Microsoft Office PowerPoint</Application>
  <DocSecurity>0</DocSecurity>
  <PresentationFormat>全屏显示(16:9)</PresentationFormat>
  <Lines>0</Lines>
  <Paragraphs>83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黑体</vt:lpstr>
      <vt:lpstr>楷体</vt:lpstr>
      <vt:lpstr>Arial</vt:lpstr>
      <vt:lpstr>Calibri</vt:lpstr>
      <vt:lpstr>Times New Roman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183</cp:revision>
  <dcterms:created xsi:type="dcterms:W3CDTF">2016-01-14T07:05:12Z</dcterms:created>
  <dcterms:modified xsi:type="dcterms:W3CDTF">2024-08-27T02:57:35Z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