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</p:sldMasterIdLst>
  <p:notesMasterIdLst>
    <p:notesMasterId r:id="rId16"/>
  </p:notesMasterIdLst>
  <p:sldIdLst>
    <p:sldId id="482" r:id="rId3"/>
    <p:sldId id="525" r:id="rId4"/>
    <p:sldId id="531" r:id="rId5"/>
    <p:sldId id="539" r:id="rId6"/>
    <p:sldId id="533" r:id="rId7"/>
    <p:sldId id="528" r:id="rId8"/>
    <p:sldId id="534" r:id="rId9"/>
    <p:sldId id="535" r:id="rId10"/>
    <p:sldId id="536" r:id="rId11"/>
    <p:sldId id="540" r:id="rId12"/>
    <p:sldId id="382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 showGuides="1">
      <p:cViewPr varScale="1">
        <p:scale>
          <a:sx n="113" d="100"/>
          <a:sy n="113" d="100"/>
        </p:scale>
        <p:origin x="450" y="96"/>
      </p:cViewPr>
      <p:guideLst>
        <p:guide orient="horz" pos="2160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1F6770-84CF-4056-B7F6-8A534681F6DE}" type="datetimeFigureOut">
              <a:rPr lang="zh-CN" altLang="en-US" smtClean="0"/>
              <a:t>2024/8/27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7AB425-AF57-4CCD-A9E0-267C544B78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9788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4">
            <a:extLst>
              <a:ext uri="{FF2B5EF4-FFF2-40B4-BE49-F238E27FC236}">
                <a16:creationId xmlns:a16="http://schemas.microsoft.com/office/drawing/2014/main" id="{21CA8C02-9B49-97E2-E860-2526EA195A0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1">
            <a:extLst>
              <a:ext uri="{FF2B5EF4-FFF2-40B4-BE49-F238E27FC236}">
                <a16:creationId xmlns:a16="http://schemas.microsoft.com/office/drawing/2014/main" id="{5F9F1E10-B255-1C23-097F-7612203212F1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2084918" y="3552193"/>
            <a:ext cx="4032249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48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pic>
        <p:nvPicPr>
          <p:cNvPr id="7" name="图片 7">
            <a:extLst>
              <a:ext uri="{FF2B5EF4-FFF2-40B4-BE49-F238E27FC236}">
                <a16:creationId xmlns:a16="http://schemas.microsoft.com/office/drawing/2014/main" id="{ADF9035E-720D-012B-CF79-87A99F37F84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1" y="1892301"/>
            <a:ext cx="3416300" cy="4705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01700" y="1727201"/>
            <a:ext cx="10363200" cy="1409699"/>
          </a:xfrm>
        </p:spPr>
        <p:txBody>
          <a:bodyPr>
            <a:normAutofit/>
          </a:bodyPr>
          <a:lstStyle>
            <a:lvl1pPr>
              <a:defRPr sz="4267" b="1">
                <a:latin typeface="+mj-lt"/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16100" y="3036535"/>
            <a:ext cx="8534400" cy="783167"/>
          </a:xfrm>
        </p:spPr>
        <p:txBody>
          <a:bodyPr anchor="ctr"/>
          <a:lstStyle>
            <a:lvl1pPr marL="0" indent="0" algn="ctr">
              <a:buNone/>
              <a:defRPr sz="3200" b="1">
                <a:solidFill>
                  <a:schemeClr val="tx1"/>
                </a:solidFill>
                <a:latin typeface="+mj-lt"/>
                <a:ea typeface="黑体" panose="02010609060101010101" pitchFamily="49" charset="-122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pic>
        <p:nvPicPr>
          <p:cNvPr id="8" name="图片 4">
            <a:extLst>
              <a:ext uri="{FF2B5EF4-FFF2-40B4-BE49-F238E27FC236}">
                <a16:creationId xmlns:a16="http://schemas.microsoft.com/office/drawing/2014/main" id="{07C799E4-9C42-45EB-8F47-E954DED1F75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26217" y="96182"/>
            <a:ext cx="958205" cy="93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4266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>
            <a:extLst>
              <a:ext uri="{FF2B5EF4-FFF2-40B4-BE49-F238E27FC236}">
                <a16:creationId xmlns:a16="http://schemas.microsoft.com/office/drawing/2014/main" id="{E5067B1B-42B5-C976-9BFC-384F079FB9B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>
            <a:extLst>
              <a:ext uri="{FF2B5EF4-FFF2-40B4-BE49-F238E27FC236}">
                <a16:creationId xmlns:a16="http://schemas.microsoft.com/office/drawing/2014/main" id="{40AE51F8-874C-25FC-EA3D-E1E151834C71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81518" y="266700"/>
            <a:ext cx="11628967" cy="6343651"/>
            <a:chOff x="314790" y="249767"/>
            <a:chExt cx="8514419" cy="464396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7221083E-FED7-C5CA-13DD-898CAC352968}"/>
                </a:ext>
              </a:extLst>
            </p:cNvPr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dirty="0">
                <a:latin typeface="黑体" panose="02010609060101010101" pitchFamily="49" charset="-122"/>
              </a:endParaRPr>
            </a:p>
          </p:txBody>
        </p:sp>
        <p:sp>
          <p:nvSpPr>
            <p:cNvPr id="5" name="任意多边形: 形状 5">
              <a:extLst>
                <a:ext uri="{FF2B5EF4-FFF2-40B4-BE49-F238E27FC236}">
                  <a16:creationId xmlns:a16="http://schemas.microsoft.com/office/drawing/2014/main" id="{9D47F092-5E71-BDFC-D481-2D8E30DA1750}"/>
                </a:ext>
              </a:extLst>
            </p:cNvPr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dirty="0">
                <a:latin typeface="黑体" panose="02010609060101010101" pitchFamily="49" charset="-122"/>
              </a:endParaRPr>
            </a:p>
          </p:txBody>
        </p:sp>
      </p:grpSp>
      <p:pic>
        <p:nvPicPr>
          <p:cNvPr id="6" name="图片 7">
            <a:extLst>
              <a:ext uri="{FF2B5EF4-FFF2-40B4-BE49-F238E27FC236}">
                <a16:creationId xmlns:a16="http://schemas.microsoft.com/office/drawing/2014/main" id="{717E15C1-07BD-2764-EE9C-A05826C3E06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4" y="-16933"/>
            <a:ext cx="1589617" cy="158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B7471900-E52F-3B58-01E6-DBA542B9CAD2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2084918" y="3552193"/>
            <a:ext cx="4032249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48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654703F1-4454-441C-AF8E-DF27BBF49E6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654" y="508559"/>
            <a:ext cx="958205" cy="93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7661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>
            <a:extLst>
              <a:ext uri="{FF2B5EF4-FFF2-40B4-BE49-F238E27FC236}">
                <a16:creationId xmlns:a16="http://schemas.microsoft.com/office/drawing/2014/main" id="{6EF494AC-AAFF-46ED-A033-0D591CEE04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>
            <a:extLst>
              <a:ext uri="{FF2B5EF4-FFF2-40B4-BE49-F238E27FC236}">
                <a16:creationId xmlns:a16="http://schemas.microsoft.com/office/drawing/2014/main" id="{E8F5FF57-E1AB-4600-BF4A-F57DF6F513A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81518" y="266700"/>
            <a:ext cx="11628967" cy="6343651"/>
            <a:chOff x="314790" y="249767"/>
            <a:chExt cx="8514419" cy="4643965"/>
          </a:xfrm>
        </p:grpSpPr>
        <p:sp>
          <p:nvSpPr>
            <p:cNvPr id="4" name="任意多边形: 形状 6">
              <a:extLst>
                <a:ext uri="{FF2B5EF4-FFF2-40B4-BE49-F238E27FC236}">
                  <a16:creationId xmlns:a16="http://schemas.microsoft.com/office/drawing/2014/main" id="{CE888B1B-CEF6-4040-AF2B-105ABE330E03}"/>
                </a:ext>
              </a:extLst>
            </p:cNvPr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400" dirty="0">
                <a:latin typeface="黑体" panose="02010609060101010101" pitchFamily="49" charset="-122"/>
              </a:endParaRPr>
            </a:p>
          </p:txBody>
        </p: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id="{951669E6-828D-4C69-8D72-64B1D663FBAE}"/>
                </a:ext>
              </a:extLst>
            </p:cNvPr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400" dirty="0">
                <a:latin typeface="黑体" panose="02010609060101010101" pitchFamily="49" charset="-122"/>
              </a:endParaRPr>
            </a:p>
          </p:txBody>
        </p:sp>
      </p:grpSp>
      <p:pic>
        <p:nvPicPr>
          <p:cNvPr id="6" name="图片 6">
            <a:extLst>
              <a:ext uri="{FF2B5EF4-FFF2-40B4-BE49-F238E27FC236}">
                <a16:creationId xmlns:a16="http://schemas.microsoft.com/office/drawing/2014/main" id="{799736D6-EA6D-4A24-8DF4-935BD8405C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4" y="-16933"/>
            <a:ext cx="1589617" cy="158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91FC3115-1987-42BE-A4A5-F0B373B4D1D2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2084918" y="3552193"/>
            <a:ext cx="4032249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48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pic>
        <p:nvPicPr>
          <p:cNvPr id="10" name="图片 4">
            <a:extLst>
              <a:ext uri="{FF2B5EF4-FFF2-40B4-BE49-F238E27FC236}">
                <a16:creationId xmlns:a16="http://schemas.microsoft.com/office/drawing/2014/main" id="{79EF218D-C061-4B64-92FA-C711894693A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654" y="508559"/>
            <a:ext cx="958205" cy="93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0942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>
            <a:extLst>
              <a:ext uri="{FF2B5EF4-FFF2-40B4-BE49-F238E27FC236}">
                <a16:creationId xmlns:a16="http://schemas.microsoft.com/office/drawing/2014/main" id="{C37208BF-98C5-A7D9-AD43-C51696C5020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5167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>
            <a:extLst>
              <a:ext uri="{FF2B5EF4-FFF2-40B4-BE49-F238E27FC236}">
                <a16:creationId xmlns:a16="http://schemas.microsoft.com/office/drawing/2014/main" id="{7145D21A-5FFE-61B8-A170-2F4DC71AC0E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09600" y="1600201"/>
            <a:ext cx="10972800" cy="452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文本框 11">
            <a:extLst>
              <a:ext uri="{FF2B5EF4-FFF2-40B4-BE49-F238E27FC236}">
                <a16:creationId xmlns:a16="http://schemas.microsoft.com/office/drawing/2014/main" id="{5344E108-EEAD-D549-615C-BF365FC0AD7F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2084918" y="3552193"/>
            <a:ext cx="4032249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48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</p:spTree>
    <p:extLst>
      <p:ext uri="{BB962C8B-B14F-4D97-AF65-F5344CB8AC3E}">
        <p14:creationId xmlns:p14="http://schemas.microsoft.com/office/powerpoint/2010/main" val="2864071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267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267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267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267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267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585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1219170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828754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2438339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457189" indent="-457189" algn="l" rtl="0" eaLnBrk="0" fontAlgn="base" hangingPunct="0">
        <a:spcBef>
          <a:spcPct val="20000"/>
        </a:spcBef>
        <a:spcAft>
          <a:spcPct val="0"/>
        </a:spcAft>
        <a:buChar char="•"/>
        <a:defRPr sz="3733" b="1" kern="1200">
          <a:solidFill>
            <a:schemeClr val="tx1"/>
          </a:solidFill>
          <a:latin typeface="+mn-lt"/>
          <a:ea typeface="黑体" panose="02010609060101010101" pitchFamily="49" charset="-122"/>
          <a:cs typeface="+mn-cs"/>
        </a:defRPr>
      </a:lvl1pPr>
      <a:lvl2pPr marL="990575" indent="-38099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>
            <a:extLst>
              <a:ext uri="{FF2B5EF4-FFF2-40B4-BE49-F238E27FC236}">
                <a16:creationId xmlns:a16="http://schemas.microsoft.com/office/drawing/2014/main" id="{8901BF0A-58E1-419F-8BEE-4D2FCE31ED65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2084918" y="3552193"/>
            <a:ext cx="4032249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48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</p:spTree>
    <p:extLst>
      <p:ext uri="{BB962C8B-B14F-4D97-AF65-F5344CB8AC3E}">
        <p14:creationId xmlns:p14="http://schemas.microsoft.com/office/powerpoint/2010/main" val="1234886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733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585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1219170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828754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2438339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457189" indent="-457189" algn="l" rtl="0" eaLnBrk="0" fontAlgn="base" hangingPunct="0">
        <a:spcBef>
          <a:spcPct val="20000"/>
        </a:spcBef>
        <a:spcAft>
          <a:spcPct val="0"/>
        </a:spcAft>
        <a:buChar char="•"/>
        <a:defRPr sz="3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>
            <a:extLst>
              <a:ext uri="{FF2B5EF4-FFF2-40B4-BE49-F238E27FC236}">
                <a16:creationId xmlns:a16="http://schemas.microsoft.com/office/drawing/2014/main" id="{C307C804-2CF1-65AB-4D65-948FB5389E0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616324" y="3046369"/>
            <a:ext cx="7181851" cy="1409700"/>
          </a:xfrm>
        </p:spPr>
        <p:txBody>
          <a:bodyPr/>
          <a:lstStyle/>
          <a:p>
            <a:r>
              <a:rPr lang="zh-CN" altLang="en-US" sz="5333" dirty="0">
                <a:latin typeface="+mn-lt"/>
                <a:ea typeface="+mn-ea"/>
                <a:cs typeface="+mn-ea"/>
                <a:sym typeface="+mn-lt"/>
              </a:rPr>
              <a:t>练一练</a:t>
            </a:r>
          </a:p>
        </p:txBody>
      </p:sp>
      <p:sp>
        <p:nvSpPr>
          <p:cNvPr id="9219" name="副标题 6">
            <a:extLst>
              <a:ext uri="{FF2B5EF4-FFF2-40B4-BE49-F238E27FC236}">
                <a16:creationId xmlns:a16="http://schemas.microsoft.com/office/drawing/2014/main" id="{0578084A-861B-0221-BACB-403C0F9AFE0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" y="1"/>
            <a:ext cx="2910417" cy="783167"/>
          </a:xfrm>
        </p:spPr>
        <p:txBody>
          <a:bodyPr/>
          <a:lstStyle/>
          <a:p>
            <a:r>
              <a:rPr lang="en-US" altLang="zh-CN" sz="2667">
                <a:latin typeface="+mn-lt"/>
                <a:ea typeface="+mn-ea"/>
                <a:cs typeface="+mn-ea"/>
                <a:sym typeface="+mn-lt"/>
              </a:rPr>
              <a:t>R·</a:t>
            </a:r>
            <a:r>
              <a:rPr lang="zh-CN" altLang="en-US" sz="2667">
                <a:latin typeface="+mn-lt"/>
                <a:ea typeface="+mn-ea"/>
                <a:cs typeface="+mn-ea"/>
                <a:sym typeface="+mn-lt"/>
              </a:rPr>
              <a:t>一年级上册</a:t>
            </a: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44C9FA5F-BF9B-4216-B60D-92A2EE6D30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5557" y="1962468"/>
            <a:ext cx="10440973" cy="118109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lnSpc>
                <a:spcPct val="150000"/>
              </a:lnSpc>
              <a:defRPr/>
            </a:pPr>
            <a:r>
              <a:rPr lang="zh-CN" altLang="en-US" sz="5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Times New Roman"/>
                <a:ea typeface="楷体"/>
                <a:cs typeface="+mn-ea"/>
                <a:sym typeface="+mn-lt"/>
              </a:rPr>
              <a:t>二、</a:t>
            </a:r>
            <a:r>
              <a:rPr lang="en-US" altLang="zh-CN" sz="5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Times New Roman"/>
                <a:ea typeface="楷体"/>
                <a:cs typeface="+mn-ea"/>
                <a:sym typeface="+mn-lt"/>
              </a:rPr>
              <a:t>6~10</a:t>
            </a:r>
            <a:r>
              <a:rPr lang="zh-CN" altLang="en-US" sz="5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Times New Roman"/>
                <a:ea typeface="楷体"/>
                <a:cs typeface="+mn-ea"/>
                <a:sym typeface="+mn-lt"/>
              </a:rPr>
              <a:t>的认识和加、减法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7F44B96A-D1DA-A6F4-21CF-6E8320A06864}"/>
              </a:ext>
            </a:extLst>
          </p:cNvPr>
          <p:cNvSpPr/>
          <p:nvPr/>
        </p:nvSpPr>
        <p:spPr>
          <a:xfrm>
            <a:off x="858215" y="1706586"/>
            <a:ext cx="38779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2400" b="1" kern="0" dirty="0">
                <a:solidFill>
                  <a:srgbClr val="FF0000"/>
                </a:solidFill>
                <a:cs typeface="+mn-ea"/>
                <a:sym typeface="+mn-lt"/>
              </a:rPr>
              <a:t>【课本</a:t>
            </a:r>
            <a:r>
              <a:rPr lang="en-US" altLang="zh-CN" sz="2400" b="1" kern="0" dirty="0">
                <a:solidFill>
                  <a:srgbClr val="FF0000"/>
                </a:solidFill>
                <a:cs typeface="+mn-ea"/>
                <a:sym typeface="+mn-lt"/>
              </a:rPr>
              <a:t>61</a:t>
            </a:r>
            <a:r>
              <a:rPr lang="zh-CN" altLang="zh-CN" sz="2400" b="1" kern="0" dirty="0">
                <a:solidFill>
                  <a:srgbClr val="FF0000"/>
                </a:solidFill>
                <a:cs typeface="+mn-ea"/>
                <a:sym typeface="+mn-lt"/>
              </a:rPr>
              <a:t>页</a:t>
            </a:r>
            <a:r>
              <a:rPr lang="en-US" altLang="zh-CN" sz="2400" b="1" kern="0" dirty="0">
                <a:solidFill>
                  <a:srgbClr val="FF0000"/>
                </a:solidFill>
                <a:cs typeface="+mn-ea"/>
                <a:sym typeface="+mn-lt"/>
              </a:rPr>
              <a:t> </a:t>
            </a:r>
            <a:r>
              <a:rPr lang="zh-CN" altLang="en-US" sz="2400" b="1" kern="0" dirty="0">
                <a:solidFill>
                  <a:srgbClr val="FF0000"/>
                </a:solidFill>
                <a:cs typeface="+mn-ea"/>
                <a:sym typeface="+mn-lt"/>
              </a:rPr>
              <a:t>练一练 第</a:t>
            </a:r>
            <a:r>
              <a:rPr lang="en-US" altLang="zh-CN" sz="2400" b="1" kern="0" dirty="0">
                <a:solidFill>
                  <a:srgbClr val="FF0000"/>
                </a:solidFill>
                <a:cs typeface="+mn-ea"/>
                <a:sym typeface="+mn-lt"/>
              </a:rPr>
              <a:t>4</a:t>
            </a:r>
            <a:r>
              <a:rPr lang="zh-CN" altLang="en-US" sz="2400" b="1" kern="0" dirty="0">
                <a:solidFill>
                  <a:srgbClr val="FF0000"/>
                </a:solidFill>
                <a:cs typeface="+mn-ea"/>
                <a:sym typeface="+mn-lt"/>
              </a:rPr>
              <a:t>题</a:t>
            </a:r>
            <a:r>
              <a:rPr lang="zh-CN" altLang="zh-CN" sz="2400" b="1" kern="0" dirty="0">
                <a:solidFill>
                  <a:srgbClr val="FF0000"/>
                </a:solidFill>
                <a:cs typeface="+mn-ea"/>
                <a:sym typeface="+mn-lt"/>
              </a:rPr>
              <a:t>】</a:t>
            </a:r>
            <a:endParaRPr lang="zh-CN" altLang="en-US" sz="2400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AF5D4D7-94B8-1966-63EE-ED76F0FD0C4D}"/>
              </a:ext>
            </a:extLst>
          </p:cNvPr>
          <p:cNvSpPr txBox="1"/>
          <p:nvPr/>
        </p:nvSpPr>
        <p:spPr>
          <a:xfrm>
            <a:off x="1133475" y="2813447"/>
            <a:ext cx="1257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prstClr val="black"/>
                </a:solidFill>
                <a:cs typeface="+mn-ea"/>
                <a:sym typeface="+mn-lt"/>
              </a:rPr>
              <a:t>5+3</a:t>
            </a:r>
            <a:endParaRPr lang="zh-CN" altLang="en-US" sz="3200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93C8291C-E09F-8876-1BA9-103F872F2C0C}"/>
              </a:ext>
            </a:extLst>
          </p:cNvPr>
          <p:cNvCxnSpPr>
            <a:cxnSpLocks/>
          </p:cNvCxnSpPr>
          <p:nvPr/>
        </p:nvCxnSpPr>
        <p:spPr>
          <a:xfrm flipV="1">
            <a:off x="2238375" y="3121222"/>
            <a:ext cx="847725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FC6C49DA-7043-D772-5141-2D19F72BA21B}"/>
              </a:ext>
            </a:extLst>
          </p:cNvPr>
          <p:cNvSpPr/>
          <p:nvPr/>
        </p:nvSpPr>
        <p:spPr>
          <a:xfrm>
            <a:off x="3224427" y="2849973"/>
            <a:ext cx="542496" cy="542496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409ADA6-285B-AA15-D8D7-D28EF9272524}"/>
              </a:ext>
            </a:extLst>
          </p:cNvPr>
          <p:cNvSpPr txBox="1"/>
          <p:nvPr/>
        </p:nvSpPr>
        <p:spPr>
          <a:xfrm>
            <a:off x="2353812" y="2690337"/>
            <a:ext cx="61685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667" b="1" dirty="0">
                <a:solidFill>
                  <a:prstClr val="black"/>
                </a:solidFill>
                <a:cs typeface="+mn-ea"/>
                <a:sym typeface="+mn-lt"/>
              </a:rPr>
              <a:t>-2</a:t>
            </a:r>
            <a:endParaRPr lang="zh-CN" altLang="en-US" sz="2667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3F226B9E-2263-53BD-CA1B-EA76AD30FDED}"/>
              </a:ext>
            </a:extLst>
          </p:cNvPr>
          <p:cNvCxnSpPr>
            <a:cxnSpLocks/>
          </p:cNvCxnSpPr>
          <p:nvPr/>
        </p:nvCxnSpPr>
        <p:spPr>
          <a:xfrm flipV="1">
            <a:off x="3766923" y="3157753"/>
            <a:ext cx="847725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:a16="http://schemas.microsoft.com/office/drawing/2014/main" id="{3EAFA734-4DA6-92BB-5523-E0C018F91874}"/>
              </a:ext>
            </a:extLst>
          </p:cNvPr>
          <p:cNvSpPr/>
          <p:nvPr/>
        </p:nvSpPr>
        <p:spPr>
          <a:xfrm>
            <a:off x="4752975" y="2886504"/>
            <a:ext cx="542496" cy="542496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0CAEFAD-D71C-6423-3124-7468D7956E1F}"/>
              </a:ext>
            </a:extLst>
          </p:cNvPr>
          <p:cNvSpPr txBox="1"/>
          <p:nvPr/>
        </p:nvSpPr>
        <p:spPr>
          <a:xfrm>
            <a:off x="3882360" y="2726867"/>
            <a:ext cx="78916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667" b="1" dirty="0">
                <a:solidFill>
                  <a:prstClr val="black"/>
                </a:solidFill>
                <a:cs typeface="+mn-ea"/>
                <a:sym typeface="+mn-lt"/>
              </a:rPr>
              <a:t>+4</a:t>
            </a:r>
            <a:endParaRPr lang="zh-CN" altLang="en-US" sz="2667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9906B7C3-8760-7953-17DA-5F36249E0FB0}"/>
              </a:ext>
            </a:extLst>
          </p:cNvPr>
          <p:cNvCxnSpPr>
            <a:cxnSpLocks/>
          </p:cNvCxnSpPr>
          <p:nvPr/>
        </p:nvCxnSpPr>
        <p:spPr>
          <a:xfrm flipV="1">
            <a:off x="5352344" y="3183349"/>
            <a:ext cx="847725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9976B233-5DD1-36A8-00E1-349D90B3F5CB}"/>
              </a:ext>
            </a:extLst>
          </p:cNvPr>
          <p:cNvSpPr/>
          <p:nvPr/>
        </p:nvSpPr>
        <p:spPr>
          <a:xfrm>
            <a:off x="6338396" y="2912100"/>
            <a:ext cx="542496" cy="542496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CF11DCC-2E65-C2A2-4913-A2C91ACE9C08}"/>
              </a:ext>
            </a:extLst>
          </p:cNvPr>
          <p:cNvSpPr txBox="1"/>
          <p:nvPr/>
        </p:nvSpPr>
        <p:spPr>
          <a:xfrm>
            <a:off x="5467781" y="2752463"/>
            <a:ext cx="61685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667" b="1" dirty="0">
                <a:solidFill>
                  <a:prstClr val="black"/>
                </a:solidFill>
                <a:cs typeface="+mn-ea"/>
                <a:sym typeface="+mn-lt"/>
              </a:rPr>
              <a:t>-5</a:t>
            </a:r>
            <a:endParaRPr lang="zh-CN" altLang="en-US" sz="2667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D1DF3635-B7A3-6405-0383-FAAA3C54B6DD}"/>
              </a:ext>
            </a:extLst>
          </p:cNvPr>
          <p:cNvCxnSpPr>
            <a:cxnSpLocks/>
          </p:cNvCxnSpPr>
          <p:nvPr/>
        </p:nvCxnSpPr>
        <p:spPr>
          <a:xfrm flipV="1">
            <a:off x="6937766" y="3183349"/>
            <a:ext cx="847725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8DF48AB0-87BF-28B1-3FDE-8213511A2B5C}"/>
              </a:ext>
            </a:extLst>
          </p:cNvPr>
          <p:cNvSpPr/>
          <p:nvPr/>
        </p:nvSpPr>
        <p:spPr>
          <a:xfrm>
            <a:off x="7923817" y="2912100"/>
            <a:ext cx="542496" cy="542496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3D25504-391F-5525-FC9C-8EEC1A7935A4}"/>
              </a:ext>
            </a:extLst>
          </p:cNvPr>
          <p:cNvSpPr txBox="1"/>
          <p:nvPr/>
        </p:nvSpPr>
        <p:spPr>
          <a:xfrm>
            <a:off x="7053203" y="2752463"/>
            <a:ext cx="732288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667" b="1" dirty="0">
                <a:solidFill>
                  <a:prstClr val="black"/>
                </a:solidFill>
                <a:cs typeface="+mn-ea"/>
                <a:sym typeface="+mn-lt"/>
              </a:rPr>
              <a:t>+3</a:t>
            </a:r>
            <a:endParaRPr lang="zh-CN" altLang="en-US" sz="2667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8CB0481-CB2E-5A01-B0C8-796F6B3134CF}"/>
              </a:ext>
            </a:extLst>
          </p:cNvPr>
          <p:cNvSpPr txBox="1"/>
          <p:nvPr/>
        </p:nvSpPr>
        <p:spPr>
          <a:xfrm>
            <a:off x="1187335" y="3975014"/>
            <a:ext cx="10480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prstClr val="black"/>
                </a:solidFill>
                <a:cs typeface="+mn-ea"/>
                <a:sym typeface="+mn-lt"/>
              </a:rPr>
              <a:t>8-6</a:t>
            </a:r>
            <a:endParaRPr lang="zh-CN" altLang="en-US" sz="3200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77EEFAA6-98A2-4DA2-0CC4-841C87D52658}"/>
              </a:ext>
            </a:extLst>
          </p:cNvPr>
          <p:cNvCxnSpPr>
            <a:cxnSpLocks/>
          </p:cNvCxnSpPr>
          <p:nvPr/>
        </p:nvCxnSpPr>
        <p:spPr>
          <a:xfrm flipV="1">
            <a:off x="2197142" y="4319320"/>
            <a:ext cx="847725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E6970D38-581D-6D59-011D-3113F1787C98}"/>
              </a:ext>
            </a:extLst>
          </p:cNvPr>
          <p:cNvSpPr/>
          <p:nvPr/>
        </p:nvSpPr>
        <p:spPr>
          <a:xfrm>
            <a:off x="3183193" y="4048071"/>
            <a:ext cx="542496" cy="542496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C4C9662-9813-442E-34EB-405C71AB1C75}"/>
              </a:ext>
            </a:extLst>
          </p:cNvPr>
          <p:cNvSpPr txBox="1"/>
          <p:nvPr/>
        </p:nvSpPr>
        <p:spPr>
          <a:xfrm>
            <a:off x="2312579" y="3888433"/>
            <a:ext cx="81374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667" b="1" dirty="0">
                <a:solidFill>
                  <a:prstClr val="black"/>
                </a:solidFill>
                <a:cs typeface="+mn-ea"/>
                <a:sym typeface="+mn-lt"/>
              </a:rPr>
              <a:t>+2</a:t>
            </a:r>
            <a:endParaRPr lang="zh-CN" altLang="en-US" sz="2667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85FFD2EA-5DA6-1397-CC16-8F35626EF7AA}"/>
              </a:ext>
            </a:extLst>
          </p:cNvPr>
          <p:cNvCxnSpPr>
            <a:cxnSpLocks/>
          </p:cNvCxnSpPr>
          <p:nvPr/>
        </p:nvCxnSpPr>
        <p:spPr>
          <a:xfrm flipV="1">
            <a:off x="3725690" y="4355850"/>
            <a:ext cx="847725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18AF903C-2A99-D5AF-C45A-8F5A6316C4F0}"/>
              </a:ext>
            </a:extLst>
          </p:cNvPr>
          <p:cNvSpPr/>
          <p:nvPr/>
        </p:nvSpPr>
        <p:spPr>
          <a:xfrm>
            <a:off x="4711741" y="4084601"/>
            <a:ext cx="542496" cy="542496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31AB14C4-004C-3AF2-FA19-0795897CB874}"/>
              </a:ext>
            </a:extLst>
          </p:cNvPr>
          <p:cNvSpPr txBox="1"/>
          <p:nvPr/>
        </p:nvSpPr>
        <p:spPr>
          <a:xfrm>
            <a:off x="3841126" y="3924964"/>
            <a:ext cx="78916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667" b="1" dirty="0">
                <a:solidFill>
                  <a:prstClr val="black"/>
                </a:solidFill>
                <a:cs typeface="+mn-ea"/>
                <a:sym typeface="+mn-lt"/>
              </a:rPr>
              <a:t>+5</a:t>
            </a:r>
            <a:endParaRPr lang="zh-CN" altLang="en-US" sz="2667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3D66C14A-6F68-0F76-E703-40439DC8C444}"/>
              </a:ext>
            </a:extLst>
          </p:cNvPr>
          <p:cNvCxnSpPr>
            <a:cxnSpLocks/>
          </p:cNvCxnSpPr>
          <p:nvPr/>
        </p:nvCxnSpPr>
        <p:spPr>
          <a:xfrm flipV="1">
            <a:off x="5311111" y="4381446"/>
            <a:ext cx="847725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>
            <a:extLst>
              <a:ext uri="{FF2B5EF4-FFF2-40B4-BE49-F238E27FC236}">
                <a16:creationId xmlns:a16="http://schemas.microsoft.com/office/drawing/2014/main" id="{761B1747-D64C-5160-2931-B45A5BD173A4}"/>
              </a:ext>
            </a:extLst>
          </p:cNvPr>
          <p:cNvSpPr/>
          <p:nvPr/>
        </p:nvSpPr>
        <p:spPr>
          <a:xfrm>
            <a:off x="6297163" y="4110197"/>
            <a:ext cx="542496" cy="542496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BFCC9DA-8FFE-1DD4-EE0E-2E914B5B06D8}"/>
              </a:ext>
            </a:extLst>
          </p:cNvPr>
          <p:cNvSpPr txBox="1"/>
          <p:nvPr/>
        </p:nvSpPr>
        <p:spPr>
          <a:xfrm>
            <a:off x="5426548" y="3950561"/>
            <a:ext cx="61685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667" b="1" dirty="0">
                <a:solidFill>
                  <a:prstClr val="black"/>
                </a:solidFill>
                <a:cs typeface="+mn-ea"/>
                <a:sym typeface="+mn-lt"/>
              </a:rPr>
              <a:t>-3</a:t>
            </a:r>
            <a:endParaRPr lang="zh-CN" altLang="en-US" sz="2667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9F3D3C85-5D8C-9818-BF8F-D1995BC45076}"/>
              </a:ext>
            </a:extLst>
          </p:cNvPr>
          <p:cNvCxnSpPr>
            <a:cxnSpLocks/>
          </p:cNvCxnSpPr>
          <p:nvPr/>
        </p:nvCxnSpPr>
        <p:spPr>
          <a:xfrm flipV="1">
            <a:off x="6896532" y="4381446"/>
            <a:ext cx="847725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>
            <a:extLst>
              <a:ext uri="{FF2B5EF4-FFF2-40B4-BE49-F238E27FC236}">
                <a16:creationId xmlns:a16="http://schemas.microsoft.com/office/drawing/2014/main" id="{9D9C5663-7AE0-3CC6-3868-B9D6E54D84DC}"/>
              </a:ext>
            </a:extLst>
          </p:cNvPr>
          <p:cNvSpPr/>
          <p:nvPr/>
        </p:nvSpPr>
        <p:spPr>
          <a:xfrm>
            <a:off x="7882584" y="4110197"/>
            <a:ext cx="542496" cy="542496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7049E063-DEC5-0B53-6810-3FFC285607CA}"/>
              </a:ext>
            </a:extLst>
          </p:cNvPr>
          <p:cNvSpPr txBox="1"/>
          <p:nvPr/>
        </p:nvSpPr>
        <p:spPr>
          <a:xfrm>
            <a:off x="7048380" y="3950560"/>
            <a:ext cx="732288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667" b="1" dirty="0">
                <a:solidFill>
                  <a:prstClr val="black"/>
                </a:solidFill>
                <a:cs typeface="+mn-ea"/>
                <a:sym typeface="+mn-lt"/>
              </a:rPr>
              <a:t>-4</a:t>
            </a:r>
            <a:endParaRPr lang="zh-CN" altLang="en-US" sz="2667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86ABFEC2-7725-0500-6F53-0BF596879802}"/>
              </a:ext>
            </a:extLst>
          </p:cNvPr>
          <p:cNvSpPr txBox="1"/>
          <p:nvPr/>
        </p:nvSpPr>
        <p:spPr>
          <a:xfrm>
            <a:off x="3221016" y="2837747"/>
            <a:ext cx="579888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667" b="1" dirty="0">
                <a:solidFill>
                  <a:srgbClr val="FF0000"/>
                </a:solidFill>
                <a:cs typeface="+mn-ea"/>
                <a:sym typeface="+mn-lt"/>
              </a:rPr>
              <a:t>6</a:t>
            </a:r>
            <a:endParaRPr lang="zh-CN" altLang="en-US" sz="2667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64C8A2F9-ECF0-91AA-EC22-E1F46095FB7D}"/>
              </a:ext>
            </a:extLst>
          </p:cNvPr>
          <p:cNvSpPr txBox="1"/>
          <p:nvPr/>
        </p:nvSpPr>
        <p:spPr>
          <a:xfrm>
            <a:off x="4691644" y="2895521"/>
            <a:ext cx="74722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667" b="1" dirty="0">
                <a:solidFill>
                  <a:srgbClr val="FF0000"/>
                </a:solidFill>
                <a:cs typeface="+mn-ea"/>
                <a:sym typeface="+mn-lt"/>
              </a:rPr>
              <a:t>10</a:t>
            </a:r>
            <a:endParaRPr lang="zh-CN" altLang="en-US" sz="2667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1FD23F06-3FAC-AF2A-EE96-6AF914947259}"/>
              </a:ext>
            </a:extLst>
          </p:cNvPr>
          <p:cNvSpPr txBox="1"/>
          <p:nvPr/>
        </p:nvSpPr>
        <p:spPr>
          <a:xfrm>
            <a:off x="6372380" y="2896425"/>
            <a:ext cx="74722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667" b="1" dirty="0">
                <a:solidFill>
                  <a:srgbClr val="FF0000"/>
                </a:solidFill>
                <a:cs typeface="+mn-ea"/>
                <a:sym typeface="+mn-lt"/>
              </a:rPr>
              <a:t>5</a:t>
            </a:r>
            <a:endParaRPr lang="zh-CN" altLang="en-US" sz="2667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DF7301C8-334B-8BA4-385D-59F53BE6661A}"/>
              </a:ext>
            </a:extLst>
          </p:cNvPr>
          <p:cNvSpPr txBox="1"/>
          <p:nvPr/>
        </p:nvSpPr>
        <p:spPr>
          <a:xfrm>
            <a:off x="7974303" y="2921116"/>
            <a:ext cx="555429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667" b="1" dirty="0">
                <a:solidFill>
                  <a:srgbClr val="FF0000"/>
                </a:solidFill>
                <a:cs typeface="+mn-ea"/>
                <a:sym typeface="+mn-lt"/>
              </a:rPr>
              <a:t>8</a:t>
            </a:r>
            <a:endParaRPr lang="zh-CN" altLang="en-US" sz="2667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532F53C6-C3E9-A6BC-C0C5-9B388F9764F7}"/>
              </a:ext>
            </a:extLst>
          </p:cNvPr>
          <p:cNvSpPr txBox="1"/>
          <p:nvPr/>
        </p:nvSpPr>
        <p:spPr>
          <a:xfrm>
            <a:off x="3202675" y="4048071"/>
            <a:ext cx="579888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667" b="1" dirty="0">
                <a:solidFill>
                  <a:srgbClr val="FF0000"/>
                </a:solidFill>
                <a:cs typeface="+mn-ea"/>
                <a:sym typeface="+mn-lt"/>
              </a:rPr>
              <a:t>4</a:t>
            </a:r>
            <a:endParaRPr lang="zh-CN" altLang="en-US" sz="2667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6803B595-A197-B9BE-3DE4-D43104A96579}"/>
              </a:ext>
            </a:extLst>
          </p:cNvPr>
          <p:cNvSpPr txBox="1"/>
          <p:nvPr/>
        </p:nvSpPr>
        <p:spPr>
          <a:xfrm>
            <a:off x="4736200" y="4085795"/>
            <a:ext cx="579888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667" b="1" dirty="0">
                <a:solidFill>
                  <a:srgbClr val="FF0000"/>
                </a:solidFill>
                <a:cs typeface="+mn-ea"/>
                <a:sym typeface="+mn-lt"/>
              </a:rPr>
              <a:t>9</a:t>
            </a:r>
            <a:endParaRPr lang="zh-CN" altLang="en-US" sz="2667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6CD7FF5D-4D2C-EF10-90B5-183CEF762FAD}"/>
              </a:ext>
            </a:extLst>
          </p:cNvPr>
          <p:cNvSpPr txBox="1"/>
          <p:nvPr/>
        </p:nvSpPr>
        <p:spPr>
          <a:xfrm>
            <a:off x="6306503" y="4084601"/>
            <a:ext cx="579888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667" b="1" dirty="0">
                <a:solidFill>
                  <a:srgbClr val="FF0000"/>
                </a:solidFill>
                <a:cs typeface="+mn-ea"/>
                <a:sym typeface="+mn-lt"/>
              </a:rPr>
              <a:t>6</a:t>
            </a:r>
            <a:endParaRPr lang="zh-CN" altLang="en-US" sz="2667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661E76A8-89A6-D087-F0F0-EDB914D03DCC}"/>
              </a:ext>
            </a:extLst>
          </p:cNvPr>
          <p:cNvSpPr txBox="1"/>
          <p:nvPr/>
        </p:nvSpPr>
        <p:spPr>
          <a:xfrm>
            <a:off x="7887443" y="4107923"/>
            <a:ext cx="579888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667" b="1" dirty="0">
                <a:solidFill>
                  <a:srgbClr val="FF0000"/>
                </a:solidFill>
                <a:cs typeface="+mn-ea"/>
                <a:sym typeface="+mn-lt"/>
              </a:rPr>
              <a:t>2</a:t>
            </a:r>
            <a:endParaRPr lang="zh-CN" altLang="en-US" sz="2667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40" name="Rectangle 16">
            <a:extLst>
              <a:ext uri="{FF2B5EF4-FFF2-40B4-BE49-F238E27FC236}">
                <a16:creationId xmlns:a16="http://schemas.microsoft.com/office/drawing/2014/main" id="{D99676CC-ADFD-4306-A3D1-A6E43F283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2747" y="520558"/>
            <a:ext cx="2715247" cy="748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4267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游戏导入</a:t>
            </a:r>
          </a:p>
        </p:txBody>
      </p:sp>
    </p:spTree>
    <p:extLst>
      <p:ext uri="{BB962C8B-B14F-4D97-AF65-F5344CB8AC3E}">
        <p14:creationId xmlns:p14="http://schemas.microsoft.com/office/powerpoint/2010/main" val="454176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2BB27F75-5E1C-C3E3-1263-0BB58928B922}"/>
              </a:ext>
            </a:extLst>
          </p:cNvPr>
          <p:cNvSpPr txBox="1"/>
          <p:nvPr/>
        </p:nvSpPr>
        <p:spPr>
          <a:xfrm>
            <a:off x="679174" y="1432491"/>
            <a:ext cx="54168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/>
              <a:t>第一关：看谁算得都对。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63E7DC9-B80D-2F96-BD05-A26879D3C1A2}"/>
              </a:ext>
            </a:extLst>
          </p:cNvPr>
          <p:cNvSpPr txBox="1"/>
          <p:nvPr/>
        </p:nvSpPr>
        <p:spPr>
          <a:xfrm>
            <a:off x="894396" y="2233482"/>
            <a:ext cx="768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prstClr val="black"/>
                </a:solidFill>
                <a:cs typeface="+mn-ea"/>
                <a:sym typeface="+mn-lt"/>
              </a:rPr>
              <a:t>1.</a:t>
            </a:r>
            <a:endParaRPr lang="zh-CN" altLang="en-US" sz="3600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B777127-4CBF-326E-0715-C50F4AF1E7DF}"/>
              </a:ext>
            </a:extLst>
          </p:cNvPr>
          <p:cNvSpPr/>
          <p:nvPr/>
        </p:nvSpPr>
        <p:spPr>
          <a:xfrm>
            <a:off x="1232567" y="2365259"/>
            <a:ext cx="41623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2400" b="1" kern="0" dirty="0">
                <a:solidFill>
                  <a:srgbClr val="FF0000"/>
                </a:solidFill>
                <a:cs typeface="+mn-ea"/>
                <a:sym typeface="+mn-lt"/>
              </a:rPr>
              <a:t>【课本</a:t>
            </a:r>
            <a:r>
              <a:rPr lang="en-US" altLang="zh-CN" sz="2400" b="1" kern="0" dirty="0">
                <a:solidFill>
                  <a:srgbClr val="FF0000"/>
                </a:solidFill>
                <a:cs typeface="+mn-ea"/>
                <a:sym typeface="+mn-lt"/>
              </a:rPr>
              <a:t>62</a:t>
            </a:r>
            <a:r>
              <a:rPr lang="zh-CN" altLang="zh-CN" sz="2400" b="1" kern="0" dirty="0">
                <a:solidFill>
                  <a:srgbClr val="FF0000"/>
                </a:solidFill>
                <a:cs typeface="+mn-ea"/>
                <a:sym typeface="+mn-lt"/>
              </a:rPr>
              <a:t>页</a:t>
            </a:r>
            <a:r>
              <a:rPr lang="en-US" altLang="zh-CN" sz="2400" b="1" kern="0" dirty="0">
                <a:solidFill>
                  <a:srgbClr val="FF0000"/>
                </a:solidFill>
                <a:cs typeface="+mn-ea"/>
                <a:sym typeface="+mn-lt"/>
              </a:rPr>
              <a:t> </a:t>
            </a:r>
            <a:r>
              <a:rPr lang="zh-CN" altLang="en-US" sz="2400" b="1" kern="0" dirty="0">
                <a:solidFill>
                  <a:srgbClr val="FF0000"/>
                </a:solidFill>
                <a:cs typeface="+mn-ea"/>
                <a:sym typeface="+mn-lt"/>
              </a:rPr>
              <a:t>练一练 第</a:t>
            </a:r>
            <a:r>
              <a:rPr lang="en-US" altLang="zh-CN" sz="2400" b="1" kern="0" dirty="0">
                <a:solidFill>
                  <a:srgbClr val="FF0000"/>
                </a:solidFill>
                <a:cs typeface="+mn-ea"/>
                <a:sym typeface="+mn-lt"/>
              </a:rPr>
              <a:t>5</a:t>
            </a:r>
            <a:r>
              <a:rPr lang="zh-CN" altLang="en-US" sz="2400" b="1" kern="0" dirty="0">
                <a:solidFill>
                  <a:srgbClr val="FF0000"/>
                </a:solidFill>
                <a:cs typeface="+mn-ea"/>
                <a:sym typeface="+mn-lt"/>
              </a:rPr>
              <a:t>题</a:t>
            </a:r>
            <a:r>
              <a:rPr lang="zh-CN" altLang="zh-CN" sz="2400" b="1" kern="0" dirty="0">
                <a:solidFill>
                  <a:srgbClr val="FF0000"/>
                </a:solidFill>
                <a:cs typeface="+mn-ea"/>
                <a:sym typeface="+mn-lt"/>
              </a:rPr>
              <a:t>】</a:t>
            </a:r>
            <a:endParaRPr lang="zh-CN" altLang="en-US" sz="2400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5EDED45-0CE3-1F78-4E39-95C7F2F3506A}"/>
              </a:ext>
            </a:extLst>
          </p:cNvPr>
          <p:cNvSpPr txBox="1"/>
          <p:nvPr/>
        </p:nvSpPr>
        <p:spPr>
          <a:xfrm>
            <a:off x="1548847" y="3047587"/>
            <a:ext cx="8848725" cy="1709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prstClr val="black"/>
                </a:solidFill>
                <a:cs typeface="+mn-ea"/>
                <a:sym typeface="+mn-lt"/>
              </a:rPr>
              <a:t>1+4+5</a:t>
            </a:r>
            <a:r>
              <a:rPr lang="en-US" altLang="zh-CN" sz="3733" b="1" dirty="0">
                <a:solidFill>
                  <a:prstClr val="black"/>
                </a:solidFill>
                <a:cs typeface="+mn-ea"/>
                <a:sym typeface="+mn-lt"/>
              </a:rPr>
              <a:t>=          2+4+4=           7+2-5=</a:t>
            </a:r>
          </a:p>
          <a:p>
            <a:pPr defTabSz="121917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733" b="1" dirty="0">
                <a:solidFill>
                  <a:prstClr val="black"/>
                </a:solidFill>
                <a:cs typeface="+mn-ea"/>
                <a:sym typeface="+mn-lt"/>
              </a:rPr>
              <a:t>10-1-4=	  10-4-4=           7-5+2=</a:t>
            </a:r>
            <a:endParaRPr lang="zh-CN" altLang="en-US" sz="3733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F6FB406-C873-F69D-8879-81C198951D62}"/>
              </a:ext>
            </a:extLst>
          </p:cNvPr>
          <p:cNvSpPr txBox="1"/>
          <p:nvPr/>
        </p:nvSpPr>
        <p:spPr>
          <a:xfrm>
            <a:off x="3082405" y="3253661"/>
            <a:ext cx="8572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cs typeface="+mn-ea"/>
                <a:sym typeface="+mn-lt"/>
              </a:rPr>
              <a:t>10</a:t>
            </a:r>
            <a:endParaRPr lang="zh-CN" altLang="en-US" sz="32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13034FC-6026-BD51-37C6-279F19F9BCF8}"/>
              </a:ext>
            </a:extLst>
          </p:cNvPr>
          <p:cNvSpPr txBox="1"/>
          <p:nvPr/>
        </p:nvSpPr>
        <p:spPr>
          <a:xfrm>
            <a:off x="5847685" y="3253661"/>
            <a:ext cx="8572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cs typeface="+mn-ea"/>
                <a:sym typeface="+mn-lt"/>
              </a:rPr>
              <a:t>10</a:t>
            </a:r>
            <a:endParaRPr lang="zh-CN" altLang="en-US" sz="32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E0B67F8-173B-60B0-C7B7-6BC28657021A}"/>
              </a:ext>
            </a:extLst>
          </p:cNvPr>
          <p:cNvSpPr txBox="1"/>
          <p:nvPr/>
        </p:nvSpPr>
        <p:spPr>
          <a:xfrm>
            <a:off x="8552688" y="3247858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cs typeface="+mn-ea"/>
                <a:sym typeface="+mn-lt"/>
              </a:rPr>
              <a:t>4</a:t>
            </a:r>
            <a:endParaRPr lang="zh-CN" altLang="en-US" sz="32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E0D12B8-FEC3-4E24-F542-C16E9D40555E}"/>
              </a:ext>
            </a:extLst>
          </p:cNvPr>
          <p:cNvSpPr txBox="1"/>
          <p:nvPr/>
        </p:nvSpPr>
        <p:spPr>
          <a:xfrm>
            <a:off x="3168130" y="4119506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cs typeface="+mn-ea"/>
                <a:sym typeface="+mn-lt"/>
              </a:rPr>
              <a:t>5</a:t>
            </a:r>
            <a:endParaRPr lang="zh-CN" altLang="en-US" sz="32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AF6281B-CBFA-E098-B56B-F24BFA9451F2}"/>
              </a:ext>
            </a:extLst>
          </p:cNvPr>
          <p:cNvSpPr txBox="1"/>
          <p:nvPr/>
        </p:nvSpPr>
        <p:spPr>
          <a:xfrm>
            <a:off x="5875117" y="4109260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cs typeface="+mn-ea"/>
                <a:sym typeface="+mn-lt"/>
              </a:rPr>
              <a:t>2</a:t>
            </a:r>
            <a:endParaRPr lang="zh-CN" altLang="en-US" sz="32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2D62483-7DEB-9EED-0E6C-BF0A2BF3AE28}"/>
              </a:ext>
            </a:extLst>
          </p:cNvPr>
          <p:cNvSpPr txBox="1"/>
          <p:nvPr/>
        </p:nvSpPr>
        <p:spPr>
          <a:xfrm>
            <a:off x="8552688" y="4119506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cs typeface="+mn-ea"/>
                <a:sym typeface="+mn-lt"/>
              </a:rPr>
              <a:t>4</a:t>
            </a:r>
            <a:endParaRPr lang="zh-CN" altLang="en-US" sz="32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id="{D4B1CC35-3356-4062-BC12-7218E3F0DA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2747" y="520558"/>
            <a:ext cx="4930077" cy="7489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4267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基础闯关练习</a:t>
            </a:r>
          </a:p>
        </p:txBody>
      </p:sp>
    </p:spTree>
    <p:extLst>
      <p:ext uri="{BB962C8B-B14F-4D97-AF65-F5344CB8AC3E}">
        <p14:creationId xmlns:p14="http://schemas.microsoft.com/office/powerpoint/2010/main" val="1585530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B87E305-7EDE-44BA-A907-E18C4F84781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945" y="1453164"/>
            <a:ext cx="10318110" cy="4645883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BDDC6BFE-ADA4-43C6-A38F-D91424A3E10D}"/>
              </a:ext>
            </a:extLst>
          </p:cNvPr>
          <p:cNvSpPr txBox="1"/>
          <p:nvPr/>
        </p:nvSpPr>
        <p:spPr>
          <a:xfrm>
            <a:off x="1632368" y="684778"/>
            <a:ext cx="768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prstClr val="black"/>
                </a:solidFill>
                <a:cs typeface="+mn-ea"/>
                <a:sym typeface="+mn-lt"/>
              </a:rPr>
              <a:t>2.</a:t>
            </a:r>
            <a:endParaRPr lang="zh-CN" altLang="en-US" sz="3600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1020C2D-DF68-48D4-80CD-1FF0CF38CE85}"/>
              </a:ext>
            </a:extLst>
          </p:cNvPr>
          <p:cNvSpPr/>
          <p:nvPr/>
        </p:nvSpPr>
        <p:spPr>
          <a:xfrm>
            <a:off x="1952535" y="796128"/>
            <a:ext cx="42745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2400" kern="0" dirty="0">
                <a:solidFill>
                  <a:srgbClr val="FF0000"/>
                </a:solidFill>
                <a:cs typeface="+mn-ea"/>
                <a:sym typeface="+mn-lt"/>
              </a:rPr>
              <a:t>【课本</a:t>
            </a:r>
            <a:r>
              <a:rPr lang="en-US" altLang="zh-CN" sz="2400" kern="0" dirty="0">
                <a:solidFill>
                  <a:srgbClr val="FF0000"/>
                </a:solidFill>
                <a:cs typeface="+mn-ea"/>
                <a:sym typeface="+mn-lt"/>
              </a:rPr>
              <a:t>61</a:t>
            </a:r>
            <a:r>
              <a:rPr lang="zh-CN" altLang="zh-CN" sz="2400" kern="0" dirty="0">
                <a:solidFill>
                  <a:srgbClr val="FF0000"/>
                </a:solidFill>
                <a:cs typeface="+mn-ea"/>
                <a:sym typeface="+mn-lt"/>
              </a:rPr>
              <a:t>页</a:t>
            </a:r>
            <a:r>
              <a:rPr lang="en-US" altLang="zh-CN" sz="2400" kern="0" dirty="0">
                <a:solidFill>
                  <a:srgbClr val="FF0000"/>
                </a:solidFill>
                <a:cs typeface="+mn-ea"/>
                <a:sym typeface="+mn-lt"/>
              </a:rPr>
              <a:t> </a:t>
            </a:r>
            <a:r>
              <a:rPr lang="zh-CN" altLang="en-US" sz="2400" kern="0" dirty="0">
                <a:solidFill>
                  <a:srgbClr val="FF0000"/>
                </a:solidFill>
                <a:cs typeface="+mn-ea"/>
                <a:sym typeface="+mn-lt"/>
              </a:rPr>
              <a:t>练一练 第</a:t>
            </a:r>
            <a:r>
              <a:rPr lang="en-US" altLang="zh-CN" sz="2400" kern="0" dirty="0">
                <a:solidFill>
                  <a:srgbClr val="FF0000"/>
                </a:solidFill>
                <a:cs typeface="+mn-ea"/>
                <a:sym typeface="+mn-lt"/>
              </a:rPr>
              <a:t>3</a:t>
            </a:r>
            <a:r>
              <a:rPr lang="zh-CN" altLang="en-US" sz="2400" kern="0" dirty="0">
                <a:solidFill>
                  <a:srgbClr val="FF0000"/>
                </a:solidFill>
                <a:cs typeface="+mn-ea"/>
                <a:sym typeface="+mn-lt"/>
              </a:rPr>
              <a:t>题</a:t>
            </a:r>
            <a:r>
              <a:rPr lang="zh-CN" altLang="zh-CN" sz="2400" kern="0" dirty="0">
                <a:solidFill>
                  <a:srgbClr val="FF0000"/>
                </a:solidFill>
                <a:cs typeface="+mn-ea"/>
                <a:sym typeface="+mn-lt"/>
              </a:rPr>
              <a:t>】</a:t>
            </a:r>
            <a:endParaRPr lang="zh-CN" altLang="en-US" sz="24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BC7361C-1B15-466F-92D4-862BF2995A28}"/>
              </a:ext>
            </a:extLst>
          </p:cNvPr>
          <p:cNvSpPr txBox="1"/>
          <p:nvPr/>
        </p:nvSpPr>
        <p:spPr>
          <a:xfrm>
            <a:off x="7279419" y="1508182"/>
            <a:ext cx="590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6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6EE38A1-74CA-406A-852E-BBB3ADD96920}"/>
              </a:ext>
            </a:extLst>
          </p:cNvPr>
          <p:cNvSpPr txBox="1"/>
          <p:nvPr/>
        </p:nvSpPr>
        <p:spPr>
          <a:xfrm>
            <a:off x="8869924" y="1509322"/>
            <a:ext cx="590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8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78F7F87-E4D5-438E-B0C9-9E719E12D7FF}"/>
              </a:ext>
            </a:extLst>
          </p:cNvPr>
          <p:cNvSpPr txBox="1"/>
          <p:nvPr/>
        </p:nvSpPr>
        <p:spPr>
          <a:xfrm>
            <a:off x="10304983" y="1508181"/>
            <a:ext cx="950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10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24A1930-ABF3-4BE3-92B5-031181BCD180}"/>
              </a:ext>
            </a:extLst>
          </p:cNvPr>
          <p:cNvSpPr txBox="1"/>
          <p:nvPr/>
        </p:nvSpPr>
        <p:spPr>
          <a:xfrm>
            <a:off x="5722184" y="4004163"/>
            <a:ext cx="590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5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4CEC305-3C95-423C-B3F8-07590AF32F41}"/>
              </a:ext>
            </a:extLst>
          </p:cNvPr>
          <p:cNvSpPr txBox="1"/>
          <p:nvPr/>
        </p:nvSpPr>
        <p:spPr>
          <a:xfrm>
            <a:off x="7279419" y="3992456"/>
            <a:ext cx="590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3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D105BD6-F103-4739-A5B1-FE8A9D3FC4A7}"/>
              </a:ext>
            </a:extLst>
          </p:cNvPr>
          <p:cNvSpPr txBox="1"/>
          <p:nvPr/>
        </p:nvSpPr>
        <p:spPr>
          <a:xfrm>
            <a:off x="8869924" y="4004163"/>
            <a:ext cx="590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1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98536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>
            <a:extLst>
              <a:ext uri="{FF2B5EF4-FFF2-40B4-BE49-F238E27FC236}">
                <a16:creationId xmlns:a16="http://schemas.microsoft.com/office/drawing/2014/main" id="{37694589-EBC0-468E-B3B4-1889EF3ECCB8}"/>
              </a:ext>
            </a:extLst>
          </p:cNvPr>
          <p:cNvGrpSpPr/>
          <p:nvPr/>
        </p:nvGrpSpPr>
        <p:grpSpPr>
          <a:xfrm>
            <a:off x="6711603" y="5134301"/>
            <a:ext cx="4704203" cy="646331"/>
            <a:chOff x="815247" y="4538950"/>
            <a:chExt cx="4704203" cy="646331"/>
          </a:xfrm>
        </p:grpSpPr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779A67B1-7E30-4292-B813-78E4014CDEE2}"/>
                </a:ext>
              </a:extLst>
            </p:cNvPr>
            <p:cNvSpPr txBox="1"/>
            <p:nvPr/>
          </p:nvSpPr>
          <p:spPr>
            <a:xfrm>
              <a:off x="815247" y="4538950"/>
              <a:ext cx="47042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/>
                <a:t>9</a:t>
              </a:r>
              <a:r>
                <a:rPr lang="en-US" altLang="zh-CN" sz="3600" b="1" dirty="0">
                  <a:latin typeface="+mn-ea"/>
                </a:rPr>
                <a:t>-</a:t>
              </a:r>
              <a:r>
                <a:rPr lang="en-US" altLang="zh-CN" sz="3600" b="1" dirty="0"/>
                <a:t>       </a:t>
              </a:r>
              <a:r>
                <a:rPr lang="en-US" altLang="zh-CN" sz="3600" b="1" dirty="0">
                  <a:latin typeface="+mn-ea"/>
                </a:rPr>
                <a:t>- </a:t>
              </a:r>
              <a:r>
                <a:rPr lang="en-US" altLang="zh-CN" sz="3600" b="1" dirty="0"/>
                <a:t>      =</a:t>
              </a:r>
              <a:endParaRPr lang="zh-CN" altLang="en-US" sz="3600" b="1" dirty="0"/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E4A483D7-8C9A-448F-A4D3-CC7C38067C64}"/>
                </a:ext>
              </a:extLst>
            </p:cNvPr>
            <p:cNvSpPr/>
            <p:nvPr/>
          </p:nvSpPr>
          <p:spPr>
            <a:xfrm>
              <a:off x="1461607" y="4556096"/>
              <a:ext cx="618928" cy="6189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/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0B6EE747-17C8-4F82-BF9F-F621B7A5ABD8}"/>
                </a:ext>
              </a:extLst>
            </p:cNvPr>
            <p:cNvSpPr/>
            <p:nvPr/>
          </p:nvSpPr>
          <p:spPr>
            <a:xfrm>
              <a:off x="2548420" y="4556096"/>
              <a:ext cx="618928" cy="6189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EED432AA-64D9-4089-919C-0CD5F5665DE2}"/>
                </a:ext>
              </a:extLst>
            </p:cNvPr>
            <p:cNvSpPr/>
            <p:nvPr/>
          </p:nvSpPr>
          <p:spPr>
            <a:xfrm>
              <a:off x="3630459" y="4556096"/>
              <a:ext cx="618928" cy="6189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/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58924AD5-2484-6888-C917-92EC304E5A15}"/>
              </a:ext>
            </a:extLst>
          </p:cNvPr>
          <p:cNvSpPr txBox="1"/>
          <p:nvPr/>
        </p:nvSpPr>
        <p:spPr>
          <a:xfrm>
            <a:off x="1715383" y="658756"/>
            <a:ext cx="43348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/>
              <a:t>第二关：看图列算式。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8B64F1-1523-BFDD-65C8-6DDA22C8A8A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1553" y="1961415"/>
            <a:ext cx="4718439" cy="236979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1FAD28AF-A6BC-57FE-A1AF-A9408C58AAB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69798" y="2272927"/>
            <a:ext cx="4443987" cy="2312146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E357F160-7409-8194-5B30-B6EB4E23A6AC}"/>
              </a:ext>
            </a:extLst>
          </p:cNvPr>
          <p:cNvGrpSpPr/>
          <p:nvPr/>
        </p:nvGrpSpPr>
        <p:grpSpPr>
          <a:xfrm>
            <a:off x="1283464" y="5153702"/>
            <a:ext cx="4704203" cy="646331"/>
            <a:chOff x="815247" y="4538950"/>
            <a:chExt cx="4704203" cy="646331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A338C362-547E-E013-D07D-F8640D7177F1}"/>
                </a:ext>
              </a:extLst>
            </p:cNvPr>
            <p:cNvSpPr txBox="1"/>
            <p:nvPr/>
          </p:nvSpPr>
          <p:spPr>
            <a:xfrm>
              <a:off x="815247" y="4538950"/>
              <a:ext cx="47042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/>
                <a:t>6+       +       =</a:t>
              </a:r>
              <a:endParaRPr lang="zh-CN" altLang="en-US" sz="3600" b="1" dirty="0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D9222829-B815-E392-CD67-B3D133702B65}"/>
                </a:ext>
              </a:extLst>
            </p:cNvPr>
            <p:cNvSpPr/>
            <p:nvPr/>
          </p:nvSpPr>
          <p:spPr>
            <a:xfrm>
              <a:off x="1461607" y="4556096"/>
              <a:ext cx="618928" cy="6189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608DD6BD-C68B-4DDC-B874-08FCAE7F7485}"/>
                </a:ext>
              </a:extLst>
            </p:cNvPr>
            <p:cNvSpPr/>
            <p:nvPr/>
          </p:nvSpPr>
          <p:spPr>
            <a:xfrm>
              <a:off x="2548420" y="4556096"/>
              <a:ext cx="618928" cy="6189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E8EBD445-9A59-41BC-94D0-846CFB69A854}"/>
                </a:ext>
              </a:extLst>
            </p:cNvPr>
            <p:cNvSpPr/>
            <p:nvPr/>
          </p:nvSpPr>
          <p:spPr>
            <a:xfrm>
              <a:off x="3630459" y="4556096"/>
              <a:ext cx="618928" cy="6189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/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589AA33E-F95B-2F54-F8DF-A02D1FB3C024}"/>
              </a:ext>
            </a:extLst>
          </p:cNvPr>
          <p:cNvSpPr txBox="1"/>
          <p:nvPr/>
        </p:nvSpPr>
        <p:spPr>
          <a:xfrm>
            <a:off x="782198" y="1304599"/>
            <a:ext cx="7683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prstClr val="black"/>
                </a:solidFill>
                <a:cs typeface="+mn-ea"/>
                <a:sym typeface="+mn-lt"/>
              </a:rPr>
              <a:t>1.</a:t>
            </a:r>
            <a:endParaRPr lang="zh-CN" altLang="en-US" sz="3200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F388926-91A7-7134-1635-66970E61D976}"/>
              </a:ext>
            </a:extLst>
          </p:cNvPr>
          <p:cNvSpPr/>
          <p:nvPr/>
        </p:nvSpPr>
        <p:spPr>
          <a:xfrm>
            <a:off x="1091745" y="1455969"/>
            <a:ext cx="39765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2400" b="1" kern="0" dirty="0">
                <a:solidFill>
                  <a:srgbClr val="FF0000"/>
                </a:solidFill>
                <a:cs typeface="+mn-ea"/>
                <a:sym typeface="+mn-lt"/>
              </a:rPr>
              <a:t>【课本</a:t>
            </a:r>
            <a:r>
              <a:rPr lang="en-US" altLang="zh-CN" sz="2400" b="1" kern="0" dirty="0">
                <a:solidFill>
                  <a:srgbClr val="FF0000"/>
                </a:solidFill>
                <a:cs typeface="+mn-ea"/>
                <a:sym typeface="+mn-lt"/>
              </a:rPr>
              <a:t>61</a:t>
            </a:r>
            <a:r>
              <a:rPr lang="zh-CN" altLang="zh-CN" sz="2400" b="1" kern="0" dirty="0">
                <a:solidFill>
                  <a:srgbClr val="FF0000"/>
                </a:solidFill>
                <a:cs typeface="+mn-ea"/>
                <a:sym typeface="+mn-lt"/>
              </a:rPr>
              <a:t>页</a:t>
            </a:r>
            <a:r>
              <a:rPr lang="en-US" altLang="zh-CN" sz="2400" b="1" kern="0" dirty="0">
                <a:solidFill>
                  <a:srgbClr val="FF0000"/>
                </a:solidFill>
                <a:cs typeface="+mn-ea"/>
                <a:sym typeface="+mn-lt"/>
              </a:rPr>
              <a:t> </a:t>
            </a:r>
            <a:r>
              <a:rPr lang="zh-CN" altLang="en-US" sz="2400" b="1" kern="0" dirty="0">
                <a:solidFill>
                  <a:srgbClr val="FF0000"/>
                </a:solidFill>
                <a:cs typeface="+mn-ea"/>
                <a:sym typeface="+mn-lt"/>
              </a:rPr>
              <a:t>练一练 第</a:t>
            </a:r>
            <a:r>
              <a:rPr lang="en-US" altLang="zh-CN" sz="2400" b="1" kern="0" dirty="0">
                <a:solidFill>
                  <a:srgbClr val="FF0000"/>
                </a:solidFill>
                <a:cs typeface="+mn-ea"/>
                <a:sym typeface="+mn-lt"/>
              </a:rPr>
              <a:t>2</a:t>
            </a:r>
            <a:r>
              <a:rPr lang="zh-CN" altLang="en-US" sz="2400" b="1" kern="0" dirty="0">
                <a:solidFill>
                  <a:srgbClr val="FF0000"/>
                </a:solidFill>
                <a:cs typeface="+mn-ea"/>
                <a:sym typeface="+mn-lt"/>
              </a:rPr>
              <a:t>题</a:t>
            </a:r>
            <a:r>
              <a:rPr lang="zh-CN" altLang="zh-CN" sz="2400" b="1" kern="0" dirty="0">
                <a:solidFill>
                  <a:srgbClr val="FF0000"/>
                </a:solidFill>
                <a:cs typeface="+mn-ea"/>
                <a:sym typeface="+mn-lt"/>
              </a:rPr>
              <a:t>】</a:t>
            </a:r>
            <a:endParaRPr lang="zh-CN" altLang="en-US" sz="2400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7" name="对话气泡: 圆角矩形 16">
            <a:extLst>
              <a:ext uri="{FF2B5EF4-FFF2-40B4-BE49-F238E27FC236}">
                <a16:creationId xmlns:a16="http://schemas.microsoft.com/office/drawing/2014/main" id="{6AD3F941-0EE8-8A18-A11B-7D992A71A0CD}"/>
              </a:ext>
            </a:extLst>
          </p:cNvPr>
          <p:cNvSpPr/>
          <p:nvPr/>
        </p:nvSpPr>
        <p:spPr>
          <a:xfrm>
            <a:off x="1110020" y="4182630"/>
            <a:ext cx="4009258" cy="550844"/>
          </a:xfrm>
          <a:prstGeom prst="wedgeRoundRectCallout">
            <a:avLst>
              <a:gd name="adj1" fmla="val -28996"/>
              <a:gd name="adj2" fmla="val -93500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i="0" u="none" strike="noStrike" baseline="0" dirty="0">
                <a:solidFill>
                  <a:schemeClr val="tx1"/>
                </a:solidFill>
              </a:rPr>
              <a:t>左边晾衣架上有</a:t>
            </a:r>
            <a:r>
              <a:rPr lang="en-US" altLang="zh-CN" sz="2400" b="1" i="0" u="none" strike="noStrike" baseline="0" dirty="0">
                <a:solidFill>
                  <a:schemeClr val="tx1"/>
                </a:solidFill>
              </a:rPr>
              <a:t>6</a:t>
            </a:r>
            <a:r>
              <a:rPr lang="zh-CN" altLang="en-US" sz="2400" b="1" i="0" u="none" strike="noStrike" baseline="0" dirty="0">
                <a:solidFill>
                  <a:schemeClr val="tx1"/>
                </a:solidFill>
              </a:rPr>
              <a:t>件衣服。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18" name="对话气泡: 圆角矩形 17">
            <a:extLst>
              <a:ext uri="{FF2B5EF4-FFF2-40B4-BE49-F238E27FC236}">
                <a16:creationId xmlns:a16="http://schemas.microsoft.com/office/drawing/2014/main" id="{12A79A8D-83E7-989A-4D9E-3A59AAD6D16A}"/>
              </a:ext>
            </a:extLst>
          </p:cNvPr>
          <p:cNvSpPr/>
          <p:nvPr/>
        </p:nvSpPr>
        <p:spPr>
          <a:xfrm>
            <a:off x="4866244" y="1212314"/>
            <a:ext cx="4277004" cy="927092"/>
          </a:xfrm>
          <a:prstGeom prst="wedgeRoundRectCallout">
            <a:avLst>
              <a:gd name="adj1" fmla="val -48498"/>
              <a:gd name="adj2" fmla="val 90477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右边晾衣架上面一排有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件衣服，下面一排有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件衣服。</a:t>
            </a:r>
          </a:p>
        </p:txBody>
      </p:sp>
      <p:sp>
        <p:nvSpPr>
          <p:cNvPr id="19" name="对话气泡: 圆角矩形 18">
            <a:extLst>
              <a:ext uri="{FF2B5EF4-FFF2-40B4-BE49-F238E27FC236}">
                <a16:creationId xmlns:a16="http://schemas.microsoft.com/office/drawing/2014/main" id="{BAADFCF0-6686-C16B-CCA6-7F7E7443CFAA}"/>
              </a:ext>
            </a:extLst>
          </p:cNvPr>
          <p:cNvSpPr/>
          <p:nvPr/>
        </p:nvSpPr>
        <p:spPr>
          <a:xfrm>
            <a:off x="8495305" y="3642213"/>
            <a:ext cx="3150824" cy="1217474"/>
          </a:xfrm>
          <a:prstGeom prst="wedgeRoundRectCallout">
            <a:avLst>
              <a:gd name="adj1" fmla="val -58077"/>
              <a:gd name="adj2" fmla="val -42760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原来有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9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只燕子，先飞走了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只，又飞走了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只，还剩几只。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E5B823EB-49BA-F1B7-333D-7C74C06CDF50}"/>
              </a:ext>
            </a:extLst>
          </p:cNvPr>
          <p:cNvSpPr txBox="1"/>
          <p:nvPr/>
        </p:nvSpPr>
        <p:spPr>
          <a:xfrm>
            <a:off x="2036578" y="5153701"/>
            <a:ext cx="969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3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1D5730C2-7E3A-5A3D-5575-AE950A133C37}"/>
              </a:ext>
            </a:extLst>
          </p:cNvPr>
          <p:cNvSpPr txBox="1"/>
          <p:nvPr/>
        </p:nvSpPr>
        <p:spPr>
          <a:xfrm>
            <a:off x="3129192" y="5152589"/>
            <a:ext cx="969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1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C4C72170-F0D9-EAAC-60C3-F942BBC61F64}"/>
              </a:ext>
            </a:extLst>
          </p:cNvPr>
          <p:cNvSpPr txBox="1"/>
          <p:nvPr/>
        </p:nvSpPr>
        <p:spPr>
          <a:xfrm>
            <a:off x="4098806" y="5157442"/>
            <a:ext cx="969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10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CCBF3109-8D64-1A44-004D-DC7884844A10}"/>
              </a:ext>
            </a:extLst>
          </p:cNvPr>
          <p:cNvSpPr txBox="1"/>
          <p:nvPr/>
        </p:nvSpPr>
        <p:spPr>
          <a:xfrm>
            <a:off x="7455956" y="5121530"/>
            <a:ext cx="969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4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44E3BE86-A980-CE07-179B-D3BBDAA8AA86}"/>
              </a:ext>
            </a:extLst>
          </p:cNvPr>
          <p:cNvSpPr txBox="1"/>
          <p:nvPr/>
        </p:nvSpPr>
        <p:spPr>
          <a:xfrm>
            <a:off x="8557331" y="5141190"/>
            <a:ext cx="969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2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99987705-0ABA-AFC6-7EB6-B7E989FEF977}"/>
              </a:ext>
            </a:extLst>
          </p:cNvPr>
          <p:cNvSpPr txBox="1"/>
          <p:nvPr/>
        </p:nvSpPr>
        <p:spPr>
          <a:xfrm>
            <a:off x="9639370" y="5149155"/>
            <a:ext cx="969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3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234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/>
      <p:bldP spid="21" grpId="0"/>
      <p:bldP spid="28" grpId="0"/>
      <p:bldP spid="29" grpId="0"/>
      <p:bldP spid="30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954D806-74F0-E940-6689-FB4F8E59AE73}"/>
              </a:ext>
            </a:extLst>
          </p:cNvPr>
          <p:cNvSpPr txBox="1"/>
          <p:nvPr/>
        </p:nvSpPr>
        <p:spPr>
          <a:xfrm>
            <a:off x="1564970" y="656139"/>
            <a:ext cx="59040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prstClr val="black"/>
                </a:solidFill>
                <a:cs typeface="+mn-ea"/>
                <a:sym typeface="+mn-lt"/>
              </a:rPr>
              <a:t>2.</a:t>
            </a:r>
            <a:r>
              <a:rPr lang="zh-CN" altLang="en-US" sz="3200" b="1" dirty="0">
                <a:solidFill>
                  <a:prstClr val="black"/>
                </a:solidFill>
                <a:cs typeface="+mn-ea"/>
                <a:sym typeface="+mn-lt"/>
              </a:rPr>
              <a:t>说一说图的意思，再填空。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817672F-2629-9699-3D78-018DE151E74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4001" y="1656160"/>
            <a:ext cx="10267378" cy="2678771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C3C762C7-8862-905F-59E2-318BE8A0D4CA}"/>
              </a:ext>
            </a:extLst>
          </p:cNvPr>
          <p:cNvSpPr txBox="1"/>
          <p:nvPr/>
        </p:nvSpPr>
        <p:spPr>
          <a:xfrm>
            <a:off x="1066544" y="4395379"/>
            <a:ext cx="5136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prstClr val="black"/>
                </a:solidFill>
                <a:cs typeface="+mn-ea"/>
                <a:sym typeface="+mn-lt"/>
              </a:rPr>
              <a:t>10-3-        =      </a:t>
            </a:r>
            <a:r>
              <a:rPr lang="zh-CN" altLang="en-US" sz="3200" b="1" dirty="0">
                <a:solidFill>
                  <a:prstClr val="black"/>
                </a:solidFill>
                <a:cs typeface="+mn-ea"/>
                <a:sym typeface="+mn-lt"/>
              </a:rPr>
              <a:t>（根）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A9D14B4-ABB7-7001-F849-9D5A6760720B}"/>
              </a:ext>
            </a:extLst>
          </p:cNvPr>
          <p:cNvSpPr/>
          <p:nvPr/>
        </p:nvSpPr>
        <p:spPr>
          <a:xfrm>
            <a:off x="2172646" y="4431693"/>
            <a:ext cx="561975" cy="54292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0C12F83-F357-50A8-108A-90AD25B1A0A5}"/>
              </a:ext>
            </a:extLst>
          </p:cNvPr>
          <p:cNvSpPr/>
          <p:nvPr/>
        </p:nvSpPr>
        <p:spPr>
          <a:xfrm>
            <a:off x="3236363" y="4431693"/>
            <a:ext cx="561975" cy="54292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6D2E402-BAC5-F3DC-64F9-19745FFA627F}"/>
              </a:ext>
            </a:extLst>
          </p:cNvPr>
          <p:cNvSpPr txBox="1"/>
          <p:nvPr/>
        </p:nvSpPr>
        <p:spPr>
          <a:xfrm>
            <a:off x="5884133" y="4396053"/>
            <a:ext cx="5500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prstClr val="black"/>
                </a:solidFill>
                <a:cs typeface="+mn-ea"/>
                <a:sym typeface="+mn-lt"/>
              </a:rPr>
              <a:t> 4                           =      </a:t>
            </a:r>
            <a:r>
              <a:rPr lang="zh-CN" altLang="en-US" sz="3200" b="1" dirty="0">
                <a:solidFill>
                  <a:prstClr val="black"/>
                </a:solidFill>
                <a:cs typeface="+mn-ea"/>
                <a:sym typeface="+mn-lt"/>
              </a:rPr>
              <a:t>（辆）   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0B2E475B-F896-CA27-37A0-42EC0549A798}"/>
              </a:ext>
            </a:extLst>
          </p:cNvPr>
          <p:cNvSpPr/>
          <p:nvPr/>
        </p:nvSpPr>
        <p:spPr>
          <a:xfrm>
            <a:off x="6372340" y="4441473"/>
            <a:ext cx="540000" cy="539355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093CB8-E331-6193-63F9-F9691B286036}"/>
              </a:ext>
            </a:extLst>
          </p:cNvPr>
          <p:cNvSpPr/>
          <p:nvPr/>
        </p:nvSpPr>
        <p:spPr>
          <a:xfrm>
            <a:off x="7038613" y="4439587"/>
            <a:ext cx="541241" cy="541241"/>
          </a:xfrm>
          <a:prstGeom prst="rect">
            <a:avLst/>
          </a:prstGeom>
          <a:solidFill>
            <a:srgbClr val="FFFCF3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FA916D06-6990-BBD8-BFD9-50710CC3826F}"/>
              </a:ext>
            </a:extLst>
          </p:cNvPr>
          <p:cNvSpPr/>
          <p:nvPr/>
        </p:nvSpPr>
        <p:spPr>
          <a:xfrm>
            <a:off x="7708230" y="4441473"/>
            <a:ext cx="540000" cy="539355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04052EC-A171-AFC9-BE3A-414D69DF9ED6}"/>
              </a:ext>
            </a:extLst>
          </p:cNvPr>
          <p:cNvSpPr/>
          <p:nvPr/>
        </p:nvSpPr>
        <p:spPr>
          <a:xfrm>
            <a:off x="8376606" y="4439586"/>
            <a:ext cx="541241" cy="541241"/>
          </a:xfrm>
          <a:prstGeom prst="rect">
            <a:avLst/>
          </a:prstGeom>
          <a:solidFill>
            <a:srgbClr val="FFFCF3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891D0F8-2714-FDC1-7179-201CB76FB605}"/>
              </a:ext>
            </a:extLst>
          </p:cNvPr>
          <p:cNvSpPr/>
          <p:nvPr/>
        </p:nvSpPr>
        <p:spPr>
          <a:xfrm>
            <a:off x="9390639" y="4439586"/>
            <a:ext cx="541241" cy="541241"/>
          </a:xfrm>
          <a:prstGeom prst="rect">
            <a:avLst/>
          </a:prstGeom>
          <a:solidFill>
            <a:srgbClr val="FFFCF3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b="1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B04B19E-EE76-9FCF-F952-48E6273B43B1}"/>
              </a:ext>
            </a:extLst>
          </p:cNvPr>
          <p:cNvSpPr txBox="1"/>
          <p:nvPr/>
        </p:nvSpPr>
        <p:spPr>
          <a:xfrm>
            <a:off x="767585" y="5040602"/>
            <a:ext cx="4931644" cy="113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FF0000"/>
                </a:solidFill>
                <a:cs typeface="+mn-ea"/>
                <a:sym typeface="+mn-lt"/>
              </a:rPr>
              <a:t>一共有</a:t>
            </a:r>
            <a:r>
              <a:rPr lang="en-US" altLang="zh-CN" sz="2400" b="1" dirty="0">
                <a:solidFill>
                  <a:srgbClr val="FF0000"/>
                </a:solidFill>
                <a:cs typeface="+mn-ea"/>
                <a:sym typeface="+mn-lt"/>
              </a:rPr>
              <a:t>10</a:t>
            </a:r>
            <a:r>
              <a:rPr lang="zh-CN" altLang="en-US" sz="2400" b="1" dirty="0">
                <a:solidFill>
                  <a:srgbClr val="FF0000"/>
                </a:solidFill>
                <a:cs typeface="+mn-ea"/>
                <a:sym typeface="+mn-lt"/>
              </a:rPr>
              <a:t>根香蕉，小猴先吃了</a:t>
            </a:r>
            <a:r>
              <a:rPr lang="en-US" altLang="zh-CN" sz="2400" b="1" dirty="0">
                <a:solidFill>
                  <a:srgbClr val="FF0000"/>
                </a:solidFill>
                <a:cs typeface="+mn-ea"/>
                <a:sym typeface="+mn-lt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cs typeface="+mn-ea"/>
                <a:sym typeface="+mn-lt"/>
              </a:rPr>
              <a:t>根，又吃了</a:t>
            </a:r>
            <a:r>
              <a:rPr lang="en-US" altLang="zh-CN" sz="2400" b="1" dirty="0">
                <a:solidFill>
                  <a:srgbClr val="FF0000"/>
                </a:solidFill>
                <a:cs typeface="+mn-ea"/>
                <a:sym typeface="+mn-lt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cs typeface="+mn-ea"/>
                <a:sym typeface="+mn-lt"/>
              </a:rPr>
              <a:t>根，还剩多少根香蕉？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6A0B6FC-5C6E-1D1F-BE29-989119432EED}"/>
              </a:ext>
            </a:extLst>
          </p:cNvPr>
          <p:cNvSpPr txBox="1"/>
          <p:nvPr/>
        </p:nvSpPr>
        <p:spPr>
          <a:xfrm>
            <a:off x="5699229" y="5045698"/>
            <a:ext cx="5500898" cy="113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FF0000"/>
                </a:solidFill>
                <a:cs typeface="+mn-ea"/>
                <a:sym typeface="+mn-lt"/>
              </a:rPr>
              <a:t>原来有</a:t>
            </a:r>
            <a:r>
              <a:rPr lang="en-US" altLang="zh-CN" sz="2400" b="1" dirty="0">
                <a:solidFill>
                  <a:srgbClr val="FF0000"/>
                </a:solidFill>
                <a:cs typeface="+mn-ea"/>
                <a:sym typeface="+mn-lt"/>
              </a:rPr>
              <a:t>4</a:t>
            </a:r>
            <a:r>
              <a:rPr lang="zh-CN" altLang="en-US" sz="2400" b="1" dirty="0">
                <a:solidFill>
                  <a:srgbClr val="FF0000"/>
                </a:solidFill>
                <a:cs typeface="+mn-ea"/>
                <a:sym typeface="+mn-lt"/>
              </a:rPr>
              <a:t>辆汽车，先开走了</a:t>
            </a:r>
            <a:r>
              <a:rPr lang="en-US" altLang="zh-CN" sz="2400" b="1" dirty="0">
                <a:solidFill>
                  <a:srgbClr val="FF0000"/>
                </a:solidFill>
                <a:cs typeface="+mn-ea"/>
                <a:sym typeface="+mn-lt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cs typeface="+mn-ea"/>
                <a:sym typeface="+mn-lt"/>
              </a:rPr>
              <a:t>辆，又开来了</a:t>
            </a:r>
            <a:r>
              <a:rPr lang="en-US" altLang="zh-CN" sz="2400" b="1" dirty="0">
                <a:solidFill>
                  <a:srgbClr val="FF0000"/>
                </a:solidFill>
                <a:cs typeface="+mn-ea"/>
                <a:sym typeface="+mn-lt"/>
              </a:rPr>
              <a:t>4</a:t>
            </a:r>
            <a:r>
              <a:rPr lang="zh-CN" altLang="en-US" sz="2400" b="1" dirty="0">
                <a:solidFill>
                  <a:srgbClr val="FF0000"/>
                </a:solidFill>
                <a:cs typeface="+mn-ea"/>
                <a:sym typeface="+mn-lt"/>
              </a:rPr>
              <a:t>辆，现在有几辆汽车？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2E3B1F2-50AA-BD42-B95D-71580FC21F1F}"/>
              </a:ext>
            </a:extLst>
          </p:cNvPr>
          <p:cNvSpPr txBox="1"/>
          <p:nvPr/>
        </p:nvSpPr>
        <p:spPr>
          <a:xfrm>
            <a:off x="2274905" y="4410629"/>
            <a:ext cx="6161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cs typeface="+mn-ea"/>
                <a:sym typeface="+mn-lt"/>
              </a:rPr>
              <a:t>1</a:t>
            </a:r>
            <a:endParaRPr lang="zh-CN" altLang="en-US" sz="32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3E9FB2A-D0E3-80C4-7784-DF2DC36EEB76}"/>
              </a:ext>
            </a:extLst>
          </p:cNvPr>
          <p:cNvSpPr txBox="1"/>
          <p:nvPr/>
        </p:nvSpPr>
        <p:spPr>
          <a:xfrm>
            <a:off x="3313090" y="4395379"/>
            <a:ext cx="6161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cs typeface="+mn-ea"/>
                <a:sym typeface="+mn-lt"/>
              </a:rPr>
              <a:t>6</a:t>
            </a:r>
            <a:endParaRPr lang="zh-CN" altLang="en-US" sz="32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3AB7230-69C4-FC7F-B627-9D9B339D26C7}"/>
              </a:ext>
            </a:extLst>
          </p:cNvPr>
          <p:cNvSpPr txBox="1"/>
          <p:nvPr/>
        </p:nvSpPr>
        <p:spPr>
          <a:xfrm>
            <a:off x="6447716" y="4399775"/>
            <a:ext cx="6161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+mn-ea"/>
                <a:cs typeface="+mn-ea"/>
                <a:sym typeface="+mn-lt"/>
              </a:rPr>
              <a:t>-</a:t>
            </a:r>
            <a:endParaRPr lang="zh-CN" altLang="en-US" sz="3200" b="1" dirty="0">
              <a:solidFill>
                <a:srgbClr val="FF0000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A5FBAAF-98FB-621F-5219-F3B08B51783E}"/>
              </a:ext>
            </a:extLst>
          </p:cNvPr>
          <p:cNvSpPr txBox="1"/>
          <p:nvPr/>
        </p:nvSpPr>
        <p:spPr>
          <a:xfrm>
            <a:off x="7125444" y="4399775"/>
            <a:ext cx="6161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cs typeface="+mn-ea"/>
                <a:sym typeface="+mn-lt"/>
              </a:rPr>
              <a:t>2</a:t>
            </a:r>
            <a:endParaRPr lang="zh-CN" altLang="en-US" sz="32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D42C412-1ADB-8AB2-FD3C-C864B70CDCAA}"/>
              </a:ext>
            </a:extLst>
          </p:cNvPr>
          <p:cNvSpPr txBox="1"/>
          <p:nvPr/>
        </p:nvSpPr>
        <p:spPr>
          <a:xfrm>
            <a:off x="7782538" y="4400198"/>
            <a:ext cx="6161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cs typeface="+mn-ea"/>
                <a:sym typeface="+mn-lt"/>
              </a:rPr>
              <a:t>+</a:t>
            </a:r>
            <a:endParaRPr lang="zh-CN" altLang="en-US" sz="32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2AC8CEB-0615-E22A-9E94-9174D7986685}"/>
              </a:ext>
            </a:extLst>
          </p:cNvPr>
          <p:cNvSpPr txBox="1"/>
          <p:nvPr/>
        </p:nvSpPr>
        <p:spPr>
          <a:xfrm>
            <a:off x="8449678" y="4410629"/>
            <a:ext cx="6161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cs typeface="+mn-ea"/>
                <a:sym typeface="+mn-lt"/>
              </a:rPr>
              <a:t>4</a:t>
            </a:r>
            <a:endParaRPr lang="zh-CN" altLang="en-US" sz="32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88F1AEC-18DC-A513-143A-665A7846A3BD}"/>
              </a:ext>
            </a:extLst>
          </p:cNvPr>
          <p:cNvSpPr txBox="1"/>
          <p:nvPr/>
        </p:nvSpPr>
        <p:spPr>
          <a:xfrm>
            <a:off x="9441619" y="4397551"/>
            <a:ext cx="6161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cs typeface="+mn-ea"/>
                <a:sym typeface="+mn-lt"/>
              </a:rPr>
              <a:t>6</a:t>
            </a:r>
            <a:endParaRPr lang="zh-CN" altLang="en-US" sz="32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00E4D6B5-5F03-674A-A464-A6134C11ACCA}"/>
              </a:ext>
            </a:extLst>
          </p:cNvPr>
          <p:cNvSpPr/>
          <p:nvPr/>
        </p:nvSpPr>
        <p:spPr>
          <a:xfrm>
            <a:off x="1782463" y="1209436"/>
            <a:ext cx="38779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2400" b="1" kern="0" dirty="0">
                <a:solidFill>
                  <a:srgbClr val="FF0000"/>
                </a:solidFill>
                <a:cs typeface="+mn-ea"/>
                <a:sym typeface="+mn-lt"/>
              </a:rPr>
              <a:t>【课本</a:t>
            </a:r>
            <a:r>
              <a:rPr lang="en-US" altLang="zh-CN" sz="2400" b="1" kern="0" dirty="0">
                <a:solidFill>
                  <a:srgbClr val="FF0000"/>
                </a:solidFill>
                <a:cs typeface="+mn-ea"/>
                <a:sym typeface="+mn-lt"/>
              </a:rPr>
              <a:t>62</a:t>
            </a:r>
            <a:r>
              <a:rPr lang="zh-CN" altLang="zh-CN" sz="2400" b="1" kern="0" dirty="0">
                <a:solidFill>
                  <a:srgbClr val="FF0000"/>
                </a:solidFill>
                <a:cs typeface="+mn-ea"/>
                <a:sym typeface="+mn-lt"/>
              </a:rPr>
              <a:t>页</a:t>
            </a:r>
            <a:r>
              <a:rPr lang="en-US" altLang="zh-CN" sz="2400" b="1" kern="0" dirty="0">
                <a:solidFill>
                  <a:srgbClr val="FF0000"/>
                </a:solidFill>
                <a:cs typeface="+mn-ea"/>
                <a:sym typeface="+mn-lt"/>
              </a:rPr>
              <a:t> </a:t>
            </a:r>
            <a:r>
              <a:rPr lang="zh-CN" altLang="en-US" sz="2400" b="1" kern="0" dirty="0">
                <a:solidFill>
                  <a:srgbClr val="FF0000"/>
                </a:solidFill>
                <a:cs typeface="+mn-ea"/>
                <a:sym typeface="+mn-lt"/>
              </a:rPr>
              <a:t>练一练 第</a:t>
            </a:r>
            <a:r>
              <a:rPr lang="en-US" altLang="zh-CN" sz="2400" b="1" kern="0" dirty="0">
                <a:solidFill>
                  <a:srgbClr val="FF0000"/>
                </a:solidFill>
                <a:cs typeface="+mn-ea"/>
                <a:sym typeface="+mn-lt"/>
              </a:rPr>
              <a:t>6</a:t>
            </a:r>
            <a:r>
              <a:rPr lang="zh-CN" altLang="en-US" sz="2400" b="1" kern="0" dirty="0">
                <a:solidFill>
                  <a:srgbClr val="FF0000"/>
                </a:solidFill>
                <a:cs typeface="+mn-ea"/>
                <a:sym typeface="+mn-lt"/>
              </a:rPr>
              <a:t>题</a:t>
            </a:r>
            <a:r>
              <a:rPr lang="zh-CN" altLang="zh-CN" sz="2400" b="1" kern="0" dirty="0">
                <a:solidFill>
                  <a:srgbClr val="FF0000"/>
                </a:solidFill>
                <a:cs typeface="+mn-ea"/>
                <a:sym typeface="+mn-lt"/>
              </a:rPr>
              <a:t>】</a:t>
            </a:r>
            <a:endParaRPr lang="zh-CN" altLang="en-US" sz="2400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60998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:a16="http://schemas.microsoft.com/office/drawing/2014/main" id="{8195774E-90D2-6479-A91F-2B1ADF773A88}"/>
              </a:ext>
            </a:extLst>
          </p:cNvPr>
          <p:cNvGrpSpPr/>
          <p:nvPr/>
        </p:nvGrpSpPr>
        <p:grpSpPr>
          <a:xfrm>
            <a:off x="2970077" y="4370797"/>
            <a:ext cx="6867391" cy="707886"/>
            <a:chOff x="1457792" y="4049329"/>
            <a:chExt cx="6867391" cy="707886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FDA7E0D9-9AE2-FAE6-E321-64648C38F91C}"/>
                </a:ext>
              </a:extLst>
            </p:cNvPr>
            <p:cNvSpPr txBox="1"/>
            <p:nvPr/>
          </p:nvSpPr>
          <p:spPr>
            <a:xfrm>
              <a:off x="1457792" y="4049329"/>
              <a:ext cx="686739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/>
                <a:t>8                           =</a:t>
              </a:r>
              <a:endParaRPr lang="zh-CN" altLang="en-US" sz="4000" b="1" dirty="0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C986A006-FB37-06E5-9E72-6282C9504B13}"/>
                </a:ext>
              </a:extLst>
            </p:cNvPr>
            <p:cNvSpPr/>
            <p:nvPr/>
          </p:nvSpPr>
          <p:spPr>
            <a:xfrm>
              <a:off x="2699131" y="4056241"/>
              <a:ext cx="694062" cy="69406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D48C7711-A55E-4B54-727F-70F3E4869503}"/>
                </a:ext>
              </a:extLst>
            </p:cNvPr>
            <p:cNvSpPr/>
            <p:nvPr/>
          </p:nvSpPr>
          <p:spPr>
            <a:xfrm>
              <a:off x="1880159" y="4060422"/>
              <a:ext cx="694062" cy="6857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7F7D58BB-C44E-4131-A2E8-4C3FA5BCCD80}"/>
                </a:ext>
              </a:extLst>
            </p:cNvPr>
            <p:cNvSpPr/>
            <p:nvPr/>
          </p:nvSpPr>
          <p:spPr>
            <a:xfrm>
              <a:off x="3518103" y="4060422"/>
              <a:ext cx="694062" cy="6857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FAFAD807-608B-422C-828C-8886F82869EB}"/>
                </a:ext>
              </a:extLst>
            </p:cNvPr>
            <p:cNvSpPr/>
            <p:nvPr/>
          </p:nvSpPr>
          <p:spPr>
            <a:xfrm>
              <a:off x="4352361" y="4056241"/>
              <a:ext cx="694062" cy="69406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9E813F4C-7722-454B-ADFE-A99C07BE8274}"/>
                </a:ext>
              </a:extLst>
            </p:cNvPr>
            <p:cNvSpPr/>
            <p:nvPr/>
          </p:nvSpPr>
          <p:spPr>
            <a:xfrm>
              <a:off x="5656490" y="4056241"/>
              <a:ext cx="694062" cy="69406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AFA81FED-0B8E-B50C-1EF8-639C11333E29}"/>
              </a:ext>
            </a:extLst>
          </p:cNvPr>
          <p:cNvSpPr txBox="1"/>
          <p:nvPr/>
        </p:nvSpPr>
        <p:spPr>
          <a:xfrm>
            <a:off x="963112" y="1276208"/>
            <a:ext cx="77968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prstClr val="black"/>
                </a:solidFill>
                <a:cs typeface="+mn-ea"/>
                <a:sym typeface="+mn-lt"/>
              </a:rPr>
              <a:t>3.</a:t>
            </a:r>
            <a:r>
              <a:rPr lang="zh-CN" altLang="en-US" sz="3200" b="1" dirty="0">
                <a:solidFill>
                  <a:prstClr val="black"/>
                </a:solidFill>
                <a:cs typeface="+mn-ea"/>
                <a:sym typeface="+mn-lt"/>
              </a:rPr>
              <a:t>说一说图的意思，你能提出什么问题？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2387922-1AB5-D417-12C0-7639F3798DF8}"/>
              </a:ext>
            </a:extLst>
          </p:cNvPr>
          <p:cNvSpPr txBox="1"/>
          <p:nvPr/>
        </p:nvSpPr>
        <p:spPr>
          <a:xfrm>
            <a:off x="725020" y="5307692"/>
            <a:ext cx="1110133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i="0" u="none" strike="noStrike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车上原有</a:t>
            </a:r>
            <a:r>
              <a:rPr lang="en-US" altLang="zh-CN" sz="3200" b="1" i="0" u="none" strike="noStrike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8</a:t>
            </a:r>
            <a:r>
              <a:rPr lang="zh-CN" altLang="en-US" sz="3200" b="1" i="0" u="none" strike="noStrike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人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，</a:t>
            </a:r>
            <a:r>
              <a:rPr lang="zh-CN" altLang="en-US" sz="3200" b="1" i="0" u="none" strike="noStrike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下了</a:t>
            </a:r>
            <a:r>
              <a:rPr lang="en-US" altLang="zh-CN" sz="3200" b="1" i="0" u="none" strike="noStrike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3200" b="1" i="0" u="none" strike="noStrike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人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，</a:t>
            </a:r>
            <a:r>
              <a:rPr lang="zh-CN" altLang="en-US" sz="3200" b="1" i="0" u="none" strike="noStrike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又上了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3200" b="1" i="0" u="none" strike="noStrike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人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，</a:t>
            </a:r>
            <a:r>
              <a:rPr lang="zh-CN" altLang="en-US" sz="3200" b="1" i="0" u="none" strike="noStrike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现在车上有多少人</a:t>
            </a:r>
            <a:r>
              <a:rPr lang="en-US" altLang="zh-CN" sz="3200" b="1" i="0" u="none" strike="noStrike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?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F53BD97-A7A4-2E6D-A032-2D8C79D99092}"/>
              </a:ext>
            </a:extLst>
          </p:cNvPr>
          <p:cNvSpPr txBox="1"/>
          <p:nvPr/>
        </p:nvSpPr>
        <p:spPr>
          <a:xfrm>
            <a:off x="3521363" y="4354331"/>
            <a:ext cx="9694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+mn-ea"/>
              </a:rPr>
              <a:t>-</a:t>
            </a:r>
            <a:endParaRPr lang="zh-CN" altLang="en-US" sz="40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A6EAA5C-E7D0-904E-E622-945444282B55}"/>
              </a:ext>
            </a:extLst>
          </p:cNvPr>
          <p:cNvSpPr txBox="1"/>
          <p:nvPr/>
        </p:nvSpPr>
        <p:spPr>
          <a:xfrm>
            <a:off x="4357365" y="4373029"/>
            <a:ext cx="9694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</a:rPr>
              <a:t>3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ED65749-E1FB-D1F9-885D-B7CD79E95560}"/>
              </a:ext>
            </a:extLst>
          </p:cNvPr>
          <p:cNvSpPr txBox="1"/>
          <p:nvPr/>
        </p:nvSpPr>
        <p:spPr>
          <a:xfrm>
            <a:off x="5148905" y="4365834"/>
            <a:ext cx="9694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</a:rPr>
              <a:t>+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A89BEBF-E87B-689B-315F-F903A2D8B7CD}"/>
              </a:ext>
            </a:extLst>
          </p:cNvPr>
          <p:cNvSpPr txBox="1"/>
          <p:nvPr/>
        </p:nvSpPr>
        <p:spPr>
          <a:xfrm>
            <a:off x="5994051" y="4373029"/>
            <a:ext cx="9694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</a:rPr>
              <a:t>2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26A0C06-5D15-9ECA-3BD7-36E2084F47CA}"/>
              </a:ext>
            </a:extLst>
          </p:cNvPr>
          <p:cNvSpPr txBox="1"/>
          <p:nvPr/>
        </p:nvSpPr>
        <p:spPr>
          <a:xfrm>
            <a:off x="7293165" y="4370797"/>
            <a:ext cx="9694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</a:rPr>
              <a:t>7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DA2BCD6D-E67D-4FD5-B4BA-06614DBDA4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84" y="1760844"/>
            <a:ext cx="10076033" cy="249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805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6520911D-2236-4946-95A5-6A1B527854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985" y="2593818"/>
            <a:ext cx="9160030" cy="3095459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D64B3EBC-8320-0864-018B-A4B2630D3E1B}"/>
              </a:ext>
            </a:extLst>
          </p:cNvPr>
          <p:cNvSpPr txBox="1"/>
          <p:nvPr/>
        </p:nvSpPr>
        <p:spPr>
          <a:xfrm>
            <a:off x="819552" y="1426791"/>
            <a:ext cx="10552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prstClr val="black"/>
                </a:solidFill>
                <a:cs typeface="+mn-ea"/>
                <a:sym typeface="+mn-lt"/>
              </a:rPr>
              <a:t>填数，使每行、每列或每条线上的三个数相加都得</a:t>
            </a:r>
            <a:r>
              <a:rPr lang="en-US" altLang="zh-CN" sz="3200" b="1" dirty="0">
                <a:solidFill>
                  <a:prstClr val="black"/>
                </a:solidFill>
                <a:cs typeface="+mn-ea"/>
                <a:sym typeface="+mn-lt"/>
              </a:rPr>
              <a:t>10</a:t>
            </a:r>
            <a:r>
              <a:rPr lang="zh-CN" altLang="en-US" sz="3200" b="1" dirty="0">
                <a:solidFill>
                  <a:prstClr val="black"/>
                </a:solidFill>
                <a:cs typeface="+mn-ea"/>
                <a:sym typeface="+mn-lt"/>
              </a:rPr>
              <a:t>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9B24A06-6147-07F5-1A6A-7AF2196B49B9}"/>
              </a:ext>
            </a:extLst>
          </p:cNvPr>
          <p:cNvSpPr/>
          <p:nvPr/>
        </p:nvSpPr>
        <p:spPr>
          <a:xfrm>
            <a:off x="819552" y="1996442"/>
            <a:ext cx="41913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2400" b="1" kern="0" dirty="0">
                <a:solidFill>
                  <a:srgbClr val="FF0000"/>
                </a:solidFill>
                <a:cs typeface="+mn-ea"/>
                <a:sym typeface="+mn-lt"/>
              </a:rPr>
              <a:t>【课本</a:t>
            </a:r>
            <a:r>
              <a:rPr lang="en-US" altLang="zh-CN" sz="2400" b="1" kern="0" dirty="0">
                <a:solidFill>
                  <a:srgbClr val="FF0000"/>
                </a:solidFill>
                <a:cs typeface="+mn-ea"/>
                <a:sym typeface="+mn-lt"/>
              </a:rPr>
              <a:t>62</a:t>
            </a:r>
            <a:r>
              <a:rPr lang="zh-CN" altLang="zh-CN" sz="2400" b="1" kern="0" dirty="0">
                <a:solidFill>
                  <a:srgbClr val="FF0000"/>
                </a:solidFill>
                <a:cs typeface="+mn-ea"/>
                <a:sym typeface="+mn-lt"/>
              </a:rPr>
              <a:t>页</a:t>
            </a:r>
            <a:r>
              <a:rPr lang="en-US" altLang="zh-CN" sz="2400" b="1" kern="0" dirty="0">
                <a:solidFill>
                  <a:srgbClr val="FF0000"/>
                </a:solidFill>
                <a:cs typeface="+mn-ea"/>
                <a:sym typeface="+mn-lt"/>
              </a:rPr>
              <a:t> </a:t>
            </a:r>
            <a:r>
              <a:rPr lang="zh-CN" altLang="en-US" sz="2400" b="1" kern="0" dirty="0">
                <a:solidFill>
                  <a:srgbClr val="FF0000"/>
                </a:solidFill>
                <a:cs typeface="+mn-ea"/>
                <a:sym typeface="+mn-lt"/>
              </a:rPr>
              <a:t>练一练 第</a:t>
            </a:r>
            <a:r>
              <a:rPr lang="en-US" altLang="zh-CN" sz="2400" b="1" kern="0" dirty="0">
                <a:solidFill>
                  <a:srgbClr val="FF0000"/>
                </a:solidFill>
                <a:cs typeface="+mn-ea"/>
                <a:sym typeface="+mn-lt"/>
              </a:rPr>
              <a:t>7</a:t>
            </a:r>
            <a:r>
              <a:rPr lang="zh-CN" altLang="en-US" sz="2400" b="1" kern="0" dirty="0">
                <a:solidFill>
                  <a:srgbClr val="FF0000"/>
                </a:solidFill>
                <a:cs typeface="+mn-ea"/>
                <a:sym typeface="+mn-lt"/>
              </a:rPr>
              <a:t>题</a:t>
            </a:r>
            <a:r>
              <a:rPr lang="zh-CN" altLang="zh-CN" sz="2400" b="1" kern="0" dirty="0">
                <a:solidFill>
                  <a:srgbClr val="FF0000"/>
                </a:solidFill>
                <a:cs typeface="+mn-ea"/>
                <a:sym typeface="+mn-lt"/>
              </a:rPr>
              <a:t>】</a:t>
            </a:r>
            <a:endParaRPr lang="zh-CN" altLang="en-US" sz="2400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54A5670-E5E5-B9FB-232C-22E723CFFDAC}"/>
              </a:ext>
            </a:extLst>
          </p:cNvPr>
          <p:cNvSpPr txBox="1"/>
          <p:nvPr/>
        </p:nvSpPr>
        <p:spPr>
          <a:xfrm>
            <a:off x="1943095" y="3787604"/>
            <a:ext cx="6953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dirty="0">
                <a:solidFill>
                  <a:srgbClr val="FF0000"/>
                </a:solidFill>
                <a:cs typeface="+mn-ea"/>
                <a:sym typeface="+mn-lt"/>
              </a:rPr>
              <a:t>3</a:t>
            </a:r>
            <a:endParaRPr lang="zh-CN" altLang="en-US" sz="40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970AA74-FA55-4204-1C1A-3A440ED9A2C5}"/>
              </a:ext>
            </a:extLst>
          </p:cNvPr>
          <p:cNvSpPr txBox="1"/>
          <p:nvPr/>
        </p:nvSpPr>
        <p:spPr>
          <a:xfrm>
            <a:off x="2775582" y="2920136"/>
            <a:ext cx="6953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dirty="0">
                <a:solidFill>
                  <a:srgbClr val="FF0000"/>
                </a:solidFill>
                <a:cs typeface="+mn-ea"/>
                <a:sym typeface="+mn-lt"/>
              </a:rPr>
              <a:t>7</a:t>
            </a:r>
            <a:endParaRPr lang="zh-CN" altLang="en-US" sz="40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9B6CAAB-787B-6AFF-181E-DC4BD59E335D}"/>
              </a:ext>
            </a:extLst>
          </p:cNvPr>
          <p:cNvSpPr txBox="1"/>
          <p:nvPr/>
        </p:nvSpPr>
        <p:spPr>
          <a:xfrm>
            <a:off x="7993758" y="3787604"/>
            <a:ext cx="6953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dirty="0">
                <a:solidFill>
                  <a:srgbClr val="FF0000"/>
                </a:solidFill>
                <a:cs typeface="+mn-ea"/>
                <a:sym typeface="+mn-lt"/>
              </a:rPr>
              <a:t>6</a:t>
            </a:r>
            <a:endParaRPr lang="zh-CN" altLang="en-US" sz="40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03658A0-6588-5EAD-D2CA-92AA446EF42C}"/>
              </a:ext>
            </a:extLst>
          </p:cNvPr>
          <p:cNvSpPr txBox="1"/>
          <p:nvPr/>
        </p:nvSpPr>
        <p:spPr>
          <a:xfrm>
            <a:off x="9916680" y="4723323"/>
            <a:ext cx="6953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dirty="0">
                <a:solidFill>
                  <a:srgbClr val="FF0000"/>
                </a:solidFill>
                <a:cs typeface="+mn-ea"/>
                <a:sym typeface="+mn-lt"/>
              </a:rPr>
              <a:t>5</a:t>
            </a:r>
            <a:endParaRPr lang="zh-CN" altLang="en-US" sz="40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59BD9D4-F7DC-CD05-88D7-2BDD94707042}"/>
              </a:ext>
            </a:extLst>
          </p:cNvPr>
          <p:cNvSpPr txBox="1"/>
          <p:nvPr/>
        </p:nvSpPr>
        <p:spPr>
          <a:xfrm>
            <a:off x="9251626" y="3787604"/>
            <a:ext cx="6953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dirty="0">
                <a:solidFill>
                  <a:srgbClr val="FF0000"/>
                </a:solidFill>
                <a:cs typeface="+mn-ea"/>
                <a:sym typeface="+mn-lt"/>
              </a:rPr>
              <a:t>4</a:t>
            </a:r>
            <a:endParaRPr lang="zh-CN" altLang="en-US" sz="40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16" name="Rectangle 16">
            <a:extLst>
              <a:ext uri="{FF2B5EF4-FFF2-40B4-BE49-F238E27FC236}">
                <a16:creationId xmlns:a16="http://schemas.microsoft.com/office/drawing/2014/main" id="{423A6AB3-399E-49C9-81BD-1CE9754E10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2747" y="520558"/>
            <a:ext cx="4930077" cy="7489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4267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拓展闯关练习</a:t>
            </a:r>
          </a:p>
        </p:txBody>
      </p:sp>
    </p:spTree>
    <p:extLst>
      <p:ext uri="{BB962C8B-B14F-4D97-AF65-F5344CB8AC3E}">
        <p14:creationId xmlns:p14="http://schemas.microsoft.com/office/powerpoint/2010/main" val="3526633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>
            <a:extLst>
              <a:ext uri="{FF2B5EF4-FFF2-40B4-BE49-F238E27FC236}">
                <a16:creationId xmlns:a16="http://schemas.microsoft.com/office/drawing/2014/main" id="{88EB9BB0-6259-4B2F-86C9-971960F47C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2747" y="520558"/>
            <a:ext cx="2715247" cy="748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4267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课堂小结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323B86B-B535-4FC7-9E9F-C0D0DA1EF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2081" y="1269546"/>
            <a:ext cx="2715247" cy="5203520"/>
          </a:xfrm>
          <a:prstGeom prst="rect">
            <a:avLst/>
          </a:prstGeom>
        </p:spPr>
      </p:pic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E6A28453-588E-471E-8CB5-B8218FD96486}"/>
              </a:ext>
            </a:extLst>
          </p:cNvPr>
          <p:cNvSpPr/>
          <p:nvPr/>
        </p:nvSpPr>
        <p:spPr>
          <a:xfrm>
            <a:off x="1152143" y="2179648"/>
            <a:ext cx="7711961" cy="2154608"/>
          </a:xfrm>
          <a:prstGeom prst="wedgeRoundRectCallout">
            <a:avLst>
              <a:gd name="adj1" fmla="val 60857"/>
              <a:gd name="adj2" fmla="val -35418"/>
              <a:gd name="adj3" fmla="val 16667"/>
            </a:avLst>
          </a:prstGeom>
          <a:solidFill>
            <a:srgbClr val="FFF2D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0000"/>
              </a:lnSpc>
            </a:pPr>
            <a:r>
              <a:rPr lang="zh-CN" altLang="en-US" sz="3600" b="1" dirty="0">
                <a:solidFill>
                  <a:schemeClr val="tx1"/>
                </a:solidFill>
              </a:rPr>
              <a:t>这节课我们练习了有关连加、连减和加、减混合运算的知识，你们有什么新的收获</a:t>
            </a:r>
            <a:r>
              <a:rPr lang="en-US" altLang="zh-CN" sz="3600" b="1" dirty="0">
                <a:solidFill>
                  <a:schemeClr val="tx1"/>
                </a:solidFill>
              </a:rPr>
              <a:t>?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3153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A2C8532-E34A-4690-8D81-595CD66EF80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72688" y="416088"/>
            <a:ext cx="8646624" cy="578807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2CACD7B1-F165-4823-AAFA-DDADFEDCF6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9638" y="2929094"/>
            <a:ext cx="449619" cy="38103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0D77B17-9441-4B1B-8AD3-DB2A66660B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3527" y="3695228"/>
            <a:ext cx="472481" cy="71554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BAFF0E15-0649-400C-9F7E-3B7850C5DAE1}"/>
              </a:ext>
            </a:extLst>
          </p:cNvPr>
          <p:cNvSpPr txBox="1"/>
          <p:nvPr/>
        </p:nvSpPr>
        <p:spPr>
          <a:xfrm>
            <a:off x="2606422" y="6048278"/>
            <a:ext cx="1299975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30BCDE4-0690-4590-A7B1-9658CBEFEAB1}"/>
              </a:ext>
            </a:extLst>
          </p:cNvPr>
          <p:cNvSpPr txBox="1"/>
          <p:nvPr/>
        </p:nvSpPr>
        <p:spPr>
          <a:xfrm>
            <a:off x="3705857" y="6048883"/>
            <a:ext cx="71945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D08E5A8-39E6-43E2-BE35-E64BF024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5104" y="5409237"/>
            <a:ext cx="613096" cy="715544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E7318B61-7982-4B0B-BB76-0251FB1E3009}"/>
              </a:ext>
            </a:extLst>
          </p:cNvPr>
          <p:cNvSpPr txBox="1"/>
          <p:nvPr/>
        </p:nvSpPr>
        <p:spPr>
          <a:xfrm>
            <a:off x="6084639" y="6048278"/>
            <a:ext cx="1299975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79E83C4-ED6F-4972-B09C-CB90109FB31A}"/>
              </a:ext>
            </a:extLst>
          </p:cNvPr>
          <p:cNvSpPr txBox="1"/>
          <p:nvPr/>
        </p:nvSpPr>
        <p:spPr>
          <a:xfrm>
            <a:off x="7184074" y="6048883"/>
            <a:ext cx="71945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0D125C70-CA7F-4E78-B10C-68A86D1BAF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5907" y="5403020"/>
            <a:ext cx="686587" cy="71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886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>
            <a:extLst>
              <a:ext uri="{FF2B5EF4-FFF2-40B4-BE49-F238E27FC236}">
                <a16:creationId xmlns:a16="http://schemas.microsoft.com/office/drawing/2014/main" id="{315B1498-BF9D-4BB1-B2F2-FF3712C8BC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2747" y="520558"/>
            <a:ext cx="2715247" cy="748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4267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课后作业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B373FD6-F910-4855-8A2C-461AC83532E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2667000" y="908548"/>
            <a:ext cx="6858000" cy="518457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BF925571-A855-4099-B6F6-08438B4815F5}"/>
              </a:ext>
            </a:extLst>
          </p:cNvPr>
          <p:cNvSpPr txBox="1"/>
          <p:nvPr/>
        </p:nvSpPr>
        <p:spPr>
          <a:xfrm>
            <a:off x="4587279" y="2723361"/>
            <a:ext cx="3072341" cy="1908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267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C201C33-2F7E-4ACC-A701-D33C52A51D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484" y="2054138"/>
            <a:ext cx="2021225" cy="369221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2651f987-688b-4ae9-9e83-3956b9a3bee7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2651f987-688b-4ae9-9e83-3956b9a3bee7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412</Words>
  <Application>Microsoft Office PowerPoint</Application>
  <PresentationFormat>宽屏</PresentationFormat>
  <Paragraphs>94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0" baseType="lpstr">
      <vt:lpstr>等线</vt:lpstr>
      <vt:lpstr>黑体</vt:lpstr>
      <vt:lpstr>楷体</vt:lpstr>
      <vt:lpstr>Arial</vt:lpstr>
      <vt:lpstr>Times New Roman</vt:lpstr>
      <vt:lpstr>1_Office 主题​​</vt:lpstr>
      <vt:lpstr>4_Office 主题​​</vt:lpstr>
      <vt:lpstr>练一练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</cp:lastModifiedBy>
  <cp:revision>9</cp:revision>
  <dcterms:created xsi:type="dcterms:W3CDTF">2024-08-20T08:46:39Z</dcterms:created>
  <dcterms:modified xsi:type="dcterms:W3CDTF">2024-08-27T03:00:09Z</dcterms:modified>
</cp:coreProperties>
</file>