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69" r:id="rId3"/>
    <p:sldId id="263" r:id="rId4"/>
    <p:sldId id="291" r:id="rId5"/>
    <p:sldId id="292" r:id="rId6"/>
    <p:sldId id="293" r:id="rId7"/>
    <p:sldId id="296" r:id="rId8"/>
    <p:sldId id="294" r:id="rId9"/>
    <p:sldId id="295" r:id="rId10"/>
    <p:sldId id="297" r:id="rId11"/>
    <p:sldId id="298" r:id="rId12"/>
    <p:sldId id="299" r:id="rId13"/>
    <p:sldId id="300" r:id="rId14"/>
    <p:sldId id="301" r:id="rId15"/>
    <p:sldId id="302" r:id="rId16"/>
    <p:sldId id="286" r:id="rId17"/>
    <p:sldId id="304" r:id="rId18"/>
    <p:sldId id="261" r:id="rId19"/>
    <p:sldId id="262" r:id="rId20"/>
  </p:sldIdLst>
  <p:sldSz cx="12192000" cy="6858000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0">
          <p15:clr>
            <a:srgbClr val="A4A3A4"/>
          </p15:clr>
        </p15:guide>
        <p15:guide id="2" pos="381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680D"/>
    <a:srgbClr val="F9C941"/>
    <a:srgbClr val="000000"/>
    <a:srgbClr val="B1F2FD"/>
    <a:srgbClr val="F3E7BB"/>
    <a:srgbClr val="FFFFFF"/>
    <a:srgbClr val="BFD8C2"/>
    <a:srgbClr val="DDEBDE"/>
    <a:srgbClr val="F2E6B4"/>
    <a:srgbClr val="F6F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94" autoAdjust="0"/>
    <p:restoredTop sz="94660"/>
  </p:normalViewPr>
  <p:slideViewPr>
    <p:cSldViewPr showGuides="1">
      <p:cViewPr varScale="1">
        <p:scale>
          <a:sx n="113" d="100"/>
          <a:sy n="113" d="100"/>
        </p:scale>
        <p:origin x="624" y="96"/>
      </p:cViewPr>
      <p:guideLst>
        <p:guide orient="horz" pos="2290"/>
        <p:guide pos="38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C0766BD-9A1E-42DF-A938-D989F770D6FF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2024/8/27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DBC0B53-0A63-47D6-B25C-C4FE68B0B6E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47A5D6EC-4247-414C-9467-AEFF3C4F6B42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  <a:t>12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1638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29ACD8AA-4A76-4187-9045-E3380A675463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  <a:t>13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1843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79D1ADF6-00E7-4201-8D00-98675E9E2A48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  <a:t>14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2048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E29414EF-6676-458A-A597-141E6EF005C5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  <a:t>15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3"/>
          <p:cNvPicPr>
            <a:picLocks noChangeAspect="1"/>
          </p:cNvPicPr>
          <p:nvPr userDrawn="1"/>
        </p:nvPicPr>
        <p:blipFill>
          <a:blip r:embed="rId2"/>
          <a:srcRect t="52094" b="1038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 rot="20132266">
            <a:off x="4817220" y="3018663"/>
            <a:ext cx="255756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BB9EA52B-2F8E-40C3-B25B-DB7490368D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21996" y="89738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3"/>
          <p:cNvGrpSpPr/>
          <p:nvPr userDrawn="1"/>
        </p:nvGrpSpPr>
        <p:grpSpPr>
          <a:xfrm>
            <a:off x="0" y="0"/>
            <a:ext cx="12192000" cy="6858000"/>
            <a:chOff x="0" y="0"/>
            <a:chExt cx="12192001" cy="6857999"/>
          </a:xfrm>
        </p:grpSpPr>
        <p:pic>
          <p:nvPicPr>
            <p:cNvPr id="6152" name="图片 4"/>
            <p:cNvPicPr>
              <a:picLocks noChangeAspect="1"/>
            </p:cNvPicPr>
            <p:nvPr/>
          </p:nvPicPr>
          <p:blipFill>
            <a:blip r:embed="rId2"/>
            <a:srcRect l="175" t="15" r="43633" b="40"/>
            <a:stretch>
              <a:fillRect/>
            </a:stretch>
          </p:blipFill>
          <p:spPr>
            <a:xfrm rot="5400000">
              <a:off x="3810000" y="-3810000"/>
              <a:ext cx="4572000" cy="121920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53" name="图片 5"/>
            <p:cNvPicPr>
              <a:picLocks noChangeAspect="1"/>
            </p:cNvPicPr>
            <p:nvPr/>
          </p:nvPicPr>
          <p:blipFill>
            <a:blip r:embed="rId2"/>
            <a:srcRect l="175" t="15" r="59708" b="40"/>
            <a:stretch>
              <a:fillRect/>
            </a:stretch>
          </p:blipFill>
          <p:spPr>
            <a:xfrm rot="5400000" flipH="1" flipV="1">
              <a:off x="4463903" y="-870098"/>
              <a:ext cx="3264195" cy="121920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矩形 6"/>
          <p:cNvSpPr/>
          <p:nvPr/>
        </p:nvSpPr>
        <p:spPr>
          <a:xfrm>
            <a:off x="258763" y="374650"/>
            <a:ext cx="11312525" cy="6303963"/>
          </a:xfrm>
          <a:prstGeom prst="rect">
            <a:avLst/>
          </a:prstGeom>
          <a:solidFill>
            <a:srgbClr val="FFD54E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7050" y="193675"/>
            <a:ext cx="11369675" cy="62960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 rot="20132266">
            <a:off x="4817220" y="3018663"/>
            <a:ext cx="255756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0" name="图片 4">
            <a:extLst>
              <a:ext uri="{FF2B5EF4-FFF2-40B4-BE49-F238E27FC236}">
                <a16:creationId xmlns:a16="http://schemas.microsoft.com/office/drawing/2014/main" id="{8803EB2E-97A6-44FA-A3DE-AB5C17A051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66746" y="233176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3"/>
          <p:cNvPicPr>
            <a:picLocks noChangeAspect="1"/>
          </p:cNvPicPr>
          <p:nvPr userDrawn="1"/>
        </p:nvPicPr>
        <p:blipFill>
          <a:blip r:embed="rId2"/>
          <a:srcRect t="8382" b="5410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 rot="20132266">
            <a:off x="4817219" y="3105834"/>
            <a:ext cx="255756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15027978-FFC2-4753-A853-6588A45A7B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44235" y="89738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组合 3"/>
          <p:cNvGrpSpPr/>
          <p:nvPr userDrawn="1"/>
        </p:nvGrpSpPr>
        <p:grpSpPr>
          <a:xfrm>
            <a:off x="0" y="0"/>
            <a:ext cx="12192000" cy="6858000"/>
            <a:chOff x="0" y="0"/>
            <a:chExt cx="12192001" cy="6857999"/>
          </a:xfrm>
        </p:grpSpPr>
        <p:pic>
          <p:nvPicPr>
            <p:cNvPr id="8201" name="图片 4"/>
            <p:cNvPicPr>
              <a:picLocks noChangeAspect="1"/>
            </p:cNvPicPr>
            <p:nvPr/>
          </p:nvPicPr>
          <p:blipFill>
            <a:blip r:embed="rId2"/>
            <a:srcRect l="175" t="15" r="43633" b="40"/>
            <a:stretch>
              <a:fillRect/>
            </a:stretch>
          </p:blipFill>
          <p:spPr>
            <a:xfrm rot="5400000">
              <a:off x="3810000" y="-3810000"/>
              <a:ext cx="4572000" cy="121920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202" name="图片 5"/>
            <p:cNvPicPr>
              <a:picLocks noChangeAspect="1"/>
            </p:cNvPicPr>
            <p:nvPr/>
          </p:nvPicPr>
          <p:blipFill>
            <a:blip r:embed="rId2"/>
            <a:srcRect l="175" t="15" r="59708" b="40"/>
            <a:stretch>
              <a:fillRect/>
            </a:stretch>
          </p:blipFill>
          <p:spPr>
            <a:xfrm rot="5400000" flipH="1" flipV="1">
              <a:off x="4463903" y="-870098"/>
              <a:ext cx="3264195" cy="121920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矩形 6"/>
          <p:cNvSpPr/>
          <p:nvPr/>
        </p:nvSpPr>
        <p:spPr>
          <a:xfrm>
            <a:off x="0" y="404813"/>
            <a:ext cx="12192000" cy="60483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 rot="20132266">
            <a:off x="4817218" y="2786526"/>
            <a:ext cx="255756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0" y="404813"/>
            <a:ext cx="12192000" cy="0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0" y="6437313"/>
            <a:ext cx="12192000" cy="0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4">
            <a:extLst>
              <a:ext uri="{FF2B5EF4-FFF2-40B4-BE49-F238E27FC236}">
                <a16:creationId xmlns:a16="http://schemas.microsoft.com/office/drawing/2014/main" id="{08D14E63-6F54-4588-BAE3-062B15B12D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27595" y="495106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文本占位符 2"/>
          <p:cNvSpPr>
            <a:spLocks noGrp="1"/>
          </p:cNvSpPr>
          <p:nvPr>
            <p:ph type="body" idx="1"/>
          </p:nvPr>
        </p:nvSpPr>
        <p:spPr>
          <a:xfrm>
            <a:off x="623888" y="1412875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</p:txBody>
      </p:sp>
      <p:pic>
        <p:nvPicPr>
          <p:cNvPr id="1027" name="Picture 2" descr="状元成才路标志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838" y="61913"/>
            <a:ext cx="1008062" cy="6699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4"/>
          <p:cNvSpPr>
            <a:spLocks noGrp="1"/>
          </p:cNvSpPr>
          <p:nvPr>
            <p:ph type="ctrTitle" idx="4294967295"/>
          </p:nvPr>
        </p:nvSpPr>
        <p:spPr>
          <a:xfrm>
            <a:off x="2171713" y="1700808"/>
            <a:ext cx="7848575" cy="10795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lvl="0">
              <a:buClrTx/>
              <a:buSzTx/>
              <a:buFontTx/>
              <a:defRPr/>
            </a:lvl1pPr>
          </a:lstStyle>
          <a:p>
            <a:pPr lvl="0" eaLnBrk="1" hangingPunct="1"/>
            <a:r>
              <a:rPr lang="zh-CN" altLang="en-US" sz="6500" b="1" dirty="0">
                <a:ea typeface="黑体" panose="02010609060101010101" pitchFamily="49" charset="-122"/>
              </a:rPr>
              <a:t>数与运算</a:t>
            </a:r>
            <a:r>
              <a:rPr lang="en-US" altLang="zh-CN" sz="6500" b="1" dirty="0">
                <a:ea typeface="黑体" panose="02010609060101010101" pitchFamily="49" charset="-122"/>
              </a:rPr>
              <a:t>(1)</a:t>
            </a:r>
            <a:endParaRPr lang="zh-CN" altLang="en-US" sz="6500" b="1" dirty="0">
              <a:ea typeface="黑体" panose="02010609060101010101" pitchFamily="49" charset="-122"/>
            </a:endParaRPr>
          </a:p>
        </p:txBody>
      </p:sp>
      <p:sp>
        <p:nvSpPr>
          <p:cNvPr id="12291" name="TextBox 5"/>
          <p:cNvSpPr txBox="1"/>
          <p:nvPr/>
        </p:nvSpPr>
        <p:spPr>
          <a:xfrm>
            <a:off x="4761426" y="3816549"/>
            <a:ext cx="2669149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</a:pPr>
            <a:r>
              <a:rPr lang="en-US" altLang="zh-CN" dirty="0">
                <a:latin typeface="+mn-lt"/>
                <a:ea typeface="楷体" panose="02010609060101010101" pitchFamily="49" charset="-122"/>
              </a:rPr>
              <a:t>R · </a:t>
            </a:r>
            <a:r>
              <a:rPr lang="zh-CN" altLang="en-US" dirty="0">
                <a:latin typeface="+mn-lt"/>
                <a:ea typeface="楷体" panose="02010609060101010101" pitchFamily="49" charset="-122"/>
              </a:rPr>
              <a:t>一年级上册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107DCD7-B75B-4ED3-B77D-A7F9541C1B0B}"/>
              </a:ext>
            </a:extLst>
          </p:cNvPr>
          <p:cNvSpPr txBox="1"/>
          <p:nvPr/>
        </p:nvSpPr>
        <p:spPr>
          <a:xfrm>
            <a:off x="1675326" y="682625"/>
            <a:ext cx="38785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9680D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六 复习与关联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/>
          <p:cNvSpPr/>
          <p:nvPr/>
        </p:nvSpPr>
        <p:spPr>
          <a:xfrm>
            <a:off x="551180" y="476885"/>
            <a:ext cx="4327525" cy="629920"/>
          </a:xfrm>
          <a:prstGeom prst="roundRect">
            <a:avLst>
              <a:gd name="adj" fmla="val 50000"/>
            </a:avLst>
          </a:prstGeom>
          <a:solidFill>
            <a:srgbClr val="DEA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一、复习大本营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83615" y="1340485"/>
            <a:ext cx="108057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lang="zh-CN" altLang="en-US" sz="3200" b="1">
                <a:solidFill>
                  <a:srgbClr val="00B05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en-US" altLang="zh-CN" sz="3200" b="1">
                <a:solidFill>
                  <a:srgbClr val="00B05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>
                <a:solidFill>
                  <a:srgbClr val="00B05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复习数数、读数、写数及</a:t>
            </a:r>
            <a:r>
              <a:rPr lang="en-US" altLang="zh-CN" sz="3200" b="1">
                <a:solidFill>
                  <a:srgbClr val="00B05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200" b="1">
                <a:solidFill>
                  <a:srgbClr val="00B05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以内数的顺序和大小比较。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415415" y="4293235"/>
            <a:ext cx="9742170" cy="1210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/>
              <a:t>图中的物体各有多少个呢？请同学们数一数，可以用哪个数字表示图中物体的个数?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7406640" y="2637473"/>
            <a:ext cx="1076960" cy="1135380"/>
            <a:chOff x="10646" y="4606"/>
            <a:chExt cx="1696" cy="1788"/>
          </a:xfrm>
        </p:grpSpPr>
        <p:sp>
          <p:nvSpPr>
            <p:cNvPr id="4" name="圆柱体 6"/>
            <p:cNvSpPr/>
            <p:nvPr/>
          </p:nvSpPr>
          <p:spPr>
            <a:xfrm>
              <a:off x="10646" y="4622"/>
              <a:ext cx="135" cy="1772"/>
            </a:xfrm>
            <a:prstGeom prst="can">
              <a:avLst>
                <a:gd name="adj" fmla="val 73455"/>
              </a:avLst>
            </a:prstGeom>
            <a:solidFill>
              <a:srgbClr val="70AD47"/>
            </a:solidFill>
            <a:ln w="12700">
              <a:solidFill>
                <a:srgbClr val="A9D1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" name="圆柱体 7"/>
            <p:cNvSpPr/>
            <p:nvPr/>
          </p:nvSpPr>
          <p:spPr>
            <a:xfrm>
              <a:off x="11151" y="4606"/>
              <a:ext cx="135" cy="1772"/>
            </a:xfrm>
            <a:prstGeom prst="can">
              <a:avLst>
                <a:gd name="adj" fmla="val 73455"/>
              </a:avLst>
            </a:prstGeom>
            <a:solidFill>
              <a:srgbClr val="70AD47"/>
            </a:solidFill>
            <a:ln w="12700">
              <a:solidFill>
                <a:srgbClr val="A9D1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圆柱体 8"/>
            <p:cNvSpPr/>
            <p:nvPr/>
          </p:nvSpPr>
          <p:spPr>
            <a:xfrm>
              <a:off x="11681" y="4606"/>
              <a:ext cx="132" cy="1772"/>
            </a:xfrm>
            <a:prstGeom prst="can">
              <a:avLst>
                <a:gd name="adj" fmla="val 73455"/>
              </a:avLst>
            </a:prstGeom>
            <a:solidFill>
              <a:srgbClr val="70AD47"/>
            </a:solidFill>
            <a:ln w="12700">
              <a:solidFill>
                <a:srgbClr val="A9D1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0" name="圆柱体 9"/>
            <p:cNvSpPr/>
            <p:nvPr/>
          </p:nvSpPr>
          <p:spPr>
            <a:xfrm>
              <a:off x="12208" y="4606"/>
              <a:ext cx="135" cy="1772"/>
            </a:xfrm>
            <a:prstGeom prst="can">
              <a:avLst>
                <a:gd name="adj" fmla="val 73455"/>
              </a:avLst>
            </a:prstGeom>
            <a:solidFill>
              <a:srgbClr val="70AD47"/>
            </a:solidFill>
            <a:ln w="12700">
              <a:solidFill>
                <a:srgbClr val="A9D1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448175" y="2539862"/>
            <a:ext cx="1961515" cy="1330601"/>
            <a:chOff x="3740" y="4720"/>
            <a:chExt cx="3386" cy="2296"/>
          </a:xfrm>
        </p:grpSpPr>
        <p:pic>
          <p:nvPicPr>
            <p:cNvPr id="101" name="图片 100"/>
            <p:cNvPicPr/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4270" y="4720"/>
              <a:ext cx="1155" cy="104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" name="图片 4"/>
            <p:cNvPicPr/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5971" y="4720"/>
              <a:ext cx="1155" cy="104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" name="图片 5"/>
            <p:cNvPicPr/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3740" y="5972"/>
              <a:ext cx="1155" cy="104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" name="图片 10"/>
            <p:cNvPicPr/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5441" y="5972"/>
              <a:ext cx="1155" cy="1044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6" name="组合 15"/>
          <p:cNvGrpSpPr/>
          <p:nvPr/>
        </p:nvGrpSpPr>
        <p:grpSpPr>
          <a:xfrm>
            <a:off x="9480550" y="2564765"/>
            <a:ext cx="1736725" cy="1280795"/>
            <a:chOff x="14362" y="4493"/>
            <a:chExt cx="2735" cy="2017"/>
          </a:xfrm>
        </p:grpSpPr>
        <p:pic>
          <p:nvPicPr>
            <p:cNvPr id="102" name="图片 101"/>
            <p:cNvPicPr/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b="4454"/>
            <a:stretch>
              <a:fillRect/>
            </a:stretch>
          </p:blipFill>
          <p:spPr>
            <a:xfrm>
              <a:off x="14930" y="4493"/>
              <a:ext cx="920" cy="99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" name="图片 11"/>
            <p:cNvPicPr/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b="4454"/>
            <a:stretch>
              <a:fillRect/>
            </a:stretch>
          </p:blipFill>
          <p:spPr>
            <a:xfrm>
              <a:off x="16177" y="4493"/>
              <a:ext cx="920" cy="99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" name="图片 12"/>
            <p:cNvPicPr/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b="4454"/>
            <a:stretch>
              <a:fillRect/>
            </a:stretch>
          </p:blipFill>
          <p:spPr>
            <a:xfrm>
              <a:off x="14362" y="5514"/>
              <a:ext cx="920" cy="99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" name="图片 13"/>
            <p:cNvPicPr/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b="4454"/>
            <a:stretch>
              <a:fillRect/>
            </a:stretch>
          </p:blipFill>
          <p:spPr>
            <a:xfrm>
              <a:off x="15609" y="5514"/>
              <a:ext cx="920" cy="99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3" name="组合 22"/>
          <p:cNvGrpSpPr/>
          <p:nvPr/>
        </p:nvGrpSpPr>
        <p:grpSpPr>
          <a:xfrm>
            <a:off x="2361565" y="2826385"/>
            <a:ext cx="1192530" cy="802640"/>
            <a:chOff x="2456" y="4493"/>
            <a:chExt cx="1621" cy="1091"/>
          </a:xfrm>
        </p:grpSpPr>
        <p:sp>
          <p:nvSpPr>
            <p:cNvPr id="18" name="椭圆 17"/>
            <p:cNvSpPr/>
            <p:nvPr/>
          </p:nvSpPr>
          <p:spPr>
            <a:xfrm>
              <a:off x="2456" y="4493"/>
              <a:ext cx="454" cy="454"/>
            </a:xfrm>
            <a:prstGeom prst="ellipse">
              <a:avLst/>
            </a:prstGeom>
            <a:solidFill>
              <a:srgbClr val="DDEBDE"/>
            </a:solidFill>
            <a:ln w="12700">
              <a:gradFill>
                <a:gsLst>
                  <a:gs pos="0">
                    <a:srgbClr val="FFFFFF"/>
                  </a:gs>
                  <a:gs pos="84000">
                    <a:srgbClr val="BFD8C2"/>
                  </a:gs>
                </a:gsLst>
                <a:lin ang="3120000" scaled="1"/>
              </a:gradFill>
            </a:ln>
            <a:effectLst>
              <a:innerShdw blurRad="38100" dist="63500" dir="3600000">
                <a:srgbClr val="FFFFFF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3250" y="4493"/>
              <a:ext cx="454" cy="454"/>
            </a:xfrm>
            <a:prstGeom prst="ellipse">
              <a:avLst/>
            </a:prstGeom>
            <a:solidFill>
              <a:srgbClr val="DDEBDE"/>
            </a:solidFill>
            <a:ln w="12700">
              <a:gradFill>
                <a:gsLst>
                  <a:gs pos="0">
                    <a:srgbClr val="FFFFFF"/>
                  </a:gs>
                  <a:gs pos="84000">
                    <a:srgbClr val="BFD8C2"/>
                  </a:gs>
                </a:gsLst>
                <a:lin ang="3120000" scaled="1"/>
              </a:gradFill>
            </a:ln>
            <a:effectLst>
              <a:innerShdw blurRad="38100" dist="63500" dir="3600000">
                <a:srgbClr val="FFFFFF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2829" y="5130"/>
              <a:ext cx="454" cy="454"/>
            </a:xfrm>
            <a:prstGeom prst="ellipse">
              <a:avLst/>
            </a:prstGeom>
            <a:solidFill>
              <a:srgbClr val="DDEBDE"/>
            </a:solidFill>
            <a:ln w="12700">
              <a:gradFill>
                <a:gsLst>
                  <a:gs pos="0">
                    <a:srgbClr val="FFFFFF"/>
                  </a:gs>
                  <a:gs pos="84000">
                    <a:srgbClr val="BFD8C2"/>
                  </a:gs>
                </a:gsLst>
                <a:lin ang="3120000" scaled="1"/>
              </a:gradFill>
            </a:ln>
            <a:effectLst>
              <a:innerShdw blurRad="38100" dist="63500" dir="3600000">
                <a:srgbClr val="FFFFFF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3623" y="5130"/>
              <a:ext cx="454" cy="454"/>
            </a:xfrm>
            <a:prstGeom prst="ellipse">
              <a:avLst/>
            </a:prstGeom>
            <a:solidFill>
              <a:srgbClr val="DDEBDE"/>
            </a:solidFill>
            <a:ln w="12700">
              <a:gradFill>
                <a:gsLst>
                  <a:gs pos="0">
                    <a:srgbClr val="FFFFFF"/>
                  </a:gs>
                  <a:gs pos="84000">
                    <a:srgbClr val="BFD8C2"/>
                  </a:gs>
                </a:gsLst>
                <a:lin ang="3120000" scaled="1"/>
              </a:gradFill>
            </a:ln>
            <a:effectLst>
              <a:innerShdw blurRad="38100" dist="63500" dir="3600000">
                <a:srgbClr val="FFFFFF">
                  <a:alpha val="5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784860" y="2874645"/>
            <a:ext cx="661035" cy="66103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1487170" y="4004945"/>
            <a:ext cx="3816985" cy="1892935"/>
            <a:chOff x="868" y="6564"/>
            <a:chExt cx="6011" cy="2981"/>
          </a:xfrm>
        </p:grpSpPr>
        <p:pic>
          <p:nvPicPr>
            <p:cNvPr id="25" name="图片 24" descr="图层 69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8" y="6564"/>
              <a:ext cx="1701" cy="2981"/>
            </a:xfrm>
            <a:prstGeom prst="rect">
              <a:avLst/>
            </a:prstGeom>
          </p:spPr>
        </p:pic>
        <p:sp>
          <p:nvSpPr>
            <p:cNvPr id="26" name="圆角矩形标注 25"/>
            <p:cNvSpPr/>
            <p:nvPr/>
          </p:nvSpPr>
          <p:spPr>
            <a:xfrm>
              <a:off x="2975" y="7668"/>
              <a:ext cx="3904" cy="1428"/>
            </a:xfrm>
            <a:prstGeom prst="wedgeRoundRectCallout">
              <a:avLst>
                <a:gd name="adj1" fmla="val -63036"/>
                <a:gd name="adj2" fmla="val -37144"/>
                <a:gd name="adj3" fmla="val 16667"/>
              </a:avLst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800" b="1" dirty="0">
                  <a:solidFill>
                    <a:srgbClr val="000000"/>
                  </a:solidFill>
                </a:rPr>
                <a:t>我知道4可以</a:t>
              </a:r>
            </a:p>
            <a:p>
              <a:r>
                <a:rPr lang="zh-CN" altLang="en-US" sz="2800" b="1" dirty="0">
                  <a:solidFill>
                    <a:srgbClr val="000000"/>
                  </a:solidFill>
                </a:rPr>
                <a:t>表示什么了。</a:t>
              </a: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881380" y="2836545"/>
            <a:ext cx="4724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311900" y="4005064"/>
            <a:ext cx="4032572" cy="22770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/>
              <a:t>我家有4口人。</a:t>
            </a:r>
          </a:p>
          <a:p>
            <a:pPr>
              <a:lnSpc>
                <a:spcPct val="130000"/>
              </a:lnSpc>
            </a:pPr>
            <a:r>
              <a:rPr lang="zh-CN" altLang="en-US" sz="2800" b="1" dirty="0"/>
              <a:t>我有4本故事书。</a:t>
            </a:r>
          </a:p>
          <a:p>
            <a:pPr>
              <a:lnSpc>
                <a:spcPct val="130000"/>
              </a:lnSpc>
            </a:pPr>
            <a:r>
              <a:rPr lang="zh-CN" altLang="en-US" sz="2800" b="1" dirty="0"/>
              <a:t>文具盒里有 4 支铅笔。</a:t>
            </a:r>
            <a:endParaRPr lang="en-US" altLang="zh-CN" sz="2800" b="1" dirty="0"/>
          </a:p>
          <a:p>
            <a:pPr>
              <a:lnSpc>
                <a:spcPct val="130000"/>
              </a:lnSpc>
            </a:pPr>
            <a:r>
              <a:rPr lang="en-US" altLang="zh-CN" sz="2800" b="1" dirty="0"/>
              <a:t>……</a:t>
            </a:r>
            <a:endParaRPr lang="zh-CN" altLang="en-US" sz="2800" b="1" dirty="0"/>
          </a:p>
        </p:txBody>
      </p:sp>
      <p:cxnSp>
        <p:nvCxnSpPr>
          <p:cNvPr id="30" name="直接连接符 29"/>
          <p:cNvCxnSpPr/>
          <p:nvPr/>
        </p:nvCxnSpPr>
        <p:spPr>
          <a:xfrm>
            <a:off x="983615" y="1917065"/>
            <a:ext cx="10805795" cy="0"/>
          </a:xfrm>
          <a:prstGeom prst="line">
            <a:avLst/>
          </a:prstGeom>
          <a:ln w="2540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28" grpId="0"/>
      <p:bldP spid="28" grpId="1"/>
      <p:bldP spid="29" grpId="0" build="p"/>
      <p:bldP spid="29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27760" y="980440"/>
            <a:ext cx="99237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/>
              <a:t>你还会数出其他的数吗?数数你的小棒有多少根</a:t>
            </a:r>
            <a:r>
              <a:rPr lang="en-US" altLang="zh-CN" sz="3200" b="1"/>
              <a:t>?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2207895" y="2244090"/>
            <a:ext cx="3239770" cy="685800"/>
            <a:chOff x="3477" y="3534"/>
            <a:chExt cx="5102" cy="1080"/>
          </a:xfrm>
        </p:grpSpPr>
        <p:cxnSp>
          <p:nvCxnSpPr>
            <p:cNvPr id="3" name="直接连接符 2"/>
            <p:cNvCxnSpPr/>
            <p:nvPr/>
          </p:nvCxnSpPr>
          <p:spPr>
            <a:xfrm flipV="1">
              <a:off x="3477" y="4069"/>
              <a:ext cx="5102" cy="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V="1">
              <a:off x="3477" y="3534"/>
              <a:ext cx="5102" cy="3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V="1">
              <a:off x="3477" y="4606"/>
              <a:ext cx="5102" cy="5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rot="5400000" flipH="1" flipV="1">
              <a:off x="2939" y="4075"/>
              <a:ext cx="1077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矩形 23"/>
          <p:cNvSpPr/>
          <p:nvPr/>
        </p:nvSpPr>
        <p:spPr>
          <a:xfrm>
            <a:off x="7730173" y="2227580"/>
            <a:ext cx="661035" cy="66103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7824470" y="2204720"/>
            <a:ext cx="4724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0" name="椭圆 9"/>
          <p:cNvSpPr/>
          <p:nvPr/>
        </p:nvSpPr>
        <p:spPr>
          <a:xfrm>
            <a:off x="2232025" y="2263775"/>
            <a:ext cx="252000" cy="648000"/>
          </a:xfrm>
          <a:prstGeom prst="ellipse">
            <a:avLst/>
          </a:prstGeom>
          <a:solidFill>
            <a:srgbClr val="FFFF66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499900" y="2263775"/>
            <a:ext cx="251460" cy="648000"/>
          </a:xfrm>
          <a:prstGeom prst="ellipse">
            <a:avLst/>
          </a:prstGeom>
          <a:solidFill>
            <a:srgbClr val="FFFF66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767235" y="2263775"/>
            <a:ext cx="251460" cy="648000"/>
          </a:xfrm>
          <a:prstGeom prst="ellipse">
            <a:avLst/>
          </a:prstGeom>
          <a:solidFill>
            <a:srgbClr val="FFFF66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824470" y="2204720"/>
            <a:ext cx="4724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824470" y="2204720"/>
            <a:ext cx="4724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5" name="椭圆 14"/>
          <p:cNvSpPr/>
          <p:nvPr/>
        </p:nvSpPr>
        <p:spPr>
          <a:xfrm>
            <a:off x="3034570" y="2263775"/>
            <a:ext cx="251460" cy="648000"/>
          </a:xfrm>
          <a:prstGeom prst="ellipse">
            <a:avLst/>
          </a:prstGeom>
          <a:solidFill>
            <a:srgbClr val="FFFF66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824470" y="2204720"/>
            <a:ext cx="4724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8" name="椭圆 17"/>
          <p:cNvSpPr/>
          <p:nvPr/>
        </p:nvSpPr>
        <p:spPr>
          <a:xfrm>
            <a:off x="3301905" y="2263775"/>
            <a:ext cx="251460" cy="648000"/>
          </a:xfrm>
          <a:prstGeom prst="ellipse">
            <a:avLst/>
          </a:prstGeom>
          <a:solidFill>
            <a:srgbClr val="FFFF66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824470" y="2204720"/>
            <a:ext cx="4724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0" name="椭圆 19"/>
          <p:cNvSpPr/>
          <p:nvPr/>
        </p:nvSpPr>
        <p:spPr>
          <a:xfrm>
            <a:off x="3569240" y="2263775"/>
            <a:ext cx="251460" cy="648000"/>
          </a:xfrm>
          <a:prstGeom prst="ellipse">
            <a:avLst/>
          </a:prstGeom>
          <a:solidFill>
            <a:srgbClr val="FFFF66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24470" y="2204720"/>
            <a:ext cx="4724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3" name="椭圆 22"/>
          <p:cNvSpPr/>
          <p:nvPr/>
        </p:nvSpPr>
        <p:spPr>
          <a:xfrm>
            <a:off x="3836575" y="2263775"/>
            <a:ext cx="251460" cy="648000"/>
          </a:xfrm>
          <a:prstGeom prst="ellipse">
            <a:avLst/>
          </a:prstGeom>
          <a:solidFill>
            <a:srgbClr val="FFFF66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824470" y="2204720"/>
            <a:ext cx="4724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9" name="椭圆 28"/>
          <p:cNvSpPr/>
          <p:nvPr/>
        </p:nvSpPr>
        <p:spPr>
          <a:xfrm>
            <a:off x="4103910" y="2263775"/>
            <a:ext cx="251460" cy="648000"/>
          </a:xfrm>
          <a:prstGeom prst="ellipse">
            <a:avLst/>
          </a:prstGeom>
          <a:solidFill>
            <a:srgbClr val="FFFF66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824470" y="2204720"/>
            <a:ext cx="4724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31" name="椭圆 30"/>
          <p:cNvSpPr/>
          <p:nvPr/>
        </p:nvSpPr>
        <p:spPr>
          <a:xfrm>
            <a:off x="4371245" y="2263775"/>
            <a:ext cx="251460" cy="648000"/>
          </a:xfrm>
          <a:prstGeom prst="ellipse">
            <a:avLst/>
          </a:prstGeom>
          <a:solidFill>
            <a:srgbClr val="FFFF66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824470" y="2204720"/>
            <a:ext cx="4724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127760" y="4509135"/>
            <a:ext cx="9860280" cy="6636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按照顺序，前面的数添上1 就是后面的一个数了。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1127760" y="3500755"/>
            <a:ext cx="992378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3600" b="1"/>
              <a:t>0</a:t>
            </a:r>
            <a:r>
              <a:rPr lang="zh-CN" altLang="en-US" sz="3600" b="1"/>
              <a:t>、</a:t>
            </a:r>
            <a:r>
              <a:rPr lang="en-US" sz="3600" b="1"/>
              <a:t>1</a:t>
            </a:r>
            <a:r>
              <a:rPr lang="zh-CN" altLang="en-US" sz="3600" b="1"/>
              <a:t>、</a:t>
            </a:r>
            <a:r>
              <a:rPr lang="en-US" altLang="zh-CN" sz="3600" b="1"/>
              <a:t>2</a:t>
            </a:r>
            <a:r>
              <a:rPr lang="zh-CN" altLang="en-US" sz="3600" b="1"/>
              <a:t>、</a:t>
            </a:r>
            <a:r>
              <a:rPr lang="en-US" altLang="zh-CN" sz="3600" b="1"/>
              <a:t>3</a:t>
            </a:r>
            <a:r>
              <a:rPr lang="zh-CN" altLang="en-US" sz="3600" b="1"/>
              <a:t>、</a:t>
            </a:r>
            <a:r>
              <a:rPr lang="en-US" altLang="zh-CN" sz="3600" b="1"/>
              <a:t>4</a:t>
            </a:r>
            <a:r>
              <a:rPr lang="zh-CN" altLang="en-US" sz="3600" b="1"/>
              <a:t>、</a:t>
            </a:r>
            <a:r>
              <a:rPr lang="en-US" altLang="zh-CN" sz="3600" b="1"/>
              <a:t>5</a:t>
            </a:r>
            <a:r>
              <a:rPr lang="zh-CN" altLang="en-US" sz="3600" b="1"/>
              <a:t>、</a:t>
            </a:r>
            <a:r>
              <a:rPr lang="en-US" altLang="zh-CN" sz="3600" b="1"/>
              <a:t>6</a:t>
            </a:r>
            <a:r>
              <a:rPr lang="zh-CN" altLang="en-US" sz="3600" b="1"/>
              <a:t>、</a:t>
            </a:r>
            <a:r>
              <a:rPr lang="en-US" altLang="zh-CN" sz="3600" b="1"/>
              <a:t>7</a:t>
            </a:r>
            <a:r>
              <a:rPr lang="zh-CN" altLang="en-US" sz="3600" b="1"/>
              <a:t>、</a:t>
            </a:r>
            <a:r>
              <a:rPr lang="en-US" altLang="zh-CN" sz="3600" b="1"/>
              <a:t>8</a:t>
            </a:r>
            <a:r>
              <a:rPr lang="zh-CN" altLang="en-US" sz="3600" b="1"/>
              <a:t>、</a:t>
            </a:r>
            <a:r>
              <a:rPr lang="en-US" altLang="zh-CN" sz="3600" b="1"/>
              <a:t>9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7825105" y="2204720"/>
            <a:ext cx="4724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8" grpId="1"/>
      <p:bldP spid="28" grpId="2"/>
      <p:bldP spid="10" grpId="0" bldLvl="0" animBg="1"/>
      <p:bldP spid="10" grpId="1" animBg="1"/>
      <p:bldP spid="11" grpId="0" bldLvl="0" animBg="1"/>
      <p:bldP spid="11" grpId="1" animBg="1"/>
      <p:bldP spid="12" grpId="0" bldLvl="0" animBg="1"/>
      <p:bldP spid="12" grpId="1" animBg="1"/>
      <p:bldP spid="13" grpId="0"/>
      <p:bldP spid="13" grpId="1"/>
      <p:bldP spid="13" grpId="2"/>
      <p:bldP spid="14" grpId="0"/>
      <p:bldP spid="14" grpId="1"/>
      <p:bldP spid="14" grpId="2"/>
      <p:bldP spid="15" grpId="0" bldLvl="0" animBg="1"/>
      <p:bldP spid="15" grpId="1" animBg="1"/>
      <p:bldP spid="16" grpId="0"/>
      <p:bldP spid="16" grpId="1"/>
      <p:bldP spid="16" grpId="2"/>
      <p:bldP spid="18" grpId="0" bldLvl="0" animBg="1"/>
      <p:bldP spid="18" grpId="1" animBg="1"/>
      <p:bldP spid="19" grpId="0"/>
      <p:bldP spid="19" grpId="1"/>
      <p:bldP spid="19" grpId="2"/>
      <p:bldP spid="20" grpId="0" bldLvl="0" animBg="1"/>
      <p:bldP spid="20" grpId="1" animBg="1"/>
      <p:bldP spid="22" grpId="0"/>
      <p:bldP spid="22" grpId="1"/>
      <p:bldP spid="22" grpId="2"/>
      <p:bldP spid="23" grpId="0" bldLvl="0" animBg="1"/>
      <p:bldP spid="23" grpId="1" animBg="1"/>
      <p:bldP spid="27" grpId="0"/>
      <p:bldP spid="27" grpId="1"/>
      <p:bldP spid="27" grpId="2"/>
      <p:bldP spid="29" grpId="0" bldLvl="0" animBg="1"/>
      <p:bldP spid="29" grpId="1" animBg="1"/>
      <p:bldP spid="30" grpId="0"/>
      <p:bldP spid="30" grpId="1"/>
      <p:bldP spid="30" grpId="2"/>
      <p:bldP spid="31" grpId="0" bldLvl="0" animBg="1"/>
      <p:bldP spid="31" grpId="1" animBg="1"/>
      <p:bldP spid="32" grpId="0"/>
      <p:bldP spid="32" grpId="1"/>
      <p:bldP spid="34" grpId="0"/>
      <p:bldP spid="34" grpId="1"/>
      <p:bldP spid="36" grpId="0"/>
      <p:bldP spid="36" grpId="1"/>
      <p:bldP spid="39" grpId="0"/>
      <p:bldP spid="39" grpId="1"/>
      <p:bldP spid="39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7316470" y="2060575"/>
            <a:ext cx="2811145" cy="661035"/>
            <a:chOff x="6123" y="3359"/>
            <a:chExt cx="4427" cy="1041"/>
          </a:xfrm>
        </p:grpSpPr>
        <p:sp>
          <p:nvSpPr>
            <p:cNvPr id="6" name="文本框 5"/>
            <p:cNvSpPr txBox="1"/>
            <p:nvPr/>
          </p:nvSpPr>
          <p:spPr>
            <a:xfrm>
              <a:off x="6123" y="3359"/>
              <a:ext cx="4427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3600" b="1">
                  <a:solidFill>
                    <a:srgbClr val="0070C0"/>
                  </a:solidFill>
                </a:rPr>
                <a:t>3 </a:t>
              </a:r>
              <a:r>
                <a:rPr lang="en-US" altLang="zh-CN" sz="3600" b="1">
                  <a:solidFill>
                    <a:srgbClr val="0070C0"/>
                  </a:solidFill>
                </a:rPr>
                <a:t>              2 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7816" y="3359"/>
              <a:ext cx="1041" cy="104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982980" y="836295"/>
            <a:ext cx="86791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3200" b="1"/>
              <a:t>2 </a:t>
            </a:r>
            <a:r>
              <a:rPr lang="zh-CN" altLang="en-US" sz="3200" b="1"/>
              <a:t>和</a:t>
            </a:r>
            <a:r>
              <a:rPr lang="en-US" altLang="zh-CN" sz="3200" b="1"/>
              <a:t> 3 </a:t>
            </a:r>
            <a:r>
              <a:rPr lang="zh-CN" altLang="en-US" sz="3200" b="1"/>
              <a:t>谁比较大？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348230" y="2060575"/>
            <a:ext cx="2810510" cy="660400"/>
            <a:chOff x="6123" y="3359"/>
            <a:chExt cx="4426" cy="1040"/>
          </a:xfrm>
        </p:grpSpPr>
        <p:sp>
          <p:nvSpPr>
            <p:cNvPr id="3" name="文本框 2"/>
            <p:cNvSpPr txBox="1"/>
            <p:nvPr/>
          </p:nvSpPr>
          <p:spPr>
            <a:xfrm>
              <a:off x="6123" y="3359"/>
              <a:ext cx="4427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3600" b="1">
                  <a:solidFill>
                    <a:srgbClr val="0070C0"/>
                  </a:solidFill>
                </a:rPr>
                <a:t>2 </a:t>
              </a:r>
              <a:r>
                <a:rPr lang="en-US" altLang="zh-CN" sz="3600" b="1">
                  <a:solidFill>
                    <a:srgbClr val="0070C0"/>
                  </a:solidFill>
                </a:rPr>
                <a:t>              3 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7816" y="3359"/>
              <a:ext cx="1041" cy="104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3517265" y="2029460"/>
            <a:ext cx="4724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</a:rPr>
              <a:t>&lt;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468360" y="2060575"/>
            <a:ext cx="4724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</a:rPr>
              <a:t>&gt;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82980" y="3213100"/>
            <a:ext cx="109143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hangingPunct="1"/>
            <a:r>
              <a:rPr sz="3200" b="1"/>
              <a:t>你还会比较其他的2个数的大小吗?请你说一说是怎么比的</a:t>
            </a:r>
            <a:r>
              <a:rPr lang="zh-CN" altLang="en-US" sz="3200" b="1"/>
              <a:t>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817847" y="4149090"/>
            <a:ext cx="8556307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先数出的数小，后面接着数出来的数大些。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279015" y="5157470"/>
            <a:ext cx="312039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>
                <a:solidFill>
                  <a:srgbClr val="0070C0"/>
                </a:solidFill>
              </a:rPr>
              <a:t> 4</a:t>
            </a:r>
            <a:r>
              <a:rPr lang="en-US" altLang="zh-CN" sz="2800" b="1">
                <a:solidFill>
                  <a:srgbClr val="0070C0"/>
                </a:solidFill>
              </a:rPr>
              <a:t> </a:t>
            </a:r>
            <a:r>
              <a:rPr lang="zh-CN" altLang="en-US" sz="2800" b="1">
                <a:solidFill>
                  <a:srgbClr val="0070C0"/>
                </a:solidFill>
              </a:rPr>
              <a:t>&lt;</a:t>
            </a:r>
            <a:r>
              <a:rPr lang="en-US" altLang="zh-CN" sz="2800" b="1">
                <a:solidFill>
                  <a:srgbClr val="0070C0"/>
                </a:solidFill>
              </a:rPr>
              <a:t> </a:t>
            </a:r>
            <a:r>
              <a:rPr lang="zh-CN" altLang="en-US" sz="2800" b="1">
                <a:solidFill>
                  <a:srgbClr val="0070C0"/>
                </a:solidFill>
              </a:rPr>
              <a:t>5，6</a:t>
            </a:r>
            <a:r>
              <a:rPr lang="en-US" altLang="zh-CN" sz="2800" b="1">
                <a:solidFill>
                  <a:srgbClr val="0070C0"/>
                </a:solidFill>
              </a:rPr>
              <a:t> </a:t>
            </a:r>
            <a:r>
              <a:rPr lang="zh-CN" altLang="en-US" sz="2800" b="1">
                <a:solidFill>
                  <a:srgbClr val="0070C0"/>
                </a:solidFill>
              </a:rPr>
              <a:t>&lt;</a:t>
            </a:r>
            <a:r>
              <a:rPr lang="en-US" altLang="zh-CN" sz="2800" b="1">
                <a:solidFill>
                  <a:srgbClr val="0070C0"/>
                </a:solidFill>
              </a:rPr>
              <a:t> </a:t>
            </a:r>
            <a:r>
              <a:rPr lang="zh-CN" altLang="en-US" sz="2800" b="1">
                <a:solidFill>
                  <a:srgbClr val="0070C0"/>
                </a:solidFill>
              </a:rPr>
              <a:t>7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527800" y="5157470"/>
            <a:ext cx="312039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>
                <a:solidFill>
                  <a:srgbClr val="0070C0"/>
                </a:solidFill>
              </a:rPr>
              <a:t>2</a:t>
            </a:r>
            <a:r>
              <a:rPr lang="en-US" altLang="zh-CN" sz="2800" b="1">
                <a:solidFill>
                  <a:srgbClr val="0070C0"/>
                </a:solidFill>
              </a:rPr>
              <a:t> </a:t>
            </a:r>
            <a:r>
              <a:rPr lang="zh-CN" altLang="en-US" sz="2800" b="1">
                <a:solidFill>
                  <a:srgbClr val="0070C0"/>
                </a:solidFill>
              </a:rPr>
              <a:t>&gt;</a:t>
            </a:r>
            <a:r>
              <a:rPr lang="en-US" altLang="zh-CN" sz="2800" b="1">
                <a:solidFill>
                  <a:srgbClr val="0070C0"/>
                </a:solidFill>
              </a:rPr>
              <a:t> </a:t>
            </a:r>
            <a:r>
              <a:rPr lang="zh-CN" altLang="en-US" sz="2800" b="1">
                <a:solidFill>
                  <a:srgbClr val="0070C0"/>
                </a:solidFill>
              </a:rPr>
              <a:t>1，5</a:t>
            </a:r>
            <a:r>
              <a:rPr lang="en-US" altLang="zh-CN" sz="2800" b="1">
                <a:solidFill>
                  <a:srgbClr val="0070C0"/>
                </a:solidFill>
              </a:rPr>
              <a:t> </a:t>
            </a:r>
            <a:r>
              <a:rPr lang="zh-CN" altLang="en-US" sz="2800" b="1">
                <a:solidFill>
                  <a:srgbClr val="0070C0"/>
                </a:solidFill>
              </a:rPr>
              <a:t>&gt;</a:t>
            </a:r>
            <a:r>
              <a:rPr lang="en-US" altLang="zh-CN" sz="2800" b="1">
                <a:solidFill>
                  <a:srgbClr val="0070C0"/>
                </a:solidFill>
              </a:rPr>
              <a:t> </a:t>
            </a:r>
            <a:r>
              <a:rPr lang="zh-CN" altLang="en-US" sz="2800" b="1">
                <a:solidFill>
                  <a:srgbClr val="0070C0"/>
                </a:solidFill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6" grpId="1"/>
      <p:bldP spid="39" grpId="0"/>
      <p:bldP spid="39" grpId="1"/>
      <p:bldP spid="8" grpId="0"/>
      <p:bldP spid="8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31315" y="1340485"/>
            <a:ext cx="61315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/>
              <a:t>按顺序写出 0~20 各数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631315" y="2564765"/>
            <a:ext cx="835406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0、1、2、3、4、5、6、7、8、9、10、11、12、13、14、15、16、17、18、19、20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631315" y="2708910"/>
            <a:ext cx="6120765" cy="720090"/>
          </a:xfrm>
          <a:prstGeom prst="rect">
            <a:avLst/>
          </a:prstGeom>
          <a:solidFill>
            <a:srgbClr val="F3E7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797800" y="2708910"/>
            <a:ext cx="2936240" cy="720090"/>
          </a:xfrm>
          <a:prstGeom prst="rect">
            <a:avLst/>
          </a:prstGeom>
          <a:solidFill>
            <a:srgbClr val="B1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631315" y="3429000"/>
            <a:ext cx="6260465" cy="720090"/>
          </a:xfrm>
          <a:prstGeom prst="rect">
            <a:avLst/>
          </a:prstGeom>
          <a:solidFill>
            <a:srgbClr val="B1F2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767715" y="476885"/>
            <a:ext cx="57181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sz="3200" b="1">
                <a:solidFill>
                  <a:srgbClr val="00B05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en-US" sz="3200" b="1">
                <a:solidFill>
                  <a:srgbClr val="00B05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sz="3200" b="1">
                <a:solidFill>
                  <a:srgbClr val="00B05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复习数的组成、序数和基数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767715" y="1053465"/>
            <a:ext cx="5717540" cy="0"/>
          </a:xfrm>
          <a:prstGeom prst="line">
            <a:avLst/>
          </a:prstGeom>
          <a:ln w="2540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1631315" y="2564765"/>
            <a:ext cx="898969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0、1、2、3、4、5、6、7、8、9、10、11、12、13、14、15、16、17、18、19、20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055370" y="1412875"/>
            <a:ext cx="99987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hangingPunct="1"/>
            <a:r>
              <a:rPr lang="zh-CN" sz="3200" b="1"/>
              <a:t>将这些数字分成两组，你会怎么分？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359785" y="2132330"/>
            <a:ext cx="24841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hangingPunct="1"/>
            <a:r>
              <a:rPr lang="zh-CN" altLang="en-US" sz="2800" b="1">
                <a:solidFill>
                  <a:srgbClr val="F9680D"/>
                </a:solidFill>
              </a:rPr>
              <a:t>一个数字组成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359785" y="4220845"/>
            <a:ext cx="24841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hangingPunct="1"/>
            <a:r>
              <a:rPr lang="zh-CN" altLang="en-US" sz="2800" b="1">
                <a:solidFill>
                  <a:srgbClr val="0070C0"/>
                </a:solidFill>
              </a:rPr>
              <a:t>两个数字组成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  <p:bldP spid="6" grpId="0" bldLvl="0" animBg="1"/>
      <p:bldP spid="6" grpId="1" animBg="1"/>
      <p:bldP spid="7" grpId="0" bldLvl="0" animBg="1"/>
      <p:bldP spid="7" grpId="1" animBg="1"/>
      <p:bldP spid="4" grpId="1"/>
      <p:bldP spid="10" grpId="0"/>
      <p:bldP spid="10" grpId="1"/>
      <p:bldP spid="8" grpId="0"/>
      <p:bldP spid="8" grpId="1"/>
      <p:bldP spid="9" grpId="0"/>
      <p:bldP spid="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074769" y="2797344"/>
            <a:ext cx="1851501" cy="99696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502132" y="2826931"/>
            <a:ext cx="1851504" cy="99696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935755" y="2826931"/>
            <a:ext cx="1851500" cy="99696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369377" y="2826931"/>
            <a:ext cx="1851499" cy="99696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802995" y="2826931"/>
            <a:ext cx="1851499" cy="99696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251564" y="2826931"/>
            <a:ext cx="1851504" cy="99696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690524" y="2826931"/>
            <a:ext cx="1851501" cy="99696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143696" y="2826931"/>
            <a:ext cx="1851504" cy="99696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552887" y="2826931"/>
            <a:ext cx="1851500" cy="99696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5012833" y="2826929"/>
            <a:ext cx="1851499" cy="99696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074769" y="2797343"/>
            <a:ext cx="1851501" cy="99696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502132" y="2826929"/>
            <a:ext cx="1851504" cy="99696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935755" y="2826929"/>
            <a:ext cx="1851500" cy="99696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369377" y="2826929"/>
            <a:ext cx="1851499" cy="99696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802995" y="2826929"/>
            <a:ext cx="1851499" cy="99696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251564" y="2826929"/>
            <a:ext cx="1851504" cy="99696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690524" y="2826929"/>
            <a:ext cx="1851501" cy="99696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143696" y="2826929"/>
            <a:ext cx="1851504" cy="99696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552887" y="2826929"/>
            <a:ext cx="1851500" cy="99696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5012833" y="2826928"/>
            <a:ext cx="1851499" cy="99696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40" name="TextBox 1"/>
          <p:cNvSpPr txBox="1">
            <a:spLocks noChangeArrowheads="1"/>
          </p:cNvSpPr>
          <p:nvPr/>
        </p:nvSpPr>
        <p:spPr bwMode="auto">
          <a:xfrm>
            <a:off x="2762251" y="4332817"/>
            <a:ext cx="2131483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</a:t>
            </a:r>
          </a:p>
        </p:txBody>
      </p:sp>
      <p:pic>
        <p:nvPicPr>
          <p:cNvPr id="41" name="图片 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484" y="2156884"/>
            <a:ext cx="2277533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3175000"/>
            <a:ext cx="6223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TextBox 1"/>
          <p:cNvSpPr txBox="1">
            <a:spLocks noChangeArrowheads="1"/>
          </p:cNvSpPr>
          <p:nvPr/>
        </p:nvSpPr>
        <p:spPr bwMode="auto">
          <a:xfrm>
            <a:off x="8328025" y="4509135"/>
            <a:ext cx="176149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</a:t>
            </a:r>
          </a:p>
        </p:txBody>
      </p:sp>
      <p:sp>
        <p:nvSpPr>
          <p:cNvPr id="44" name="TextBox 1"/>
          <p:cNvSpPr txBox="1">
            <a:spLocks noChangeArrowheads="1"/>
          </p:cNvSpPr>
          <p:nvPr/>
        </p:nvSpPr>
        <p:spPr bwMode="auto">
          <a:xfrm>
            <a:off x="4282017" y="5331884"/>
            <a:ext cx="400050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个一是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343660" y="620395"/>
            <a:ext cx="64636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/>
              <a:t>你知道两位数是怎么组成的吗?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087880" y="1341120"/>
            <a:ext cx="106172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4000" b="1"/>
              <a:t>10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960235" y="1340485"/>
            <a:ext cx="106172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4000" b="1"/>
              <a:t>18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215640" y="1402715"/>
            <a:ext cx="24066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</a:rPr>
              <a:t>一个十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093710" y="1402715"/>
            <a:ext cx="37680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sym typeface="+mn-ea"/>
              </a:rPr>
              <a:t>一个十和八个一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45679E-6 L 0.53229 0.00031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00" y="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45679E-6 L 0.49566 0.00031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00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45679E-6 L 0.46128 0.00031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00" y="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45679E-6 L 0.42431 0.00031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00" y="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45679E-6 L 0.38819 0.00031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0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45679E-6 L 0.35104 0.00031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00" y="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45679E-6 L 0.31753 0.00031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00" y="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45679E-6 L 0.56788 0.00031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00" y="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44444E-6 L 0.60295 0.00463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100" y="200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45679E-6 L 0.27986 0.00031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00" y="0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4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7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indefinit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0" dur="indefinite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3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6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9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2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5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8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1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000"/>
                            </p:stCondLst>
                            <p:childTnLst>
                              <p:par>
                                <p:cTn id="1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000"/>
                            </p:stCondLst>
                            <p:childTnLst>
                              <p:par>
                                <p:cTn id="1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3" grpId="0"/>
      <p:bldP spid="44" grpId="0"/>
      <p:bldP spid="5" grpId="0" build="allAtOnce"/>
      <p:bldP spid="5" grpId="1"/>
      <p:bldP spid="5" grpId="2" build="allAtOnce" bldLvl="0"/>
      <p:bldP spid="6" grpId="0"/>
      <p:bldP spid="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982980" y="989965"/>
            <a:ext cx="9404350" cy="1370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/>
              <a:t>如果一个数是由1个十和2个一组成的，你知道这个数是多少吗？</a:t>
            </a:r>
          </a:p>
        </p:txBody>
      </p:sp>
      <p:sp>
        <p:nvSpPr>
          <p:cNvPr id="8" name="矩形 7"/>
          <p:cNvSpPr/>
          <p:nvPr/>
        </p:nvSpPr>
        <p:spPr>
          <a:xfrm>
            <a:off x="10632123" y="1263650"/>
            <a:ext cx="661035" cy="66103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56240" y="1240790"/>
            <a:ext cx="8128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431540" y="1628775"/>
            <a:ext cx="6940550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/>
              <a:t>如何在计数器上表示这个数？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5159791" y="2781190"/>
            <a:ext cx="1908212" cy="2323420"/>
            <a:chOff x="3059832" y="1383618"/>
            <a:chExt cx="1908212" cy="2323420"/>
          </a:xfrm>
        </p:grpSpPr>
        <p:sp>
          <p:nvSpPr>
            <p:cNvPr id="46" name="矩形 45"/>
            <p:cNvSpPr/>
            <p:nvPr/>
          </p:nvSpPr>
          <p:spPr>
            <a:xfrm>
              <a:off x="3059832" y="3183818"/>
              <a:ext cx="1908212" cy="523220"/>
            </a:xfrm>
            <a:prstGeom prst="rect">
              <a:avLst/>
            </a:prstGeom>
            <a:solidFill>
              <a:srgbClr val="FFE5B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十位   个位</a:t>
              </a: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3527884" y="1383618"/>
              <a:ext cx="0" cy="1800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4535996" y="1383618"/>
              <a:ext cx="0" cy="1800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椭圆 48"/>
          <p:cNvSpPr/>
          <p:nvPr/>
        </p:nvSpPr>
        <p:spPr>
          <a:xfrm>
            <a:off x="5451823" y="4416509"/>
            <a:ext cx="352039" cy="156464"/>
          </a:xfrm>
          <a:prstGeom prst="ellipse">
            <a:avLst/>
          </a:prstGeom>
          <a:solidFill>
            <a:srgbClr val="EDB7D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6463937" y="4417475"/>
            <a:ext cx="352039" cy="15646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1" name="文本框 50"/>
          <p:cNvSpPr txBox="1"/>
          <p:nvPr/>
        </p:nvSpPr>
        <p:spPr>
          <a:xfrm>
            <a:off x="5451823" y="5109433"/>
            <a:ext cx="416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</a:rPr>
              <a:t>1</a:t>
            </a:r>
            <a:endParaRPr lang="zh-CN" altLang="en-US" sz="2800" b="1" dirty="0">
              <a:latin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463937" y="5115497"/>
            <a:ext cx="41649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n-lt"/>
              </a:rPr>
              <a:t>2</a:t>
            </a:r>
            <a:endParaRPr lang="zh-CN" altLang="en-US" sz="28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6463937" y="4264063"/>
            <a:ext cx="352039" cy="15646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F57F602-2CB1-4938-BCCB-6B19012981A4}"/>
              </a:ext>
            </a:extLst>
          </p:cNvPr>
          <p:cNvCxnSpPr>
            <a:stCxn id="46" idx="0"/>
            <a:endCxn id="46" idx="2"/>
          </p:cNvCxnSpPr>
          <p:nvPr/>
        </p:nvCxnSpPr>
        <p:spPr>
          <a:xfrm>
            <a:off x="6113897" y="4581390"/>
            <a:ext cx="0" cy="523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/>
      <p:bldP spid="9" grpId="1"/>
      <p:bldP spid="18" grpId="0"/>
      <p:bldP spid="18" grpId="1"/>
      <p:bldP spid="49" grpId="0" bldLvl="0" animBg="1"/>
      <p:bldP spid="49" grpId="1" animBg="1"/>
      <p:bldP spid="50" grpId="0" bldLvl="0" animBg="1"/>
      <p:bldP spid="50" grpId="1" animBg="1"/>
      <p:bldP spid="51" grpId="0"/>
      <p:bldP spid="51" grpId="1"/>
      <p:bldP spid="52" grpId="0"/>
      <p:bldP spid="52" grpId="1"/>
      <p:bldP spid="53" grpId="0" bldLvl="0" animBg="1"/>
      <p:bldP spid="5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>
            <a:off x="5159791" y="2781190"/>
            <a:ext cx="1908212" cy="2323420"/>
            <a:chOff x="3059832" y="1383618"/>
            <a:chExt cx="1908212" cy="2323420"/>
          </a:xfrm>
        </p:grpSpPr>
        <p:sp>
          <p:nvSpPr>
            <p:cNvPr id="46" name="矩形 45"/>
            <p:cNvSpPr/>
            <p:nvPr/>
          </p:nvSpPr>
          <p:spPr>
            <a:xfrm>
              <a:off x="3059832" y="3183818"/>
              <a:ext cx="1908212" cy="523220"/>
            </a:xfrm>
            <a:prstGeom prst="rect">
              <a:avLst/>
            </a:prstGeom>
            <a:solidFill>
              <a:srgbClr val="FFE5B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十位   个位</a:t>
              </a: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3527884" y="1383618"/>
              <a:ext cx="0" cy="1800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4535996" y="1383618"/>
              <a:ext cx="0" cy="1800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椭圆 48"/>
          <p:cNvSpPr/>
          <p:nvPr/>
        </p:nvSpPr>
        <p:spPr>
          <a:xfrm>
            <a:off x="5451823" y="4416509"/>
            <a:ext cx="352039" cy="156464"/>
          </a:xfrm>
          <a:prstGeom prst="ellipse">
            <a:avLst/>
          </a:prstGeom>
          <a:solidFill>
            <a:srgbClr val="EDB7D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5451823" y="5109433"/>
            <a:ext cx="416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</a:rPr>
              <a:t>1</a:t>
            </a:r>
            <a:endParaRPr lang="zh-CN" altLang="en-US" sz="2800" b="1" dirty="0">
              <a:latin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463937" y="5115497"/>
            <a:ext cx="41649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n-lt"/>
              </a:rPr>
              <a:t>0</a:t>
            </a:r>
            <a:endParaRPr lang="zh-CN" altLang="en-US" sz="28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82980" y="989965"/>
            <a:ext cx="9404350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>
                <a:sym typeface="+mn-ea"/>
              </a:rPr>
              <a:t>在计数器上拨出</a:t>
            </a:r>
            <a:r>
              <a:rPr lang="en-US" altLang="zh-CN" sz="3200" b="1">
                <a:sym typeface="+mn-ea"/>
              </a:rPr>
              <a:t>10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056130" y="3429000"/>
            <a:ext cx="310388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zh-CN" altLang="en-US" sz="2800" b="1">
                <a:solidFill>
                  <a:srgbClr val="FF0000"/>
                </a:solidFill>
              </a:rPr>
              <a:t>十位上拨1个珠子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536180" y="3068955"/>
            <a:ext cx="293243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2800" b="1">
                <a:solidFill>
                  <a:srgbClr val="FF0000"/>
                </a:solidFill>
                <a:sym typeface="+mn-ea"/>
              </a:rPr>
              <a:t>个位上是0，表示没有珠子，个位上不拨珠子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A2F2F961-D396-45A8-B6BB-3B254B07F02B}"/>
              </a:ext>
            </a:extLst>
          </p:cNvPr>
          <p:cNvCxnSpPr/>
          <p:nvPr/>
        </p:nvCxnSpPr>
        <p:spPr>
          <a:xfrm>
            <a:off x="6113897" y="4581390"/>
            <a:ext cx="0" cy="523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ldLvl="0" animBg="1"/>
      <p:bldP spid="49" grpId="1" animBg="1"/>
      <p:bldP spid="51" grpId="0"/>
      <p:bldP spid="51" grpId="1"/>
      <p:bldP spid="52" grpId="0"/>
      <p:bldP spid="52" grpId="1"/>
      <p:bldP spid="2" grpId="0"/>
      <p:bldP spid="2" grpId="1"/>
      <p:bldP spid="3" grpId="0"/>
      <p:bldP spid="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631315" y="3284855"/>
            <a:ext cx="835406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0、1、2、3、4、5、6、7、8、9、10、11、12、13、14、15、16、17、18、19、20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631315" y="1052830"/>
            <a:ext cx="9032875" cy="18637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80000"/>
              </a:lnSpc>
            </a:pPr>
            <a:r>
              <a:rPr lang="zh-CN" altLang="en-US" sz="3200" b="1"/>
              <a:t>第3个数是</a:t>
            </a:r>
            <a:r>
              <a:rPr lang="en-US" altLang="zh-CN" sz="3200" b="1"/>
              <a:t>         </a:t>
            </a:r>
            <a:r>
              <a:rPr lang="zh-CN" altLang="en-US" sz="3200" b="1"/>
              <a:t>，第</a:t>
            </a:r>
            <a:r>
              <a:rPr lang="en-US" altLang="zh-CN" sz="3200" b="1"/>
              <a:t>         </a:t>
            </a:r>
            <a:r>
              <a:rPr lang="zh-CN" altLang="en-US" sz="3200" b="1"/>
              <a:t>个数是 14，第</a:t>
            </a:r>
            <a:r>
              <a:rPr lang="en-US" altLang="zh-CN" sz="3200" b="1"/>
              <a:t>         </a:t>
            </a:r>
            <a:r>
              <a:rPr lang="zh-CN" altLang="en-US" sz="3200" b="1"/>
              <a:t>个数的前面是 8，10在第</a:t>
            </a:r>
            <a:r>
              <a:rPr lang="en-US" altLang="zh-CN" sz="3200" b="1"/>
              <a:t>        </a:t>
            </a:r>
            <a:r>
              <a:rPr lang="zh-CN" altLang="en-US" sz="3200" b="1"/>
              <a:t>个数的后面？</a:t>
            </a:r>
          </a:p>
        </p:txBody>
      </p:sp>
      <p:sp>
        <p:nvSpPr>
          <p:cNvPr id="8" name="矩形 7"/>
          <p:cNvSpPr/>
          <p:nvPr/>
        </p:nvSpPr>
        <p:spPr>
          <a:xfrm>
            <a:off x="3651568" y="1334135"/>
            <a:ext cx="661035" cy="66103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575685" y="1311275"/>
            <a:ext cx="8128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" name="矩形 3"/>
          <p:cNvSpPr/>
          <p:nvPr/>
        </p:nvSpPr>
        <p:spPr>
          <a:xfrm>
            <a:off x="5447348" y="1311275"/>
            <a:ext cx="661035" cy="66103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371465" y="1288415"/>
            <a:ext cx="8128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6" name="矩形 5"/>
          <p:cNvSpPr/>
          <p:nvPr/>
        </p:nvSpPr>
        <p:spPr>
          <a:xfrm>
            <a:off x="8860473" y="1321435"/>
            <a:ext cx="661035" cy="66103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8784590" y="1298575"/>
            <a:ext cx="8128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" name="矩形 9"/>
          <p:cNvSpPr/>
          <p:nvPr/>
        </p:nvSpPr>
        <p:spPr>
          <a:xfrm>
            <a:off x="5375593" y="2174875"/>
            <a:ext cx="661035" cy="66103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299710" y="2152015"/>
            <a:ext cx="8128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>
                <a:solidFill>
                  <a:srgbClr val="FF0000"/>
                </a:solidFill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8" grpId="1" animBg="1"/>
      <p:bldP spid="9" grpId="0"/>
      <p:bldP spid="9" grpId="1"/>
      <p:bldP spid="4" grpId="1" animBg="1"/>
      <p:bldP spid="5" grpId="0"/>
      <p:bldP spid="5" grpId="1"/>
      <p:bldP spid="6" grpId="1" animBg="1"/>
      <p:bldP spid="7" grpId="0"/>
      <p:bldP spid="7" grpId="1"/>
      <p:bldP spid="10" grpId="1" animBg="1"/>
      <p:bldP spid="11" grpId="0"/>
      <p:bldP spid="1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图片 102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64200" y="1484630"/>
            <a:ext cx="6385560" cy="4876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4"/>
          <p:cNvSpPr>
            <a:spLocks noChangeArrowheads="1"/>
          </p:cNvSpPr>
          <p:nvPr/>
        </p:nvSpPr>
        <p:spPr bwMode="auto">
          <a:xfrm>
            <a:off x="695325" y="1196975"/>
            <a:ext cx="5090795" cy="17532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1. 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仔细观察下表，完成表后的问题。</a:t>
            </a:r>
          </a:p>
        </p:txBody>
      </p:sp>
      <p:sp>
        <p:nvSpPr>
          <p:cNvPr id="10" name="矩形 14"/>
          <p:cNvSpPr>
            <a:spLocks noChangeArrowheads="1"/>
          </p:cNvSpPr>
          <p:nvPr/>
        </p:nvSpPr>
        <p:spPr bwMode="auto">
          <a:xfrm>
            <a:off x="695326" y="2852844"/>
            <a:ext cx="4013200" cy="25844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）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14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前面一个数是（     ），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14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后面一个数是（     ）。</a:t>
            </a:r>
          </a:p>
        </p:txBody>
      </p:sp>
      <p:sp>
        <p:nvSpPr>
          <p:cNvPr id="12" name="矩形 14"/>
          <p:cNvSpPr>
            <a:spLocks noChangeArrowheads="1"/>
          </p:cNvSpPr>
          <p:nvPr/>
        </p:nvSpPr>
        <p:spPr bwMode="auto">
          <a:xfrm>
            <a:off x="2109047" y="3656119"/>
            <a:ext cx="859367" cy="9220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13</a:t>
            </a:r>
          </a:p>
        </p:txBody>
      </p:sp>
      <p:sp>
        <p:nvSpPr>
          <p:cNvPr id="13" name="矩形 14"/>
          <p:cNvSpPr>
            <a:spLocks noChangeArrowheads="1"/>
          </p:cNvSpPr>
          <p:nvPr/>
        </p:nvSpPr>
        <p:spPr bwMode="auto">
          <a:xfrm>
            <a:off x="3431963" y="4509135"/>
            <a:ext cx="857251" cy="9220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15</a:t>
            </a:r>
          </a:p>
        </p:txBody>
      </p:sp>
      <p:sp>
        <p:nvSpPr>
          <p:cNvPr id="7" name="矩形: 圆角 6"/>
          <p:cNvSpPr/>
          <p:nvPr/>
        </p:nvSpPr>
        <p:spPr>
          <a:xfrm>
            <a:off x="551180" y="476885"/>
            <a:ext cx="4327525" cy="629920"/>
          </a:xfrm>
          <a:prstGeom prst="roundRect">
            <a:avLst>
              <a:gd name="adj" fmla="val 50000"/>
            </a:avLst>
          </a:prstGeom>
          <a:solidFill>
            <a:srgbClr val="DEA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二、练习大通关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744335" y="764540"/>
            <a:ext cx="36652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B0F0"/>
                </a:solidFill>
              </a:rPr>
              <a:t>【</a:t>
            </a:r>
            <a:r>
              <a:rPr lang="zh-CN" altLang="en-US" sz="2000" b="1" dirty="0">
                <a:solidFill>
                  <a:srgbClr val="00B0F0"/>
                </a:solidFill>
              </a:rPr>
              <a:t>教材</a:t>
            </a:r>
            <a:r>
              <a:rPr lang="en-US" altLang="zh-CN" sz="2000" b="1" dirty="0">
                <a:solidFill>
                  <a:srgbClr val="00B0F0"/>
                </a:solidFill>
              </a:rPr>
              <a:t>P106 </a:t>
            </a:r>
            <a:r>
              <a:rPr lang="zh-CN" altLang="en-US" sz="2000" b="1" dirty="0">
                <a:solidFill>
                  <a:srgbClr val="00B0F0"/>
                </a:solidFill>
              </a:rPr>
              <a:t>应用提升</a:t>
            </a:r>
            <a:r>
              <a:rPr lang="en-US" altLang="zh-CN" sz="2000" b="1" dirty="0">
                <a:solidFill>
                  <a:srgbClr val="00B0F0"/>
                </a:solidFill>
              </a:rPr>
              <a:t> </a:t>
            </a:r>
            <a:r>
              <a:rPr lang="zh-CN" altLang="en-US" sz="2000" b="1" dirty="0">
                <a:solidFill>
                  <a:srgbClr val="00B0F0"/>
                </a:solidFill>
              </a:rPr>
              <a:t>第</a:t>
            </a:r>
            <a:r>
              <a:rPr lang="en-US" altLang="zh-CN" sz="2000" b="1" dirty="0">
                <a:solidFill>
                  <a:srgbClr val="00B0F0"/>
                </a:solidFill>
              </a:rPr>
              <a:t>1</a:t>
            </a:r>
            <a:r>
              <a:rPr lang="zh-CN" altLang="en-US" sz="2000" b="1" dirty="0">
                <a:solidFill>
                  <a:srgbClr val="00B0F0"/>
                </a:solidFill>
              </a:rPr>
              <a:t>题</a:t>
            </a:r>
            <a:r>
              <a:rPr lang="en-US" altLang="zh-CN" sz="2000" b="1" dirty="0">
                <a:solidFill>
                  <a:srgbClr val="00B0F0"/>
                </a:solidFill>
              </a:rPr>
              <a:t>】</a:t>
            </a:r>
            <a:endParaRPr lang="zh-CN" altLang="en-US" sz="20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903720" y="5062220"/>
            <a:ext cx="4330065" cy="360000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 dirty="0"/>
          </a:p>
        </p:txBody>
      </p:sp>
      <p:pic>
        <p:nvPicPr>
          <p:cNvPr id="103" name="图片 102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64200" y="1484630"/>
            <a:ext cx="6385560" cy="4876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14"/>
          <p:cNvSpPr>
            <a:spLocks noChangeArrowheads="1"/>
          </p:cNvSpPr>
          <p:nvPr/>
        </p:nvSpPr>
        <p:spPr bwMode="auto">
          <a:xfrm>
            <a:off x="623266" y="1484842"/>
            <a:ext cx="4542367" cy="34150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）第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9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行，从左边数第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7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个数是（      ），它是由（     ）个十和（    ）个一组成的。</a:t>
            </a:r>
          </a:p>
        </p:txBody>
      </p:sp>
      <p:sp>
        <p:nvSpPr>
          <p:cNvPr id="10" name="椭圆 9"/>
          <p:cNvSpPr/>
          <p:nvPr/>
        </p:nvSpPr>
        <p:spPr>
          <a:xfrm>
            <a:off x="9572716" y="5044390"/>
            <a:ext cx="389467" cy="38946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11" name="矩形 14"/>
          <p:cNvSpPr>
            <a:spLocks noChangeArrowheads="1"/>
          </p:cNvSpPr>
          <p:nvPr/>
        </p:nvSpPr>
        <p:spPr bwMode="auto">
          <a:xfrm>
            <a:off x="3726600" y="2291081"/>
            <a:ext cx="859367" cy="9220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15</a:t>
            </a:r>
          </a:p>
        </p:txBody>
      </p:sp>
      <p:sp>
        <p:nvSpPr>
          <p:cNvPr id="12" name="矩形 14"/>
          <p:cNvSpPr>
            <a:spLocks noChangeArrowheads="1"/>
          </p:cNvSpPr>
          <p:nvPr/>
        </p:nvSpPr>
        <p:spPr bwMode="auto">
          <a:xfrm>
            <a:off x="2398939" y="3125047"/>
            <a:ext cx="859367" cy="9220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 1</a:t>
            </a:r>
          </a:p>
        </p:txBody>
      </p:sp>
      <p:sp>
        <p:nvSpPr>
          <p:cNvPr id="13" name="矩形 14"/>
          <p:cNvSpPr>
            <a:spLocks noChangeArrowheads="1"/>
          </p:cNvSpPr>
          <p:nvPr/>
        </p:nvSpPr>
        <p:spPr bwMode="auto">
          <a:xfrm>
            <a:off x="1243239" y="3954569"/>
            <a:ext cx="859367" cy="9220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repeatCount="2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mph" presetSubtype="2" repeatCount="3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9" grpId="1" bldLvl="0" animBg="1"/>
      <p:bldP spid="9" grpId="2" bldLvl="0" animBg="1"/>
      <p:bldP spid="6" grpId="0"/>
      <p:bldP spid="10" grpId="0" bldLvl="0" animBg="1"/>
      <p:bldP spid="10" grpId="1" bldLvl="0" animBg="1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矩形 66"/>
          <p:cNvSpPr/>
          <p:nvPr/>
        </p:nvSpPr>
        <p:spPr>
          <a:xfrm>
            <a:off x="9092353" y="5426710"/>
            <a:ext cx="2160000" cy="396000"/>
          </a:xfrm>
          <a:prstGeom prst="rect">
            <a:avLst/>
          </a:prstGeom>
          <a:solidFill>
            <a:srgbClr val="FFFF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63" name="矩形 62"/>
          <p:cNvSpPr/>
          <p:nvPr/>
        </p:nvSpPr>
        <p:spPr>
          <a:xfrm>
            <a:off x="6925098" y="1986281"/>
            <a:ext cx="857251" cy="396000"/>
          </a:xfrm>
          <a:prstGeom prst="rect">
            <a:avLst/>
          </a:prstGeom>
          <a:solidFill>
            <a:srgbClr val="FFFF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59" name="矩形 58"/>
          <p:cNvSpPr/>
          <p:nvPr/>
        </p:nvSpPr>
        <p:spPr>
          <a:xfrm>
            <a:off x="6918326" y="1973368"/>
            <a:ext cx="4320000" cy="396000"/>
          </a:xfrm>
          <a:prstGeom prst="rect">
            <a:avLst/>
          </a:prstGeom>
          <a:solidFill>
            <a:srgbClr val="FFFF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60" name="矩形 59"/>
          <p:cNvSpPr/>
          <p:nvPr/>
        </p:nvSpPr>
        <p:spPr>
          <a:xfrm>
            <a:off x="10823364" y="1988821"/>
            <a:ext cx="432000" cy="3816000"/>
          </a:xfrm>
          <a:prstGeom prst="rect">
            <a:avLst/>
          </a:prstGeom>
          <a:solidFill>
            <a:srgbClr val="FFFF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61" name="矩形 60"/>
          <p:cNvSpPr/>
          <p:nvPr/>
        </p:nvSpPr>
        <p:spPr>
          <a:xfrm>
            <a:off x="6918325" y="1981201"/>
            <a:ext cx="432000" cy="3852000"/>
          </a:xfrm>
          <a:prstGeom prst="rect">
            <a:avLst/>
          </a:prstGeom>
          <a:solidFill>
            <a:srgbClr val="FFFF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62" name="矩形 61"/>
          <p:cNvSpPr/>
          <p:nvPr/>
        </p:nvSpPr>
        <p:spPr>
          <a:xfrm>
            <a:off x="6922559" y="5439198"/>
            <a:ext cx="4320000" cy="396000"/>
          </a:xfrm>
          <a:prstGeom prst="rect">
            <a:avLst/>
          </a:prstGeom>
          <a:solidFill>
            <a:srgbClr val="FFFF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64" name="矩形 63"/>
          <p:cNvSpPr/>
          <p:nvPr/>
        </p:nvSpPr>
        <p:spPr>
          <a:xfrm>
            <a:off x="7367270" y="2382732"/>
            <a:ext cx="432000" cy="1152000"/>
          </a:xfrm>
          <a:prstGeom prst="rect">
            <a:avLst/>
          </a:prstGeom>
          <a:solidFill>
            <a:srgbClr val="FFFF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65" name="矩形 64"/>
          <p:cNvSpPr/>
          <p:nvPr/>
        </p:nvSpPr>
        <p:spPr>
          <a:xfrm>
            <a:off x="7786158" y="3136689"/>
            <a:ext cx="1293284" cy="396000"/>
          </a:xfrm>
          <a:prstGeom prst="rect">
            <a:avLst/>
          </a:prstGeom>
          <a:solidFill>
            <a:srgbClr val="FFFF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66" name="矩形 65"/>
          <p:cNvSpPr/>
          <p:nvPr/>
        </p:nvSpPr>
        <p:spPr>
          <a:xfrm>
            <a:off x="8647219" y="3500121"/>
            <a:ext cx="432000" cy="2340000"/>
          </a:xfrm>
          <a:prstGeom prst="rect">
            <a:avLst/>
          </a:prstGeom>
          <a:solidFill>
            <a:srgbClr val="FFFF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103" name="图片 102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63565" y="1485265"/>
            <a:ext cx="6385560" cy="4876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14"/>
          <p:cNvSpPr>
            <a:spLocks noChangeArrowheads="1"/>
          </p:cNvSpPr>
          <p:nvPr/>
        </p:nvSpPr>
        <p:spPr bwMode="auto">
          <a:xfrm>
            <a:off x="767715" y="2219960"/>
            <a:ext cx="4662170" cy="248016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）填写空格中的数，你能按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1~19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的顺序从入口走到出口吗？</a:t>
            </a:r>
          </a:p>
        </p:txBody>
      </p:sp>
      <p:sp>
        <p:nvSpPr>
          <p:cNvPr id="7" name="矩形 14"/>
          <p:cNvSpPr>
            <a:spLocks noChangeArrowheads="1"/>
          </p:cNvSpPr>
          <p:nvPr/>
        </p:nvSpPr>
        <p:spPr bwMode="auto">
          <a:xfrm>
            <a:off x="6951345" y="2301875"/>
            <a:ext cx="407035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矩形 14"/>
          <p:cNvSpPr>
            <a:spLocks noChangeArrowheads="1"/>
          </p:cNvSpPr>
          <p:nvPr/>
        </p:nvSpPr>
        <p:spPr bwMode="auto">
          <a:xfrm>
            <a:off x="7806690" y="2301875"/>
            <a:ext cx="403860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9" name="矩形 14"/>
          <p:cNvSpPr>
            <a:spLocks noChangeArrowheads="1"/>
          </p:cNvSpPr>
          <p:nvPr/>
        </p:nvSpPr>
        <p:spPr bwMode="auto">
          <a:xfrm>
            <a:off x="8636635" y="2301875"/>
            <a:ext cx="445770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3" name="矩形 14"/>
          <p:cNvSpPr>
            <a:spLocks noChangeArrowheads="1"/>
          </p:cNvSpPr>
          <p:nvPr/>
        </p:nvSpPr>
        <p:spPr bwMode="auto">
          <a:xfrm>
            <a:off x="9523519" y="2301875"/>
            <a:ext cx="445770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4" name="矩形 14"/>
          <p:cNvSpPr>
            <a:spLocks noChangeArrowheads="1"/>
          </p:cNvSpPr>
          <p:nvPr/>
        </p:nvSpPr>
        <p:spPr bwMode="auto">
          <a:xfrm>
            <a:off x="10307849" y="2301875"/>
            <a:ext cx="565785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6925310" y="2709545"/>
            <a:ext cx="440055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7790180" y="2709545"/>
            <a:ext cx="436880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8496511" y="2709545"/>
            <a:ext cx="726017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7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9383396" y="2709545"/>
            <a:ext cx="726016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9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0227733" y="2709545"/>
            <a:ext cx="726017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11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7390871" y="3081020"/>
            <a:ext cx="403225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9051925" y="3081020"/>
            <a:ext cx="535940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9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9815830" y="3081020"/>
            <a:ext cx="723900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11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0735945" y="3081020"/>
            <a:ext cx="594360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13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6953250" y="3470910"/>
            <a:ext cx="412115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7743825" y="3470910"/>
            <a:ext cx="529590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7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8595360" y="3470910"/>
            <a:ext cx="528320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9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9481609" y="3470910"/>
            <a:ext cx="529590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11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10325947" y="3470910"/>
            <a:ext cx="529590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13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7390765" y="3856990"/>
            <a:ext cx="403860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7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3" name="矩形 14"/>
          <p:cNvSpPr>
            <a:spLocks noChangeArrowheads="1"/>
          </p:cNvSpPr>
          <p:nvPr/>
        </p:nvSpPr>
        <p:spPr bwMode="auto">
          <a:xfrm>
            <a:off x="7723928" y="3856990"/>
            <a:ext cx="569384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4" name="矩形 14"/>
          <p:cNvSpPr>
            <a:spLocks noChangeArrowheads="1"/>
          </p:cNvSpPr>
          <p:nvPr/>
        </p:nvSpPr>
        <p:spPr bwMode="auto">
          <a:xfrm>
            <a:off x="8507095" y="3856990"/>
            <a:ext cx="723900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9051925" y="3856990"/>
            <a:ext cx="535940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11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9383395" y="3856990"/>
            <a:ext cx="726017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9814772" y="3856990"/>
            <a:ext cx="726016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13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6953038" y="4211744"/>
            <a:ext cx="723900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7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7372456" y="4211744"/>
            <a:ext cx="440055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9383396" y="4211744"/>
            <a:ext cx="726016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13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10760075" y="4211744"/>
            <a:ext cx="546100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16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6948170" y="4626610"/>
            <a:ext cx="396240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4" name="矩形 14"/>
          <p:cNvSpPr>
            <a:spLocks noChangeArrowheads="1"/>
          </p:cNvSpPr>
          <p:nvPr/>
        </p:nvSpPr>
        <p:spPr bwMode="auto">
          <a:xfrm>
            <a:off x="7740015" y="4626610"/>
            <a:ext cx="573405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8506037" y="4626610"/>
            <a:ext cx="726016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6" name="矩形 45"/>
          <p:cNvSpPr>
            <a:spLocks noChangeArrowheads="1"/>
          </p:cNvSpPr>
          <p:nvPr/>
        </p:nvSpPr>
        <p:spPr bwMode="auto">
          <a:xfrm>
            <a:off x="9051925" y="4626610"/>
            <a:ext cx="535940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13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7" name="矩形 46"/>
          <p:cNvSpPr>
            <a:spLocks noChangeArrowheads="1"/>
          </p:cNvSpPr>
          <p:nvPr/>
        </p:nvSpPr>
        <p:spPr bwMode="auto">
          <a:xfrm>
            <a:off x="9383396" y="4626610"/>
            <a:ext cx="726016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14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10228792" y="4626610"/>
            <a:ext cx="723900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16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9" name="矩形 14"/>
          <p:cNvSpPr>
            <a:spLocks noChangeArrowheads="1"/>
          </p:cNvSpPr>
          <p:nvPr/>
        </p:nvSpPr>
        <p:spPr bwMode="auto">
          <a:xfrm>
            <a:off x="7229476" y="4983692"/>
            <a:ext cx="726016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8507095" y="4983692"/>
            <a:ext cx="723900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13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9051925" y="4983692"/>
            <a:ext cx="535940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14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9814772" y="4983692"/>
            <a:ext cx="726017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16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3" name="矩形 52"/>
          <p:cNvSpPr>
            <a:spLocks noChangeArrowheads="1"/>
          </p:cNvSpPr>
          <p:nvPr/>
        </p:nvSpPr>
        <p:spPr bwMode="auto">
          <a:xfrm>
            <a:off x="7230534" y="5370830"/>
            <a:ext cx="723900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11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4" name="矩形 53"/>
          <p:cNvSpPr>
            <a:spLocks noChangeArrowheads="1"/>
          </p:cNvSpPr>
          <p:nvPr/>
        </p:nvSpPr>
        <p:spPr bwMode="auto">
          <a:xfrm>
            <a:off x="8177530" y="5370830"/>
            <a:ext cx="544195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13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5" name="矩形 54"/>
          <p:cNvSpPr>
            <a:spLocks noChangeArrowheads="1"/>
          </p:cNvSpPr>
          <p:nvPr/>
        </p:nvSpPr>
        <p:spPr bwMode="auto">
          <a:xfrm>
            <a:off x="9051925" y="5370830"/>
            <a:ext cx="535940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15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6" name="矩形 55"/>
          <p:cNvSpPr>
            <a:spLocks noChangeArrowheads="1"/>
          </p:cNvSpPr>
          <p:nvPr/>
        </p:nvSpPr>
        <p:spPr bwMode="auto">
          <a:xfrm>
            <a:off x="9814772" y="5370830"/>
            <a:ext cx="726017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17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7" name="矩形 56"/>
          <p:cNvSpPr>
            <a:spLocks noChangeArrowheads="1"/>
          </p:cNvSpPr>
          <p:nvPr/>
        </p:nvSpPr>
        <p:spPr bwMode="auto">
          <a:xfrm>
            <a:off x="10227733" y="5370830"/>
            <a:ext cx="726017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18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10730230" y="5370830"/>
            <a:ext cx="605790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19</a:t>
            </a:r>
            <a:endParaRPr lang="zh-CN" altLang="en-US" sz="2665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00"/>
                            </p:stCondLst>
                            <p:childTnLst>
                              <p:par>
                                <p:cTn id="1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00"/>
                            </p:stCondLst>
                            <p:childTnLst>
                              <p:par>
                                <p:cTn id="1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500"/>
                            </p:stCondLst>
                            <p:childTnLst>
                              <p:par>
                                <p:cTn id="1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000"/>
                            </p:stCondLst>
                            <p:childTnLst>
                              <p:par>
                                <p:cTn id="2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500"/>
                            </p:stCondLst>
                            <p:childTnLst>
                              <p:par>
                                <p:cTn id="20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000"/>
                            </p:stCondLst>
                            <p:childTnLst>
                              <p:par>
                                <p:cTn id="2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bldLvl="0" animBg="1"/>
      <p:bldP spid="63" grpId="0" bldLvl="0" animBg="1"/>
      <p:bldP spid="59" grpId="0" bldLvl="0" animBg="1"/>
      <p:bldP spid="59" grpId="1" bldLvl="0" animBg="1"/>
      <p:bldP spid="60" grpId="0" bldLvl="0" animBg="1"/>
      <p:bldP spid="60" grpId="1" bldLvl="0" animBg="1"/>
      <p:bldP spid="61" grpId="0" bldLvl="0" animBg="1"/>
      <p:bldP spid="61" grpId="1" bldLvl="0" animBg="1"/>
      <p:bldP spid="62" grpId="0" bldLvl="0" animBg="1"/>
      <p:bldP spid="62" grpId="1" bldLvl="0" animBg="1"/>
      <p:bldP spid="64" grpId="0" bldLvl="0" animBg="1"/>
      <p:bldP spid="65" grpId="0" bldLvl="0" animBg="1"/>
      <p:bldP spid="66" grpId="0" bldLvl="0" animBg="1"/>
      <p:bldP spid="6" grpId="0"/>
      <p:bldP spid="7" grpId="0"/>
      <p:bldP spid="8" grpId="0"/>
      <p:bldP spid="9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组合 178"/>
          <p:cNvGrpSpPr/>
          <p:nvPr/>
        </p:nvGrpSpPr>
        <p:grpSpPr>
          <a:xfrm>
            <a:off x="5664200" y="1494155"/>
            <a:ext cx="6385560" cy="4876800"/>
            <a:chOff x="8920" y="2353"/>
            <a:chExt cx="10056" cy="7680"/>
          </a:xfrm>
        </p:grpSpPr>
        <p:pic>
          <p:nvPicPr>
            <p:cNvPr id="180" name="图片 179"/>
            <p:cNvPicPr/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920" y="2353"/>
              <a:ext cx="10056" cy="768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81" name="矩形 14"/>
            <p:cNvSpPr>
              <a:spLocks noChangeArrowheads="1"/>
            </p:cNvSpPr>
            <p:nvPr/>
          </p:nvSpPr>
          <p:spPr bwMode="auto">
            <a:xfrm>
              <a:off x="10947" y="3625"/>
              <a:ext cx="641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2</a:t>
              </a:r>
            </a:p>
          </p:txBody>
        </p:sp>
        <p:sp>
          <p:nvSpPr>
            <p:cNvPr id="182" name="矩形 14"/>
            <p:cNvSpPr>
              <a:spLocks noChangeArrowheads="1"/>
            </p:cNvSpPr>
            <p:nvPr/>
          </p:nvSpPr>
          <p:spPr bwMode="auto">
            <a:xfrm>
              <a:off x="12294" y="3625"/>
              <a:ext cx="636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4</a:t>
              </a:r>
            </a:p>
          </p:txBody>
        </p:sp>
        <p:sp>
          <p:nvSpPr>
            <p:cNvPr id="183" name="矩形 14"/>
            <p:cNvSpPr>
              <a:spLocks noChangeArrowheads="1"/>
            </p:cNvSpPr>
            <p:nvPr/>
          </p:nvSpPr>
          <p:spPr bwMode="auto">
            <a:xfrm>
              <a:off x="13586" y="3625"/>
              <a:ext cx="702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6</a:t>
              </a:r>
            </a:p>
          </p:txBody>
        </p:sp>
        <p:sp>
          <p:nvSpPr>
            <p:cNvPr id="184" name="矩形 14"/>
            <p:cNvSpPr>
              <a:spLocks noChangeArrowheads="1"/>
            </p:cNvSpPr>
            <p:nvPr/>
          </p:nvSpPr>
          <p:spPr bwMode="auto">
            <a:xfrm>
              <a:off x="14998" y="3625"/>
              <a:ext cx="702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8</a:t>
              </a:r>
            </a:p>
          </p:txBody>
        </p:sp>
        <p:sp>
          <p:nvSpPr>
            <p:cNvPr id="185" name="矩形 14"/>
            <p:cNvSpPr>
              <a:spLocks noChangeArrowheads="1"/>
            </p:cNvSpPr>
            <p:nvPr/>
          </p:nvSpPr>
          <p:spPr bwMode="auto">
            <a:xfrm>
              <a:off x="16228" y="3629"/>
              <a:ext cx="891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10</a:t>
              </a:r>
            </a:p>
          </p:txBody>
        </p:sp>
        <p:sp>
          <p:nvSpPr>
            <p:cNvPr id="186" name="矩形 185"/>
            <p:cNvSpPr>
              <a:spLocks noChangeArrowheads="1"/>
            </p:cNvSpPr>
            <p:nvPr/>
          </p:nvSpPr>
          <p:spPr bwMode="auto">
            <a:xfrm>
              <a:off x="10906" y="4267"/>
              <a:ext cx="693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3</a:t>
              </a:r>
            </a:p>
          </p:txBody>
        </p:sp>
        <p:sp>
          <p:nvSpPr>
            <p:cNvPr id="187" name="矩形 186"/>
            <p:cNvSpPr>
              <a:spLocks noChangeArrowheads="1"/>
            </p:cNvSpPr>
            <p:nvPr/>
          </p:nvSpPr>
          <p:spPr bwMode="auto">
            <a:xfrm>
              <a:off x="12268" y="4267"/>
              <a:ext cx="688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5</a:t>
              </a:r>
            </a:p>
          </p:txBody>
        </p:sp>
        <p:sp>
          <p:nvSpPr>
            <p:cNvPr id="188" name="矩形 187"/>
            <p:cNvSpPr>
              <a:spLocks noChangeArrowheads="1"/>
            </p:cNvSpPr>
            <p:nvPr/>
          </p:nvSpPr>
          <p:spPr bwMode="auto">
            <a:xfrm>
              <a:off x="13365" y="4267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7</a:t>
              </a:r>
            </a:p>
          </p:txBody>
        </p:sp>
        <p:sp>
          <p:nvSpPr>
            <p:cNvPr id="189" name="矩形 188"/>
            <p:cNvSpPr>
              <a:spLocks noChangeArrowheads="1"/>
            </p:cNvSpPr>
            <p:nvPr/>
          </p:nvSpPr>
          <p:spPr bwMode="auto">
            <a:xfrm>
              <a:off x="14777" y="4267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9</a:t>
              </a:r>
            </a:p>
          </p:txBody>
        </p:sp>
        <p:sp>
          <p:nvSpPr>
            <p:cNvPr id="190" name="矩形 189"/>
            <p:cNvSpPr>
              <a:spLocks noChangeArrowheads="1"/>
            </p:cNvSpPr>
            <p:nvPr/>
          </p:nvSpPr>
          <p:spPr bwMode="auto">
            <a:xfrm>
              <a:off x="16102" y="4271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11</a:t>
              </a:r>
            </a:p>
          </p:txBody>
        </p:sp>
        <p:sp>
          <p:nvSpPr>
            <p:cNvPr id="191" name="矩形 190"/>
            <p:cNvSpPr>
              <a:spLocks noChangeArrowheads="1"/>
            </p:cNvSpPr>
            <p:nvPr/>
          </p:nvSpPr>
          <p:spPr bwMode="auto">
            <a:xfrm>
              <a:off x="11639" y="4852"/>
              <a:ext cx="635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5</a:t>
              </a:r>
            </a:p>
          </p:txBody>
        </p:sp>
        <p:sp>
          <p:nvSpPr>
            <p:cNvPr id="192" name="矩形 191"/>
            <p:cNvSpPr>
              <a:spLocks noChangeArrowheads="1"/>
            </p:cNvSpPr>
            <p:nvPr/>
          </p:nvSpPr>
          <p:spPr bwMode="auto">
            <a:xfrm>
              <a:off x="14255" y="4852"/>
              <a:ext cx="844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9</a:t>
              </a:r>
            </a:p>
          </p:txBody>
        </p:sp>
        <p:sp>
          <p:nvSpPr>
            <p:cNvPr id="193" name="矩形 192"/>
            <p:cNvSpPr>
              <a:spLocks noChangeArrowheads="1"/>
            </p:cNvSpPr>
            <p:nvPr/>
          </p:nvSpPr>
          <p:spPr bwMode="auto">
            <a:xfrm>
              <a:off x="15443" y="4852"/>
              <a:ext cx="1140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11</a:t>
              </a:r>
            </a:p>
          </p:txBody>
        </p:sp>
        <p:sp>
          <p:nvSpPr>
            <p:cNvPr id="194" name="矩形 193"/>
            <p:cNvSpPr>
              <a:spLocks noChangeArrowheads="1"/>
            </p:cNvSpPr>
            <p:nvPr/>
          </p:nvSpPr>
          <p:spPr bwMode="auto">
            <a:xfrm>
              <a:off x="16907" y="4852"/>
              <a:ext cx="936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13</a:t>
              </a:r>
            </a:p>
          </p:txBody>
        </p:sp>
        <p:sp>
          <p:nvSpPr>
            <p:cNvPr id="195" name="矩形 194"/>
            <p:cNvSpPr>
              <a:spLocks noChangeArrowheads="1"/>
            </p:cNvSpPr>
            <p:nvPr/>
          </p:nvSpPr>
          <p:spPr bwMode="auto">
            <a:xfrm>
              <a:off x="10950" y="5466"/>
              <a:ext cx="649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5</a:t>
              </a:r>
            </a:p>
          </p:txBody>
        </p:sp>
        <p:sp>
          <p:nvSpPr>
            <p:cNvPr id="196" name="矩形 195"/>
            <p:cNvSpPr>
              <a:spLocks noChangeArrowheads="1"/>
            </p:cNvSpPr>
            <p:nvPr/>
          </p:nvSpPr>
          <p:spPr bwMode="auto">
            <a:xfrm>
              <a:off x="12195" y="5466"/>
              <a:ext cx="834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7</a:t>
              </a:r>
            </a:p>
          </p:txBody>
        </p:sp>
        <p:sp>
          <p:nvSpPr>
            <p:cNvPr id="197" name="矩形 196"/>
            <p:cNvSpPr>
              <a:spLocks noChangeArrowheads="1"/>
            </p:cNvSpPr>
            <p:nvPr/>
          </p:nvSpPr>
          <p:spPr bwMode="auto">
            <a:xfrm>
              <a:off x="13521" y="5466"/>
              <a:ext cx="832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9</a:t>
              </a:r>
            </a:p>
          </p:txBody>
        </p:sp>
        <p:sp>
          <p:nvSpPr>
            <p:cNvPr id="198" name="矩形 197"/>
            <p:cNvSpPr>
              <a:spLocks noChangeArrowheads="1"/>
            </p:cNvSpPr>
            <p:nvPr/>
          </p:nvSpPr>
          <p:spPr bwMode="auto">
            <a:xfrm>
              <a:off x="14932" y="5466"/>
              <a:ext cx="834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11</a:t>
              </a:r>
            </a:p>
          </p:txBody>
        </p:sp>
        <p:sp>
          <p:nvSpPr>
            <p:cNvPr id="199" name="矩形 198"/>
            <p:cNvSpPr>
              <a:spLocks noChangeArrowheads="1"/>
            </p:cNvSpPr>
            <p:nvPr/>
          </p:nvSpPr>
          <p:spPr bwMode="auto">
            <a:xfrm>
              <a:off x="16257" y="5470"/>
              <a:ext cx="834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13</a:t>
              </a:r>
            </a:p>
          </p:txBody>
        </p:sp>
        <p:sp>
          <p:nvSpPr>
            <p:cNvPr id="200" name="矩形 199"/>
            <p:cNvSpPr>
              <a:spLocks noChangeArrowheads="1"/>
            </p:cNvSpPr>
            <p:nvPr/>
          </p:nvSpPr>
          <p:spPr bwMode="auto">
            <a:xfrm>
              <a:off x="11639" y="6074"/>
              <a:ext cx="636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7</a:t>
              </a:r>
            </a:p>
          </p:txBody>
        </p:sp>
        <p:sp>
          <p:nvSpPr>
            <p:cNvPr id="201" name="矩形 14"/>
            <p:cNvSpPr>
              <a:spLocks noChangeArrowheads="1"/>
            </p:cNvSpPr>
            <p:nvPr/>
          </p:nvSpPr>
          <p:spPr bwMode="auto">
            <a:xfrm>
              <a:off x="12164" y="6074"/>
              <a:ext cx="897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8</a:t>
              </a:r>
            </a:p>
          </p:txBody>
        </p:sp>
        <p:sp>
          <p:nvSpPr>
            <p:cNvPr id="202" name="矩形 14"/>
            <p:cNvSpPr>
              <a:spLocks noChangeArrowheads="1"/>
            </p:cNvSpPr>
            <p:nvPr/>
          </p:nvSpPr>
          <p:spPr bwMode="auto">
            <a:xfrm>
              <a:off x="13382" y="6074"/>
              <a:ext cx="1140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10</a:t>
              </a:r>
            </a:p>
          </p:txBody>
        </p:sp>
        <p:sp>
          <p:nvSpPr>
            <p:cNvPr id="203" name="矩形 202"/>
            <p:cNvSpPr>
              <a:spLocks noChangeArrowheads="1"/>
            </p:cNvSpPr>
            <p:nvPr/>
          </p:nvSpPr>
          <p:spPr bwMode="auto">
            <a:xfrm>
              <a:off x="14255" y="6074"/>
              <a:ext cx="844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11</a:t>
              </a:r>
            </a:p>
          </p:txBody>
        </p:sp>
        <p:sp>
          <p:nvSpPr>
            <p:cNvPr id="204" name="矩形 203"/>
            <p:cNvSpPr>
              <a:spLocks noChangeArrowheads="1"/>
            </p:cNvSpPr>
            <p:nvPr/>
          </p:nvSpPr>
          <p:spPr bwMode="auto">
            <a:xfrm>
              <a:off x="14777" y="6074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12</a:t>
              </a:r>
            </a:p>
          </p:txBody>
        </p:sp>
        <p:sp>
          <p:nvSpPr>
            <p:cNvPr id="205" name="矩形 204"/>
            <p:cNvSpPr>
              <a:spLocks noChangeArrowheads="1"/>
            </p:cNvSpPr>
            <p:nvPr/>
          </p:nvSpPr>
          <p:spPr bwMode="auto">
            <a:xfrm>
              <a:off x="15441" y="6074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13</a:t>
              </a:r>
            </a:p>
          </p:txBody>
        </p:sp>
        <p:sp>
          <p:nvSpPr>
            <p:cNvPr id="206" name="矩形 205"/>
            <p:cNvSpPr>
              <a:spLocks noChangeArrowheads="1"/>
            </p:cNvSpPr>
            <p:nvPr/>
          </p:nvSpPr>
          <p:spPr bwMode="auto">
            <a:xfrm>
              <a:off x="10950" y="6633"/>
              <a:ext cx="1140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7</a:t>
              </a:r>
            </a:p>
          </p:txBody>
        </p:sp>
        <p:sp>
          <p:nvSpPr>
            <p:cNvPr id="207" name="矩形 206"/>
            <p:cNvSpPr>
              <a:spLocks noChangeArrowheads="1"/>
            </p:cNvSpPr>
            <p:nvPr/>
          </p:nvSpPr>
          <p:spPr bwMode="auto">
            <a:xfrm>
              <a:off x="11610" y="6633"/>
              <a:ext cx="693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8</a:t>
              </a:r>
            </a:p>
          </p:txBody>
        </p:sp>
        <p:sp>
          <p:nvSpPr>
            <p:cNvPr id="208" name="矩形 207"/>
            <p:cNvSpPr>
              <a:spLocks noChangeArrowheads="1"/>
            </p:cNvSpPr>
            <p:nvPr/>
          </p:nvSpPr>
          <p:spPr bwMode="auto">
            <a:xfrm>
              <a:off x="14777" y="6633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13</a:t>
              </a:r>
            </a:p>
          </p:txBody>
        </p:sp>
        <p:sp>
          <p:nvSpPr>
            <p:cNvPr id="209" name="矩形 208"/>
            <p:cNvSpPr>
              <a:spLocks noChangeArrowheads="1"/>
            </p:cNvSpPr>
            <p:nvPr/>
          </p:nvSpPr>
          <p:spPr bwMode="auto">
            <a:xfrm>
              <a:off x="16945" y="6633"/>
              <a:ext cx="860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16</a:t>
              </a:r>
            </a:p>
          </p:txBody>
        </p:sp>
        <p:sp>
          <p:nvSpPr>
            <p:cNvPr id="210" name="矩形 209"/>
            <p:cNvSpPr>
              <a:spLocks noChangeArrowheads="1"/>
            </p:cNvSpPr>
            <p:nvPr/>
          </p:nvSpPr>
          <p:spPr bwMode="auto">
            <a:xfrm>
              <a:off x="10942" y="7286"/>
              <a:ext cx="624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8</a:t>
              </a:r>
            </a:p>
          </p:txBody>
        </p:sp>
        <p:sp>
          <p:nvSpPr>
            <p:cNvPr id="211" name="矩形 14"/>
            <p:cNvSpPr>
              <a:spLocks noChangeArrowheads="1"/>
            </p:cNvSpPr>
            <p:nvPr/>
          </p:nvSpPr>
          <p:spPr bwMode="auto">
            <a:xfrm>
              <a:off x="12189" y="7286"/>
              <a:ext cx="903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10</a:t>
              </a:r>
            </a:p>
          </p:txBody>
        </p:sp>
        <p:sp>
          <p:nvSpPr>
            <p:cNvPr id="212" name="矩形 211"/>
            <p:cNvSpPr>
              <a:spLocks noChangeArrowheads="1"/>
            </p:cNvSpPr>
            <p:nvPr/>
          </p:nvSpPr>
          <p:spPr bwMode="auto">
            <a:xfrm>
              <a:off x="13380" y="7286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12</a:t>
              </a:r>
            </a:p>
          </p:txBody>
        </p:sp>
        <p:sp>
          <p:nvSpPr>
            <p:cNvPr id="213" name="矩形 212"/>
            <p:cNvSpPr>
              <a:spLocks noChangeArrowheads="1"/>
            </p:cNvSpPr>
            <p:nvPr/>
          </p:nvSpPr>
          <p:spPr bwMode="auto">
            <a:xfrm>
              <a:off x="14255" y="7286"/>
              <a:ext cx="844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13</a:t>
              </a:r>
            </a:p>
          </p:txBody>
        </p:sp>
        <p:sp>
          <p:nvSpPr>
            <p:cNvPr id="214" name="矩形 213"/>
            <p:cNvSpPr>
              <a:spLocks noChangeArrowheads="1"/>
            </p:cNvSpPr>
            <p:nvPr/>
          </p:nvSpPr>
          <p:spPr bwMode="auto">
            <a:xfrm>
              <a:off x="14777" y="7286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14</a:t>
              </a:r>
            </a:p>
          </p:txBody>
        </p:sp>
        <p:sp>
          <p:nvSpPr>
            <p:cNvPr id="215" name="矩形 214"/>
            <p:cNvSpPr>
              <a:spLocks noChangeArrowheads="1"/>
            </p:cNvSpPr>
            <p:nvPr/>
          </p:nvSpPr>
          <p:spPr bwMode="auto">
            <a:xfrm>
              <a:off x="16104" y="7290"/>
              <a:ext cx="1140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16</a:t>
              </a:r>
            </a:p>
          </p:txBody>
        </p:sp>
        <p:sp>
          <p:nvSpPr>
            <p:cNvPr id="216" name="矩形 14"/>
            <p:cNvSpPr>
              <a:spLocks noChangeArrowheads="1"/>
            </p:cNvSpPr>
            <p:nvPr/>
          </p:nvSpPr>
          <p:spPr bwMode="auto">
            <a:xfrm>
              <a:off x="11385" y="7848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10</a:t>
              </a:r>
            </a:p>
          </p:txBody>
        </p:sp>
        <p:sp>
          <p:nvSpPr>
            <p:cNvPr id="217" name="矩形 216"/>
            <p:cNvSpPr>
              <a:spLocks noChangeArrowheads="1"/>
            </p:cNvSpPr>
            <p:nvPr/>
          </p:nvSpPr>
          <p:spPr bwMode="auto">
            <a:xfrm>
              <a:off x="13382" y="7848"/>
              <a:ext cx="1140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13</a:t>
              </a:r>
            </a:p>
          </p:txBody>
        </p:sp>
        <p:sp>
          <p:nvSpPr>
            <p:cNvPr id="218" name="矩形 217"/>
            <p:cNvSpPr>
              <a:spLocks noChangeArrowheads="1"/>
            </p:cNvSpPr>
            <p:nvPr/>
          </p:nvSpPr>
          <p:spPr bwMode="auto">
            <a:xfrm>
              <a:off x="14255" y="7848"/>
              <a:ext cx="844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14</a:t>
              </a:r>
            </a:p>
          </p:txBody>
        </p:sp>
        <p:sp>
          <p:nvSpPr>
            <p:cNvPr id="219" name="矩形 218"/>
            <p:cNvSpPr>
              <a:spLocks noChangeArrowheads="1"/>
            </p:cNvSpPr>
            <p:nvPr/>
          </p:nvSpPr>
          <p:spPr bwMode="auto">
            <a:xfrm>
              <a:off x="15441" y="7848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16</a:t>
              </a:r>
            </a:p>
          </p:txBody>
        </p:sp>
        <p:sp>
          <p:nvSpPr>
            <p:cNvPr id="220" name="矩形 219"/>
            <p:cNvSpPr>
              <a:spLocks noChangeArrowheads="1"/>
            </p:cNvSpPr>
            <p:nvPr/>
          </p:nvSpPr>
          <p:spPr bwMode="auto">
            <a:xfrm>
              <a:off x="11387" y="8458"/>
              <a:ext cx="1140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11</a:t>
              </a:r>
            </a:p>
          </p:txBody>
        </p:sp>
        <p:sp>
          <p:nvSpPr>
            <p:cNvPr id="221" name="矩形 220"/>
            <p:cNvSpPr>
              <a:spLocks noChangeArrowheads="1"/>
            </p:cNvSpPr>
            <p:nvPr/>
          </p:nvSpPr>
          <p:spPr bwMode="auto">
            <a:xfrm>
              <a:off x="12878" y="8458"/>
              <a:ext cx="857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13</a:t>
              </a:r>
            </a:p>
          </p:txBody>
        </p:sp>
        <p:sp>
          <p:nvSpPr>
            <p:cNvPr id="222" name="矩形 221"/>
            <p:cNvSpPr>
              <a:spLocks noChangeArrowheads="1"/>
            </p:cNvSpPr>
            <p:nvPr/>
          </p:nvSpPr>
          <p:spPr bwMode="auto">
            <a:xfrm>
              <a:off x="14255" y="8458"/>
              <a:ext cx="844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15</a:t>
              </a:r>
            </a:p>
          </p:txBody>
        </p:sp>
        <p:sp>
          <p:nvSpPr>
            <p:cNvPr id="223" name="矩形 222"/>
            <p:cNvSpPr>
              <a:spLocks noChangeArrowheads="1"/>
            </p:cNvSpPr>
            <p:nvPr/>
          </p:nvSpPr>
          <p:spPr bwMode="auto">
            <a:xfrm>
              <a:off x="15441" y="8458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17</a:t>
              </a:r>
            </a:p>
          </p:txBody>
        </p:sp>
        <p:sp>
          <p:nvSpPr>
            <p:cNvPr id="224" name="矩形 223"/>
            <p:cNvSpPr>
              <a:spLocks noChangeArrowheads="1"/>
            </p:cNvSpPr>
            <p:nvPr/>
          </p:nvSpPr>
          <p:spPr bwMode="auto">
            <a:xfrm>
              <a:off x="16102" y="8462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18</a:t>
              </a:r>
            </a:p>
          </p:txBody>
        </p:sp>
        <p:sp>
          <p:nvSpPr>
            <p:cNvPr id="225" name="矩形 224"/>
            <p:cNvSpPr>
              <a:spLocks noChangeArrowheads="1"/>
            </p:cNvSpPr>
            <p:nvPr/>
          </p:nvSpPr>
          <p:spPr bwMode="auto">
            <a:xfrm>
              <a:off x="16898" y="8458"/>
              <a:ext cx="954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19</a:t>
              </a:r>
            </a:p>
          </p:txBody>
        </p:sp>
      </p:grpSp>
      <p:sp>
        <p:nvSpPr>
          <p:cNvPr id="61" name="矩形 14"/>
          <p:cNvSpPr>
            <a:spLocks noChangeArrowheads="1"/>
          </p:cNvSpPr>
          <p:nvPr/>
        </p:nvSpPr>
        <p:spPr bwMode="auto">
          <a:xfrm>
            <a:off x="623782" y="980652"/>
            <a:ext cx="4627033" cy="14198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4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）将表中的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11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涂上红色，你发现了什么？</a:t>
            </a:r>
          </a:p>
        </p:txBody>
      </p:sp>
      <p:pic>
        <p:nvPicPr>
          <p:cNvPr id="63" name="图片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482" y="3493136"/>
            <a:ext cx="1801284" cy="2110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矩形 63"/>
          <p:cNvSpPr/>
          <p:nvPr/>
        </p:nvSpPr>
        <p:spPr>
          <a:xfrm>
            <a:off x="10813627" y="2353734"/>
            <a:ext cx="432000" cy="396000"/>
          </a:xfrm>
          <a:prstGeom prst="rect">
            <a:avLst/>
          </a:prstGeom>
          <a:solidFill>
            <a:srgbClr val="FF000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65" name="矩形 64"/>
          <p:cNvSpPr/>
          <p:nvPr/>
        </p:nvSpPr>
        <p:spPr>
          <a:xfrm>
            <a:off x="10385637" y="2763309"/>
            <a:ext cx="432000" cy="378000"/>
          </a:xfrm>
          <a:prstGeom prst="rect">
            <a:avLst/>
          </a:prstGeom>
          <a:solidFill>
            <a:srgbClr val="FF000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66" name="矩形 65"/>
          <p:cNvSpPr/>
          <p:nvPr/>
        </p:nvSpPr>
        <p:spPr>
          <a:xfrm>
            <a:off x="9519073" y="3529331"/>
            <a:ext cx="432000" cy="378000"/>
          </a:xfrm>
          <a:prstGeom prst="rect">
            <a:avLst/>
          </a:prstGeom>
          <a:solidFill>
            <a:srgbClr val="FF000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67" name="矩形 66"/>
          <p:cNvSpPr/>
          <p:nvPr/>
        </p:nvSpPr>
        <p:spPr>
          <a:xfrm>
            <a:off x="9085157" y="3895726"/>
            <a:ext cx="432000" cy="388800"/>
          </a:xfrm>
          <a:prstGeom prst="rect">
            <a:avLst/>
          </a:prstGeom>
          <a:solidFill>
            <a:srgbClr val="FF000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68" name="矩形 67"/>
          <p:cNvSpPr/>
          <p:nvPr/>
        </p:nvSpPr>
        <p:spPr>
          <a:xfrm>
            <a:off x="8652934" y="4287732"/>
            <a:ext cx="432000" cy="388800"/>
          </a:xfrm>
          <a:prstGeom prst="rect">
            <a:avLst/>
          </a:prstGeom>
          <a:solidFill>
            <a:srgbClr val="FF000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69" name="矩形 68"/>
          <p:cNvSpPr/>
          <p:nvPr/>
        </p:nvSpPr>
        <p:spPr>
          <a:xfrm>
            <a:off x="8217324" y="4672753"/>
            <a:ext cx="432000" cy="378000"/>
          </a:xfrm>
          <a:prstGeom prst="rect">
            <a:avLst/>
          </a:prstGeom>
          <a:solidFill>
            <a:srgbClr val="FF000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70" name="矩形 69"/>
          <p:cNvSpPr/>
          <p:nvPr/>
        </p:nvSpPr>
        <p:spPr>
          <a:xfrm>
            <a:off x="7781290" y="5062221"/>
            <a:ext cx="432000" cy="378000"/>
          </a:xfrm>
          <a:prstGeom prst="rect">
            <a:avLst/>
          </a:prstGeom>
          <a:solidFill>
            <a:srgbClr val="FF000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71" name="矩形 70"/>
          <p:cNvSpPr/>
          <p:nvPr/>
        </p:nvSpPr>
        <p:spPr>
          <a:xfrm>
            <a:off x="7360074" y="5439199"/>
            <a:ext cx="432000" cy="378000"/>
          </a:xfrm>
          <a:prstGeom prst="rect">
            <a:avLst/>
          </a:prstGeom>
          <a:solidFill>
            <a:srgbClr val="FF000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72" name="矩形 71"/>
          <p:cNvSpPr/>
          <p:nvPr/>
        </p:nvSpPr>
        <p:spPr>
          <a:xfrm>
            <a:off x="9945793" y="3145367"/>
            <a:ext cx="432000" cy="370800"/>
          </a:xfrm>
          <a:prstGeom prst="rect">
            <a:avLst/>
          </a:prstGeom>
          <a:solidFill>
            <a:srgbClr val="FF000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74" name="Picture 93" descr="珠子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432" y="4788536"/>
            <a:ext cx="480483" cy="243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矩形 14"/>
          <p:cNvSpPr>
            <a:spLocks noChangeArrowheads="1"/>
          </p:cNvSpPr>
          <p:nvPr/>
        </p:nvSpPr>
        <p:spPr bwMode="auto">
          <a:xfrm>
            <a:off x="664210" y="2313940"/>
            <a:ext cx="4999355" cy="755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把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11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在计数器上画出来。</a:t>
            </a:r>
          </a:p>
        </p:txBody>
      </p:sp>
      <p:pic>
        <p:nvPicPr>
          <p:cNvPr id="77" name="图片 7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3266" y="2997454"/>
            <a:ext cx="1335793" cy="1308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对话气泡: 圆角矩形 77"/>
          <p:cNvSpPr/>
          <p:nvPr/>
        </p:nvSpPr>
        <p:spPr>
          <a:xfrm>
            <a:off x="1344084" y="1137286"/>
            <a:ext cx="3513667" cy="1426633"/>
          </a:xfrm>
          <a:prstGeom prst="wedgeRoundRectCallout">
            <a:avLst>
              <a:gd name="adj1" fmla="val -38562"/>
              <a:gd name="adj2" fmla="val 73978"/>
              <a:gd name="adj3" fmla="val 16667"/>
            </a:avLst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32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这两个“</a:t>
            </a:r>
            <a:r>
              <a:rPr lang="en-US" altLang="zh-CN" sz="32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”表示的意思一样吗？</a:t>
            </a:r>
          </a:p>
        </p:txBody>
      </p:sp>
      <p:grpSp>
        <p:nvGrpSpPr>
          <p:cNvPr id="230" name="组合 229"/>
          <p:cNvGrpSpPr/>
          <p:nvPr/>
        </p:nvGrpSpPr>
        <p:grpSpPr>
          <a:xfrm>
            <a:off x="1127760" y="4910455"/>
            <a:ext cx="1267460" cy="1140460"/>
            <a:chOff x="1776" y="7733"/>
            <a:chExt cx="1996" cy="1796"/>
          </a:xfrm>
        </p:grpSpPr>
        <p:sp>
          <p:nvSpPr>
            <p:cNvPr id="226" name="文本框 225"/>
            <p:cNvSpPr txBox="1"/>
            <p:nvPr/>
          </p:nvSpPr>
          <p:spPr>
            <a:xfrm>
              <a:off x="1776" y="8802"/>
              <a:ext cx="1508" cy="7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</a:rPr>
                <a:t>1</a:t>
              </a:r>
              <a:r>
                <a:rPr lang="zh-CN" altLang="en-US" sz="2400" b="1" dirty="0">
                  <a:solidFill>
                    <a:srgbClr val="FF0000"/>
                  </a:solidFill>
                </a:rPr>
                <a:t>个十</a:t>
              </a:r>
            </a:p>
          </p:txBody>
        </p:sp>
        <p:cxnSp>
          <p:nvCxnSpPr>
            <p:cNvPr id="228" name="直接箭头连接符 227"/>
            <p:cNvCxnSpPr>
              <a:stCxn id="74" idx="1"/>
              <a:endCxn id="226" idx="0"/>
            </p:cNvCxnSpPr>
            <p:nvPr/>
          </p:nvCxnSpPr>
          <p:spPr>
            <a:xfrm flipH="1">
              <a:off x="2530" y="7733"/>
              <a:ext cx="1242" cy="106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3" name="Picture 94" descr="珠子2"/>
          <p:cNvPicPr preferRelativeResize="0"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360" y="4786630"/>
            <a:ext cx="455295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E928EBD-B1EF-4E54-9365-D828C4DBB7BC}"/>
              </a:ext>
            </a:extLst>
          </p:cNvPr>
          <p:cNvGrpSpPr/>
          <p:nvPr/>
        </p:nvGrpSpPr>
        <p:grpSpPr>
          <a:xfrm>
            <a:off x="3575685" y="4909503"/>
            <a:ext cx="957313" cy="1141432"/>
            <a:chOff x="3575685" y="4909503"/>
            <a:chExt cx="957313" cy="1141432"/>
          </a:xfrm>
        </p:grpSpPr>
        <p:sp>
          <p:nvSpPr>
            <p:cNvPr id="227" name="文本框 226"/>
            <p:cNvSpPr txBox="1"/>
            <p:nvPr/>
          </p:nvSpPr>
          <p:spPr>
            <a:xfrm>
              <a:off x="3575685" y="5589270"/>
              <a:ext cx="9573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</a:rPr>
                <a:t>1</a:t>
              </a:r>
              <a:r>
                <a:rPr lang="zh-CN" altLang="en-US" sz="2400" b="1" dirty="0">
                  <a:solidFill>
                    <a:srgbClr val="FF0000"/>
                  </a:solidFill>
                </a:rPr>
                <a:t>个一</a:t>
              </a:r>
            </a:p>
          </p:txBody>
        </p:sp>
        <p:cxnSp>
          <p:nvCxnSpPr>
            <p:cNvPr id="229" name="直接箭头连接符 228"/>
            <p:cNvCxnSpPr>
              <a:stCxn id="73" idx="3"/>
              <a:endCxn id="227" idx="0"/>
            </p:cNvCxnSpPr>
            <p:nvPr/>
          </p:nvCxnSpPr>
          <p:spPr>
            <a:xfrm>
              <a:off x="3716655" y="4909503"/>
              <a:ext cx="337687" cy="679767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1" grpId="1"/>
      <p:bldP spid="64" grpId="0" bldLvl="0" animBg="1"/>
      <p:bldP spid="65" grpId="0" bldLvl="0" animBg="1"/>
      <p:bldP spid="66" grpId="0" bldLvl="0" animBg="1"/>
      <p:bldP spid="67" grpId="0" bldLvl="0" animBg="1"/>
      <p:bldP spid="68" grpId="0" bldLvl="0" animBg="1"/>
      <p:bldP spid="69" grpId="0" bldLvl="0" animBg="1"/>
      <p:bldP spid="70" grpId="0" bldLvl="0" animBg="1"/>
      <p:bldP spid="71" grpId="0" bldLvl="0" animBg="1"/>
      <p:bldP spid="72" grpId="0" bldLvl="0" animBg="1"/>
      <p:bldP spid="75" grpId="0"/>
      <p:bldP spid="75" grpId="1"/>
      <p:bldP spid="78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14"/>
          <p:cNvSpPr>
            <a:spLocks noChangeArrowheads="1"/>
          </p:cNvSpPr>
          <p:nvPr/>
        </p:nvSpPr>
        <p:spPr bwMode="auto">
          <a:xfrm>
            <a:off x="931333" y="2383367"/>
            <a:ext cx="3875617" cy="175323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5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）说一说表中的数是怎样排列的。</a:t>
            </a:r>
          </a:p>
        </p:txBody>
      </p:sp>
      <p:grpSp>
        <p:nvGrpSpPr>
          <p:cNvPr id="179" name="组合 178"/>
          <p:cNvGrpSpPr/>
          <p:nvPr/>
        </p:nvGrpSpPr>
        <p:grpSpPr>
          <a:xfrm>
            <a:off x="5664200" y="1494155"/>
            <a:ext cx="6385560" cy="4876800"/>
            <a:chOff x="8920" y="2353"/>
            <a:chExt cx="10056" cy="7680"/>
          </a:xfrm>
        </p:grpSpPr>
        <p:pic>
          <p:nvPicPr>
            <p:cNvPr id="180" name="图片 179"/>
            <p:cNvPicPr/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920" y="2353"/>
              <a:ext cx="10056" cy="768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81" name="矩形 14"/>
            <p:cNvSpPr>
              <a:spLocks noChangeArrowheads="1"/>
            </p:cNvSpPr>
            <p:nvPr/>
          </p:nvSpPr>
          <p:spPr bwMode="auto">
            <a:xfrm>
              <a:off x="10947" y="3625"/>
              <a:ext cx="641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2</a:t>
              </a:r>
            </a:p>
          </p:txBody>
        </p:sp>
        <p:sp>
          <p:nvSpPr>
            <p:cNvPr id="182" name="矩形 14"/>
            <p:cNvSpPr>
              <a:spLocks noChangeArrowheads="1"/>
            </p:cNvSpPr>
            <p:nvPr/>
          </p:nvSpPr>
          <p:spPr bwMode="auto">
            <a:xfrm>
              <a:off x="12294" y="3625"/>
              <a:ext cx="636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4</a:t>
              </a:r>
            </a:p>
          </p:txBody>
        </p:sp>
        <p:sp>
          <p:nvSpPr>
            <p:cNvPr id="183" name="矩形 14"/>
            <p:cNvSpPr>
              <a:spLocks noChangeArrowheads="1"/>
            </p:cNvSpPr>
            <p:nvPr/>
          </p:nvSpPr>
          <p:spPr bwMode="auto">
            <a:xfrm>
              <a:off x="13586" y="3625"/>
              <a:ext cx="702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6</a:t>
              </a:r>
            </a:p>
          </p:txBody>
        </p:sp>
        <p:sp>
          <p:nvSpPr>
            <p:cNvPr id="184" name="矩形 14"/>
            <p:cNvSpPr>
              <a:spLocks noChangeArrowheads="1"/>
            </p:cNvSpPr>
            <p:nvPr/>
          </p:nvSpPr>
          <p:spPr bwMode="auto">
            <a:xfrm>
              <a:off x="14998" y="3625"/>
              <a:ext cx="702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8</a:t>
              </a:r>
            </a:p>
          </p:txBody>
        </p:sp>
        <p:sp>
          <p:nvSpPr>
            <p:cNvPr id="185" name="矩形 14"/>
            <p:cNvSpPr>
              <a:spLocks noChangeArrowheads="1"/>
            </p:cNvSpPr>
            <p:nvPr/>
          </p:nvSpPr>
          <p:spPr bwMode="auto">
            <a:xfrm>
              <a:off x="16228" y="3629"/>
              <a:ext cx="891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10</a:t>
              </a:r>
            </a:p>
          </p:txBody>
        </p:sp>
        <p:sp>
          <p:nvSpPr>
            <p:cNvPr id="186" name="矩形 185"/>
            <p:cNvSpPr>
              <a:spLocks noChangeArrowheads="1"/>
            </p:cNvSpPr>
            <p:nvPr/>
          </p:nvSpPr>
          <p:spPr bwMode="auto">
            <a:xfrm>
              <a:off x="10906" y="4267"/>
              <a:ext cx="693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3</a:t>
              </a:r>
            </a:p>
          </p:txBody>
        </p:sp>
        <p:sp>
          <p:nvSpPr>
            <p:cNvPr id="187" name="矩形 186"/>
            <p:cNvSpPr>
              <a:spLocks noChangeArrowheads="1"/>
            </p:cNvSpPr>
            <p:nvPr/>
          </p:nvSpPr>
          <p:spPr bwMode="auto">
            <a:xfrm>
              <a:off x="12268" y="4267"/>
              <a:ext cx="688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5</a:t>
              </a:r>
            </a:p>
          </p:txBody>
        </p:sp>
        <p:sp>
          <p:nvSpPr>
            <p:cNvPr id="188" name="矩形 187"/>
            <p:cNvSpPr>
              <a:spLocks noChangeArrowheads="1"/>
            </p:cNvSpPr>
            <p:nvPr/>
          </p:nvSpPr>
          <p:spPr bwMode="auto">
            <a:xfrm>
              <a:off x="13365" y="4267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7</a:t>
              </a:r>
            </a:p>
          </p:txBody>
        </p:sp>
        <p:sp>
          <p:nvSpPr>
            <p:cNvPr id="189" name="矩形 188"/>
            <p:cNvSpPr>
              <a:spLocks noChangeArrowheads="1"/>
            </p:cNvSpPr>
            <p:nvPr/>
          </p:nvSpPr>
          <p:spPr bwMode="auto">
            <a:xfrm>
              <a:off x="14777" y="4267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9</a:t>
              </a:r>
            </a:p>
          </p:txBody>
        </p:sp>
        <p:sp>
          <p:nvSpPr>
            <p:cNvPr id="190" name="矩形 189"/>
            <p:cNvSpPr>
              <a:spLocks noChangeArrowheads="1"/>
            </p:cNvSpPr>
            <p:nvPr/>
          </p:nvSpPr>
          <p:spPr bwMode="auto">
            <a:xfrm>
              <a:off x="16102" y="4271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11</a:t>
              </a:r>
            </a:p>
          </p:txBody>
        </p:sp>
        <p:sp>
          <p:nvSpPr>
            <p:cNvPr id="191" name="矩形 190"/>
            <p:cNvSpPr>
              <a:spLocks noChangeArrowheads="1"/>
            </p:cNvSpPr>
            <p:nvPr/>
          </p:nvSpPr>
          <p:spPr bwMode="auto">
            <a:xfrm>
              <a:off x="11639" y="4852"/>
              <a:ext cx="635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5</a:t>
              </a:r>
            </a:p>
          </p:txBody>
        </p:sp>
        <p:sp>
          <p:nvSpPr>
            <p:cNvPr id="192" name="矩形 191"/>
            <p:cNvSpPr>
              <a:spLocks noChangeArrowheads="1"/>
            </p:cNvSpPr>
            <p:nvPr/>
          </p:nvSpPr>
          <p:spPr bwMode="auto">
            <a:xfrm>
              <a:off x="14255" y="4852"/>
              <a:ext cx="844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9</a:t>
              </a:r>
            </a:p>
          </p:txBody>
        </p:sp>
        <p:sp>
          <p:nvSpPr>
            <p:cNvPr id="193" name="矩形 192"/>
            <p:cNvSpPr>
              <a:spLocks noChangeArrowheads="1"/>
            </p:cNvSpPr>
            <p:nvPr/>
          </p:nvSpPr>
          <p:spPr bwMode="auto">
            <a:xfrm>
              <a:off x="15443" y="4852"/>
              <a:ext cx="1140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11</a:t>
              </a:r>
            </a:p>
          </p:txBody>
        </p:sp>
        <p:sp>
          <p:nvSpPr>
            <p:cNvPr id="194" name="矩形 193"/>
            <p:cNvSpPr>
              <a:spLocks noChangeArrowheads="1"/>
            </p:cNvSpPr>
            <p:nvPr/>
          </p:nvSpPr>
          <p:spPr bwMode="auto">
            <a:xfrm>
              <a:off x="16907" y="4852"/>
              <a:ext cx="936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13</a:t>
              </a:r>
            </a:p>
          </p:txBody>
        </p:sp>
        <p:sp>
          <p:nvSpPr>
            <p:cNvPr id="195" name="矩形 194"/>
            <p:cNvSpPr>
              <a:spLocks noChangeArrowheads="1"/>
            </p:cNvSpPr>
            <p:nvPr/>
          </p:nvSpPr>
          <p:spPr bwMode="auto">
            <a:xfrm>
              <a:off x="10950" y="5466"/>
              <a:ext cx="649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5</a:t>
              </a:r>
            </a:p>
          </p:txBody>
        </p:sp>
        <p:sp>
          <p:nvSpPr>
            <p:cNvPr id="196" name="矩形 195"/>
            <p:cNvSpPr>
              <a:spLocks noChangeArrowheads="1"/>
            </p:cNvSpPr>
            <p:nvPr/>
          </p:nvSpPr>
          <p:spPr bwMode="auto">
            <a:xfrm>
              <a:off x="12195" y="5466"/>
              <a:ext cx="834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7</a:t>
              </a:r>
            </a:p>
          </p:txBody>
        </p:sp>
        <p:sp>
          <p:nvSpPr>
            <p:cNvPr id="197" name="矩形 196"/>
            <p:cNvSpPr>
              <a:spLocks noChangeArrowheads="1"/>
            </p:cNvSpPr>
            <p:nvPr/>
          </p:nvSpPr>
          <p:spPr bwMode="auto">
            <a:xfrm>
              <a:off x="13521" y="5466"/>
              <a:ext cx="832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9</a:t>
              </a:r>
            </a:p>
          </p:txBody>
        </p:sp>
        <p:sp>
          <p:nvSpPr>
            <p:cNvPr id="198" name="矩形 197"/>
            <p:cNvSpPr>
              <a:spLocks noChangeArrowheads="1"/>
            </p:cNvSpPr>
            <p:nvPr/>
          </p:nvSpPr>
          <p:spPr bwMode="auto">
            <a:xfrm>
              <a:off x="14932" y="5466"/>
              <a:ext cx="834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11</a:t>
              </a:r>
            </a:p>
          </p:txBody>
        </p:sp>
        <p:sp>
          <p:nvSpPr>
            <p:cNvPr id="199" name="矩形 198"/>
            <p:cNvSpPr>
              <a:spLocks noChangeArrowheads="1"/>
            </p:cNvSpPr>
            <p:nvPr/>
          </p:nvSpPr>
          <p:spPr bwMode="auto">
            <a:xfrm>
              <a:off x="16257" y="5470"/>
              <a:ext cx="834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13</a:t>
              </a:r>
            </a:p>
          </p:txBody>
        </p:sp>
        <p:sp>
          <p:nvSpPr>
            <p:cNvPr id="200" name="矩形 199"/>
            <p:cNvSpPr>
              <a:spLocks noChangeArrowheads="1"/>
            </p:cNvSpPr>
            <p:nvPr/>
          </p:nvSpPr>
          <p:spPr bwMode="auto">
            <a:xfrm>
              <a:off x="11639" y="6074"/>
              <a:ext cx="636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7</a:t>
              </a:r>
            </a:p>
          </p:txBody>
        </p:sp>
        <p:sp>
          <p:nvSpPr>
            <p:cNvPr id="201" name="矩形 14"/>
            <p:cNvSpPr>
              <a:spLocks noChangeArrowheads="1"/>
            </p:cNvSpPr>
            <p:nvPr/>
          </p:nvSpPr>
          <p:spPr bwMode="auto">
            <a:xfrm>
              <a:off x="12164" y="6074"/>
              <a:ext cx="897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8</a:t>
              </a:r>
            </a:p>
          </p:txBody>
        </p:sp>
        <p:sp>
          <p:nvSpPr>
            <p:cNvPr id="202" name="矩形 14"/>
            <p:cNvSpPr>
              <a:spLocks noChangeArrowheads="1"/>
            </p:cNvSpPr>
            <p:nvPr/>
          </p:nvSpPr>
          <p:spPr bwMode="auto">
            <a:xfrm>
              <a:off x="13382" y="6074"/>
              <a:ext cx="1140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10</a:t>
              </a:r>
            </a:p>
          </p:txBody>
        </p:sp>
        <p:sp>
          <p:nvSpPr>
            <p:cNvPr id="203" name="矩形 202"/>
            <p:cNvSpPr>
              <a:spLocks noChangeArrowheads="1"/>
            </p:cNvSpPr>
            <p:nvPr/>
          </p:nvSpPr>
          <p:spPr bwMode="auto">
            <a:xfrm>
              <a:off x="14255" y="6074"/>
              <a:ext cx="844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11</a:t>
              </a:r>
            </a:p>
          </p:txBody>
        </p:sp>
        <p:sp>
          <p:nvSpPr>
            <p:cNvPr id="204" name="矩形 203"/>
            <p:cNvSpPr>
              <a:spLocks noChangeArrowheads="1"/>
            </p:cNvSpPr>
            <p:nvPr/>
          </p:nvSpPr>
          <p:spPr bwMode="auto">
            <a:xfrm>
              <a:off x="14777" y="6074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12</a:t>
              </a:r>
            </a:p>
          </p:txBody>
        </p:sp>
        <p:sp>
          <p:nvSpPr>
            <p:cNvPr id="205" name="矩形 204"/>
            <p:cNvSpPr>
              <a:spLocks noChangeArrowheads="1"/>
            </p:cNvSpPr>
            <p:nvPr/>
          </p:nvSpPr>
          <p:spPr bwMode="auto">
            <a:xfrm>
              <a:off x="15441" y="6074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13</a:t>
              </a:r>
            </a:p>
          </p:txBody>
        </p:sp>
        <p:sp>
          <p:nvSpPr>
            <p:cNvPr id="206" name="矩形 205"/>
            <p:cNvSpPr>
              <a:spLocks noChangeArrowheads="1"/>
            </p:cNvSpPr>
            <p:nvPr/>
          </p:nvSpPr>
          <p:spPr bwMode="auto">
            <a:xfrm>
              <a:off x="10950" y="6633"/>
              <a:ext cx="1140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7</a:t>
              </a:r>
            </a:p>
          </p:txBody>
        </p:sp>
        <p:sp>
          <p:nvSpPr>
            <p:cNvPr id="207" name="矩形 206"/>
            <p:cNvSpPr>
              <a:spLocks noChangeArrowheads="1"/>
            </p:cNvSpPr>
            <p:nvPr/>
          </p:nvSpPr>
          <p:spPr bwMode="auto">
            <a:xfrm>
              <a:off x="11610" y="6633"/>
              <a:ext cx="693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8</a:t>
              </a:r>
            </a:p>
          </p:txBody>
        </p:sp>
        <p:sp>
          <p:nvSpPr>
            <p:cNvPr id="208" name="矩形 207"/>
            <p:cNvSpPr>
              <a:spLocks noChangeArrowheads="1"/>
            </p:cNvSpPr>
            <p:nvPr/>
          </p:nvSpPr>
          <p:spPr bwMode="auto">
            <a:xfrm>
              <a:off x="14777" y="6633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13</a:t>
              </a:r>
            </a:p>
          </p:txBody>
        </p:sp>
        <p:sp>
          <p:nvSpPr>
            <p:cNvPr id="209" name="矩形 208"/>
            <p:cNvSpPr>
              <a:spLocks noChangeArrowheads="1"/>
            </p:cNvSpPr>
            <p:nvPr/>
          </p:nvSpPr>
          <p:spPr bwMode="auto">
            <a:xfrm>
              <a:off x="16945" y="6633"/>
              <a:ext cx="860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16</a:t>
              </a:r>
            </a:p>
          </p:txBody>
        </p:sp>
        <p:sp>
          <p:nvSpPr>
            <p:cNvPr id="210" name="矩形 209"/>
            <p:cNvSpPr>
              <a:spLocks noChangeArrowheads="1"/>
            </p:cNvSpPr>
            <p:nvPr/>
          </p:nvSpPr>
          <p:spPr bwMode="auto">
            <a:xfrm>
              <a:off x="10942" y="7286"/>
              <a:ext cx="624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8</a:t>
              </a:r>
            </a:p>
          </p:txBody>
        </p:sp>
        <p:sp>
          <p:nvSpPr>
            <p:cNvPr id="211" name="矩形 14"/>
            <p:cNvSpPr>
              <a:spLocks noChangeArrowheads="1"/>
            </p:cNvSpPr>
            <p:nvPr/>
          </p:nvSpPr>
          <p:spPr bwMode="auto">
            <a:xfrm>
              <a:off x="12189" y="7286"/>
              <a:ext cx="903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10</a:t>
              </a:r>
            </a:p>
          </p:txBody>
        </p:sp>
        <p:sp>
          <p:nvSpPr>
            <p:cNvPr id="212" name="矩形 211"/>
            <p:cNvSpPr>
              <a:spLocks noChangeArrowheads="1"/>
            </p:cNvSpPr>
            <p:nvPr/>
          </p:nvSpPr>
          <p:spPr bwMode="auto">
            <a:xfrm>
              <a:off x="13380" y="7286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12</a:t>
              </a:r>
            </a:p>
          </p:txBody>
        </p:sp>
        <p:sp>
          <p:nvSpPr>
            <p:cNvPr id="213" name="矩形 212"/>
            <p:cNvSpPr>
              <a:spLocks noChangeArrowheads="1"/>
            </p:cNvSpPr>
            <p:nvPr/>
          </p:nvSpPr>
          <p:spPr bwMode="auto">
            <a:xfrm>
              <a:off x="14255" y="7286"/>
              <a:ext cx="844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13</a:t>
              </a:r>
            </a:p>
          </p:txBody>
        </p:sp>
        <p:sp>
          <p:nvSpPr>
            <p:cNvPr id="214" name="矩形 213"/>
            <p:cNvSpPr>
              <a:spLocks noChangeArrowheads="1"/>
            </p:cNvSpPr>
            <p:nvPr/>
          </p:nvSpPr>
          <p:spPr bwMode="auto">
            <a:xfrm>
              <a:off x="14777" y="7286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14</a:t>
              </a:r>
            </a:p>
          </p:txBody>
        </p:sp>
        <p:sp>
          <p:nvSpPr>
            <p:cNvPr id="215" name="矩形 214"/>
            <p:cNvSpPr>
              <a:spLocks noChangeArrowheads="1"/>
            </p:cNvSpPr>
            <p:nvPr/>
          </p:nvSpPr>
          <p:spPr bwMode="auto">
            <a:xfrm>
              <a:off x="16104" y="7290"/>
              <a:ext cx="1140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16</a:t>
              </a:r>
            </a:p>
          </p:txBody>
        </p:sp>
        <p:sp>
          <p:nvSpPr>
            <p:cNvPr id="216" name="矩形 14"/>
            <p:cNvSpPr>
              <a:spLocks noChangeArrowheads="1"/>
            </p:cNvSpPr>
            <p:nvPr/>
          </p:nvSpPr>
          <p:spPr bwMode="auto">
            <a:xfrm>
              <a:off x="11385" y="7848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10</a:t>
              </a:r>
            </a:p>
          </p:txBody>
        </p:sp>
        <p:sp>
          <p:nvSpPr>
            <p:cNvPr id="217" name="矩形 216"/>
            <p:cNvSpPr>
              <a:spLocks noChangeArrowheads="1"/>
            </p:cNvSpPr>
            <p:nvPr/>
          </p:nvSpPr>
          <p:spPr bwMode="auto">
            <a:xfrm>
              <a:off x="13382" y="7848"/>
              <a:ext cx="1140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13</a:t>
              </a:r>
            </a:p>
          </p:txBody>
        </p:sp>
        <p:sp>
          <p:nvSpPr>
            <p:cNvPr id="218" name="矩形 217"/>
            <p:cNvSpPr>
              <a:spLocks noChangeArrowheads="1"/>
            </p:cNvSpPr>
            <p:nvPr/>
          </p:nvSpPr>
          <p:spPr bwMode="auto">
            <a:xfrm>
              <a:off x="14255" y="7848"/>
              <a:ext cx="844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14</a:t>
              </a:r>
            </a:p>
          </p:txBody>
        </p:sp>
        <p:sp>
          <p:nvSpPr>
            <p:cNvPr id="219" name="矩形 218"/>
            <p:cNvSpPr>
              <a:spLocks noChangeArrowheads="1"/>
            </p:cNvSpPr>
            <p:nvPr/>
          </p:nvSpPr>
          <p:spPr bwMode="auto">
            <a:xfrm>
              <a:off x="15441" y="7848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16</a:t>
              </a:r>
            </a:p>
          </p:txBody>
        </p:sp>
        <p:sp>
          <p:nvSpPr>
            <p:cNvPr id="220" name="矩形 219"/>
            <p:cNvSpPr>
              <a:spLocks noChangeArrowheads="1"/>
            </p:cNvSpPr>
            <p:nvPr/>
          </p:nvSpPr>
          <p:spPr bwMode="auto">
            <a:xfrm>
              <a:off x="11387" y="8458"/>
              <a:ext cx="1140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11</a:t>
              </a:r>
            </a:p>
          </p:txBody>
        </p:sp>
        <p:sp>
          <p:nvSpPr>
            <p:cNvPr id="221" name="矩形 220"/>
            <p:cNvSpPr>
              <a:spLocks noChangeArrowheads="1"/>
            </p:cNvSpPr>
            <p:nvPr/>
          </p:nvSpPr>
          <p:spPr bwMode="auto">
            <a:xfrm>
              <a:off x="12878" y="8458"/>
              <a:ext cx="857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13</a:t>
              </a:r>
            </a:p>
          </p:txBody>
        </p:sp>
        <p:sp>
          <p:nvSpPr>
            <p:cNvPr id="222" name="矩形 221"/>
            <p:cNvSpPr>
              <a:spLocks noChangeArrowheads="1"/>
            </p:cNvSpPr>
            <p:nvPr/>
          </p:nvSpPr>
          <p:spPr bwMode="auto">
            <a:xfrm>
              <a:off x="14255" y="8458"/>
              <a:ext cx="844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15</a:t>
              </a:r>
            </a:p>
          </p:txBody>
        </p:sp>
        <p:sp>
          <p:nvSpPr>
            <p:cNvPr id="223" name="矩形 222"/>
            <p:cNvSpPr>
              <a:spLocks noChangeArrowheads="1"/>
            </p:cNvSpPr>
            <p:nvPr/>
          </p:nvSpPr>
          <p:spPr bwMode="auto">
            <a:xfrm>
              <a:off x="15441" y="8458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17</a:t>
              </a:r>
            </a:p>
          </p:txBody>
        </p:sp>
        <p:sp>
          <p:nvSpPr>
            <p:cNvPr id="224" name="矩形 223"/>
            <p:cNvSpPr>
              <a:spLocks noChangeArrowheads="1"/>
            </p:cNvSpPr>
            <p:nvPr/>
          </p:nvSpPr>
          <p:spPr bwMode="auto">
            <a:xfrm>
              <a:off x="16102" y="8462"/>
              <a:ext cx="1143" cy="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18</a:t>
              </a:r>
            </a:p>
          </p:txBody>
        </p:sp>
        <p:sp>
          <p:nvSpPr>
            <p:cNvPr id="225" name="矩形 224"/>
            <p:cNvSpPr>
              <a:spLocks noChangeArrowheads="1"/>
            </p:cNvSpPr>
            <p:nvPr/>
          </p:nvSpPr>
          <p:spPr bwMode="auto">
            <a:xfrm>
              <a:off x="16898" y="8458"/>
              <a:ext cx="954" cy="7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19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图片 104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9425" y="2277110"/>
            <a:ext cx="11177270" cy="26206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4"/>
          <p:cNvSpPr>
            <a:spLocks noChangeArrowheads="1"/>
          </p:cNvSpPr>
          <p:nvPr/>
        </p:nvSpPr>
        <p:spPr bwMode="auto">
          <a:xfrm>
            <a:off x="695325" y="1052830"/>
            <a:ext cx="5090795" cy="9220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2. 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看图写数。</a:t>
            </a:r>
          </a:p>
        </p:txBody>
      </p:sp>
      <p:sp>
        <p:nvSpPr>
          <p:cNvPr id="6" name="矩形 14"/>
          <p:cNvSpPr>
            <a:spLocks noChangeArrowheads="1"/>
          </p:cNvSpPr>
          <p:nvPr/>
        </p:nvSpPr>
        <p:spPr bwMode="auto">
          <a:xfrm>
            <a:off x="1487170" y="4149090"/>
            <a:ext cx="86868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</a:p>
        </p:txBody>
      </p:sp>
      <p:sp>
        <p:nvSpPr>
          <p:cNvPr id="3" name="矩形 14"/>
          <p:cNvSpPr>
            <a:spLocks noChangeArrowheads="1"/>
          </p:cNvSpPr>
          <p:nvPr/>
        </p:nvSpPr>
        <p:spPr bwMode="auto">
          <a:xfrm>
            <a:off x="4511675" y="4149090"/>
            <a:ext cx="86868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</a:t>
            </a:r>
          </a:p>
        </p:txBody>
      </p:sp>
      <p:sp>
        <p:nvSpPr>
          <p:cNvPr id="4" name="矩形 14"/>
          <p:cNvSpPr>
            <a:spLocks noChangeArrowheads="1"/>
          </p:cNvSpPr>
          <p:nvPr/>
        </p:nvSpPr>
        <p:spPr bwMode="auto">
          <a:xfrm>
            <a:off x="7536180" y="4149090"/>
            <a:ext cx="86868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11</a:t>
            </a:r>
          </a:p>
        </p:txBody>
      </p:sp>
      <p:sp>
        <p:nvSpPr>
          <p:cNvPr id="5" name="矩形 14"/>
          <p:cNvSpPr>
            <a:spLocks noChangeArrowheads="1"/>
          </p:cNvSpPr>
          <p:nvPr/>
        </p:nvSpPr>
        <p:spPr bwMode="auto">
          <a:xfrm>
            <a:off x="10200640" y="4149090"/>
            <a:ext cx="86868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20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3647440" y="1412875"/>
            <a:ext cx="36652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B0F0"/>
                </a:solidFill>
              </a:rPr>
              <a:t>【</a:t>
            </a:r>
            <a:r>
              <a:rPr lang="zh-CN" altLang="en-US" sz="2000" b="1" dirty="0">
                <a:solidFill>
                  <a:srgbClr val="00B0F0"/>
                </a:solidFill>
              </a:rPr>
              <a:t>教材</a:t>
            </a:r>
            <a:r>
              <a:rPr lang="en-US" altLang="zh-CN" sz="2000" b="1" dirty="0">
                <a:solidFill>
                  <a:srgbClr val="00B0F0"/>
                </a:solidFill>
              </a:rPr>
              <a:t>P108 </a:t>
            </a:r>
            <a:r>
              <a:rPr lang="zh-CN" altLang="en-US" sz="2000" b="1" dirty="0">
                <a:solidFill>
                  <a:srgbClr val="00B0F0"/>
                </a:solidFill>
              </a:rPr>
              <a:t>练一练</a:t>
            </a:r>
            <a:r>
              <a:rPr lang="en-US" altLang="zh-CN" sz="2000" b="1" dirty="0">
                <a:solidFill>
                  <a:srgbClr val="00B0F0"/>
                </a:solidFill>
              </a:rPr>
              <a:t> </a:t>
            </a:r>
            <a:r>
              <a:rPr lang="zh-CN" altLang="en-US" sz="2000" b="1" dirty="0">
                <a:solidFill>
                  <a:srgbClr val="00B0F0"/>
                </a:solidFill>
              </a:rPr>
              <a:t>第</a:t>
            </a:r>
            <a:r>
              <a:rPr lang="en-US" altLang="zh-CN" sz="2000" b="1" dirty="0">
                <a:solidFill>
                  <a:srgbClr val="00B0F0"/>
                </a:solidFill>
              </a:rPr>
              <a:t>1</a:t>
            </a:r>
            <a:r>
              <a:rPr lang="zh-CN" altLang="en-US" sz="2000" b="1" dirty="0">
                <a:solidFill>
                  <a:srgbClr val="00B0F0"/>
                </a:solidFill>
              </a:rPr>
              <a:t>题</a:t>
            </a:r>
            <a:r>
              <a:rPr lang="en-US" altLang="zh-CN" sz="2000" b="1" dirty="0">
                <a:solidFill>
                  <a:srgbClr val="00B0F0"/>
                </a:solidFill>
              </a:rPr>
              <a:t>】</a:t>
            </a:r>
            <a:endParaRPr lang="zh-CN" altLang="en-US" sz="20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4"/>
          <p:cNvSpPr>
            <a:spLocks noChangeArrowheads="1"/>
          </p:cNvSpPr>
          <p:nvPr/>
        </p:nvSpPr>
        <p:spPr bwMode="auto">
          <a:xfrm>
            <a:off x="1415415" y="1268730"/>
            <a:ext cx="9866630" cy="34150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sz="3600" b="1" dirty="0">
                <a:latin typeface="+mn-lt"/>
                <a:ea typeface="黑体" panose="02010609060101010101" pitchFamily="49" charset="-122"/>
              </a:rPr>
              <a:t>3.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zh-CN" sz="36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sz="3600" b="1" dirty="0">
                <a:latin typeface="+mn-lt"/>
                <a:ea typeface="黑体" panose="02010609060101010101" pitchFamily="49" charset="-122"/>
              </a:rPr>
              <a:t>）</a:t>
            </a:r>
            <a:r>
              <a:rPr sz="3600" b="1" dirty="0">
                <a:latin typeface="+mn-lt"/>
                <a:ea typeface="黑体" panose="02010609060101010101" pitchFamily="49" charset="-122"/>
              </a:rPr>
              <a:t>1个十和2个一合起来是</a:t>
            </a:r>
            <a:r>
              <a:rPr lang="zh-CN" sz="36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       </a:t>
            </a:r>
            <a:r>
              <a:rPr lang="zh-CN" sz="3600" b="1" dirty="0">
                <a:latin typeface="+mn-lt"/>
                <a:ea typeface="黑体" panose="02010609060101010101" pitchFamily="49" charset="-122"/>
              </a:rPr>
              <a:t>）</a:t>
            </a:r>
            <a:r>
              <a:rPr sz="3600" b="1" dirty="0">
                <a:latin typeface="+mn-lt"/>
                <a:ea typeface="黑体" panose="02010609060101010101" pitchFamily="49" charset="-122"/>
              </a:rPr>
              <a:t>。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zh-CN" sz="36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2</a:t>
            </a:r>
            <a:r>
              <a:rPr lang="zh-CN" sz="3600" b="1" dirty="0">
                <a:latin typeface="+mn-lt"/>
                <a:ea typeface="黑体" panose="02010609060101010101" pitchFamily="49" charset="-122"/>
              </a:rPr>
              <a:t>）</a:t>
            </a:r>
            <a:r>
              <a:rPr sz="3600" b="1" dirty="0">
                <a:latin typeface="+mn-lt"/>
                <a:ea typeface="黑体" panose="02010609060101010101" pitchFamily="49" charset="-122"/>
              </a:rPr>
              <a:t>18里面有</a:t>
            </a:r>
            <a:r>
              <a:rPr lang="zh-CN" sz="3600" b="1" dirty="0">
                <a:latin typeface="+mn-lt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  <a:sym typeface="+mn-ea"/>
              </a:rPr>
              <a:t>       </a:t>
            </a:r>
            <a:r>
              <a:rPr lang="zh-CN" sz="3600" b="1" dirty="0">
                <a:latin typeface="+mn-lt"/>
                <a:ea typeface="黑体" panose="02010609060101010101" pitchFamily="49" charset="-122"/>
                <a:sym typeface="+mn-ea"/>
              </a:rPr>
              <a:t>）</a:t>
            </a: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个十和</a:t>
            </a:r>
            <a:r>
              <a:rPr lang="zh-CN" sz="3600" b="1" dirty="0">
                <a:latin typeface="+mn-lt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  <a:sym typeface="+mn-ea"/>
              </a:rPr>
              <a:t>       </a:t>
            </a:r>
            <a:r>
              <a:rPr lang="zh-CN" sz="3600" b="1" dirty="0">
                <a:latin typeface="+mn-lt"/>
                <a:ea typeface="黑体" panose="02010609060101010101" pitchFamily="49" charset="-122"/>
                <a:sym typeface="+mn-ea"/>
              </a:rPr>
              <a:t>）</a:t>
            </a: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个一。</a:t>
            </a:r>
            <a:endParaRPr sz="3600" b="1" dirty="0">
              <a:latin typeface="+mn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sz="36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3</a:t>
            </a:r>
            <a:r>
              <a:rPr lang="zh-CN" sz="3600" b="1" dirty="0">
                <a:latin typeface="+mn-lt"/>
                <a:ea typeface="黑体" panose="02010609060101010101" pitchFamily="49" charset="-122"/>
              </a:rPr>
              <a:t>）</a:t>
            </a:r>
            <a:r>
              <a:rPr sz="3600" b="1" dirty="0">
                <a:latin typeface="+mn-lt"/>
                <a:ea typeface="黑体" panose="02010609060101010101" pitchFamily="49" charset="-122"/>
              </a:rPr>
              <a:t>20里面有</a:t>
            </a:r>
            <a:r>
              <a:rPr lang="zh-CN" sz="3600" b="1" dirty="0">
                <a:latin typeface="+mn-lt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  <a:sym typeface="+mn-ea"/>
              </a:rPr>
              <a:t>       </a:t>
            </a:r>
            <a:r>
              <a:rPr lang="zh-CN" sz="3600" b="1" dirty="0">
                <a:latin typeface="+mn-lt"/>
                <a:ea typeface="黑体" panose="02010609060101010101" pitchFamily="49" charset="-122"/>
                <a:sym typeface="+mn-ea"/>
              </a:rPr>
              <a:t>）</a:t>
            </a: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个十。</a:t>
            </a:r>
            <a:endParaRPr sz="3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矩形 14"/>
          <p:cNvSpPr>
            <a:spLocks noChangeArrowheads="1"/>
          </p:cNvSpPr>
          <p:nvPr/>
        </p:nvSpPr>
        <p:spPr bwMode="auto">
          <a:xfrm>
            <a:off x="7680325" y="2276475"/>
            <a:ext cx="86868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</a:t>
            </a:r>
          </a:p>
        </p:txBody>
      </p:sp>
      <p:sp>
        <p:nvSpPr>
          <p:cNvPr id="3" name="矩形 14"/>
          <p:cNvSpPr>
            <a:spLocks noChangeArrowheads="1"/>
          </p:cNvSpPr>
          <p:nvPr/>
        </p:nvSpPr>
        <p:spPr bwMode="auto">
          <a:xfrm>
            <a:off x="4919345" y="3140710"/>
            <a:ext cx="86868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</a:p>
        </p:txBody>
      </p:sp>
      <p:sp>
        <p:nvSpPr>
          <p:cNvPr id="4" name="矩形 14"/>
          <p:cNvSpPr>
            <a:spLocks noChangeArrowheads="1"/>
          </p:cNvSpPr>
          <p:nvPr/>
        </p:nvSpPr>
        <p:spPr bwMode="auto">
          <a:xfrm>
            <a:off x="8020685" y="3140710"/>
            <a:ext cx="86868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</a:t>
            </a:r>
          </a:p>
        </p:txBody>
      </p:sp>
      <p:sp>
        <p:nvSpPr>
          <p:cNvPr id="5" name="矩形 14"/>
          <p:cNvSpPr>
            <a:spLocks noChangeArrowheads="1"/>
          </p:cNvSpPr>
          <p:nvPr/>
        </p:nvSpPr>
        <p:spPr bwMode="auto">
          <a:xfrm>
            <a:off x="4919345" y="3932555"/>
            <a:ext cx="86868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207895" y="1628775"/>
            <a:ext cx="36652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B0F0"/>
                </a:solidFill>
              </a:rPr>
              <a:t>【</a:t>
            </a:r>
            <a:r>
              <a:rPr lang="zh-CN" altLang="en-US" sz="2000" b="1" dirty="0">
                <a:solidFill>
                  <a:srgbClr val="00B0F0"/>
                </a:solidFill>
              </a:rPr>
              <a:t>教材</a:t>
            </a:r>
            <a:r>
              <a:rPr lang="en-US" altLang="zh-CN" sz="2000" b="1" dirty="0">
                <a:solidFill>
                  <a:srgbClr val="00B0F0"/>
                </a:solidFill>
              </a:rPr>
              <a:t>P108 </a:t>
            </a:r>
            <a:r>
              <a:rPr lang="zh-CN" altLang="en-US" sz="2000" b="1" dirty="0">
                <a:solidFill>
                  <a:srgbClr val="00B0F0"/>
                </a:solidFill>
              </a:rPr>
              <a:t>练一练</a:t>
            </a:r>
            <a:r>
              <a:rPr lang="en-US" altLang="zh-CN" sz="2000" b="1" dirty="0">
                <a:solidFill>
                  <a:srgbClr val="00B0F0"/>
                </a:solidFill>
              </a:rPr>
              <a:t> </a:t>
            </a:r>
            <a:r>
              <a:rPr lang="zh-CN" altLang="en-US" sz="2000" b="1" dirty="0">
                <a:solidFill>
                  <a:srgbClr val="00B0F0"/>
                </a:solidFill>
              </a:rPr>
              <a:t>第</a:t>
            </a:r>
            <a:r>
              <a:rPr lang="en-US" altLang="zh-CN" sz="2000" b="1" dirty="0">
                <a:solidFill>
                  <a:srgbClr val="00B0F0"/>
                </a:solidFill>
              </a:rPr>
              <a:t>2</a:t>
            </a:r>
            <a:r>
              <a:rPr lang="zh-CN" altLang="en-US" sz="2000" b="1" dirty="0">
                <a:solidFill>
                  <a:srgbClr val="00B0F0"/>
                </a:solidFill>
              </a:rPr>
              <a:t>题</a:t>
            </a:r>
            <a:r>
              <a:rPr lang="en-US" altLang="zh-CN" sz="2000" b="1" dirty="0">
                <a:solidFill>
                  <a:srgbClr val="00B0F0"/>
                </a:solidFill>
              </a:rPr>
              <a:t>】</a:t>
            </a:r>
            <a:endParaRPr lang="zh-CN" altLang="en-US" sz="20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/>
          <p:nvPr/>
        </p:nvSpPr>
        <p:spPr>
          <a:xfrm>
            <a:off x="2279650" y="3429000"/>
            <a:ext cx="7092950" cy="1624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    通过这节课的学习活动，你有什么收获？</a:t>
            </a:r>
          </a:p>
        </p:txBody>
      </p:sp>
      <p:sp>
        <p:nvSpPr>
          <p:cNvPr id="6" name="矩形: 圆角 6"/>
          <p:cNvSpPr/>
          <p:nvPr/>
        </p:nvSpPr>
        <p:spPr>
          <a:xfrm>
            <a:off x="4800600" y="2276475"/>
            <a:ext cx="2711450" cy="587375"/>
          </a:xfrm>
          <a:prstGeom prst="roundRect">
            <a:avLst>
              <a:gd name="adj" fmla="val 50000"/>
            </a:avLst>
          </a:prstGeom>
          <a:solidFill>
            <a:srgbClr val="F8C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课堂小结</a:t>
            </a: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/>
          <p:nvPr/>
        </p:nvSpPr>
        <p:spPr>
          <a:xfrm>
            <a:off x="3000375" y="3357563"/>
            <a:ext cx="6773863" cy="132556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/>
            <a:r>
              <a:rPr lang="en-US" altLang="zh-CN" sz="3600" b="0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3600" b="0" dirty="0">
                <a:latin typeface="黑体" panose="02010609060101010101" pitchFamily="49" charset="-122"/>
                <a:ea typeface="黑体" panose="02010609060101010101" pitchFamily="49" charset="-122"/>
              </a:rPr>
              <a:t>从课后习题中选取；</a:t>
            </a:r>
          </a:p>
          <a:p>
            <a:pPr marL="342900" lvl="0" indent="-342900"/>
            <a:r>
              <a:rPr lang="en-US" altLang="zh-CN" sz="3600" b="0" dirty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3600" b="0" dirty="0">
                <a:latin typeface="黑体" panose="02010609060101010101" pitchFamily="49" charset="-122"/>
                <a:ea typeface="黑体" panose="02010609060101010101" pitchFamily="49" charset="-122"/>
              </a:rPr>
              <a:t>完成练习册本课时的习题。</a:t>
            </a:r>
          </a:p>
        </p:txBody>
      </p:sp>
      <p:sp>
        <p:nvSpPr>
          <p:cNvPr id="6" name="矩形: 圆角 6"/>
          <p:cNvSpPr/>
          <p:nvPr/>
        </p:nvSpPr>
        <p:spPr>
          <a:xfrm>
            <a:off x="4800600" y="2276475"/>
            <a:ext cx="2711450" cy="587375"/>
          </a:xfrm>
          <a:prstGeom prst="roundRect">
            <a:avLst>
              <a:gd name="adj" fmla="val 50000"/>
            </a:avLst>
          </a:prstGeom>
          <a:solidFill>
            <a:srgbClr val="F8C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课后作业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楷-宋-T">
      <a:majorFont>
        <a:latin typeface="Times New Roman"/>
        <a:ea typeface="楷体_GB2312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767</Words>
  <Application>Microsoft Office PowerPoint</Application>
  <PresentationFormat>宽屏</PresentationFormat>
  <Paragraphs>244</Paragraphs>
  <Slides>21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7" baseType="lpstr">
      <vt:lpstr>黑体</vt:lpstr>
      <vt:lpstr>楷体</vt:lpstr>
      <vt:lpstr>Arial</vt:lpstr>
      <vt:lpstr>Calibri</vt:lpstr>
      <vt:lpstr>Times New Roman</vt:lpstr>
      <vt:lpstr>Office 主题​​</vt:lpstr>
      <vt:lpstr>数与运算(1)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60</cp:revision>
  <dcterms:created xsi:type="dcterms:W3CDTF">2015-05-27T10:17:00Z</dcterms:created>
  <dcterms:modified xsi:type="dcterms:W3CDTF">2024-08-27T03:06:42Z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77EF034C32634E8197085E172B87174A</vt:lpwstr>
  </property>
  <property fmtid="{D5CDD505-2E9C-101B-9397-08002B2CF9AE}" pid="3" name="KSOProductBuildVer">
    <vt:lpwstr>2052-11.8.2.11734</vt:lpwstr>
  </property>
</Properties>
</file>