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69" r:id="rId3"/>
    <p:sldId id="341" r:id="rId4"/>
    <p:sldId id="342" r:id="rId5"/>
    <p:sldId id="312" r:id="rId6"/>
    <p:sldId id="320" r:id="rId7"/>
    <p:sldId id="263" r:id="rId8"/>
    <p:sldId id="332" r:id="rId9"/>
    <p:sldId id="343" r:id="rId10"/>
    <p:sldId id="344" r:id="rId11"/>
    <p:sldId id="298" r:id="rId12"/>
    <p:sldId id="299" r:id="rId13"/>
    <p:sldId id="261" r:id="rId14"/>
    <p:sldId id="262" r:id="rId15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2">
          <p15:clr>
            <a:srgbClr val="A4A3A4"/>
          </p15:clr>
        </p15:guide>
        <p15:guide id="2" pos="38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63C"/>
    <a:srgbClr val="000000"/>
    <a:srgbClr val="FFFFFF"/>
    <a:srgbClr val="F9680D"/>
    <a:srgbClr val="B1F2FD"/>
    <a:srgbClr val="F3E7BB"/>
    <a:srgbClr val="BFD8C2"/>
    <a:srgbClr val="DDEBDE"/>
    <a:srgbClr val="F2E6B4"/>
    <a:srgbClr val="F6F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94" autoAdjust="0"/>
    <p:restoredTop sz="94660"/>
  </p:normalViewPr>
  <p:slideViewPr>
    <p:cSldViewPr showGuides="1">
      <p:cViewPr varScale="1">
        <p:scale>
          <a:sx n="106" d="100"/>
          <a:sy n="106" d="100"/>
        </p:scale>
        <p:origin x="906" y="114"/>
      </p:cViewPr>
      <p:guideLst>
        <p:guide orient="horz" pos="2182"/>
        <p:guide pos="3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0766BD-9A1E-42DF-A938-D989F770D6FF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2024/8/27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BC0B53-0A63-47D6-B25C-C4FE68B0B6E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97AB0E42-FE00-49AB-823D-E4C172D6206D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5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12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41842F47-A24B-4BBE-8610-487714D30F41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6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12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41842F47-A24B-4BBE-8610-487714D30F41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8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47A5D6EC-4247-414C-9467-AEFF3C4F6B42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12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"/>
          <p:cNvPicPr>
            <a:picLocks noChangeAspect="1"/>
          </p:cNvPicPr>
          <p:nvPr userDrawn="1"/>
        </p:nvPicPr>
        <p:blipFill>
          <a:blip r:embed="rId2"/>
          <a:srcRect t="52094" b="1038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 rot="20132266">
            <a:off x="4817220" y="3018663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60D95010-57CF-4846-9039-644D012D2B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1996" y="89738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3"/>
          <p:cNvGrpSpPr/>
          <p:nvPr userDrawn="1"/>
        </p:nvGrpSpPr>
        <p:grpSpPr>
          <a:xfrm>
            <a:off x="0" y="0"/>
            <a:ext cx="12192000" cy="6858000"/>
            <a:chOff x="0" y="0"/>
            <a:chExt cx="12192001" cy="6857999"/>
          </a:xfrm>
        </p:grpSpPr>
        <p:pic>
          <p:nvPicPr>
            <p:cNvPr id="6152" name="图片 4"/>
            <p:cNvPicPr>
              <a:picLocks noChangeAspect="1"/>
            </p:cNvPicPr>
            <p:nvPr/>
          </p:nvPicPr>
          <p:blipFill>
            <a:blip r:embed="rId2"/>
            <a:srcRect l="175" t="15" r="43633" b="40"/>
            <a:stretch>
              <a:fillRect/>
            </a:stretch>
          </p:blipFill>
          <p:spPr>
            <a:xfrm rot="5400000">
              <a:off x="3810000" y="-3810000"/>
              <a:ext cx="4572000" cy="121920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53" name="图片 5"/>
            <p:cNvPicPr>
              <a:picLocks noChangeAspect="1"/>
            </p:cNvPicPr>
            <p:nvPr/>
          </p:nvPicPr>
          <p:blipFill>
            <a:blip r:embed="rId2"/>
            <a:srcRect l="175" t="15" r="59708" b="40"/>
            <a:stretch>
              <a:fillRect/>
            </a:stretch>
          </p:blipFill>
          <p:spPr>
            <a:xfrm rot="5400000" flipH="1" flipV="1">
              <a:off x="4463903" y="-870098"/>
              <a:ext cx="3264195" cy="121920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矩形 6"/>
          <p:cNvSpPr/>
          <p:nvPr/>
        </p:nvSpPr>
        <p:spPr>
          <a:xfrm>
            <a:off x="258763" y="374650"/>
            <a:ext cx="11312525" cy="6303963"/>
          </a:xfrm>
          <a:prstGeom prst="rect">
            <a:avLst/>
          </a:prstGeom>
          <a:solidFill>
            <a:srgbClr val="FFD54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7050" y="193675"/>
            <a:ext cx="11369675" cy="62960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 rot="20132266">
            <a:off x="4817220" y="3018663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9E0EBCAE-1809-4DA8-B192-8AE480A655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66746" y="233176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"/>
          <p:cNvPicPr>
            <a:picLocks noChangeAspect="1"/>
          </p:cNvPicPr>
          <p:nvPr userDrawn="1"/>
        </p:nvPicPr>
        <p:blipFill>
          <a:blip r:embed="rId2"/>
          <a:srcRect t="8382" b="5410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 rot="20132266">
            <a:off x="4817219" y="3105834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E6120F9F-7785-4F98-8AC1-7471C0F52C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4235" y="89738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3"/>
          <p:cNvGrpSpPr/>
          <p:nvPr userDrawn="1"/>
        </p:nvGrpSpPr>
        <p:grpSpPr>
          <a:xfrm>
            <a:off x="0" y="0"/>
            <a:ext cx="12192000" cy="6858000"/>
            <a:chOff x="0" y="0"/>
            <a:chExt cx="12192001" cy="6857999"/>
          </a:xfrm>
        </p:grpSpPr>
        <p:pic>
          <p:nvPicPr>
            <p:cNvPr id="8201" name="图片 4"/>
            <p:cNvPicPr>
              <a:picLocks noChangeAspect="1"/>
            </p:cNvPicPr>
            <p:nvPr/>
          </p:nvPicPr>
          <p:blipFill>
            <a:blip r:embed="rId2"/>
            <a:srcRect l="175" t="15" r="43633" b="40"/>
            <a:stretch>
              <a:fillRect/>
            </a:stretch>
          </p:blipFill>
          <p:spPr>
            <a:xfrm rot="5400000">
              <a:off x="3810000" y="-3810000"/>
              <a:ext cx="4572000" cy="121920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202" name="图片 5"/>
            <p:cNvPicPr>
              <a:picLocks noChangeAspect="1"/>
            </p:cNvPicPr>
            <p:nvPr/>
          </p:nvPicPr>
          <p:blipFill>
            <a:blip r:embed="rId2"/>
            <a:srcRect l="175" t="15" r="59708" b="40"/>
            <a:stretch>
              <a:fillRect/>
            </a:stretch>
          </p:blipFill>
          <p:spPr>
            <a:xfrm rot="5400000" flipH="1" flipV="1">
              <a:off x="4463903" y="-870098"/>
              <a:ext cx="3264195" cy="121920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矩形 6"/>
          <p:cNvSpPr/>
          <p:nvPr/>
        </p:nvSpPr>
        <p:spPr>
          <a:xfrm>
            <a:off x="0" y="404813"/>
            <a:ext cx="12192000" cy="60483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 rot="20132266">
            <a:off x="4817218" y="2786526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0" y="404813"/>
            <a:ext cx="12192000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0" y="6437313"/>
            <a:ext cx="12192000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4">
            <a:extLst>
              <a:ext uri="{FF2B5EF4-FFF2-40B4-BE49-F238E27FC236}">
                <a16:creationId xmlns:a16="http://schemas.microsoft.com/office/drawing/2014/main" id="{D6057B14-5405-4A6D-AE6F-B5DA2B7329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7595" y="495106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文本占位符 2"/>
          <p:cNvSpPr>
            <a:spLocks noGrp="1"/>
          </p:cNvSpPr>
          <p:nvPr>
            <p:ph type="body" idx="1"/>
          </p:nvPr>
        </p:nvSpPr>
        <p:spPr>
          <a:xfrm>
            <a:off x="623888" y="1412875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</p:txBody>
      </p:sp>
      <p:pic>
        <p:nvPicPr>
          <p:cNvPr id="1027" name="Picture 2" descr="状元成才路标志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838" y="61913"/>
            <a:ext cx="1008062" cy="6699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4"/>
          <p:cNvSpPr>
            <a:spLocks noGrp="1"/>
          </p:cNvSpPr>
          <p:nvPr>
            <p:ph type="ctrTitle" idx="4294967295"/>
          </p:nvPr>
        </p:nvSpPr>
        <p:spPr>
          <a:xfrm>
            <a:off x="2171713" y="1700808"/>
            <a:ext cx="7848575" cy="10795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/>
            <a:r>
              <a:rPr sz="6500" b="1" dirty="0" err="1">
                <a:ea typeface="黑体" panose="02010609060101010101" pitchFamily="49" charset="-122"/>
              </a:rPr>
              <a:t>图形的认识</a:t>
            </a:r>
            <a:endParaRPr sz="6500" b="1" dirty="0">
              <a:ea typeface="黑体" panose="02010609060101010101" pitchFamily="49" charset="-122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A1F1BFCB-FE95-4DF0-BAE6-75A9B38DF28C}"/>
              </a:ext>
            </a:extLst>
          </p:cNvPr>
          <p:cNvSpPr txBox="1"/>
          <p:nvPr/>
        </p:nvSpPr>
        <p:spPr>
          <a:xfrm>
            <a:off x="4761426" y="3816549"/>
            <a:ext cx="2669149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</a:pPr>
            <a:r>
              <a:rPr lang="en-US" altLang="zh-CN" dirty="0">
                <a:latin typeface="+mn-lt"/>
                <a:ea typeface="楷体" panose="02010609060101010101" pitchFamily="49" charset="-122"/>
              </a:rPr>
              <a:t>R · </a:t>
            </a:r>
            <a:r>
              <a:rPr lang="zh-CN" altLang="en-US" dirty="0">
                <a:latin typeface="+mn-lt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19E562E-F90E-43F4-B48E-648E7BB33371}"/>
              </a:ext>
            </a:extLst>
          </p:cNvPr>
          <p:cNvSpPr txBox="1"/>
          <p:nvPr/>
        </p:nvSpPr>
        <p:spPr>
          <a:xfrm>
            <a:off x="1675326" y="682625"/>
            <a:ext cx="38785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9680D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六 复习与关联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3615" y="332740"/>
            <a:ext cx="48653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一、复习立体图形的特征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983615" y="909320"/>
            <a:ext cx="4864735" cy="0"/>
          </a:xfrm>
          <a:prstGeom prst="line">
            <a:avLst/>
          </a:prstGeom>
          <a:ln w="2540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983615" y="1340485"/>
            <a:ext cx="1015873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/>
              <a:t>这些图形有什么特征？分别说说自己的发现。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2931" y="2554211"/>
            <a:ext cx="921013" cy="18662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72065" y="3068804"/>
            <a:ext cx="1291981" cy="11884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47" y="3189160"/>
            <a:ext cx="1383206" cy="1231313"/>
          </a:xfrm>
          <a:prstGeom prst="rect">
            <a:avLst/>
          </a:prstGeom>
        </p:spPr>
      </p:pic>
      <p:sp>
        <p:nvSpPr>
          <p:cNvPr id="11" name="立方体 10"/>
          <p:cNvSpPr/>
          <p:nvPr/>
        </p:nvSpPr>
        <p:spPr>
          <a:xfrm>
            <a:off x="2392895" y="3249182"/>
            <a:ext cx="1620180" cy="1008112"/>
          </a:xfrm>
          <a:prstGeom prst="cube">
            <a:avLst/>
          </a:prstGeom>
          <a:noFill/>
          <a:ln w="12700">
            <a:solidFill>
              <a:srgbClr val="28C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392895" y="4518903"/>
            <a:ext cx="1410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长方体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574750" y="4518903"/>
            <a:ext cx="1410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正方体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626860" y="4518660"/>
            <a:ext cx="1113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圆柱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504009" y="4518462"/>
            <a:ext cx="82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球</a:t>
            </a:r>
          </a:p>
        </p:txBody>
      </p:sp>
      <p:sp>
        <p:nvSpPr>
          <p:cNvPr id="8" name="矩形 7"/>
          <p:cNvSpPr/>
          <p:nvPr/>
        </p:nvSpPr>
        <p:spPr>
          <a:xfrm>
            <a:off x="2063115" y="2420620"/>
            <a:ext cx="4176395" cy="2736215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063750" y="5372735"/>
            <a:ext cx="645604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C00000"/>
                </a:solidFill>
              </a:rPr>
              <a:t>长方体和正方体的每个面都是平平的，它们放在哪里都很稳定，不会滚动。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/>
      <p:bldP spid="13" grpId="0"/>
      <p:bldP spid="14" grpId="0"/>
      <p:bldP spid="15" grpId="0"/>
      <p:bldP spid="8" grpId="0" animBg="1"/>
      <p:bldP spid="8" grpId="1" animBg="1"/>
      <p:bldP spid="9" grpId="0"/>
      <p:bldP spid="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3615" y="332740"/>
            <a:ext cx="48653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一、复习立体图形的特征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983615" y="909320"/>
            <a:ext cx="4864735" cy="0"/>
          </a:xfrm>
          <a:prstGeom prst="line">
            <a:avLst/>
          </a:prstGeom>
          <a:ln w="2540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983615" y="1340485"/>
            <a:ext cx="1015873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/>
              <a:t>这些图形有什么特征？分别说说自己的发现。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2931" y="2554211"/>
            <a:ext cx="921013" cy="18662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72065" y="3068804"/>
            <a:ext cx="1291981" cy="11884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47" y="3189160"/>
            <a:ext cx="1383206" cy="1231313"/>
          </a:xfrm>
          <a:prstGeom prst="rect">
            <a:avLst/>
          </a:prstGeom>
        </p:spPr>
      </p:pic>
      <p:sp>
        <p:nvSpPr>
          <p:cNvPr id="11" name="立方体 10"/>
          <p:cNvSpPr/>
          <p:nvPr/>
        </p:nvSpPr>
        <p:spPr>
          <a:xfrm>
            <a:off x="2392895" y="3249182"/>
            <a:ext cx="1620180" cy="1008112"/>
          </a:xfrm>
          <a:prstGeom prst="cube">
            <a:avLst/>
          </a:prstGeom>
          <a:noFill/>
          <a:ln w="12700">
            <a:solidFill>
              <a:srgbClr val="28C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392895" y="4518903"/>
            <a:ext cx="1410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长方体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574750" y="4518903"/>
            <a:ext cx="1410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正方体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626860" y="4518660"/>
            <a:ext cx="1113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圆柱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504009" y="4518462"/>
            <a:ext cx="82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球</a:t>
            </a:r>
          </a:p>
        </p:txBody>
      </p:sp>
      <p:sp>
        <p:nvSpPr>
          <p:cNvPr id="8" name="矩形 7"/>
          <p:cNvSpPr/>
          <p:nvPr/>
        </p:nvSpPr>
        <p:spPr>
          <a:xfrm>
            <a:off x="6558280" y="2420620"/>
            <a:ext cx="1209040" cy="2736215"/>
          </a:xfrm>
          <a:prstGeom prst="rect">
            <a:avLst/>
          </a:prstGeom>
          <a:noFill/>
          <a:ln>
            <a:solidFill>
              <a:srgbClr val="00863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008120" y="5372735"/>
            <a:ext cx="687387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00863C"/>
                </a:solidFill>
              </a:rPr>
              <a:t>圆柱有两个面是平平的圆面，竖着放着也很稳定，但是把它横着放，一推就会滚动。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  <p:bldP spid="9" grpId="0"/>
      <p:bldP spid="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3615" y="332740"/>
            <a:ext cx="48653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一、复习立体图形的特征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983615" y="909320"/>
            <a:ext cx="4864735" cy="0"/>
          </a:xfrm>
          <a:prstGeom prst="line">
            <a:avLst/>
          </a:prstGeom>
          <a:ln w="2540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2931" y="2554211"/>
            <a:ext cx="921013" cy="18662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72065" y="3068804"/>
            <a:ext cx="1291981" cy="11884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47" y="3189160"/>
            <a:ext cx="1383206" cy="1231313"/>
          </a:xfrm>
          <a:prstGeom prst="rect">
            <a:avLst/>
          </a:prstGeom>
        </p:spPr>
      </p:pic>
      <p:sp>
        <p:nvSpPr>
          <p:cNvPr id="11" name="立方体 10"/>
          <p:cNvSpPr/>
          <p:nvPr/>
        </p:nvSpPr>
        <p:spPr>
          <a:xfrm>
            <a:off x="2392895" y="3249182"/>
            <a:ext cx="1620180" cy="1008112"/>
          </a:xfrm>
          <a:prstGeom prst="cube">
            <a:avLst/>
          </a:prstGeom>
          <a:noFill/>
          <a:ln w="12700">
            <a:solidFill>
              <a:srgbClr val="28C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392895" y="4518903"/>
            <a:ext cx="1410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长方体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574750" y="4518903"/>
            <a:ext cx="1410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正方体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626860" y="4518660"/>
            <a:ext cx="1113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圆柱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504009" y="4518462"/>
            <a:ext cx="82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球</a:t>
            </a:r>
          </a:p>
        </p:txBody>
      </p:sp>
      <p:sp>
        <p:nvSpPr>
          <p:cNvPr id="8" name="矩形 7"/>
          <p:cNvSpPr/>
          <p:nvPr/>
        </p:nvSpPr>
        <p:spPr>
          <a:xfrm>
            <a:off x="8207375" y="2420620"/>
            <a:ext cx="1560195" cy="2736215"/>
          </a:xfrm>
          <a:prstGeom prst="rect">
            <a:avLst/>
          </a:prstGeom>
          <a:noFill/>
          <a:ln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816090" y="5506085"/>
            <a:ext cx="46520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7030A0"/>
                </a:solidFill>
              </a:rPr>
              <a:t>球是圆圆的，很容易滚动。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D9BE3F9-B3F0-414A-ADDB-9EA2DBF1F93F}"/>
              </a:ext>
            </a:extLst>
          </p:cNvPr>
          <p:cNvSpPr txBox="1"/>
          <p:nvPr/>
        </p:nvSpPr>
        <p:spPr>
          <a:xfrm>
            <a:off x="983615" y="1340485"/>
            <a:ext cx="1015873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/>
              <a:t>这些图形有什么特征？分别说说自己的发现。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  <p:bldP spid="9" grpId="0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文本框 172"/>
          <p:cNvSpPr txBox="1"/>
          <p:nvPr/>
        </p:nvSpPr>
        <p:spPr>
          <a:xfrm>
            <a:off x="1055370" y="476250"/>
            <a:ext cx="31178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40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我爱做游戏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55370" y="2636520"/>
            <a:ext cx="766572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200000"/>
              </a:lnSpc>
            </a:pPr>
            <a:r>
              <a:rPr lang="zh-CN" altLang="en-US" sz="3200" b="1"/>
              <a:t>①上下圆圆一样大，放倒一推就滚动。</a:t>
            </a:r>
          </a:p>
          <a:p>
            <a:pPr eaLnBrk="1" hangingPunct="1">
              <a:lnSpc>
                <a:spcPct val="200000"/>
              </a:lnSpc>
            </a:pPr>
            <a:r>
              <a:rPr lang="zh-CN" altLang="en-US" sz="3200" b="1"/>
              <a:t>②长长方方六张脸，站在那里稳如山。</a:t>
            </a:r>
          </a:p>
          <a:p>
            <a:pPr eaLnBrk="1" hangingPunct="1">
              <a:lnSpc>
                <a:spcPct val="200000"/>
              </a:lnSpc>
            </a:pPr>
            <a:r>
              <a:rPr lang="zh-CN" altLang="en-US" sz="3200" b="1"/>
              <a:t>③圆圆鼓鼓小淘气，滚来滚去不费力。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55370" y="1224280"/>
            <a:ext cx="6839585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根据描述选择符合条件的立体图形，认真听，仔细想，慎重选。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8073" y="2636774"/>
            <a:ext cx="921013" cy="18656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22590" y="4869434"/>
            <a:ext cx="1291981" cy="1188085"/>
          </a:xfrm>
          <a:prstGeom prst="rect">
            <a:avLst/>
          </a:prstGeom>
        </p:spPr>
      </p:pic>
      <p:sp>
        <p:nvSpPr>
          <p:cNvPr id="11" name="立方体 10"/>
          <p:cNvSpPr/>
          <p:nvPr/>
        </p:nvSpPr>
        <p:spPr>
          <a:xfrm>
            <a:off x="9058490" y="1261632"/>
            <a:ext cx="1620180" cy="1008112"/>
          </a:xfrm>
          <a:prstGeom prst="cube">
            <a:avLst/>
          </a:prstGeom>
          <a:noFill/>
          <a:ln w="12700">
            <a:solidFill>
              <a:srgbClr val="28C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7896225" y="3356610"/>
            <a:ext cx="1511935" cy="2127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7896225" y="1891665"/>
            <a:ext cx="1162050" cy="24733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endCxn id="7" idx="1"/>
          </p:cNvCxnSpPr>
          <p:nvPr/>
        </p:nvCxnSpPr>
        <p:spPr>
          <a:xfrm>
            <a:off x="7896225" y="5326380"/>
            <a:ext cx="1326515" cy="1371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1" grpId="0" animBg="1"/>
      <p:bldP spid="1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/>
          <p:cNvSpPr txBox="1"/>
          <p:nvPr/>
        </p:nvSpPr>
        <p:spPr>
          <a:xfrm>
            <a:off x="1455420" y="1196340"/>
            <a:ext cx="928243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12800" algn="just" eaLnBrk="1" hangingPunct="1">
              <a:lnSpc>
                <a:spcPct val="150000"/>
              </a:lnSpc>
              <a:extLst>
                <a:ext uri="{35155182-B16C-46BC-9424-99874614C6A1}">
                  <wpsdc:indentchars xmlns="" xmlns:wpsdc="http://www.wps.cn/officeDocument/2017/drawingmlCustomData" val="200" checksum="3877492575"/>
                </a:ext>
              </a:extLst>
            </a:pPr>
            <a:r>
              <a:rPr lang="zh-CN" altLang="en-US" sz="3200" b="1"/>
              <a:t>我们除了在课堂上看到这些立体图形外，在我们的生活中还看到过哪些物体的形状是我们认识的这4种图形呢？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54" t="30194" r="14989" b="-1319"/>
          <a:stretch>
            <a:fillRect/>
          </a:stretch>
        </p:blipFill>
        <p:spPr>
          <a:xfrm>
            <a:off x="1577975" y="3932873"/>
            <a:ext cx="1405890" cy="19913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" t="15222" r="72216" b="53288"/>
          <a:stretch>
            <a:fillRect/>
          </a:stretch>
        </p:blipFill>
        <p:spPr>
          <a:xfrm>
            <a:off x="3622675" y="4437063"/>
            <a:ext cx="1573530" cy="98298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8" t="47604" r="70468" b="4793"/>
          <a:stretch>
            <a:fillRect/>
          </a:stretch>
        </p:blipFill>
        <p:spPr>
          <a:xfrm>
            <a:off x="8422005" y="4220528"/>
            <a:ext cx="852170" cy="14160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2" t="27433" r="56462" b="9200"/>
          <a:stretch>
            <a:fillRect/>
          </a:stretch>
        </p:blipFill>
        <p:spPr>
          <a:xfrm>
            <a:off x="9912985" y="4220528"/>
            <a:ext cx="1229360" cy="1416050"/>
          </a:xfrm>
          <a:prstGeom prst="rect">
            <a:avLst/>
          </a:prstGeom>
        </p:spPr>
      </p:pic>
      <p:pic>
        <p:nvPicPr>
          <p:cNvPr id="113" name="图片 112"/>
          <p:cNvPicPr/>
          <p:nvPr/>
        </p:nvPicPr>
        <p:blipFill>
          <a:blip r:embed="rId7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835015" y="3907790"/>
            <a:ext cx="1948180" cy="2041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39470" y="476250"/>
            <a:ext cx="44240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二、拼一拼</a:t>
            </a:r>
            <a:r>
              <a:rPr lang="zh-CN"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搭一搭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839470" y="1052830"/>
            <a:ext cx="4422775" cy="0"/>
          </a:xfrm>
          <a:prstGeom prst="line">
            <a:avLst/>
          </a:prstGeom>
          <a:ln w="2540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文本框 172"/>
          <p:cNvSpPr txBox="1"/>
          <p:nvPr/>
        </p:nvSpPr>
        <p:spPr>
          <a:xfrm>
            <a:off x="983615" y="1122045"/>
            <a:ext cx="1015873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自由拼搭立体图形。</a:t>
            </a:r>
          </a:p>
        </p:txBody>
      </p:sp>
      <p:pic>
        <p:nvPicPr>
          <p:cNvPr id="114" name="图片 113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3615" y="3860800"/>
            <a:ext cx="5316855" cy="1868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6744335" y="3213100"/>
            <a:ext cx="4223385" cy="177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/>
              <a:t>老师搭的这张“桌子”，桌子的脚能换成4个球吗？为什么？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744335" y="5013325"/>
            <a:ext cx="4082415" cy="11523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</a:rPr>
              <a:t>不能，因为球容易滚动，不稳定。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83615" y="1916430"/>
            <a:ext cx="10158730" cy="1210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sz="2800" b="1">
                <a:latin typeface="宋体" panose="02010600030101010101" pitchFamily="2" charset="-122"/>
                <a:cs typeface="宋体" panose="02010600030101010101" pitchFamily="2" charset="-122"/>
              </a:rPr>
              <a:t>把已认识的立体图形拼搭成不同形状</a:t>
            </a:r>
            <a:r>
              <a:rPr 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800" b="1">
                <a:latin typeface="宋体" panose="02010600030101010101" pitchFamily="2" charset="-122"/>
                <a:cs typeface="宋体" panose="02010600030101010101" pitchFamily="2" charset="-122"/>
              </a:rPr>
              <a:t>你们想试试吗?请同学们拿出自己的学具</a:t>
            </a:r>
            <a:r>
              <a:rPr 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800" b="1">
                <a:latin typeface="宋体" panose="02010600030101010101" pitchFamily="2" charset="-122"/>
                <a:cs typeface="宋体" panose="02010600030101010101" pitchFamily="2" charset="-122"/>
              </a:rPr>
              <a:t>搭一搭</a:t>
            </a:r>
            <a:r>
              <a:rPr 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2800" b="1">
                <a:latin typeface="宋体" panose="02010600030101010101" pitchFamily="2" charset="-122"/>
                <a:cs typeface="宋体" panose="02010600030101010101" pitchFamily="2" charset="-122"/>
              </a:rPr>
              <a:t>看分别能搭出什么图形</a:t>
            </a:r>
            <a:r>
              <a:rPr lang="zh-CN" sz="2800" b="1"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文本框 172"/>
          <p:cNvSpPr txBox="1"/>
          <p:nvPr/>
        </p:nvSpPr>
        <p:spPr>
          <a:xfrm>
            <a:off x="1343660" y="908685"/>
            <a:ext cx="989457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</a:rPr>
              <a:t>用2个小正方体搭一搭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</a:rPr>
              <a:t>能搭成什么形状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</a:rPr>
              <a:t>怎样搭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8" name="立方体 7"/>
          <p:cNvSpPr/>
          <p:nvPr/>
        </p:nvSpPr>
        <p:spPr>
          <a:xfrm>
            <a:off x="4598670" y="2060575"/>
            <a:ext cx="1216025" cy="1216025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立方体 8"/>
          <p:cNvSpPr/>
          <p:nvPr/>
        </p:nvSpPr>
        <p:spPr>
          <a:xfrm>
            <a:off x="6384290" y="2060575"/>
            <a:ext cx="1216025" cy="1216025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立方体 4"/>
          <p:cNvSpPr/>
          <p:nvPr/>
        </p:nvSpPr>
        <p:spPr>
          <a:xfrm>
            <a:off x="8760333" y="4581144"/>
            <a:ext cx="1216152" cy="1216152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立方体 5"/>
          <p:cNvSpPr/>
          <p:nvPr/>
        </p:nvSpPr>
        <p:spPr>
          <a:xfrm>
            <a:off x="8760333" y="3678809"/>
            <a:ext cx="1216152" cy="1216152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立方体 9"/>
          <p:cNvSpPr/>
          <p:nvPr/>
        </p:nvSpPr>
        <p:spPr>
          <a:xfrm>
            <a:off x="2760558" y="4294124"/>
            <a:ext cx="1216152" cy="1216152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立方体 6"/>
          <p:cNvSpPr/>
          <p:nvPr/>
        </p:nvSpPr>
        <p:spPr>
          <a:xfrm>
            <a:off x="3669538" y="4293489"/>
            <a:ext cx="1216152" cy="1216152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6" grpId="0" bldLvl="0" animBg="1"/>
      <p:bldP spid="6" grpId="1" animBg="1"/>
      <p:bldP spid="10" grpId="0" bldLvl="0" animBg="1"/>
      <p:bldP spid="10" grpId="1" animBg="1"/>
      <p:bldP spid="7" grpId="0" bldLvl="0" animBg="1"/>
      <p:bldP spid="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文本框 172"/>
          <p:cNvSpPr txBox="1"/>
          <p:nvPr/>
        </p:nvSpPr>
        <p:spPr>
          <a:xfrm>
            <a:off x="1722755" y="1369060"/>
            <a:ext cx="91941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sz="3200" b="1"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cs typeface="Times New Roman" panose="02020603050405020304" pitchFamily="18" charset="0"/>
              </a:rPr>
              <a:t>1</a:t>
            </a:r>
            <a:r>
              <a:rPr lang="zh-CN" sz="3200" b="1">
                <a:cs typeface="Times New Roman" panose="02020603050405020304" pitchFamily="18" charset="0"/>
              </a:rPr>
              <a:t>）</a:t>
            </a:r>
            <a:r>
              <a:rPr sz="3200" b="1">
                <a:cs typeface="Times New Roman" panose="02020603050405020304" pitchFamily="18" charset="0"/>
              </a:rPr>
              <a:t>用4个</a:t>
            </a:r>
            <a:r>
              <a:rPr lang="en-US" sz="3200" b="1">
                <a:cs typeface="Times New Roman" panose="02020603050405020304" pitchFamily="18" charset="0"/>
              </a:rPr>
              <a:t>        </a:t>
            </a:r>
            <a:r>
              <a:rPr sz="3200" b="1">
                <a:cs typeface="Times New Roman" panose="02020603050405020304" pitchFamily="18" charset="0"/>
              </a:rPr>
              <a:t>可以拼成什么图形</a:t>
            </a:r>
            <a:r>
              <a:rPr lang="zh-CN" sz="3200" b="1">
                <a:cs typeface="Times New Roman" panose="02020603050405020304" pitchFamily="18" charset="0"/>
              </a:rPr>
              <a:t>？</a:t>
            </a:r>
            <a:r>
              <a:rPr sz="3200" b="1">
                <a:cs typeface="Times New Roman" panose="02020603050405020304" pitchFamily="18" charset="0"/>
              </a:rPr>
              <a:t>拼一拼。</a:t>
            </a:r>
          </a:p>
        </p:txBody>
      </p:sp>
      <p:sp>
        <p:nvSpPr>
          <p:cNvPr id="8" name="立方体 7"/>
          <p:cNvSpPr/>
          <p:nvPr/>
        </p:nvSpPr>
        <p:spPr>
          <a:xfrm>
            <a:off x="3935730" y="1700530"/>
            <a:ext cx="636270" cy="636270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983615" y="620395"/>
            <a:ext cx="1015873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</a:rPr>
              <a:t>尝试用多个小正方体拼图。</a:t>
            </a:r>
          </a:p>
        </p:txBody>
      </p:sp>
      <p:sp>
        <p:nvSpPr>
          <p:cNvPr id="7" name="立方体 6"/>
          <p:cNvSpPr/>
          <p:nvPr/>
        </p:nvSpPr>
        <p:spPr>
          <a:xfrm>
            <a:off x="2139980" y="4306183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立方体 3"/>
          <p:cNvSpPr/>
          <p:nvPr/>
        </p:nvSpPr>
        <p:spPr>
          <a:xfrm>
            <a:off x="3372898" y="3428155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立方体 8"/>
          <p:cNvSpPr/>
          <p:nvPr/>
        </p:nvSpPr>
        <p:spPr>
          <a:xfrm>
            <a:off x="4080066" y="3428155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立方体 9"/>
          <p:cNvSpPr/>
          <p:nvPr/>
        </p:nvSpPr>
        <p:spPr>
          <a:xfrm>
            <a:off x="5721142" y="2997225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立方体 11"/>
          <p:cNvSpPr/>
          <p:nvPr/>
        </p:nvSpPr>
        <p:spPr>
          <a:xfrm>
            <a:off x="1919735" y="4529958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立方体 12"/>
          <p:cNvSpPr/>
          <p:nvPr/>
        </p:nvSpPr>
        <p:spPr>
          <a:xfrm>
            <a:off x="6415715" y="2997225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立方体 14"/>
          <p:cNvSpPr/>
          <p:nvPr/>
        </p:nvSpPr>
        <p:spPr>
          <a:xfrm>
            <a:off x="1681202" y="4765374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立方体 19"/>
          <p:cNvSpPr/>
          <p:nvPr/>
        </p:nvSpPr>
        <p:spPr>
          <a:xfrm>
            <a:off x="3373518" y="2723501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立方体 20"/>
          <p:cNvSpPr/>
          <p:nvPr/>
        </p:nvSpPr>
        <p:spPr>
          <a:xfrm>
            <a:off x="4077518" y="2723580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立方体 21"/>
          <p:cNvSpPr/>
          <p:nvPr/>
        </p:nvSpPr>
        <p:spPr>
          <a:xfrm>
            <a:off x="7119388" y="2997225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立方体 22"/>
          <p:cNvSpPr/>
          <p:nvPr/>
        </p:nvSpPr>
        <p:spPr>
          <a:xfrm>
            <a:off x="7824629" y="2997225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立方体 23"/>
          <p:cNvSpPr/>
          <p:nvPr/>
        </p:nvSpPr>
        <p:spPr>
          <a:xfrm>
            <a:off x="1444787" y="4998831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立方体 5"/>
          <p:cNvSpPr/>
          <p:nvPr/>
        </p:nvSpPr>
        <p:spPr>
          <a:xfrm>
            <a:off x="5175380" y="4583298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0"/>
          <p:cNvSpPr/>
          <p:nvPr/>
        </p:nvSpPr>
        <p:spPr>
          <a:xfrm>
            <a:off x="4936847" y="4818714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立方体 13"/>
          <p:cNvSpPr/>
          <p:nvPr/>
        </p:nvSpPr>
        <p:spPr>
          <a:xfrm>
            <a:off x="4700432" y="5052171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立方体 4"/>
          <p:cNvSpPr/>
          <p:nvPr/>
        </p:nvSpPr>
        <p:spPr>
          <a:xfrm>
            <a:off x="5880130" y="4581138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立方体 15"/>
          <p:cNvSpPr/>
          <p:nvPr/>
        </p:nvSpPr>
        <p:spPr>
          <a:xfrm>
            <a:off x="8286880" y="4662038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立方体 18"/>
          <p:cNvSpPr/>
          <p:nvPr/>
        </p:nvSpPr>
        <p:spPr>
          <a:xfrm>
            <a:off x="8991630" y="4659878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立方体 17"/>
          <p:cNvSpPr/>
          <p:nvPr/>
        </p:nvSpPr>
        <p:spPr>
          <a:xfrm>
            <a:off x="9696612" y="4652756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立方体 16"/>
          <p:cNvSpPr/>
          <p:nvPr/>
        </p:nvSpPr>
        <p:spPr>
          <a:xfrm>
            <a:off x="8755737" y="4893644"/>
            <a:ext cx="936104" cy="936104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3C30C64-7DF5-4484-A870-44DA4668621D}"/>
              </a:ext>
            </a:extLst>
          </p:cNvPr>
          <p:cNvSpPr txBox="1"/>
          <p:nvPr/>
        </p:nvSpPr>
        <p:spPr>
          <a:xfrm>
            <a:off x="7351819" y="1301750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P108 </a:t>
            </a:r>
            <a:r>
              <a:rPr lang="zh-CN" altLang="en-US" sz="2000" b="1" dirty="0">
                <a:solidFill>
                  <a:srgbClr val="00B0F0"/>
                </a:solidFill>
              </a:rPr>
              <a:t>应用提升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4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4" grpId="0" bldLvl="0" animBg="1"/>
      <p:bldP spid="9" grpId="0" bldLvl="0" animBg="1"/>
      <p:bldP spid="10" grpId="0" bldLvl="0" animBg="1"/>
      <p:bldP spid="12" grpId="0" bldLvl="0" animBg="1"/>
      <p:bldP spid="13" grpId="0" bldLvl="0" animBg="1"/>
      <p:bldP spid="15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6" grpId="0" bldLvl="0" animBg="1"/>
      <p:bldP spid="11" grpId="0" bldLvl="0" animBg="1"/>
      <p:bldP spid="14" grpId="0" bldLvl="0" animBg="1"/>
      <p:bldP spid="5" grpId="0" bldLvl="0" animBg="1"/>
      <p:bldP spid="16" grpId="0" bldLvl="0" animBg="1"/>
      <p:bldP spid="19" grpId="0" bldLvl="0" animBg="1"/>
      <p:bldP spid="18" grpId="0" bldLvl="0" animBg="1"/>
      <p:bldP spid="1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文本框 172"/>
          <p:cNvSpPr txBox="1"/>
          <p:nvPr/>
        </p:nvSpPr>
        <p:spPr>
          <a:xfrm>
            <a:off x="1146810" y="1080770"/>
            <a:ext cx="10133766" cy="9221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sz="3200" b="1" dirty="0"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cs typeface="Times New Roman" panose="02020603050405020304" pitchFamily="18" charset="0"/>
              </a:rPr>
              <a:t>2</a:t>
            </a:r>
            <a:r>
              <a:rPr lang="zh-CN" sz="3200" b="1" dirty="0">
                <a:cs typeface="Times New Roman" panose="02020603050405020304" pitchFamily="18" charset="0"/>
              </a:rPr>
              <a:t>）</a:t>
            </a:r>
            <a:r>
              <a:rPr sz="3200" b="1" dirty="0" err="1">
                <a:cs typeface="Times New Roman" panose="02020603050405020304" pitchFamily="18" charset="0"/>
              </a:rPr>
              <a:t>拼成一个大正方体至少需要</a:t>
            </a:r>
            <a:r>
              <a:rPr lang="zh-CN" sz="3200" b="1" dirty="0"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cs typeface="Times New Roman" panose="02020603050405020304" pitchFamily="18" charset="0"/>
              </a:rPr>
              <a:t>          </a:t>
            </a:r>
            <a:r>
              <a:rPr lang="zh-CN" sz="3200" b="1" dirty="0">
                <a:cs typeface="Times New Roman" panose="02020603050405020304" pitchFamily="18" charset="0"/>
              </a:rPr>
              <a:t>）</a:t>
            </a:r>
            <a:r>
              <a:rPr sz="3200" b="1" dirty="0">
                <a:cs typeface="Times New Roman" panose="02020603050405020304" pitchFamily="18" charset="0"/>
              </a:rPr>
              <a:t>个</a:t>
            </a:r>
            <a:r>
              <a:rPr lang="en-US" sz="3200" b="1" dirty="0">
                <a:cs typeface="Times New Roman" panose="02020603050405020304" pitchFamily="18" charset="0"/>
              </a:rPr>
              <a:t>         </a:t>
            </a:r>
            <a:r>
              <a:rPr sz="3200" b="1" dirty="0"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5" name="立方体 4"/>
          <p:cNvSpPr/>
          <p:nvPr/>
        </p:nvSpPr>
        <p:spPr>
          <a:xfrm>
            <a:off x="5482712" y="3726603"/>
            <a:ext cx="1080120" cy="1080120"/>
          </a:xfrm>
          <a:prstGeom prst="cube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立方体 5"/>
          <p:cNvSpPr/>
          <p:nvPr/>
        </p:nvSpPr>
        <p:spPr>
          <a:xfrm>
            <a:off x="6293654" y="3726603"/>
            <a:ext cx="1080120" cy="1080120"/>
          </a:xfrm>
          <a:prstGeom prst="cube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立方体 6"/>
          <p:cNvSpPr/>
          <p:nvPr/>
        </p:nvSpPr>
        <p:spPr>
          <a:xfrm>
            <a:off x="5200256" y="4005208"/>
            <a:ext cx="1080120" cy="1080120"/>
          </a:xfrm>
          <a:prstGeom prst="cube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立方体 7"/>
          <p:cNvSpPr/>
          <p:nvPr/>
        </p:nvSpPr>
        <p:spPr>
          <a:xfrm>
            <a:off x="6024267" y="4005208"/>
            <a:ext cx="1080120" cy="1080120"/>
          </a:xfrm>
          <a:prstGeom prst="cube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立方体 15"/>
          <p:cNvSpPr/>
          <p:nvPr/>
        </p:nvSpPr>
        <p:spPr>
          <a:xfrm>
            <a:off x="5481933" y="2907938"/>
            <a:ext cx="1080120" cy="1080120"/>
          </a:xfrm>
          <a:prstGeom prst="cube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立方体 16"/>
          <p:cNvSpPr/>
          <p:nvPr/>
        </p:nvSpPr>
        <p:spPr>
          <a:xfrm>
            <a:off x="6292875" y="2907938"/>
            <a:ext cx="1080120" cy="1080120"/>
          </a:xfrm>
          <a:prstGeom prst="cube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立方体 17"/>
          <p:cNvSpPr/>
          <p:nvPr/>
        </p:nvSpPr>
        <p:spPr>
          <a:xfrm>
            <a:off x="5199477" y="3186543"/>
            <a:ext cx="1080120" cy="1080120"/>
          </a:xfrm>
          <a:prstGeom prst="cube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立方体 18"/>
          <p:cNvSpPr/>
          <p:nvPr/>
        </p:nvSpPr>
        <p:spPr>
          <a:xfrm>
            <a:off x="6023488" y="3186543"/>
            <a:ext cx="1080120" cy="1080120"/>
          </a:xfrm>
          <a:prstGeom prst="cube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7680325" y="1412240"/>
            <a:ext cx="8216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8</a:t>
            </a:r>
          </a:p>
        </p:txBody>
      </p:sp>
      <p:sp>
        <p:nvSpPr>
          <p:cNvPr id="12" name="立方体 11">
            <a:extLst>
              <a:ext uri="{FF2B5EF4-FFF2-40B4-BE49-F238E27FC236}">
                <a16:creationId xmlns:a16="http://schemas.microsoft.com/office/drawing/2014/main" id="{8FD5E84C-DF89-498F-A023-FA6961377D82}"/>
              </a:ext>
            </a:extLst>
          </p:cNvPr>
          <p:cNvSpPr/>
          <p:nvPr/>
        </p:nvSpPr>
        <p:spPr>
          <a:xfrm>
            <a:off x="9543012" y="1366676"/>
            <a:ext cx="636270" cy="636270"/>
          </a:xfrm>
          <a:prstGeom prst="cube">
            <a:avLst/>
          </a:prstGeom>
          <a:solidFill>
            <a:srgbClr val="FFC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1127760" y="1628775"/>
            <a:ext cx="1572895" cy="9220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1.  </a:t>
            </a:r>
            <a:endParaRPr lang="zh-CN" altLang="en-US"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551180" y="476885"/>
            <a:ext cx="3719830" cy="629920"/>
          </a:xfrm>
          <a:prstGeom prst="roundRect">
            <a:avLst>
              <a:gd name="adj" fmla="val 50000"/>
            </a:avLst>
          </a:prstGeom>
          <a:solidFill>
            <a:srgbClr val="DEA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三、巩固练习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384290" y="1341120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P108 </a:t>
            </a:r>
            <a:r>
              <a:rPr lang="zh-CN" altLang="en-US" sz="2000" b="1" dirty="0">
                <a:solidFill>
                  <a:srgbClr val="00B0F0"/>
                </a:solidFill>
              </a:rPr>
              <a:t>练一练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3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  <p:sp>
        <p:nvSpPr>
          <p:cNvPr id="23" name="矩形 14"/>
          <p:cNvSpPr>
            <a:spLocks noChangeArrowheads="1"/>
          </p:cNvSpPr>
          <p:nvPr/>
        </p:nvSpPr>
        <p:spPr bwMode="auto">
          <a:xfrm>
            <a:off x="6384290" y="2132330"/>
            <a:ext cx="4448175" cy="34150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sz="3600" b="1" dirty="0">
                <a:ea typeface="黑体" panose="02010609060101010101" pitchFamily="49" charset="-122"/>
              </a:rPr>
              <a:t>长方体</a:t>
            </a:r>
            <a:r>
              <a:rPr lang="zh-CN" sz="3600" b="1" dirty="0"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</a:rPr>
              <a:t>        </a:t>
            </a:r>
            <a:r>
              <a:rPr lang="zh-CN" sz="3600" b="1" dirty="0">
                <a:ea typeface="黑体" panose="02010609060101010101" pitchFamily="49" charset="-122"/>
              </a:rPr>
              <a:t>）个</a:t>
            </a:r>
            <a:endParaRPr sz="3600" b="1" dirty="0"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sz="3600" b="1" dirty="0">
                <a:ea typeface="黑体" panose="02010609060101010101" pitchFamily="49" charset="-122"/>
              </a:rPr>
              <a:t>正方体</a:t>
            </a:r>
            <a:r>
              <a:rPr lang="zh-CN" sz="3600" b="1" dirty="0"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sym typeface="+mn-ea"/>
              </a:rPr>
              <a:t>        </a:t>
            </a:r>
            <a:r>
              <a:rPr lang="zh-CN" sz="3600" b="1" dirty="0">
                <a:ea typeface="黑体" panose="02010609060101010101" pitchFamily="49" charset="-122"/>
                <a:sym typeface="+mn-ea"/>
              </a:rPr>
              <a:t>）个</a:t>
            </a:r>
            <a:endParaRPr sz="3600" b="1" dirty="0"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sz="3600" b="1" dirty="0">
                <a:ea typeface="黑体" panose="02010609060101010101" pitchFamily="49" charset="-122"/>
              </a:rPr>
              <a:t>球</a:t>
            </a:r>
            <a:r>
              <a:rPr lang="zh-CN" sz="3600" b="1" dirty="0"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sym typeface="+mn-ea"/>
              </a:rPr>
              <a:t>        </a:t>
            </a:r>
            <a:r>
              <a:rPr lang="zh-CN" sz="3600" b="1" dirty="0">
                <a:ea typeface="黑体" panose="02010609060101010101" pitchFamily="49" charset="-122"/>
                <a:sym typeface="+mn-ea"/>
              </a:rPr>
              <a:t>）个</a:t>
            </a:r>
            <a:endParaRPr sz="3600" b="1" dirty="0"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sz="3600" b="1" dirty="0">
                <a:ea typeface="黑体" panose="02010609060101010101" pitchFamily="49" charset="-122"/>
              </a:rPr>
              <a:t>圆柱</a:t>
            </a:r>
            <a:r>
              <a:rPr lang="zh-CN" sz="3600" b="1" dirty="0"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sym typeface="+mn-ea"/>
              </a:rPr>
              <a:t>        </a:t>
            </a:r>
            <a:r>
              <a:rPr lang="zh-CN" sz="3600" b="1" dirty="0">
                <a:ea typeface="黑体" panose="02010609060101010101" pitchFamily="49" charset="-122"/>
                <a:sym typeface="+mn-ea"/>
              </a:rPr>
              <a:t>）个</a:t>
            </a:r>
            <a:endParaRPr sz="3600" b="1" dirty="0">
              <a:ea typeface="黑体" panose="02010609060101010101" pitchFamily="49" charset="-122"/>
            </a:endParaRPr>
          </a:p>
        </p:txBody>
      </p:sp>
      <p:sp>
        <p:nvSpPr>
          <p:cNvPr id="26" name="矩形 14"/>
          <p:cNvSpPr>
            <a:spLocks noChangeArrowheads="1"/>
          </p:cNvSpPr>
          <p:nvPr/>
        </p:nvSpPr>
        <p:spPr bwMode="auto">
          <a:xfrm>
            <a:off x="8472170" y="234823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28" name="矩形 14"/>
          <p:cNvSpPr>
            <a:spLocks noChangeArrowheads="1"/>
          </p:cNvSpPr>
          <p:nvPr/>
        </p:nvSpPr>
        <p:spPr bwMode="auto">
          <a:xfrm>
            <a:off x="8472170" y="314007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30" name="矩形 14"/>
          <p:cNvSpPr>
            <a:spLocks noChangeArrowheads="1"/>
          </p:cNvSpPr>
          <p:nvPr/>
        </p:nvSpPr>
        <p:spPr bwMode="auto">
          <a:xfrm>
            <a:off x="7536180" y="396684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</a:p>
        </p:txBody>
      </p:sp>
      <p:pic>
        <p:nvPicPr>
          <p:cNvPr id="115" name="图片 114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31315" y="1720850"/>
            <a:ext cx="3910330" cy="4238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14"/>
          <p:cNvSpPr>
            <a:spLocks noChangeArrowheads="1"/>
          </p:cNvSpPr>
          <p:nvPr/>
        </p:nvSpPr>
        <p:spPr bwMode="auto">
          <a:xfrm>
            <a:off x="8039735" y="482600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8" grpId="0"/>
      <p:bldP spid="28" grpId="1"/>
      <p:bldP spid="30" grpId="0"/>
      <p:bldP spid="30" grpId="1"/>
      <p:bldP spid="4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60235" y="836295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P109 </a:t>
            </a:r>
            <a:r>
              <a:rPr lang="zh-CN" altLang="en-US" sz="2000" b="1" dirty="0">
                <a:solidFill>
                  <a:srgbClr val="00B0F0"/>
                </a:solidFill>
              </a:rPr>
              <a:t>练一练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9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  <p:sp>
        <p:nvSpPr>
          <p:cNvPr id="4" name="矩形 14"/>
          <p:cNvSpPr>
            <a:spLocks noChangeArrowheads="1"/>
          </p:cNvSpPr>
          <p:nvPr/>
        </p:nvSpPr>
        <p:spPr bwMode="auto">
          <a:xfrm>
            <a:off x="695325" y="1439863"/>
            <a:ext cx="8884285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2. 哪两堆可以拼成              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？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用线连起来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。</a:t>
            </a:r>
          </a:p>
        </p:txBody>
      </p:sp>
      <p:pic>
        <p:nvPicPr>
          <p:cNvPr id="116" name="图片 115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12310" y="1195705"/>
            <a:ext cx="1466215" cy="1133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7" name="图片 116"/>
          <p:cNvPicPr/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1555" y="2526665"/>
            <a:ext cx="10226040" cy="340868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5" name="直接连接符 4"/>
          <p:cNvCxnSpPr/>
          <p:nvPr/>
        </p:nvCxnSpPr>
        <p:spPr>
          <a:xfrm>
            <a:off x="2222500" y="3888740"/>
            <a:ext cx="3153410" cy="141287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887845" y="3861435"/>
            <a:ext cx="2736850" cy="144018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2088515" y="3573780"/>
            <a:ext cx="7319645" cy="169481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/>
          <p:nvPr/>
        </p:nvSpPr>
        <p:spPr>
          <a:xfrm>
            <a:off x="2279650" y="3429000"/>
            <a:ext cx="7092950" cy="162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    通过这节课的学习活动，你有什么收获？</a:t>
            </a:r>
          </a:p>
        </p:txBody>
      </p:sp>
      <p:sp>
        <p:nvSpPr>
          <p:cNvPr id="6" name="矩形: 圆角 6"/>
          <p:cNvSpPr/>
          <p:nvPr/>
        </p:nvSpPr>
        <p:spPr>
          <a:xfrm>
            <a:off x="4800600" y="2276475"/>
            <a:ext cx="2711450" cy="587375"/>
          </a:xfrm>
          <a:prstGeom prst="roundRect">
            <a:avLst>
              <a:gd name="adj" fmla="val 50000"/>
            </a:avLst>
          </a:prstGeom>
          <a:solidFill>
            <a:srgbClr val="F8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课堂小结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/>
          <p:nvPr/>
        </p:nvSpPr>
        <p:spPr>
          <a:xfrm>
            <a:off x="3000375" y="3357563"/>
            <a:ext cx="6773863" cy="132556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/>
            <a:r>
              <a:rPr lang="en-US" altLang="zh-CN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从课后习题中选取；</a:t>
            </a:r>
          </a:p>
          <a:p>
            <a:pPr marL="342900" lvl="0" indent="-342900"/>
            <a:r>
              <a:rPr lang="en-US" altLang="zh-CN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完成练习册本课时的习题。</a:t>
            </a:r>
          </a:p>
        </p:txBody>
      </p:sp>
      <p:sp>
        <p:nvSpPr>
          <p:cNvPr id="6" name="矩形: 圆角 6"/>
          <p:cNvSpPr/>
          <p:nvPr/>
        </p:nvSpPr>
        <p:spPr>
          <a:xfrm>
            <a:off x="4800600" y="2276475"/>
            <a:ext cx="2711450" cy="587375"/>
          </a:xfrm>
          <a:prstGeom prst="roundRect">
            <a:avLst>
              <a:gd name="adj" fmla="val 50000"/>
            </a:avLst>
          </a:prstGeom>
          <a:solidFill>
            <a:srgbClr val="F8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课后作业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楷-宋-T">
      <a:majorFont>
        <a:latin typeface="Times New Roman"/>
        <a:ea typeface="楷体_GB2312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401</Words>
  <Application>Microsoft Office PowerPoint</Application>
  <PresentationFormat>宽屏</PresentationFormat>
  <Paragraphs>63</Paragraphs>
  <Slides>16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黑体</vt:lpstr>
      <vt:lpstr>楷体</vt:lpstr>
      <vt:lpstr>宋体</vt:lpstr>
      <vt:lpstr>Arial</vt:lpstr>
      <vt:lpstr>Calibri</vt:lpstr>
      <vt:lpstr>Times New Roman</vt:lpstr>
      <vt:lpstr>Office 主题​​</vt:lpstr>
      <vt:lpstr>图形的认识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91</cp:revision>
  <dcterms:created xsi:type="dcterms:W3CDTF">2015-05-27T10:17:00Z</dcterms:created>
  <dcterms:modified xsi:type="dcterms:W3CDTF">2024-08-27T03:03:36Z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77EF034C32634E8197085E172B87174A</vt:lpwstr>
  </property>
  <property fmtid="{D5CDD505-2E9C-101B-9397-08002B2CF9AE}" pid="3" name="KSOProductBuildVer">
    <vt:lpwstr>2052-11.8.2.11734</vt:lpwstr>
  </property>
</Properties>
</file>