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</p:sldMasterIdLst>
  <p:notesMasterIdLst>
    <p:notesMasterId r:id="rId15"/>
  </p:notesMasterIdLst>
  <p:sldIdLst>
    <p:sldId id="533" r:id="rId2"/>
    <p:sldId id="377" r:id="rId3"/>
    <p:sldId id="526" r:id="rId4"/>
    <p:sldId id="535" r:id="rId5"/>
    <p:sldId id="536" r:id="rId6"/>
    <p:sldId id="537" r:id="rId7"/>
    <p:sldId id="538" r:id="rId8"/>
    <p:sldId id="473" r:id="rId9"/>
    <p:sldId id="539" r:id="rId10"/>
    <p:sldId id="277" r:id="rId11"/>
    <p:sldId id="523" r:id="rId12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>
          <p15:clr>
            <a:srgbClr val="A4A3A4"/>
          </p15:clr>
        </p15:guide>
        <p15:guide id="2" pos="29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955"/>
    <a:srgbClr val="0000C0"/>
    <a:srgbClr val="0000FF"/>
    <a:srgbClr val="FF00FF"/>
    <a:srgbClr val="FF9900"/>
    <a:srgbClr val="FFC165"/>
    <a:srgbClr val="FFD08B"/>
    <a:srgbClr val="FD4E00"/>
    <a:srgbClr val="F94F01"/>
    <a:srgbClr val="FC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6159" autoAdjust="0"/>
  </p:normalViewPr>
  <p:slideViewPr>
    <p:cSldViewPr>
      <p:cViewPr varScale="1">
        <p:scale>
          <a:sx n="143" d="100"/>
          <a:sy n="143" d="100"/>
        </p:scale>
        <p:origin x="684" y="126"/>
      </p:cViewPr>
      <p:guideLst>
        <p:guide orient="horz" pos="1644"/>
        <p:guide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A266784-80D7-4A5A-9046-7398E18385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FAC901B-9608-4A19-BA83-33F4A1694B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DE79153-412F-48E2-9626-6F4C7734C8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6149" name="备注占位符 4">
            <a:extLst>
              <a:ext uri="{FF2B5EF4-FFF2-40B4-BE49-F238E27FC236}">
                <a16:creationId xmlns:a16="http://schemas.microsoft.com/office/drawing/2014/main" id="{B054B0AF-9A95-4298-9487-BBA02670EEEC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0F482E-7217-4E3D-8B77-63A4DCBABCF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57451A-15FE-4B14-89A5-4007DFD2D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294BD8-BFE1-48EC-BA0F-1A54FBBB1D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88F3B26E-3AA2-4750-A751-58D9D8488E1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9E23173A-E17C-44A4-B4D3-DCB9DD43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1A601E57-509D-418A-9764-5702F7D28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820AFC1D-B652-4616-812A-FABED600F193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294BD8-BFE1-48EC-BA0F-1A54FBBB1DCA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101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86C9F8C-C06F-48A7-A396-9DBABFFFAD2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5E2544FA-D8D1-4D2D-8C8C-85AB013D8136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5BCA391B-523C-414E-9EBA-9BEE0290A768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B6028DAC-2DC3-4954-8964-2C14BC963FE0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6FA72AFC-DDE4-4AD8-99C2-A2416D6D7B92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FE95AB2-A66B-4F03-8344-EC1F7BEE4EFA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97FFF85B-B631-4FA4-A0CD-3AD2F397F1B0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4F330C15-2478-40A7-B6B9-A3D916EA81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D688488-E367-4535-A057-E54AB318F54E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4749190-E786-48C9-AD7D-705A6D92B527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73775D8-288B-49B1-9C76-76D77F092082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3860F705-6E7A-47E2-BCD5-07CFA3CEAD4D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E98547D-28CC-4EE4-AFF1-1624EDE452AA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E0253BC-E7B2-4AFB-B7AF-E5F6BA2997AA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693114D-5185-4B02-B1D4-9F89FF2F89B3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29E2507D-11FF-4FDC-8229-42B3EEFDD7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0EA08A7D-8A68-4AAD-8A9F-9FDCB89EFD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4D94506-25FB-4153-A06E-3CDD60757C9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4D6427E-51B8-44DB-8600-DB05950B306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DCB3100-8878-4C49-B53E-8AB330F562B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7F13BA1E-B00A-49E6-88C8-864F23B5F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A269853B-1646-4261-ADAE-EFE2A9D7E4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4">
            <a:extLst>
              <a:ext uri="{FF2B5EF4-FFF2-40B4-BE49-F238E27FC236}">
                <a16:creationId xmlns:a16="http://schemas.microsoft.com/office/drawing/2014/main" id="{74ADDBE7-CDA6-49AE-87B0-BB1B59094CF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95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11F8E77-2682-4B9F-8AE0-70E5B482C04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5BFCC77-49B0-425B-B262-32180CA5FA22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AFEEEB-34F6-4EF9-A4E6-42F40A9C89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23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95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">
            <a:extLst>
              <a:ext uri="{FF2B5EF4-FFF2-40B4-BE49-F238E27FC236}">
                <a16:creationId xmlns:a16="http://schemas.microsoft.com/office/drawing/2014/main" id="{70ED0F5E-CCC2-4468-9A9D-F398C4698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42" y="2800344"/>
            <a:ext cx="5838859" cy="81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11~20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的认识（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029" name="矩形 2">
            <a:extLst>
              <a:ext uri="{FF2B5EF4-FFF2-40B4-BE49-F238E27FC236}">
                <a16:creationId xmlns:a16="http://schemas.microsoft.com/office/drawing/2014/main" id="{553259D2-90D6-403D-97F2-27F8D05E5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54" y="1463774"/>
            <a:ext cx="5941898" cy="117750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四 11~20的认识</a:t>
            </a:r>
          </a:p>
        </p:txBody>
      </p:sp>
      <p:sp>
        <p:nvSpPr>
          <p:cNvPr id="7173" name="副标题 6">
            <a:extLst>
              <a:ext uri="{FF2B5EF4-FFF2-40B4-BE49-F238E27FC236}">
                <a16:creationId xmlns:a16="http://schemas.microsoft.com/office/drawing/2014/main" id="{9B007DEC-4020-4C3A-8644-097BF5B9B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6193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84E2DB51-7853-4AD5-A383-BDBA344BB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272"/>
            <a:ext cx="274055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一、复习导入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374F881C-ACBC-4B66-9A09-D5DC16FE1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856" y="1004633"/>
            <a:ext cx="6770506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11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根小棒如何摆放能使人一眼就看出来数量呢？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3201774-1233-431F-B016-6E3CDAD419DE}"/>
              </a:ext>
            </a:extLst>
          </p:cNvPr>
          <p:cNvGrpSpPr/>
          <p:nvPr/>
        </p:nvGrpSpPr>
        <p:grpSpPr>
          <a:xfrm>
            <a:off x="3548075" y="1885968"/>
            <a:ext cx="1525253" cy="1476572"/>
            <a:chOff x="4059026" y="1565198"/>
            <a:chExt cx="1525253" cy="147657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504765C-8353-492D-AD9A-19BF88DBC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4712645" y="2105724"/>
              <a:ext cx="1130857" cy="612410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0F3FBD8-02C2-4999-8D63-084853E422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026" y="1565198"/>
              <a:ext cx="1416035" cy="1476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Rectangle 16">
            <a:extLst>
              <a:ext uri="{FF2B5EF4-FFF2-40B4-BE49-F238E27FC236}">
                <a16:creationId xmlns:a16="http://schemas.microsoft.com/office/drawing/2014/main" id="{BB88609C-C4F0-438F-88D9-9938042EE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94" y="3476729"/>
            <a:ext cx="7086414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如果现在只有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颗颜色、大小都一样的珠子，还能表示出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6">
            <a:extLst>
              <a:ext uri="{FF2B5EF4-FFF2-40B4-BE49-F238E27FC236}">
                <a16:creationId xmlns:a16="http://schemas.microsoft.com/office/drawing/2014/main" id="{3408E199-9415-4D04-AE45-60C6C8091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3" y="296272"/>
            <a:ext cx="286014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二、探究新知</a:t>
            </a:r>
          </a:p>
        </p:txBody>
      </p: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533E0A39-C51F-4C8E-A491-E433968426F3}"/>
              </a:ext>
            </a:extLst>
          </p:cNvPr>
          <p:cNvGrpSpPr/>
          <p:nvPr/>
        </p:nvGrpSpPr>
        <p:grpSpPr>
          <a:xfrm>
            <a:off x="3810020" y="2074926"/>
            <a:ext cx="1793208" cy="2581518"/>
            <a:chOff x="3810020" y="2074926"/>
            <a:chExt cx="1793208" cy="2581518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BE60C4CF-A50E-44A5-B194-99BACBF85BF6}"/>
                </a:ext>
              </a:extLst>
            </p:cNvPr>
            <p:cNvGrpSpPr/>
            <p:nvPr/>
          </p:nvGrpSpPr>
          <p:grpSpPr>
            <a:xfrm>
              <a:off x="3810020" y="2074926"/>
              <a:ext cx="1793208" cy="2581518"/>
              <a:chOff x="1404011" y="3283527"/>
              <a:chExt cx="1971189" cy="3119004"/>
            </a:xfrm>
          </p:grpSpPr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id="{CFB9D7AE-639C-452A-8C9F-697C60045D51}"/>
                  </a:ext>
                </a:extLst>
              </p:cNvPr>
              <p:cNvGrpSpPr/>
              <p:nvPr/>
            </p:nvGrpSpPr>
            <p:grpSpPr>
              <a:xfrm>
                <a:off x="1404011" y="5486399"/>
                <a:ext cx="1971189" cy="916132"/>
                <a:chOff x="1336515" y="5389418"/>
                <a:chExt cx="1971184" cy="916132"/>
              </a:xfrm>
            </p:grpSpPr>
            <p:sp>
              <p:nvSpPr>
                <p:cNvPr id="48" name="矩形 47">
                  <a:extLst>
                    <a:ext uri="{FF2B5EF4-FFF2-40B4-BE49-F238E27FC236}">
                      <a16:creationId xmlns:a16="http://schemas.microsoft.com/office/drawing/2014/main" id="{E31E55DC-C9C0-4A2F-B9EB-2CC9D5D40D64}"/>
                    </a:ext>
                  </a:extLst>
                </p:cNvPr>
                <p:cNvSpPr/>
                <p:nvPr/>
              </p:nvSpPr>
              <p:spPr>
                <a:xfrm>
                  <a:off x="1383483" y="5389418"/>
                  <a:ext cx="1652831" cy="916132"/>
                </a:xfrm>
                <a:prstGeom prst="rect">
                  <a:avLst/>
                </a:prstGeom>
                <a:solidFill>
                  <a:srgbClr val="FFD22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3DDCEBB1-E8AB-432F-8999-2C039ED24EC6}"/>
                    </a:ext>
                  </a:extLst>
                </p:cNvPr>
                <p:cNvSpPr txBox="1"/>
                <p:nvPr/>
              </p:nvSpPr>
              <p:spPr>
                <a:xfrm>
                  <a:off x="1336515" y="5389418"/>
                  <a:ext cx="883390" cy="55778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zh-CN" altLang="en-US" sz="2400" b="1" dirty="0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十位</a:t>
                  </a:r>
                </a:p>
              </p:txBody>
            </p:sp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B4EE6B6D-2BA7-46F2-8FEE-3F5B7F1432BE}"/>
                    </a:ext>
                  </a:extLst>
                </p:cNvPr>
                <p:cNvSpPr txBox="1"/>
                <p:nvPr/>
              </p:nvSpPr>
              <p:spPr>
                <a:xfrm>
                  <a:off x="2202515" y="5389418"/>
                  <a:ext cx="1105184" cy="5577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zh-CN" altLang="en-US" sz="2400" b="1" dirty="0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个位</a:t>
                  </a:r>
                </a:p>
              </p:txBody>
            </p:sp>
          </p:grpSp>
          <p:sp>
            <p:nvSpPr>
              <p:cNvPr id="46" name="圆柱形 45">
                <a:extLst>
                  <a:ext uri="{FF2B5EF4-FFF2-40B4-BE49-F238E27FC236}">
                    <a16:creationId xmlns:a16="http://schemas.microsoft.com/office/drawing/2014/main" id="{2B782054-FC45-4461-A058-F3E98F08EA7E}"/>
                  </a:ext>
                </a:extLst>
              </p:cNvPr>
              <p:cNvSpPr/>
              <p:nvPr/>
            </p:nvSpPr>
            <p:spPr>
              <a:xfrm>
                <a:off x="1873962" y="3283527"/>
                <a:ext cx="45719" cy="2222045"/>
              </a:xfrm>
              <a:prstGeom prst="can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7" name="圆柱形 46">
                <a:extLst>
                  <a:ext uri="{FF2B5EF4-FFF2-40B4-BE49-F238E27FC236}">
                    <a16:creationId xmlns:a16="http://schemas.microsoft.com/office/drawing/2014/main" id="{65A7A188-35A6-4EB3-9B29-E62643682AE7}"/>
                  </a:ext>
                </a:extLst>
              </p:cNvPr>
              <p:cNvSpPr/>
              <p:nvPr/>
            </p:nvSpPr>
            <p:spPr>
              <a:xfrm>
                <a:off x="2594842" y="3283527"/>
                <a:ext cx="45719" cy="2222045"/>
              </a:xfrm>
              <a:prstGeom prst="can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EF633494-2694-48CC-A459-3D715819335E}"/>
                </a:ext>
              </a:extLst>
            </p:cNvPr>
            <p:cNvCxnSpPr>
              <a:cxnSpLocks/>
              <a:endCxn id="48" idx="2"/>
            </p:cNvCxnSpPr>
            <p:nvPr/>
          </p:nvCxnSpPr>
          <p:spPr bwMode="auto">
            <a:xfrm>
              <a:off x="4604547" y="3914054"/>
              <a:ext cx="0" cy="74238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ECC4E110-A4FD-483E-8251-A3ED4E86AA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52747" y="4326992"/>
              <a:ext cx="150359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6" name="Rectangle 16">
            <a:extLst>
              <a:ext uri="{FF2B5EF4-FFF2-40B4-BE49-F238E27FC236}">
                <a16:creationId xmlns:a16="http://schemas.microsoft.com/office/drawing/2014/main" id="{C7E7250D-91AC-40E2-989B-557C04F18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2162" y="922559"/>
            <a:ext cx="6770506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现在有了计数器，你能用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颗同样的珠子表示出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吗？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B08BA27B-0176-475D-8DBE-992E22D134C0}"/>
              </a:ext>
            </a:extLst>
          </p:cNvPr>
          <p:cNvSpPr txBox="1"/>
          <p:nvPr/>
        </p:nvSpPr>
        <p:spPr>
          <a:xfrm>
            <a:off x="4793986" y="4248444"/>
            <a:ext cx="3319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6A38B941-554F-4827-B93C-4A0C07897D15}"/>
              </a:ext>
            </a:extLst>
          </p:cNvPr>
          <p:cNvSpPr txBox="1"/>
          <p:nvPr/>
        </p:nvSpPr>
        <p:spPr>
          <a:xfrm>
            <a:off x="4045845" y="4261926"/>
            <a:ext cx="3319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7BF41C02-DC3C-4F85-A94C-7AD713F0388D}"/>
              </a:ext>
            </a:extLst>
          </p:cNvPr>
          <p:cNvSpPr/>
          <p:nvPr/>
        </p:nvSpPr>
        <p:spPr>
          <a:xfrm>
            <a:off x="4074399" y="1846129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A94FEB76-3947-4FFD-9B34-EFD1D4D971A9}"/>
              </a:ext>
            </a:extLst>
          </p:cNvPr>
          <p:cNvSpPr/>
          <p:nvPr/>
        </p:nvSpPr>
        <p:spPr>
          <a:xfrm>
            <a:off x="4730195" y="1846333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47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83951E-6 L -0.00225 0.3543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1771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83951E-6 L 0.00243 0.3540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1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80" grpId="0"/>
      <p:bldP spid="81" grpId="0"/>
      <p:bldP spid="51" grpId="1" animBg="1"/>
      <p:bldP spid="51" grpId="2" animBg="1"/>
      <p:bldP spid="52" grpId="1" animBg="1"/>
      <p:bldP spid="52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>
            <a:extLst>
              <a:ext uri="{FF2B5EF4-FFF2-40B4-BE49-F238E27FC236}">
                <a16:creationId xmlns:a16="http://schemas.microsoft.com/office/drawing/2014/main" id="{533E0A39-C51F-4C8E-A491-E433968426F3}"/>
              </a:ext>
            </a:extLst>
          </p:cNvPr>
          <p:cNvGrpSpPr/>
          <p:nvPr/>
        </p:nvGrpSpPr>
        <p:grpSpPr>
          <a:xfrm>
            <a:off x="2399700" y="2205528"/>
            <a:ext cx="1793208" cy="2581518"/>
            <a:chOff x="3810020" y="2074926"/>
            <a:chExt cx="1793208" cy="2581518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BE60C4CF-A50E-44A5-B194-99BACBF85BF6}"/>
                </a:ext>
              </a:extLst>
            </p:cNvPr>
            <p:cNvGrpSpPr/>
            <p:nvPr/>
          </p:nvGrpSpPr>
          <p:grpSpPr>
            <a:xfrm>
              <a:off x="3810020" y="2074926"/>
              <a:ext cx="1793208" cy="2581518"/>
              <a:chOff x="1404011" y="3283527"/>
              <a:chExt cx="1971189" cy="3119004"/>
            </a:xfrm>
          </p:grpSpPr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id="{CFB9D7AE-639C-452A-8C9F-697C60045D51}"/>
                  </a:ext>
                </a:extLst>
              </p:cNvPr>
              <p:cNvGrpSpPr/>
              <p:nvPr/>
            </p:nvGrpSpPr>
            <p:grpSpPr>
              <a:xfrm>
                <a:off x="1404011" y="5486399"/>
                <a:ext cx="1971189" cy="916132"/>
                <a:chOff x="1336515" y="5389418"/>
                <a:chExt cx="1971184" cy="916132"/>
              </a:xfrm>
            </p:grpSpPr>
            <p:sp>
              <p:nvSpPr>
                <p:cNvPr id="48" name="矩形 47">
                  <a:extLst>
                    <a:ext uri="{FF2B5EF4-FFF2-40B4-BE49-F238E27FC236}">
                      <a16:creationId xmlns:a16="http://schemas.microsoft.com/office/drawing/2014/main" id="{E31E55DC-C9C0-4A2F-B9EB-2CC9D5D40D64}"/>
                    </a:ext>
                  </a:extLst>
                </p:cNvPr>
                <p:cNvSpPr/>
                <p:nvPr/>
              </p:nvSpPr>
              <p:spPr>
                <a:xfrm>
                  <a:off x="1383483" y="5389418"/>
                  <a:ext cx="1652831" cy="916132"/>
                </a:xfrm>
                <a:prstGeom prst="rect">
                  <a:avLst/>
                </a:prstGeom>
                <a:solidFill>
                  <a:srgbClr val="FFD22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3DDCEBB1-E8AB-432F-8999-2C039ED24EC6}"/>
                    </a:ext>
                  </a:extLst>
                </p:cNvPr>
                <p:cNvSpPr txBox="1"/>
                <p:nvPr/>
              </p:nvSpPr>
              <p:spPr>
                <a:xfrm>
                  <a:off x="1336515" y="5389418"/>
                  <a:ext cx="883390" cy="55778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zh-CN" altLang="en-US" sz="2400" b="1" dirty="0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十位</a:t>
                  </a:r>
                </a:p>
              </p:txBody>
            </p:sp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B4EE6B6D-2BA7-46F2-8FEE-3F5B7F1432BE}"/>
                    </a:ext>
                  </a:extLst>
                </p:cNvPr>
                <p:cNvSpPr txBox="1"/>
                <p:nvPr/>
              </p:nvSpPr>
              <p:spPr>
                <a:xfrm>
                  <a:off x="2202515" y="5389418"/>
                  <a:ext cx="1105184" cy="5577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zh-CN" altLang="en-US" sz="2400" b="1" dirty="0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个位</a:t>
                  </a:r>
                </a:p>
              </p:txBody>
            </p:sp>
          </p:grpSp>
          <p:sp>
            <p:nvSpPr>
              <p:cNvPr id="46" name="圆柱形 45">
                <a:extLst>
                  <a:ext uri="{FF2B5EF4-FFF2-40B4-BE49-F238E27FC236}">
                    <a16:creationId xmlns:a16="http://schemas.microsoft.com/office/drawing/2014/main" id="{2B782054-FC45-4461-A058-F3E98F08EA7E}"/>
                  </a:ext>
                </a:extLst>
              </p:cNvPr>
              <p:cNvSpPr/>
              <p:nvPr/>
            </p:nvSpPr>
            <p:spPr>
              <a:xfrm>
                <a:off x="1873962" y="3283527"/>
                <a:ext cx="45719" cy="2222045"/>
              </a:xfrm>
              <a:prstGeom prst="can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7" name="圆柱形 46">
                <a:extLst>
                  <a:ext uri="{FF2B5EF4-FFF2-40B4-BE49-F238E27FC236}">
                    <a16:creationId xmlns:a16="http://schemas.microsoft.com/office/drawing/2014/main" id="{65A7A188-35A6-4EB3-9B29-E62643682AE7}"/>
                  </a:ext>
                </a:extLst>
              </p:cNvPr>
              <p:cNvSpPr/>
              <p:nvPr/>
            </p:nvSpPr>
            <p:spPr>
              <a:xfrm>
                <a:off x="2594842" y="3283527"/>
                <a:ext cx="45719" cy="2222045"/>
              </a:xfrm>
              <a:prstGeom prst="can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EF633494-2694-48CC-A459-3D715819335E}"/>
                </a:ext>
              </a:extLst>
            </p:cNvPr>
            <p:cNvCxnSpPr>
              <a:cxnSpLocks/>
              <a:endCxn id="48" idx="2"/>
            </p:cNvCxnSpPr>
            <p:nvPr/>
          </p:nvCxnSpPr>
          <p:spPr bwMode="auto">
            <a:xfrm>
              <a:off x="4604547" y="3914054"/>
              <a:ext cx="0" cy="74238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ECC4E110-A4FD-483E-8251-A3ED4E86AA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52747" y="4326992"/>
              <a:ext cx="150359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6" name="Rectangle 16">
            <a:extLst>
              <a:ext uri="{FF2B5EF4-FFF2-40B4-BE49-F238E27FC236}">
                <a16:creationId xmlns:a16="http://schemas.microsoft.com/office/drawing/2014/main" id="{C7E7250D-91AC-40E2-989B-557C04F18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9796" y="319343"/>
            <a:ext cx="6893015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用计数器拨一拨，并写出这个数。说一说你是怎么拨，怎么写的。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B08BA27B-0176-475D-8DBE-992E22D134C0}"/>
              </a:ext>
            </a:extLst>
          </p:cNvPr>
          <p:cNvSpPr txBox="1"/>
          <p:nvPr/>
        </p:nvSpPr>
        <p:spPr>
          <a:xfrm>
            <a:off x="3383666" y="4379046"/>
            <a:ext cx="3319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6A38B941-554F-4827-B93C-4A0C07897D15}"/>
              </a:ext>
            </a:extLst>
          </p:cNvPr>
          <p:cNvSpPr txBox="1"/>
          <p:nvPr/>
        </p:nvSpPr>
        <p:spPr>
          <a:xfrm>
            <a:off x="2635525" y="4392528"/>
            <a:ext cx="3319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7BF41C02-DC3C-4F85-A94C-7AD713F0388D}"/>
              </a:ext>
            </a:extLst>
          </p:cNvPr>
          <p:cNvSpPr/>
          <p:nvPr/>
        </p:nvSpPr>
        <p:spPr>
          <a:xfrm>
            <a:off x="2664079" y="1944154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A94FEB76-3947-4FFD-9B34-EFD1D4D971A9}"/>
              </a:ext>
            </a:extLst>
          </p:cNvPr>
          <p:cNvSpPr/>
          <p:nvPr/>
        </p:nvSpPr>
        <p:spPr>
          <a:xfrm>
            <a:off x="3307242" y="1976731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DE39874-5BAD-436A-BEFF-9D3B2C3F0A04}"/>
              </a:ext>
            </a:extLst>
          </p:cNvPr>
          <p:cNvGrpSpPr/>
          <p:nvPr/>
        </p:nvGrpSpPr>
        <p:grpSpPr>
          <a:xfrm>
            <a:off x="381110" y="2266958"/>
            <a:ext cx="1863200" cy="1426204"/>
            <a:chOff x="3866747" y="1542327"/>
            <a:chExt cx="2029859" cy="1510619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1644BE2E-1081-472E-8766-032CD2487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203110">
              <a:off x="4849422" y="1542327"/>
              <a:ext cx="1047183" cy="661344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AA42010D-ABE1-41C1-BDC2-0FF9B52470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6747" y="1576374"/>
              <a:ext cx="1416035" cy="1476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5BB94EEA-504D-45FB-A885-9A8C7FE09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203110">
              <a:off x="4849423" y="1753350"/>
              <a:ext cx="1047183" cy="661344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6B92FF73-7727-4795-88E5-52871B854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203110">
              <a:off x="4849423" y="1962434"/>
              <a:ext cx="1047183" cy="661344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D1ECA0AB-40B4-4412-A519-11E09FD46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203110">
              <a:off x="4849423" y="2160843"/>
              <a:ext cx="1047183" cy="661344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AE2CA02B-501F-4BBE-BFCB-89C5D526C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203110">
              <a:off x="4849423" y="2369924"/>
              <a:ext cx="1047183" cy="661344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sp>
        <p:nvSpPr>
          <p:cNvPr id="25" name="椭圆 24">
            <a:extLst>
              <a:ext uri="{FF2B5EF4-FFF2-40B4-BE49-F238E27FC236}">
                <a16:creationId xmlns:a16="http://schemas.microsoft.com/office/drawing/2014/main" id="{19320F03-9DC2-46B1-B91D-5B3D1D4A39AE}"/>
              </a:ext>
            </a:extLst>
          </p:cNvPr>
          <p:cNvSpPr/>
          <p:nvPr/>
        </p:nvSpPr>
        <p:spPr>
          <a:xfrm>
            <a:off x="3312514" y="1743762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3F380CE6-6FC6-4A9F-9449-056694659F21}"/>
              </a:ext>
            </a:extLst>
          </p:cNvPr>
          <p:cNvSpPr/>
          <p:nvPr/>
        </p:nvSpPr>
        <p:spPr>
          <a:xfrm>
            <a:off x="3318699" y="1516036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19432E02-B65A-41BF-9BD4-744F55B5D342}"/>
              </a:ext>
            </a:extLst>
          </p:cNvPr>
          <p:cNvSpPr/>
          <p:nvPr/>
        </p:nvSpPr>
        <p:spPr>
          <a:xfrm>
            <a:off x="3329491" y="1286011"/>
            <a:ext cx="346288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6DEB712-E3C7-4AD5-9B2E-6F83121ABF98}"/>
              </a:ext>
            </a:extLst>
          </p:cNvPr>
          <p:cNvSpPr/>
          <p:nvPr/>
        </p:nvSpPr>
        <p:spPr>
          <a:xfrm>
            <a:off x="3318699" y="1053266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9A853AC-B7FD-47A8-BC21-A5083B106B9E}"/>
              </a:ext>
            </a:extLst>
          </p:cNvPr>
          <p:cNvGrpSpPr/>
          <p:nvPr/>
        </p:nvGrpSpPr>
        <p:grpSpPr>
          <a:xfrm>
            <a:off x="4138799" y="1415441"/>
            <a:ext cx="4624091" cy="3165182"/>
            <a:chOff x="4138799" y="1415441"/>
            <a:chExt cx="4624091" cy="3165182"/>
          </a:xfrm>
        </p:grpSpPr>
        <p:sp>
          <p:nvSpPr>
            <p:cNvPr id="29" name=" 232">
              <a:extLst>
                <a:ext uri="{FF2B5EF4-FFF2-40B4-BE49-F238E27FC236}">
                  <a16:creationId xmlns:a16="http://schemas.microsoft.com/office/drawing/2014/main" id="{21022855-63DC-4A78-A6CE-A2657F0FBD12}"/>
                </a:ext>
              </a:extLst>
            </p:cNvPr>
            <p:cNvSpPr/>
            <p:nvPr/>
          </p:nvSpPr>
          <p:spPr bwMode="auto">
            <a:xfrm>
              <a:off x="4138799" y="2220871"/>
              <a:ext cx="3027890" cy="1696827"/>
            </a:xfrm>
            <a:prstGeom prst="wedgeRoundRectCallout">
              <a:avLst>
                <a:gd name="adj1" fmla="val 62929"/>
                <a:gd name="adj2" fmla="val -36406"/>
                <a:gd name="adj3" fmla="val 16667"/>
              </a:avLst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2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你还能在计数器上表示哪些十几的数呢？试一试，和同桌说一说。</a:t>
              </a:r>
              <a:endParaRPr lang="en-US" altLang="zh-CN" sz="2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308CB504-686A-4876-92FB-B2352F7C8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732" y="1415441"/>
              <a:ext cx="1600158" cy="31651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039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93 L 0.00243 0.3567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1787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0.00156 0.3552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1774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111E-6 L 0.00104 0.356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784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69136E-6 L 0.00034 0.3549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774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22222E-6 L 0.00034 0.3611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05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85185E-6 L 0.00034 0.360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0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51" grpId="0" animBg="1"/>
      <p:bldP spid="51" grpId="1" animBg="1"/>
      <p:bldP spid="52" grpId="0" animBg="1"/>
      <p:bldP spid="52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>
            <a:extLst>
              <a:ext uri="{FF2B5EF4-FFF2-40B4-BE49-F238E27FC236}">
                <a16:creationId xmlns:a16="http://schemas.microsoft.com/office/drawing/2014/main" id="{533E0A39-C51F-4C8E-A491-E433968426F3}"/>
              </a:ext>
            </a:extLst>
          </p:cNvPr>
          <p:cNvGrpSpPr/>
          <p:nvPr/>
        </p:nvGrpSpPr>
        <p:grpSpPr>
          <a:xfrm>
            <a:off x="2399700" y="2205528"/>
            <a:ext cx="1793208" cy="2581518"/>
            <a:chOff x="3810020" y="2074926"/>
            <a:chExt cx="1793208" cy="2581518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BE60C4CF-A50E-44A5-B194-99BACBF85BF6}"/>
                </a:ext>
              </a:extLst>
            </p:cNvPr>
            <p:cNvGrpSpPr/>
            <p:nvPr/>
          </p:nvGrpSpPr>
          <p:grpSpPr>
            <a:xfrm>
              <a:off x="3810020" y="2074926"/>
              <a:ext cx="1793208" cy="2581518"/>
              <a:chOff x="1404011" y="3283527"/>
              <a:chExt cx="1971189" cy="3119004"/>
            </a:xfrm>
          </p:grpSpPr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id="{CFB9D7AE-639C-452A-8C9F-697C60045D51}"/>
                  </a:ext>
                </a:extLst>
              </p:cNvPr>
              <p:cNvGrpSpPr/>
              <p:nvPr/>
            </p:nvGrpSpPr>
            <p:grpSpPr>
              <a:xfrm>
                <a:off x="1404011" y="5486399"/>
                <a:ext cx="1971189" cy="916132"/>
                <a:chOff x="1336515" y="5389418"/>
                <a:chExt cx="1971184" cy="916132"/>
              </a:xfrm>
            </p:grpSpPr>
            <p:sp>
              <p:nvSpPr>
                <p:cNvPr id="48" name="矩形 47">
                  <a:extLst>
                    <a:ext uri="{FF2B5EF4-FFF2-40B4-BE49-F238E27FC236}">
                      <a16:creationId xmlns:a16="http://schemas.microsoft.com/office/drawing/2014/main" id="{E31E55DC-C9C0-4A2F-B9EB-2CC9D5D40D64}"/>
                    </a:ext>
                  </a:extLst>
                </p:cNvPr>
                <p:cNvSpPr/>
                <p:nvPr/>
              </p:nvSpPr>
              <p:spPr>
                <a:xfrm>
                  <a:off x="1383483" y="5389418"/>
                  <a:ext cx="1652831" cy="916132"/>
                </a:xfrm>
                <a:prstGeom prst="rect">
                  <a:avLst/>
                </a:prstGeom>
                <a:solidFill>
                  <a:srgbClr val="FFD22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3DDCEBB1-E8AB-432F-8999-2C039ED24EC6}"/>
                    </a:ext>
                  </a:extLst>
                </p:cNvPr>
                <p:cNvSpPr txBox="1"/>
                <p:nvPr/>
              </p:nvSpPr>
              <p:spPr>
                <a:xfrm>
                  <a:off x="1336515" y="5389418"/>
                  <a:ext cx="883390" cy="55778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zh-CN" altLang="en-US" sz="2400" b="1" dirty="0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十位</a:t>
                  </a:r>
                </a:p>
              </p:txBody>
            </p:sp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B4EE6B6D-2BA7-46F2-8FEE-3F5B7F1432BE}"/>
                    </a:ext>
                  </a:extLst>
                </p:cNvPr>
                <p:cNvSpPr txBox="1"/>
                <p:nvPr/>
              </p:nvSpPr>
              <p:spPr>
                <a:xfrm>
                  <a:off x="2202515" y="5389418"/>
                  <a:ext cx="1105184" cy="55778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zh-CN" altLang="en-US" sz="2400" b="1" dirty="0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个位</a:t>
                  </a:r>
                </a:p>
              </p:txBody>
            </p:sp>
          </p:grpSp>
          <p:sp>
            <p:nvSpPr>
              <p:cNvPr id="46" name="圆柱形 45">
                <a:extLst>
                  <a:ext uri="{FF2B5EF4-FFF2-40B4-BE49-F238E27FC236}">
                    <a16:creationId xmlns:a16="http://schemas.microsoft.com/office/drawing/2014/main" id="{2B782054-FC45-4461-A058-F3E98F08EA7E}"/>
                  </a:ext>
                </a:extLst>
              </p:cNvPr>
              <p:cNvSpPr/>
              <p:nvPr/>
            </p:nvSpPr>
            <p:spPr>
              <a:xfrm>
                <a:off x="1873962" y="3283527"/>
                <a:ext cx="45719" cy="2222045"/>
              </a:xfrm>
              <a:prstGeom prst="can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7" name="圆柱形 46">
                <a:extLst>
                  <a:ext uri="{FF2B5EF4-FFF2-40B4-BE49-F238E27FC236}">
                    <a16:creationId xmlns:a16="http://schemas.microsoft.com/office/drawing/2014/main" id="{65A7A188-35A6-4EB3-9B29-E62643682AE7}"/>
                  </a:ext>
                </a:extLst>
              </p:cNvPr>
              <p:cNvSpPr/>
              <p:nvPr/>
            </p:nvSpPr>
            <p:spPr>
              <a:xfrm>
                <a:off x="2594842" y="3283527"/>
                <a:ext cx="45719" cy="2222045"/>
              </a:xfrm>
              <a:prstGeom prst="can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EF633494-2694-48CC-A459-3D715819335E}"/>
                </a:ext>
              </a:extLst>
            </p:cNvPr>
            <p:cNvCxnSpPr>
              <a:cxnSpLocks/>
              <a:endCxn id="48" idx="2"/>
            </p:cNvCxnSpPr>
            <p:nvPr/>
          </p:nvCxnSpPr>
          <p:spPr bwMode="auto">
            <a:xfrm>
              <a:off x="4604547" y="3914054"/>
              <a:ext cx="0" cy="74238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ECC4E110-A4FD-483E-8251-A3ED4E86AA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52747" y="4326992"/>
              <a:ext cx="150359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76" name="Rectangle 16">
            <a:extLst>
              <a:ext uri="{FF2B5EF4-FFF2-40B4-BE49-F238E27FC236}">
                <a16:creationId xmlns:a16="http://schemas.microsoft.com/office/drawing/2014/main" id="{C7E7250D-91AC-40E2-989B-557C04F18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492" y="299554"/>
            <a:ext cx="6893015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你们能在计数器上拨出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这个数吗？该怎么拨呢？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B08BA27B-0176-475D-8DBE-992E22D134C0}"/>
              </a:ext>
            </a:extLst>
          </p:cNvPr>
          <p:cNvSpPr txBox="1"/>
          <p:nvPr/>
        </p:nvSpPr>
        <p:spPr>
          <a:xfrm>
            <a:off x="3383666" y="4379046"/>
            <a:ext cx="3319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6A38B941-554F-4827-B93C-4A0C07897D15}"/>
              </a:ext>
            </a:extLst>
          </p:cNvPr>
          <p:cNvSpPr txBox="1"/>
          <p:nvPr/>
        </p:nvSpPr>
        <p:spPr>
          <a:xfrm>
            <a:off x="2635525" y="4392528"/>
            <a:ext cx="3319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7BF41C02-DC3C-4F85-A94C-7AD713F0388D}"/>
              </a:ext>
            </a:extLst>
          </p:cNvPr>
          <p:cNvSpPr/>
          <p:nvPr/>
        </p:nvSpPr>
        <p:spPr>
          <a:xfrm>
            <a:off x="2664079" y="1944154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19320F03-9DC2-46B1-B91D-5B3D1D4A39AE}"/>
              </a:ext>
            </a:extLst>
          </p:cNvPr>
          <p:cNvSpPr/>
          <p:nvPr/>
        </p:nvSpPr>
        <p:spPr>
          <a:xfrm>
            <a:off x="2664079" y="1718295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 232">
            <a:extLst>
              <a:ext uri="{FF2B5EF4-FFF2-40B4-BE49-F238E27FC236}">
                <a16:creationId xmlns:a16="http://schemas.microsoft.com/office/drawing/2014/main" id="{21022855-63DC-4A78-A6CE-A2657F0FBD12}"/>
              </a:ext>
            </a:extLst>
          </p:cNvPr>
          <p:cNvSpPr/>
          <p:nvPr/>
        </p:nvSpPr>
        <p:spPr bwMode="auto">
          <a:xfrm>
            <a:off x="4097844" y="1271180"/>
            <a:ext cx="2819201" cy="1345948"/>
          </a:xfrm>
          <a:prstGeom prst="wedgeRoundRectCallout">
            <a:avLst>
              <a:gd name="adj1" fmla="val 72249"/>
              <a:gd name="adj2" fmla="val -13760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2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你们能写出</a:t>
            </a:r>
            <a:r>
              <a:rPr lang="en-US" altLang="zh-CN" sz="2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这个数吗？为什么这样写？</a:t>
            </a:r>
            <a:endParaRPr lang="en-US" altLang="zh-CN" sz="26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308CB504-686A-4876-92FB-B2352F7C8C9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732" y="1415441"/>
            <a:ext cx="1600158" cy="3165182"/>
          </a:xfrm>
          <a:prstGeom prst="rect">
            <a:avLst/>
          </a:prstGeom>
        </p:spPr>
      </p:pic>
      <p:sp>
        <p:nvSpPr>
          <p:cNvPr id="36" name=" 232">
            <a:extLst>
              <a:ext uri="{FF2B5EF4-FFF2-40B4-BE49-F238E27FC236}">
                <a16:creationId xmlns:a16="http://schemas.microsoft.com/office/drawing/2014/main" id="{5A071C2E-262D-4AFD-9206-E47E15984ECA}"/>
              </a:ext>
            </a:extLst>
          </p:cNvPr>
          <p:cNvSpPr/>
          <p:nvPr/>
        </p:nvSpPr>
        <p:spPr bwMode="auto">
          <a:xfrm>
            <a:off x="4343407" y="1262200"/>
            <a:ext cx="2584926" cy="1345948"/>
          </a:xfrm>
          <a:prstGeom prst="wedgeRoundRectCallout">
            <a:avLst>
              <a:gd name="adj1" fmla="val 73428"/>
              <a:gd name="adj2" fmla="val -13194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2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个位上的“</a:t>
            </a:r>
            <a:r>
              <a:rPr lang="en-US" altLang="zh-CN" sz="2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”不写行不行？为什么？</a:t>
            </a:r>
            <a:endParaRPr lang="en-US" altLang="zh-CN" sz="26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14DB9AA-D656-44DD-A9EC-C57E1EF1F57A}"/>
              </a:ext>
            </a:extLst>
          </p:cNvPr>
          <p:cNvGrpSpPr/>
          <p:nvPr/>
        </p:nvGrpSpPr>
        <p:grpSpPr>
          <a:xfrm>
            <a:off x="646446" y="2300447"/>
            <a:ext cx="1900031" cy="1414199"/>
            <a:chOff x="381110" y="2299103"/>
            <a:chExt cx="1900031" cy="1414199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AA42010D-ABE1-41C1-BDC2-0FF9B52470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110" y="2299103"/>
              <a:ext cx="1299773" cy="1394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CC887419-B1F8-48EF-85DC-8814BBDD9A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1368" y="2319242"/>
              <a:ext cx="1299773" cy="1394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椭圆 3">
            <a:extLst>
              <a:ext uri="{FF2B5EF4-FFF2-40B4-BE49-F238E27FC236}">
                <a16:creationId xmlns:a16="http://schemas.microsoft.com/office/drawing/2014/main" id="{59EA58AC-CE92-45E8-BFC1-C8CF28526197}"/>
              </a:ext>
            </a:extLst>
          </p:cNvPr>
          <p:cNvSpPr/>
          <p:nvPr/>
        </p:nvSpPr>
        <p:spPr bwMode="auto">
          <a:xfrm>
            <a:off x="3254087" y="4438058"/>
            <a:ext cx="600013" cy="383117"/>
          </a:xfrm>
          <a:prstGeom prst="ellipse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42AD2A5-9418-4EBF-9A73-9F0F7D54C975}"/>
              </a:ext>
            </a:extLst>
          </p:cNvPr>
          <p:cNvGrpSpPr/>
          <p:nvPr/>
        </p:nvGrpSpPr>
        <p:grpSpPr>
          <a:xfrm>
            <a:off x="4131717" y="3350797"/>
            <a:ext cx="3512723" cy="1345948"/>
            <a:chOff x="4193541" y="3371726"/>
            <a:chExt cx="3512723" cy="1345948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6C53F411-D2C0-4642-8C7B-E3B7C8422A88}"/>
                </a:ext>
              </a:extLst>
            </p:cNvPr>
            <p:cNvSpPr/>
            <p:nvPr/>
          </p:nvSpPr>
          <p:spPr bwMode="auto">
            <a:xfrm>
              <a:off x="4193541" y="3371726"/>
              <a:ext cx="3512723" cy="1345948"/>
            </a:xfrm>
            <a:prstGeom prst="roundRect">
              <a:avLst/>
            </a:prstGeom>
            <a:solidFill>
              <a:schemeClr val="accent5"/>
            </a:solidFill>
            <a:ln w="28575" cap="flat" cmpd="sng" algn="ctr">
              <a:solidFill>
                <a:schemeClr val="accent5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2572984-7ED0-4D3E-8432-9D69ABBDDA22}"/>
                </a:ext>
              </a:extLst>
            </p:cNvPr>
            <p:cNvSpPr/>
            <p:nvPr/>
          </p:nvSpPr>
          <p:spPr>
            <a:xfrm>
              <a:off x="4253537" y="3389837"/>
              <a:ext cx="3420465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hangingPunct="1"/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不行，如果不写“</a:t>
              </a: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”，就只能表示 </a:t>
              </a:r>
              <a:r>
                <a:rPr lang="en-US" altLang="zh-CN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 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个一。</a:t>
              </a:r>
              <a:r>
                <a:rPr lang="en-US" altLang="zh-CN" sz="26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26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起占位作用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7390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93 L 1.66667E-6 0.3586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96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83951E-6 L -0.0007 0.3577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51" grpId="0" animBg="1"/>
      <p:bldP spid="51" grpId="1" animBg="1"/>
      <p:bldP spid="25" grpId="0" animBg="1"/>
      <p:bldP spid="25" grpId="1" animBg="1"/>
      <p:bldP spid="29" grpId="0" animBg="1"/>
      <p:bldP spid="29" grpId="1" animBg="1"/>
      <p:bldP spid="36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DBE89971-9970-47A6-A752-932745129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55" y="375580"/>
            <a:ext cx="1921703" cy="5842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itchFamily="34" charset="-127"/>
                <a:ea typeface="黑体" panose="02010609060101010101" charset="-122"/>
              </a:rPr>
              <a:t>归纳总结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98DFAB3-CA62-4E32-8476-F719EC4B2EAC}"/>
              </a:ext>
            </a:extLst>
          </p:cNvPr>
          <p:cNvSpPr/>
          <p:nvPr/>
        </p:nvSpPr>
        <p:spPr>
          <a:xfrm>
            <a:off x="1104991" y="1581176"/>
            <a:ext cx="6934018" cy="2595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在写数时一定要分清数位，有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个十在十位上写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个十在十位上写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，有几个一就在个位上写几。注意先写十位上的数，再写个位上的数，从高位写起。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F40CB8F-67C0-4698-87F1-354C8AE2344D}"/>
              </a:ext>
            </a:extLst>
          </p:cNvPr>
          <p:cNvSpPr/>
          <p:nvPr/>
        </p:nvSpPr>
        <p:spPr>
          <a:xfrm>
            <a:off x="2626004" y="839781"/>
            <a:ext cx="3891992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怎样写出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11~20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这些数？</a:t>
            </a:r>
          </a:p>
        </p:txBody>
      </p:sp>
    </p:spTree>
    <p:extLst>
      <p:ext uri="{BB962C8B-B14F-4D97-AF65-F5344CB8AC3E}">
        <p14:creationId xmlns:p14="http://schemas.microsoft.com/office/powerpoint/2010/main" val="243064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8EC6B61-7DA5-48BD-B252-B618A9B0DDD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3506" y="514404"/>
            <a:ext cx="2209742" cy="4370966"/>
          </a:xfrm>
          <a:prstGeom prst="rect">
            <a:avLst/>
          </a:prstGeom>
        </p:spPr>
      </p:pic>
      <p:sp>
        <p:nvSpPr>
          <p:cNvPr id="6" name=" 232">
            <a:extLst>
              <a:ext uri="{FF2B5EF4-FFF2-40B4-BE49-F238E27FC236}">
                <a16:creationId xmlns:a16="http://schemas.microsoft.com/office/drawing/2014/main" id="{B4B57D48-03C2-4ADF-89F1-03E63FC99AED}"/>
              </a:ext>
            </a:extLst>
          </p:cNvPr>
          <p:cNvSpPr/>
          <p:nvPr/>
        </p:nvSpPr>
        <p:spPr bwMode="auto">
          <a:xfrm>
            <a:off x="2514654" y="1454419"/>
            <a:ext cx="5867246" cy="2488895"/>
          </a:xfrm>
          <a:prstGeom prst="wedgeRoundRectCallout">
            <a:avLst>
              <a:gd name="adj1" fmla="val -55749"/>
              <a:gd name="adj2" fmla="val -28852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我们认识了</a:t>
            </a: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11~20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这些数，你们都会写这些数吗？书写时，应注意些什么才能写得好呢？大家写一写这些数吧！</a:t>
            </a:r>
            <a:endParaRPr lang="en-US" altLang="zh-CN" sz="28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31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A26ECD8E-86CA-4C1F-B8F4-DA4DA9BF6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864"/>
            <a:ext cx="3047920" cy="5841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三、巩固练习</a:t>
            </a:r>
          </a:p>
        </p:txBody>
      </p:sp>
      <p:sp>
        <p:nvSpPr>
          <p:cNvPr id="20484" name="TextBox 11">
            <a:extLst>
              <a:ext uri="{FF2B5EF4-FFF2-40B4-BE49-F238E27FC236}">
                <a16:creationId xmlns:a16="http://schemas.microsoft.com/office/drawing/2014/main" id="{8C6ED7C7-D3D0-43D7-B536-2B584DB9E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28" y="1663549"/>
            <a:ext cx="33528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P77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5" name="Rectangle 9">
            <a:extLst>
              <a:ext uri="{FF2B5EF4-FFF2-40B4-BE49-F238E27FC236}">
                <a16:creationId xmlns:a16="http://schemas.microsoft.com/office/drawing/2014/main" id="{0B16A8BF-88C0-46D5-A411-36C832C19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504978"/>
            <a:ext cx="335282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写一写，读一读。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6C2F0E-4D2A-4612-B291-B42B35126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07499"/>
            <a:ext cx="2057358" cy="609171"/>
          </a:xfrm>
          <a:prstGeom prst="rect">
            <a:avLst/>
          </a:prstGeom>
        </p:spPr>
      </p:pic>
      <p:sp>
        <p:nvSpPr>
          <p:cNvPr id="23" name="Rectangle 9">
            <a:extLst>
              <a:ext uri="{FF2B5EF4-FFF2-40B4-BE49-F238E27FC236}">
                <a16:creationId xmlns:a16="http://schemas.microsoft.com/office/drawing/2014/main" id="{8F67E9F9-6A2A-41E5-98F7-35BB05FDF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1491" y="4221595"/>
            <a:ext cx="159886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  ）</a:t>
            </a:r>
          </a:p>
        </p:txBody>
      </p:sp>
      <p:sp>
        <p:nvSpPr>
          <p:cNvPr id="24" name="Rectangle 9">
            <a:extLst>
              <a:ext uri="{FF2B5EF4-FFF2-40B4-BE49-F238E27FC236}">
                <a16:creationId xmlns:a16="http://schemas.microsoft.com/office/drawing/2014/main" id="{62DB83E6-B5FF-4841-B1FB-1C1DA1BA2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924" y="4165950"/>
            <a:ext cx="166584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 ）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E361868-1269-4764-BB1E-F2FE209FECD4}"/>
              </a:ext>
            </a:extLst>
          </p:cNvPr>
          <p:cNvSpPr/>
          <p:nvPr/>
        </p:nvSpPr>
        <p:spPr>
          <a:xfrm>
            <a:off x="2805858" y="423993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2E26682-8B87-4337-85E1-F0B8C47DB349}"/>
              </a:ext>
            </a:extLst>
          </p:cNvPr>
          <p:cNvSpPr/>
          <p:nvPr/>
        </p:nvSpPr>
        <p:spPr>
          <a:xfrm>
            <a:off x="5609975" y="4184288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2E36F46-3736-4BDE-B9E7-E4BF8A794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435" y="2146368"/>
            <a:ext cx="1752586" cy="201958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2CA58D1-4C5E-488F-8B91-86D96B225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792" y="2099996"/>
            <a:ext cx="1786186" cy="20652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994672C-B31B-4E2E-B7F9-8EB816C92B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56" y="1585112"/>
            <a:ext cx="3982369" cy="3272578"/>
          </a:xfrm>
          <a:prstGeom prst="rect">
            <a:avLst/>
          </a:prstGeom>
        </p:spPr>
      </p:pic>
      <p:sp>
        <p:nvSpPr>
          <p:cNvPr id="20484" name="TextBox 11">
            <a:extLst>
              <a:ext uri="{FF2B5EF4-FFF2-40B4-BE49-F238E27FC236}">
                <a16:creationId xmlns:a16="http://schemas.microsoft.com/office/drawing/2014/main" id="{8C6ED7C7-D3D0-43D7-B536-2B584DB9E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56" y="1115946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P77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5" name="Rectangle 9">
            <a:extLst>
              <a:ext uri="{FF2B5EF4-FFF2-40B4-BE49-F238E27FC236}">
                <a16:creationId xmlns:a16="http://schemas.microsoft.com/office/drawing/2014/main" id="{0B16A8BF-88C0-46D5-A411-36C832C19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44590"/>
            <a:ext cx="2238691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我说你摆。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6C2F0E-4D2A-4612-B291-B42B35126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2268"/>
            <a:ext cx="2057358" cy="60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20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6">
            <a:extLst>
              <a:ext uri="{FF2B5EF4-FFF2-40B4-BE49-F238E27FC236}">
                <a16:creationId xmlns:a16="http://schemas.microsoft.com/office/drawing/2014/main" id="{29CB3C27-207F-4E57-B47A-AC9B345C3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55" y="375580"/>
            <a:ext cx="3313143" cy="58420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四、课堂小结</a:t>
            </a:r>
          </a:p>
        </p:txBody>
      </p:sp>
      <p:sp>
        <p:nvSpPr>
          <p:cNvPr id="11" name=" 232">
            <a:extLst>
              <a:ext uri="{FF2B5EF4-FFF2-40B4-BE49-F238E27FC236}">
                <a16:creationId xmlns:a16="http://schemas.microsoft.com/office/drawing/2014/main" id="{CB9FA4D7-B2E4-4B3A-8746-BECCF9653506}"/>
              </a:ext>
            </a:extLst>
          </p:cNvPr>
          <p:cNvSpPr/>
          <p:nvPr/>
        </p:nvSpPr>
        <p:spPr bwMode="auto">
          <a:xfrm>
            <a:off x="1752674" y="1733572"/>
            <a:ext cx="4267088" cy="1904950"/>
          </a:xfrm>
          <a:prstGeom prst="wedgeRoundRectCallout">
            <a:avLst>
              <a:gd name="adj1" fmla="val 65582"/>
              <a:gd name="adj2" fmla="val -35000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通过本节课的学习，你们有哪些收获呢？</a:t>
            </a:r>
            <a:endParaRPr lang="en-US" altLang="zh-CN" sz="32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E3361B-C6A2-4067-8D1D-1B79AFF82F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346" y="1200186"/>
            <a:ext cx="1600158" cy="3165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 主题​​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​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850</TotalTime>
  <Pages>0</Pages>
  <Words>367</Words>
  <Characters>0</Characters>
  <Application>Microsoft Office PowerPoint</Application>
  <PresentationFormat>全屏显示(16:9)</PresentationFormat>
  <Lines>0</Lines>
  <Paragraphs>46</Paragraphs>
  <Slides>13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Gulim</vt:lpstr>
      <vt:lpstr>黑体</vt:lpstr>
      <vt:lpstr>楷体</vt:lpstr>
      <vt:lpstr>Arial</vt:lpstr>
      <vt:lpstr>Times New Roman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471</cp:revision>
  <dcterms:created xsi:type="dcterms:W3CDTF">2016-04-21T10:21:58Z</dcterms:created>
  <dcterms:modified xsi:type="dcterms:W3CDTF">2024-08-27T03:16:47Z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2052-11.1.0.9740</vt:lpwstr>
  </property>
</Properties>
</file>