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9" r:id="rId1"/>
  </p:sldMasterIdLst>
  <p:notesMasterIdLst>
    <p:notesMasterId r:id="rId16"/>
  </p:notesMasterIdLst>
  <p:sldIdLst>
    <p:sldId id="256" r:id="rId2"/>
    <p:sldId id="377" r:id="rId3"/>
    <p:sldId id="533" r:id="rId4"/>
    <p:sldId id="526" r:id="rId5"/>
    <p:sldId id="535" r:id="rId6"/>
    <p:sldId id="536" r:id="rId7"/>
    <p:sldId id="537" r:id="rId8"/>
    <p:sldId id="538" r:id="rId9"/>
    <p:sldId id="473" r:id="rId10"/>
    <p:sldId id="532" r:id="rId11"/>
    <p:sldId id="277" r:id="rId12"/>
    <p:sldId id="523" r:id="rId13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4">
          <p15:clr>
            <a:srgbClr val="A4A3A4"/>
          </p15:clr>
        </p15:guide>
        <p15:guide id="2" pos="29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C4200"/>
    <a:srgbClr val="FF00FF"/>
    <a:srgbClr val="FFC165"/>
    <a:srgbClr val="FFD08B"/>
    <a:srgbClr val="4ED24E"/>
    <a:srgbClr val="84E084"/>
    <a:srgbClr val="33CC33"/>
    <a:srgbClr val="FD4E00"/>
    <a:srgbClr val="F94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87807" autoAdjust="0"/>
  </p:normalViewPr>
  <p:slideViewPr>
    <p:cSldViewPr>
      <p:cViewPr varScale="1">
        <p:scale>
          <a:sx n="149" d="100"/>
          <a:sy n="149" d="100"/>
        </p:scale>
        <p:origin x="504" y="114"/>
      </p:cViewPr>
      <p:guideLst>
        <p:guide orient="horz" pos="1644"/>
        <p:guide pos="29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A266784-80D7-4A5A-9046-7398E18385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FAC901B-9608-4A19-BA83-33F4A1694BF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BDE79153-412F-48E2-9626-6F4C7734C8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6149" name="备注占位符 4">
            <a:extLst>
              <a:ext uri="{FF2B5EF4-FFF2-40B4-BE49-F238E27FC236}">
                <a16:creationId xmlns:a16="http://schemas.microsoft.com/office/drawing/2014/main" id="{B054B0AF-9A95-4298-9487-BBA02670EEEC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70F482E-7217-4E3D-8B77-63A4DCBABCF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A57451A-15FE-4B14-89A5-4007DFD2DC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4294BD8-BFE1-48EC-BA0F-1A54FBBB1D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A07A720A-6937-414B-9A5C-4DF93DC4679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408624AE-E84B-42D4-AE7F-C82963211D3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FEFDF743-92A6-4132-ACD9-44E6FA465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9613B6D2-CA0D-4BBC-8093-883E0D08E480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88F3B26E-3AA2-4750-A751-58D9D8488E1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9E23173A-E17C-44A4-B4D3-DCB9DD43D0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1A601E57-509D-418A-9764-5702F7D28B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820AFC1D-B652-4616-812A-FABED600F193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786C9F8C-C06F-48A7-A396-9DBABFFFAD2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5E2544FA-D8D1-4D2D-8C8C-85AB013D8136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5BCA391B-523C-414E-9EBA-9BEE0290A768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B6028DAC-2DC3-4954-8964-2C14BC963FE0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6FA72AFC-DDE4-4AD8-99C2-A2416D6D7B92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BFE95AB2-A66B-4F03-8344-EC1F7BEE4EFA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97FFF85B-B631-4FA4-A0CD-3AD2F397F1B0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4F330C15-2478-40A7-B6B9-A3D916EA81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FD688488-E367-4535-A057-E54AB318F54E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64749190-E786-48C9-AD7D-705A6D92B527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473775D8-288B-49B1-9C76-76D77F092082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3860F705-6E7A-47E2-BCD5-07CFA3CEAD4D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9E98547D-28CC-4EE4-AFF1-1624EDE452AA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7E0253BC-E7B2-4AFB-B7AF-E5F6BA2997AA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9693114D-5185-4B02-B1D4-9F89FF2F89B3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29E2507D-11FF-4FDC-8229-42B3EEFDD7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0EA08A7D-8A68-4AAD-8A9F-9FDCB89EFDB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4D94506-25FB-4153-A06E-3CDD60757C9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4D6427E-51B8-44DB-8600-DB05950B306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DCB3100-8878-4C49-B53E-8AB330F562B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7F13BA1E-B00A-49E6-88C8-864F23B5F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503" y="121443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A269853B-1646-4261-ADAE-EFE2A9D7E4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4">
            <a:extLst>
              <a:ext uri="{FF2B5EF4-FFF2-40B4-BE49-F238E27FC236}">
                <a16:creationId xmlns:a16="http://schemas.microsoft.com/office/drawing/2014/main" id="{CC14649F-73C9-4903-85A2-F740B725084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95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11F8E77-2682-4B9F-8AE0-70E5B482C04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5BFCC77-49B0-425B-B262-32180CA5FA22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756A63C-86E2-4C31-8DC2-FA908A107F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9506" y="281836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623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5954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panose="020B0604020202020204" pitchFamily="34" charset="0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2">
            <a:extLst>
              <a:ext uri="{FF2B5EF4-FFF2-40B4-BE49-F238E27FC236}">
                <a16:creationId xmlns:a16="http://schemas.microsoft.com/office/drawing/2014/main" id="{70ED0F5E-CCC2-4468-9A9D-F398C4698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069" y="2744151"/>
            <a:ext cx="5333860" cy="818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以内数的顺序</a:t>
            </a:r>
          </a:p>
        </p:txBody>
      </p:sp>
      <p:sp>
        <p:nvSpPr>
          <p:cNvPr id="1029" name="矩形 2">
            <a:extLst>
              <a:ext uri="{FF2B5EF4-FFF2-40B4-BE49-F238E27FC236}">
                <a16:creationId xmlns:a16="http://schemas.microsoft.com/office/drawing/2014/main" id="{553259D2-90D6-403D-97F2-27F8D05E5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50" y="1387856"/>
            <a:ext cx="5941898" cy="117750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四 11~20的认识</a:t>
            </a:r>
          </a:p>
        </p:txBody>
      </p:sp>
      <p:sp>
        <p:nvSpPr>
          <p:cNvPr id="7173" name="副标题 6">
            <a:extLst>
              <a:ext uri="{FF2B5EF4-FFF2-40B4-BE49-F238E27FC236}">
                <a16:creationId xmlns:a16="http://schemas.microsoft.com/office/drawing/2014/main" id="{9B007DEC-4020-4C3A-8644-097BF5B9B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6193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84E2DB51-7853-4AD5-A383-BDBA344BB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2" y="296272"/>
            <a:ext cx="274055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一、复习导入</a:t>
            </a: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374F881C-ACBC-4B66-9A09-D5DC16FE1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9980" y="1131483"/>
            <a:ext cx="7373178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你能按从小到大的顺序给它们排排队吗？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5FEE38F0-2427-4D4E-97CA-8F128242E54C}"/>
              </a:ext>
            </a:extLst>
          </p:cNvPr>
          <p:cNvGrpSpPr/>
          <p:nvPr/>
        </p:nvGrpSpPr>
        <p:grpSpPr>
          <a:xfrm>
            <a:off x="1828872" y="2069782"/>
            <a:ext cx="533386" cy="584775"/>
            <a:chOff x="2286060" y="2507956"/>
            <a:chExt cx="533386" cy="584775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B95A024F-CE1F-44C7-9032-16C9565E1DEC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" name="Rectangle 16">
              <a:extLst>
                <a:ext uri="{FF2B5EF4-FFF2-40B4-BE49-F238E27FC236}">
                  <a16:creationId xmlns:a16="http://schemas.microsoft.com/office/drawing/2014/main" id="{2BF9CF2B-B407-4E37-B561-DCFF51347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FC4C063A-5745-4058-BB1B-FEC31455601A}"/>
              </a:ext>
            </a:extLst>
          </p:cNvPr>
          <p:cNvGrpSpPr/>
          <p:nvPr/>
        </p:nvGrpSpPr>
        <p:grpSpPr>
          <a:xfrm>
            <a:off x="2778778" y="2069782"/>
            <a:ext cx="533386" cy="584775"/>
            <a:chOff x="2286060" y="2507956"/>
            <a:chExt cx="533386" cy="584775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6D0FFEC-11FE-412A-84AD-BF3A248ADD85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16">
              <a:extLst>
                <a:ext uri="{FF2B5EF4-FFF2-40B4-BE49-F238E27FC236}">
                  <a16:creationId xmlns:a16="http://schemas.microsoft.com/office/drawing/2014/main" id="{3788CFBC-850F-407E-9B35-8CA56A0389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F9958E2-6A3F-4186-B2A7-2287405EB564}"/>
              </a:ext>
            </a:extLst>
          </p:cNvPr>
          <p:cNvGrpSpPr/>
          <p:nvPr/>
        </p:nvGrpSpPr>
        <p:grpSpPr>
          <a:xfrm>
            <a:off x="3716663" y="2069781"/>
            <a:ext cx="533386" cy="584775"/>
            <a:chOff x="2286060" y="2507956"/>
            <a:chExt cx="533386" cy="584775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7E74B6E-3271-44A2-8B61-5EE69C8E492A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16">
              <a:extLst>
                <a:ext uri="{FF2B5EF4-FFF2-40B4-BE49-F238E27FC236}">
                  <a16:creationId xmlns:a16="http://schemas.microsoft.com/office/drawing/2014/main" id="{98577D98-C080-4092-9F21-2E6F0742A3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914DE37F-1AB3-47E0-A558-3C766D0A8E60}"/>
              </a:ext>
            </a:extLst>
          </p:cNvPr>
          <p:cNvGrpSpPr/>
          <p:nvPr/>
        </p:nvGrpSpPr>
        <p:grpSpPr>
          <a:xfrm>
            <a:off x="4590371" y="2058605"/>
            <a:ext cx="533386" cy="584775"/>
            <a:chOff x="2286060" y="2507956"/>
            <a:chExt cx="533386" cy="584775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4F5BDC03-2EA8-4458-BE18-8AA3574F38C7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6">
              <a:extLst>
                <a:ext uri="{FF2B5EF4-FFF2-40B4-BE49-F238E27FC236}">
                  <a16:creationId xmlns:a16="http://schemas.microsoft.com/office/drawing/2014/main" id="{090E7286-05AF-4F50-9180-80D8C56767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B0AE4E5-DDCC-4EF8-8C5A-598A8B7FE33B}"/>
              </a:ext>
            </a:extLst>
          </p:cNvPr>
          <p:cNvGrpSpPr/>
          <p:nvPr/>
        </p:nvGrpSpPr>
        <p:grpSpPr>
          <a:xfrm>
            <a:off x="5550468" y="2058605"/>
            <a:ext cx="533386" cy="584775"/>
            <a:chOff x="2286060" y="2507956"/>
            <a:chExt cx="533386" cy="58477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AF6A616-86F4-44BE-AFA9-770F8D974197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6">
              <a:extLst>
                <a:ext uri="{FF2B5EF4-FFF2-40B4-BE49-F238E27FC236}">
                  <a16:creationId xmlns:a16="http://schemas.microsoft.com/office/drawing/2014/main" id="{60B78149-A8FE-4932-9544-F33D8F4D6F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4516DAE0-BECC-4A62-9800-838CD2823BC3}"/>
              </a:ext>
            </a:extLst>
          </p:cNvPr>
          <p:cNvGrpSpPr/>
          <p:nvPr/>
        </p:nvGrpSpPr>
        <p:grpSpPr>
          <a:xfrm>
            <a:off x="6510566" y="2038364"/>
            <a:ext cx="533386" cy="584775"/>
            <a:chOff x="2286060" y="2507956"/>
            <a:chExt cx="533386" cy="584775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94BF3F31-6646-451D-B732-20D060AE8081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id="{672CD206-352A-4811-AFE8-A57CFF8A86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FA2FED0D-2FED-4314-8054-1EA5C89F75D9}"/>
              </a:ext>
            </a:extLst>
          </p:cNvPr>
          <p:cNvGrpSpPr/>
          <p:nvPr/>
        </p:nvGrpSpPr>
        <p:grpSpPr>
          <a:xfrm>
            <a:off x="1826762" y="2069781"/>
            <a:ext cx="533386" cy="584775"/>
            <a:chOff x="2286060" y="2507956"/>
            <a:chExt cx="533386" cy="584775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C31F7F93-D472-4138-B11A-39369F5EA55B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16">
              <a:extLst>
                <a:ext uri="{FF2B5EF4-FFF2-40B4-BE49-F238E27FC236}">
                  <a16:creationId xmlns:a16="http://schemas.microsoft.com/office/drawing/2014/main" id="{DF4278CA-7985-4903-9C08-A7FA665F5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3FC5EEA0-69EC-49A4-8D05-804EFF45F1C3}"/>
              </a:ext>
            </a:extLst>
          </p:cNvPr>
          <p:cNvGrpSpPr/>
          <p:nvPr/>
        </p:nvGrpSpPr>
        <p:grpSpPr>
          <a:xfrm>
            <a:off x="2778778" y="2071097"/>
            <a:ext cx="533386" cy="584775"/>
            <a:chOff x="2286060" y="2507956"/>
            <a:chExt cx="533386" cy="584775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57C8B4AC-5381-4274-8A83-061069F8BC6F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16">
              <a:extLst>
                <a:ext uri="{FF2B5EF4-FFF2-40B4-BE49-F238E27FC236}">
                  <a16:creationId xmlns:a16="http://schemas.microsoft.com/office/drawing/2014/main" id="{D254AB45-6936-4179-8CAE-5CEF155EB9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23DDA05D-F471-423D-B685-4A9C7902CC2F}"/>
              </a:ext>
            </a:extLst>
          </p:cNvPr>
          <p:cNvGrpSpPr/>
          <p:nvPr/>
        </p:nvGrpSpPr>
        <p:grpSpPr>
          <a:xfrm>
            <a:off x="3716663" y="2071096"/>
            <a:ext cx="533386" cy="584775"/>
            <a:chOff x="2286060" y="2507956"/>
            <a:chExt cx="533386" cy="584775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571FAB44-3D2B-4D8D-B705-AB25D494119A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16">
              <a:extLst>
                <a:ext uri="{FF2B5EF4-FFF2-40B4-BE49-F238E27FC236}">
                  <a16:creationId xmlns:a16="http://schemas.microsoft.com/office/drawing/2014/main" id="{F29B0745-CD34-4AAC-91DA-C4A03BD6DB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B766338B-A835-42A6-B4F7-793F575519EE}"/>
              </a:ext>
            </a:extLst>
          </p:cNvPr>
          <p:cNvGrpSpPr/>
          <p:nvPr/>
        </p:nvGrpSpPr>
        <p:grpSpPr>
          <a:xfrm>
            <a:off x="4590371" y="2059920"/>
            <a:ext cx="533386" cy="584775"/>
            <a:chOff x="2286060" y="2507956"/>
            <a:chExt cx="533386" cy="584775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301B5F51-0430-498D-9286-BD4EDD5A67F0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16">
              <a:extLst>
                <a:ext uri="{FF2B5EF4-FFF2-40B4-BE49-F238E27FC236}">
                  <a16:creationId xmlns:a16="http://schemas.microsoft.com/office/drawing/2014/main" id="{94D07222-8BC0-4467-B507-84DA5578BE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96983B6-A515-4311-833E-272D8AB6E01F}"/>
              </a:ext>
            </a:extLst>
          </p:cNvPr>
          <p:cNvGrpSpPr/>
          <p:nvPr/>
        </p:nvGrpSpPr>
        <p:grpSpPr>
          <a:xfrm>
            <a:off x="5550468" y="2059920"/>
            <a:ext cx="533386" cy="584775"/>
            <a:chOff x="2286060" y="2507956"/>
            <a:chExt cx="533386" cy="584775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C8E4CEB5-F732-4899-BDBD-F0B1FA9A6231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16">
              <a:extLst>
                <a:ext uri="{FF2B5EF4-FFF2-40B4-BE49-F238E27FC236}">
                  <a16:creationId xmlns:a16="http://schemas.microsoft.com/office/drawing/2014/main" id="{F97373B2-9352-4DB1-A657-0A79B426B8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8192A0D8-8BCD-47D7-8B86-73FF7605C0EB}"/>
              </a:ext>
            </a:extLst>
          </p:cNvPr>
          <p:cNvGrpSpPr/>
          <p:nvPr/>
        </p:nvGrpSpPr>
        <p:grpSpPr>
          <a:xfrm>
            <a:off x="6510566" y="2039679"/>
            <a:ext cx="533386" cy="584775"/>
            <a:chOff x="2286060" y="2507956"/>
            <a:chExt cx="533386" cy="584775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D7BE10A6-EE55-4970-AA6F-EC74C066C23A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16">
              <a:extLst>
                <a:ext uri="{FF2B5EF4-FFF2-40B4-BE49-F238E27FC236}">
                  <a16:creationId xmlns:a16="http://schemas.microsoft.com/office/drawing/2014/main" id="{E0AA76FE-BFA4-48AA-90E4-9FDF624B04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1" name="Rectangle 16">
            <a:extLst>
              <a:ext uri="{FF2B5EF4-FFF2-40B4-BE49-F238E27FC236}">
                <a16:creationId xmlns:a16="http://schemas.microsoft.com/office/drawing/2014/main" id="{FB048156-2994-417F-93AA-94100522C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7091" y="4012017"/>
            <a:ext cx="753994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的后面是几？你能接着数出后面的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个数吗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93827E-6 L -0.51146 0.2391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73" y="1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09877E-6 L -0.09392 0.2330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05" y="116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59259E-6 L -0.19444 0.2351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22" y="1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09877E-6 L 0.20225 0.2330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116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066 0.23518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" y="1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7.40741E-7 L 0.51268 0.2333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25" y="1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CDE8946-2FAD-4F6D-9CD2-29963D273A33}"/>
              </a:ext>
            </a:extLst>
          </p:cNvPr>
          <p:cNvGrpSpPr/>
          <p:nvPr/>
        </p:nvGrpSpPr>
        <p:grpSpPr>
          <a:xfrm>
            <a:off x="1905070" y="1104612"/>
            <a:ext cx="533386" cy="584775"/>
            <a:chOff x="2286060" y="2507956"/>
            <a:chExt cx="533386" cy="584775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9DFF9099-B3C7-49D4-A68F-47169CCFABB0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" name="Rectangle 16">
              <a:extLst>
                <a:ext uri="{FF2B5EF4-FFF2-40B4-BE49-F238E27FC236}">
                  <a16:creationId xmlns:a16="http://schemas.microsoft.com/office/drawing/2014/main" id="{F29594B8-5B93-4124-AAE0-78316D361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49D47DD8-DC8D-4037-A06F-62E8F7868B60}"/>
              </a:ext>
            </a:extLst>
          </p:cNvPr>
          <p:cNvGrpSpPr/>
          <p:nvPr/>
        </p:nvGrpSpPr>
        <p:grpSpPr>
          <a:xfrm>
            <a:off x="2857086" y="1105928"/>
            <a:ext cx="533386" cy="584775"/>
            <a:chOff x="2286060" y="2507956"/>
            <a:chExt cx="533386" cy="58477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82BD01D7-CE7B-4438-A1D4-38DDECBE5DAB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Rectangle 16">
              <a:extLst>
                <a:ext uri="{FF2B5EF4-FFF2-40B4-BE49-F238E27FC236}">
                  <a16:creationId xmlns:a16="http://schemas.microsoft.com/office/drawing/2014/main" id="{83BA0523-7F7E-42C1-B47C-2444C1D7FE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BFECD609-C079-449D-82C1-AA6595A9F41F}"/>
              </a:ext>
            </a:extLst>
          </p:cNvPr>
          <p:cNvGrpSpPr/>
          <p:nvPr/>
        </p:nvGrpSpPr>
        <p:grpSpPr>
          <a:xfrm>
            <a:off x="3794971" y="1105927"/>
            <a:ext cx="533386" cy="584775"/>
            <a:chOff x="2286060" y="2507956"/>
            <a:chExt cx="533386" cy="58477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3A83D1AD-F36D-490B-B1CC-5C345B121990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16">
              <a:extLst>
                <a:ext uri="{FF2B5EF4-FFF2-40B4-BE49-F238E27FC236}">
                  <a16:creationId xmlns:a16="http://schemas.microsoft.com/office/drawing/2014/main" id="{47047219-863C-4AFD-A4A3-296BE01FB7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0B45141-3319-4304-946D-86B29886951B}"/>
              </a:ext>
            </a:extLst>
          </p:cNvPr>
          <p:cNvGrpSpPr/>
          <p:nvPr/>
        </p:nvGrpSpPr>
        <p:grpSpPr>
          <a:xfrm>
            <a:off x="4668679" y="1094751"/>
            <a:ext cx="533386" cy="584775"/>
            <a:chOff x="2286060" y="2507956"/>
            <a:chExt cx="533386" cy="584775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2DA38F5A-E732-4B6C-9AAD-9D8F96CC9A48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16">
              <a:extLst>
                <a:ext uri="{FF2B5EF4-FFF2-40B4-BE49-F238E27FC236}">
                  <a16:creationId xmlns:a16="http://schemas.microsoft.com/office/drawing/2014/main" id="{70B904D7-43E9-4E02-AC4A-8E608B4F47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96D7131-5020-4ED2-A38B-005D3023A57E}"/>
              </a:ext>
            </a:extLst>
          </p:cNvPr>
          <p:cNvGrpSpPr/>
          <p:nvPr/>
        </p:nvGrpSpPr>
        <p:grpSpPr>
          <a:xfrm>
            <a:off x="5628776" y="1094751"/>
            <a:ext cx="533386" cy="584775"/>
            <a:chOff x="2286060" y="2507956"/>
            <a:chExt cx="533386" cy="584775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40E93FF7-5B24-432E-9AFB-22BB030FB85F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6">
              <a:extLst>
                <a:ext uri="{FF2B5EF4-FFF2-40B4-BE49-F238E27FC236}">
                  <a16:creationId xmlns:a16="http://schemas.microsoft.com/office/drawing/2014/main" id="{AD3D2C58-592D-4358-B33F-B7F2EF3313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5B84F5E5-E415-44AB-B41E-036CE855F0B3}"/>
              </a:ext>
            </a:extLst>
          </p:cNvPr>
          <p:cNvGrpSpPr/>
          <p:nvPr/>
        </p:nvGrpSpPr>
        <p:grpSpPr>
          <a:xfrm>
            <a:off x="6588874" y="1074510"/>
            <a:ext cx="533386" cy="584775"/>
            <a:chOff x="2286060" y="2507956"/>
            <a:chExt cx="533386" cy="58477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A88AC1C3-BF30-4543-92FA-B386BA9F133A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6">
              <a:extLst>
                <a:ext uri="{FF2B5EF4-FFF2-40B4-BE49-F238E27FC236}">
                  <a16:creationId xmlns:a16="http://schemas.microsoft.com/office/drawing/2014/main" id="{ED989CFB-B5D4-4BB3-85AA-75EFE5F5D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B210C390-83D7-4F6E-ABBE-A4A42B9F1C67}"/>
              </a:ext>
            </a:extLst>
          </p:cNvPr>
          <p:cNvGrpSpPr/>
          <p:nvPr/>
        </p:nvGrpSpPr>
        <p:grpSpPr>
          <a:xfrm>
            <a:off x="2323700" y="2321112"/>
            <a:ext cx="533386" cy="584775"/>
            <a:chOff x="2286060" y="2507956"/>
            <a:chExt cx="533386" cy="584775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D2B52F3E-783C-4EBE-A1B7-55CDA19936B3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rgbClr val="4ED24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id="{8CBC4AD7-1605-47AF-AF0D-C183A3809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AD67961F-5708-41D9-8BD3-976374FEBDC2}"/>
              </a:ext>
            </a:extLst>
          </p:cNvPr>
          <p:cNvGrpSpPr/>
          <p:nvPr/>
        </p:nvGrpSpPr>
        <p:grpSpPr>
          <a:xfrm>
            <a:off x="3275716" y="2322428"/>
            <a:ext cx="533386" cy="584775"/>
            <a:chOff x="2286060" y="2507956"/>
            <a:chExt cx="533386" cy="584775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C483F298-F568-473D-B055-9928907B600A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rgbClr val="4ED24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16">
              <a:extLst>
                <a:ext uri="{FF2B5EF4-FFF2-40B4-BE49-F238E27FC236}">
                  <a16:creationId xmlns:a16="http://schemas.microsoft.com/office/drawing/2014/main" id="{DDB611DE-CF39-49C8-8BB0-625DFB9E62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2223FA05-202A-4769-BFB3-BED494459DAA}"/>
              </a:ext>
            </a:extLst>
          </p:cNvPr>
          <p:cNvGrpSpPr/>
          <p:nvPr/>
        </p:nvGrpSpPr>
        <p:grpSpPr>
          <a:xfrm>
            <a:off x="4213601" y="2322427"/>
            <a:ext cx="533386" cy="584775"/>
            <a:chOff x="2286060" y="2507956"/>
            <a:chExt cx="533386" cy="584775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9FDFE335-8AE4-4D2E-91A2-1BC8D49697E1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rgbClr val="4ED24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16">
              <a:extLst>
                <a:ext uri="{FF2B5EF4-FFF2-40B4-BE49-F238E27FC236}">
                  <a16:creationId xmlns:a16="http://schemas.microsoft.com/office/drawing/2014/main" id="{B4D18EBF-AA12-4FB8-A9B3-F04D13E242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E276F1FA-F45C-4587-93B6-C577549D38F7}"/>
              </a:ext>
            </a:extLst>
          </p:cNvPr>
          <p:cNvGrpSpPr/>
          <p:nvPr/>
        </p:nvGrpSpPr>
        <p:grpSpPr>
          <a:xfrm>
            <a:off x="5087309" y="2311251"/>
            <a:ext cx="533386" cy="584775"/>
            <a:chOff x="2286060" y="2507956"/>
            <a:chExt cx="533386" cy="584775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75B4E016-504C-422A-81C0-20DF94FC4C54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rgbClr val="4ED24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16">
              <a:extLst>
                <a:ext uri="{FF2B5EF4-FFF2-40B4-BE49-F238E27FC236}">
                  <a16:creationId xmlns:a16="http://schemas.microsoft.com/office/drawing/2014/main" id="{9350AF76-4EB6-4C59-A6A7-2E0D3FD6B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092B3E82-B72C-4E98-8F60-60FE32A36DDA}"/>
              </a:ext>
            </a:extLst>
          </p:cNvPr>
          <p:cNvGrpSpPr/>
          <p:nvPr/>
        </p:nvGrpSpPr>
        <p:grpSpPr>
          <a:xfrm>
            <a:off x="6033708" y="2311251"/>
            <a:ext cx="695778" cy="584775"/>
            <a:chOff x="2272362" y="2507956"/>
            <a:chExt cx="695778" cy="584775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74B39868-C6E7-4CE4-A2C7-2F0ECDC44601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rgbClr val="4ED24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16">
              <a:extLst>
                <a:ext uri="{FF2B5EF4-FFF2-40B4-BE49-F238E27FC236}">
                  <a16:creationId xmlns:a16="http://schemas.microsoft.com/office/drawing/2014/main" id="{8C887F55-B2E1-4BEF-9BA1-A787871872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2362" y="2507956"/>
              <a:ext cx="69577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8" name="Rectangle 16">
            <a:extLst>
              <a:ext uri="{FF2B5EF4-FFF2-40B4-BE49-F238E27FC236}">
                <a16:creationId xmlns:a16="http://schemas.microsoft.com/office/drawing/2014/main" id="{8ABDAACF-F108-42CE-8297-BC89D5FAC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2165" y="3257532"/>
            <a:ext cx="7086414" cy="12385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我们发现这些数都是按一定的顺序排列的。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今天我们就一起来学习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以内数的顺序。</a:t>
            </a:r>
          </a:p>
        </p:txBody>
      </p:sp>
    </p:spTree>
    <p:extLst>
      <p:ext uri="{BB962C8B-B14F-4D97-AF65-F5344CB8AC3E}">
        <p14:creationId xmlns:p14="http://schemas.microsoft.com/office/powerpoint/2010/main" val="42939949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6">
            <a:extLst>
              <a:ext uri="{FF2B5EF4-FFF2-40B4-BE49-F238E27FC236}">
                <a16:creationId xmlns:a16="http://schemas.microsoft.com/office/drawing/2014/main" id="{3408E199-9415-4D04-AE45-60C6C8091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3" y="296272"/>
            <a:ext cx="2743128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二、探究新知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89322EE7-B795-4976-B101-63E88D88223B}"/>
              </a:ext>
            </a:extLst>
          </p:cNvPr>
          <p:cNvGrpSpPr/>
          <p:nvPr/>
        </p:nvGrpSpPr>
        <p:grpSpPr>
          <a:xfrm>
            <a:off x="1143091" y="1604670"/>
            <a:ext cx="533386" cy="584775"/>
            <a:chOff x="2286060" y="2507956"/>
            <a:chExt cx="533386" cy="584775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06ABA9C4-004B-45D3-97EE-9337B4B417E4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16">
              <a:extLst>
                <a:ext uri="{FF2B5EF4-FFF2-40B4-BE49-F238E27FC236}">
                  <a16:creationId xmlns:a16="http://schemas.microsoft.com/office/drawing/2014/main" id="{1448E71A-4173-4E4B-B035-291905D0F9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342626D1-2947-4E31-BC7D-EE7341277C70}"/>
              </a:ext>
            </a:extLst>
          </p:cNvPr>
          <p:cNvGrpSpPr/>
          <p:nvPr/>
        </p:nvGrpSpPr>
        <p:grpSpPr>
          <a:xfrm>
            <a:off x="1768103" y="1604670"/>
            <a:ext cx="533386" cy="584775"/>
            <a:chOff x="2286060" y="2507956"/>
            <a:chExt cx="533386" cy="584775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0BD40EDF-1291-421C-9503-FB64BCB86038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16">
              <a:extLst>
                <a:ext uri="{FF2B5EF4-FFF2-40B4-BE49-F238E27FC236}">
                  <a16:creationId xmlns:a16="http://schemas.microsoft.com/office/drawing/2014/main" id="{7C65D781-2713-434C-BA5C-0AA4F1AB35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D2F56F0E-C790-4162-B4C7-81280B318A05}"/>
              </a:ext>
            </a:extLst>
          </p:cNvPr>
          <p:cNvGrpSpPr/>
          <p:nvPr/>
        </p:nvGrpSpPr>
        <p:grpSpPr>
          <a:xfrm>
            <a:off x="2387682" y="1605985"/>
            <a:ext cx="533386" cy="584775"/>
            <a:chOff x="2286060" y="2507956"/>
            <a:chExt cx="533386" cy="584775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27202C76-6840-4B93-8A11-8437C0A39B35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16">
              <a:extLst>
                <a:ext uri="{FF2B5EF4-FFF2-40B4-BE49-F238E27FC236}">
                  <a16:creationId xmlns:a16="http://schemas.microsoft.com/office/drawing/2014/main" id="{73FB8B81-7D65-4692-8A26-10ABD98AA6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F04C9220-ECD3-4F6D-B335-E6E9EBAB9880}"/>
              </a:ext>
            </a:extLst>
          </p:cNvPr>
          <p:cNvGrpSpPr/>
          <p:nvPr/>
        </p:nvGrpSpPr>
        <p:grpSpPr>
          <a:xfrm>
            <a:off x="2971843" y="1594809"/>
            <a:ext cx="533386" cy="584775"/>
            <a:chOff x="2286060" y="2507956"/>
            <a:chExt cx="533386" cy="584775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B0D419AF-6CAD-45CF-BF90-08BB101A8AC6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16">
              <a:extLst>
                <a:ext uri="{FF2B5EF4-FFF2-40B4-BE49-F238E27FC236}">
                  <a16:creationId xmlns:a16="http://schemas.microsoft.com/office/drawing/2014/main" id="{3C31331D-7612-4932-87E3-7B878B86E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E29D2ED2-DA2E-4160-8B37-9206660FC294}"/>
              </a:ext>
            </a:extLst>
          </p:cNvPr>
          <p:cNvGrpSpPr/>
          <p:nvPr/>
        </p:nvGrpSpPr>
        <p:grpSpPr>
          <a:xfrm>
            <a:off x="3581427" y="1594809"/>
            <a:ext cx="533386" cy="584775"/>
            <a:chOff x="2286060" y="2507956"/>
            <a:chExt cx="533386" cy="584775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081B0F21-9831-413A-9578-6950B24DAA35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16">
              <a:extLst>
                <a:ext uri="{FF2B5EF4-FFF2-40B4-BE49-F238E27FC236}">
                  <a16:creationId xmlns:a16="http://schemas.microsoft.com/office/drawing/2014/main" id="{0BF9A453-A484-48EA-936B-757EB296F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7FACE5D9-D07C-4233-9C6E-CCBA4B5DADE8}"/>
              </a:ext>
            </a:extLst>
          </p:cNvPr>
          <p:cNvGrpSpPr/>
          <p:nvPr/>
        </p:nvGrpSpPr>
        <p:grpSpPr>
          <a:xfrm>
            <a:off x="4191011" y="1590891"/>
            <a:ext cx="533386" cy="584775"/>
            <a:chOff x="2286060" y="2507956"/>
            <a:chExt cx="533386" cy="584775"/>
          </a:xfrm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A6913F03-2F75-4E0D-8FD1-325A019F5300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" name="Rectangle 16">
              <a:extLst>
                <a:ext uri="{FF2B5EF4-FFF2-40B4-BE49-F238E27FC236}">
                  <a16:creationId xmlns:a16="http://schemas.microsoft.com/office/drawing/2014/main" id="{09712F4B-241B-4CA1-93EC-271CB0323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B9634AA3-47B8-4FCB-B026-98781E64AF31}"/>
              </a:ext>
            </a:extLst>
          </p:cNvPr>
          <p:cNvGrpSpPr/>
          <p:nvPr/>
        </p:nvGrpSpPr>
        <p:grpSpPr>
          <a:xfrm>
            <a:off x="4792670" y="1600752"/>
            <a:ext cx="533386" cy="584775"/>
            <a:chOff x="2286060" y="2507956"/>
            <a:chExt cx="533386" cy="584775"/>
          </a:xfrm>
        </p:grpSpPr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21ADAE34-196C-4AD3-A39A-43D71A51CE89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rgbClr val="4ED24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" name="Rectangle 16">
              <a:extLst>
                <a:ext uri="{FF2B5EF4-FFF2-40B4-BE49-F238E27FC236}">
                  <a16:creationId xmlns:a16="http://schemas.microsoft.com/office/drawing/2014/main" id="{D00458AE-ECA5-4719-90CE-690C46EA71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772836F8-B79A-467E-92E2-10B03A18CEDD}"/>
              </a:ext>
            </a:extLst>
          </p:cNvPr>
          <p:cNvGrpSpPr/>
          <p:nvPr/>
        </p:nvGrpSpPr>
        <p:grpSpPr>
          <a:xfrm>
            <a:off x="5402254" y="1590891"/>
            <a:ext cx="533386" cy="584775"/>
            <a:chOff x="2286060" y="2507956"/>
            <a:chExt cx="533386" cy="584775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4418307-45C8-448F-BB2F-1A0E04280CAA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rgbClr val="4ED24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" name="Rectangle 16">
              <a:extLst>
                <a:ext uri="{FF2B5EF4-FFF2-40B4-BE49-F238E27FC236}">
                  <a16:creationId xmlns:a16="http://schemas.microsoft.com/office/drawing/2014/main" id="{0990F258-627B-42E7-B458-A3E602F5EE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F570315E-FC6C-457A-8700-8B1E8535D26A}"/>
              </a:ext>
            </a:extLst>
          </p:cNvPr>
          <p:cNvGrpSpPr/>
          <p:nvPr/>
        </p:nvGrpSpPr>
        <p:grpSpPr>
          <a:xfrm>
            <a:off x="6009142" y="1587257"/>
            <a:ext cx="533386" cy="584775"/>
            <a:chOff x="2286060" y="2507956"/>
            <a:chExt cx="533386" cy="584775"/>
          </a:xfrm>
        </p:grpSpPr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35FBC9C0-B940-475A-8DAB-5FCF7900F210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rgbClr val="4ED24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Rectangle 16">
              <a:extLst>
                <a:ext uri="{FF2B5EF4-FFF2-40B4-BE49-F238E27FC236}">
                  <a16:creationId xmlns:a16="http://schemas.microsoft.com/office/drawing/2014/main" id="{CE4C412B-9A4D-4509-B3E1-84AFAE345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D7D65C72-87A1-4C3E-8174-3675D28E26C9}"/>
              </a:ext>
            </a:extLst>
          </p:cNvPr>
          <p:cNvGrpSpPr/>
          <p:nvPr/>
        </p:nvGrpSpPr>
        <p:grpSpPr>
          <a:xfrm>
            <a:off x="6619600" y="1595353"/>
            <a:ext cx="533386" cy="584775"/>
            <a:chOff x="2286060" y="2507956"/>
            <a:chExt cx="533386" cy="584775"/>
          </a:xfrm>
        </p:grpSpPr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4EE4F60A-0906-4A02-8655-E60B2D9038E9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rgbClr val="4ED24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5" name="Rectangle 16">
              <a:extLst>
                <a:ext uri="{FF2B5EF4-FFF2-40B4-BE49-F238E27FC236}">
                  <a16:creationId xmlns:a16="http://schemas.microsoft.com/office/drawing/2014/main" id="{E3BC1B16-4D3F-41CC-A1D8-F2E733F6EC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58" y="2507956"/>
              <a:ext cx="4571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61C2BB36-5663-40F4-896A-4DD12B8ABA6F}"/>
              </a:ext>
            </a:extLst>
          </p:cNvPr>
          <p:cNvGrpSpPr/>
          <p:nvPr/>
        </p:nvGrpSpPr>
        <p:grpSpPr>
          <a:xfrm>
            <a:off x="7229184" y="1604670"/>
            <a:ext cx="695778" cy="584775"/>
            <a:chOff x="2272362" y="2507956"/>
            <a:chExt cx="695778" cy="584775"/>
          </a:xfrm>
        </p:grpSpPr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E2E8DF21-F798-44F0-9635-0E3DF2DBFE8D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rgbClr val="4ED24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16">
              <a:extLst>
                <a:ext uri="{FF2B5EF4-FFF2-40B4-BE49-F238E27FC236}">
                  <a16:creationId xmlns:a16="http://schemas.microsoft.com/office/drawing/2014/main" id="{5F8ABD94-5E6E-4FA3-B227-3A80190627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2362" y="2507956"/>
              <a:ext cx="69577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9" name="Rectangle 16">
            <a:extLst>
              <a:ext uri="{FF2B5EF4-FFF2-40B4-BE49-F238E27FC236}">
                <a16:creationId xmlns:a16="http://schemas.microsoft.com/office/drawing/2014/main" id="{46AC2B0E-1235-403C-9E71-47E1AD8B5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397" y="923862"/>
            <a:ext cx="589633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你能发现这些数之间有什么奥秘吗？</a:t>
            </a:r>
          </a:p>
        </p:txBody>
      </p:sp>
      <p:sp>
        <p:nvSpPr>
          <p:cNvPr id="80" name="Rectangle 16">
            <a:extLst>
              <a:ext uri="{FF2B5EF4-FFF2-40B4-BE49-F238E27FC236}">
                <a16:creationId xmlns:a16="http://schemas.microsoft.com/office/drawing/2014/main" id="{487F9204-BB78-4D4B-93F8-FA151BA4E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0918" y="2359207"/>
            <a:ext cx="249612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一个比一个大</a:t>
            </a:r>
          </a:p>
        </p:txBody>
      </p:sp>
      <p:sp>
        <p:nvSpPr>
          <p:cNvPr id="81" name="Rectangle 16">
            <a:extLst>
              <a:ext uri="{FF2B5EF4-FFF2-40B4-BE49-F238E27FC236}">
                <a16:creationId xmlns:a16="http://schemas.microsoft.com/office/drawing/2014/main" id="{FDBFEBD8-C4E8-4ADC-99E6-65FBD6008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427" y="3044100"/>
            <a:ext cx="708714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你能把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11~20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的数也按这样的规律排一排吗？</a:t>
            </a:r>
          </a:p>
        </p:txBody>
      </p: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22A26D35-CAFC-4DB1-98B9-E7412DEF24D3}"/>
              </a:ext>
            </a:extLst>
          </p:cNvPr>
          <p:cNvGrpSpPr/>
          <p:nvPr/>
        </p:nvGrpSpPr>
        <p:grpSpPr>
          <a:xfrm>
            <a:off x="1255209" y="3794552"/>
            <a:ext cx="589092" cy="584775"/>
            <a:chOff x="2263089" y="2507955"/>
            <a:chExt cx="589092" cy="584775"/>
          </a:xfrm>
        </p:grpSpPr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2162F28A-8B8E-4A96-A766-245D1E8ABF43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rgbClr val="FFD08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FF00FF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Rectangle 16">
              <a:extLst>
                <a:ext uri="{FF2B5EF4-FFF2-40B4-BE49-F238E27FC236}">
                  <a16:creationId xmlns:a16="http://schemas.microsoft.com/office/drawing/2014/main" id="{75968C41-0FAB-46DF-B894-B0BDDEE314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089" y="2507955"/>
              <a:ext cx="589092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endParaRPr lang="zh-CN" altLang="en-US" sz="32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5D413ED0-37B9-4274-990C-3F7618F718C9}"/>
              </a:ext>
            </a:extLst>
          </p:cNvPr>
          <p:cNvGrpSpPr/>
          <p:nvPr/>
        </p:nvGrpSpPr>
        <p:grpSpPr>
          <a:xfrm>
            <a:off x="1891799" y="3800485"/>
            <a:ext cx="654581" cy="584775"/>
            <a:chOff x="2263088" y="2507955"/>
            <a:chExt cx="654581" cy="584775"/>
          </a:xfrm>
        </p:grpSpPr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id="{14E38ACD-9BE9-4259-B29D-90836C1F8573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rgbClr val="FFD08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FF00FF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7" name="Rectangle 16">
              <a:extLst>
                <a:ext uri="{FF2B5EF4-FFF2-40B4-BE49-F238E27FC236}">
                  <a16:creationId xmlns:a16="http://schemas.microsoft.com/office/drawing/2014/main" id="{66B75412-FCDE-4EDD-8240-1C5C91A59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088" y="2507955"/>
              <a:ext cx="654581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endParaRPr lang="zh-CN" altLang="en-US" sz="32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8" name="组合 117">
            <a:extLst>
              <a:ext uri="{FF2B5EF4-FFF2-40B4-BE49-F238E27FC236}">
                <a16:creationId xmlns:a16="http://schemas.microsoft.com/office/drawing/2014/main" id="{3CED3E96-C769-4E7F-BC5A-F5F200CDDC41}"/>
              </a:ext>
            </a:extLst>
          </p:cNvPr>
          <p:cNvGrpSpPr/>
          <p:nvPr/>
        </p:nvGrpSpPr>
        <p:grpSpPr>
          <a:xfrm>
            <a:off x="2536598" y="3800485"/>
            <a:ext cx="610612" cy="584775"/>
            <a:chOff x="2263089" y="2507955"/>
            <a:chExt cx="610612" cy="584775"/>
          </a:xfrm>
        </p:grpSpPr>
        <p:sp>
          <p:nvSpPr>
            <p:cNvPr id="119" name="矩形 118">
              <a:extLst>
                <a:ext uri="{FF2B5EF4-FFF2-40B4-BE49-F238E27FC236}">
                  <a16:creationId xmlns:a16="http://schemas.microsoft.com/office/drawing/2014/main" id="{2C057D49-0D0B-4AEB-97D6-7161075C3E61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rgbClr val="FFD08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FF00FF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0" name="Rectangle 16">
              <a:extLst>
                <a:ext uri="{FF2B5EF4-FFF2-40B4-BE49-F238E27FC236}">
                  <a16:creationId xmlns:a16="http://schemas.microsoft.com/office/drawing/2014/main" id="{2221CA14-7BB0-4195-AD72-C4DA4270D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089" y="2507955"/>
              <a:ext cx="610612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endParaRPr lang="zh-CN" altLang="en-US" sz="32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1" name="组合 120">
            <a:extLst>
              <a:ext uri="{FF2B5EF4-FFF2-40B4-BE49-F238E27FC236}">
                <a16:creationId xmlns:a16="http://schemas.microsoft.com/office/drawing/2014/main" id="{3E7B3CEB-9C14-479D-965B-03343C08F606}"/>
              </a:ext>
            </a:extLst>
          </p:cNvPr>
          <p:cNvGrpSpPr/>
          <p:nvPr/>
        </p:nvGrpSpPr>
        <p:grpSpPr>
          <a:xfrm>
            <a:off x="3147209" y="3794553"/>
            <a:ext cx="633583" cy="584775"/>
            <a:chOff x="2263088" y="2507955"/>
            <a:chExt cx="633583" cy="584775"/>
          </a:xfrm>
        </p:grpSpPr>
        <p:sp>
          <p:nvSpPr>
            <p:cNvPr id="122" name="矩形 121">
              <a:extLst>
                <a:ext uri="{FF2B5EF4-FFF2-40B4-BE49-F238E27FC236}">
                  <a16:creationId xmlns:a16="http://schemas.microsoft.com/office/drawing/2014/main" id="{38A998A8-1BDB-4F73-B777-95C415DE8664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rgbClr val="FFD08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FF00FF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" name="Rectangle 16">
              <a:extLst>
                <a:ext uri="{FF2B5EF4-FFF2-40B4-BE49-F238E27FC236}">
                  <a16:creationId xmlns:a16="http://schemas.microsoft.com/office/drawing/2014/main" id="{6E51D04C-8508-4D1D-8FD5-CC1AF4E25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088" y="2507955"/>
              <a:ext cx="633583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</a:t>
              </a:r>
              <a:endParaRPr lang="zh-CN" altLang="en-US" sz="32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4" name="组合 123">
            <a:extLst>
              <a:ext uri="{FF2B5EF4-FFF2-40B4-BE49-F238E27FC236}">
                <a16:creationId xmlns:a16="http://schemas.microsoft.com/office/drawing/2014/main" id="{8CCC2FB9-2724-4BF5-8017-9C89891F407D}"/>
              </a:ext>
            </a:extLst>
          </p:cNvPr>
          <p:cNvGrpSpPr/>
          <p:nvPr/>
        </p:nvGrpSpPr>
        <p:grpSpPr>
          <a:xfrm>
            <a:off x="3772460" y="3800485"/>
            <a:ext cx="679109" cy="584775"/>
            <a:chOff x="2263088" y="2507955"/>
            <a:chExt cx="679109" cy="584775"/>
          </a:xfrm>
        </p:grpSpPr>
        <p:sp>
          <p:nvSpPr>
            <p:cNvPr id="125" name="矩形 124">
              <a:extLst>
                <a:ext uri="{FF2B5EF4-FFF2-40B4-BE49-F238E27FC236}">
                  <a16:creationId xmlns:a16="http://schemas.microsoft.com/office/drawing/2014/main" id="{91AA4693-3E60-4B20-8E36-4E9AFE5B56CD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rgbClr val="FFD08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FF00FF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" name="Rectangle 16">
              <a:extLst>
                <a:ext uri="{FF2B5EF4-FFF2-40B4-BE49-F238E27FC236}">
                  <a16:creationId xmlns:a16="http://schemas.microsoft.com/office/drawing/2014/main" id="{D0616F4E-E500-4C05-8AE1-80254B8195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088" y="2507955"/>
              <a:ext cx="67910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</a:t>
              </a:r>
              <a:endParaRPr lang="zh-CN" altLang="en-US" sz="32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7" name="组合 126">
            <a:extLst>
              <a:ext uri="{FF2B5EF4-FFF2-40B4-BE49-F238E27FC236}">
                <a16:creationId xmlns:a16="http://schemas.microsoft.com/office/drawing/2014/main" id="{D637EB4E-1A16-4DF7-9FCF-CFE836211324}"/>
              </a:ext>
            </a:extLst>
          </p:cNvPr>
          <p:cNvGrpSpPr/>
          <p:nvPr/>
        </p:nvGrpSpPr>
        <p:grpSpPr>
          <a:xfrm>
            <a:off x="4428599" y="3800486"/>
            <a:ext cx="679108" cy="584775"/>
            <a:chOff x="2263089" y="2507955"/>
            <a:chExt cx="679108" cy="584775"/>
          </a:xfrm>
        </p:grpSpPr>
        <p:sp>
          <p:nvSpPr>
            <p:cNvPr id="128" name="矩形 127">
              <a:extLst>
                <a:ext uri="{FF2B5EF4-FFF2-40B4-BE49-F238E27FC236}">
                  <a16:creationId xmlns:a16="http://schemas.microsoft.com/office/drawing/2014/main" id="{EA7A53C0-2FD0-4267-8206-B68B7840A7DB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rgbClr val="FFD08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FF00FF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9" name="Rectangle 16">
              <a:extLst>
                <a:ext uri="{FF2B5EF4-FFF2-40B4-BE49-F238E27FC236}">
                  <a16:creationId xmlns:a16="http://schemas.microsoft.com/office/drawing/2014/main" id="{E2ED1D74-9B3A-48E4-9120-AF71BE5CF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089" y="2507955"/>
              <a:ext cx="67910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</a:t>
              </a:r>
              <a:endParaRPr lang="zh-CN" altLang="en-US" sz="32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0" name="组合 129">
            <a:extLst>
              <a:ext uri="{FF2B5EF4-FFF2-40B4-BE49-F238E27FC236}">
                <a16:creationId xmlns:a16="http://schemas.microsoft.com/office/drawing/2014/main" id="{6E88CB1E-18A2-4698-A04E-31F4AC789426}"/>
              </a:ext>
            </a:extLst>
          </p:cNvPr>
          <p:cNvGrpSpPr/>
          <p:nvPr/>
        </p:nvGrpSpPr>
        <p:grpSpPr>
          <a:xfrm>
            <a:off x="5117841" y="3795581"/>
            <a:ext cx="635034" cy="584775"/>
            <a:chOff x="2263089" y="2507955"/>
            <a:chExt cx="635034" cy="584775"/>
          </a:xfrm>
        </p:grpSpPr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C829F1F1-4D67-40CA-BB08-D5051B9BD648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rgbClr val="FFD08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FF00FF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2" name="Rectangle 16">
              <a:extLst>
                <a:ext uri="{FF2B5EF4-FFF2-40B4-BE49-F238E27FC236}">
                  <a16:creationId xmlns:a16="http://schemas.microsoft.com/office/drawing/2014/main" id="{6D9BF160-BC5E-4207-B5ED-C968D28DF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089" y="2507955"/>
              <a:ext cx="635034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17</a:t>
              </a:r>
              <a:endParaRPr lang="zh-CN" altLang="en-US" sz="32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3" name="组合 132">
            <a:extLst>
              <a:ext uri="{FF2B5EF4-FFF2-40B4-BE49-F238E27FC236}">
                <a16:creationId xmlns:a16="http://schemas.microsoft.com/office/drawing/2014/main" id="{D1FDF3D1-D05A-4069-83F4-9E870C351C91}"/>
              </a:ext>
            </a:extLst>
          </p:cNvPr>
          <p:cNvGrpSpPr/>
          <p:nvPr/>
        </p:nvGrpSpPr>
        <p:grpSpPr>
          <a:xfrm>
            <a:off x="5744766" y="3788290"/>
            <a:ext cx="656554" cy="584775"/>
            <a:chOff x="2263089" y="2507955"/>
            <a:chExt cx="656554" cy="584775"/>
          </a:xfrm>
        </p:grpSpPr>
        <p:sp>
          <p:nvSpPr>
            <p:cNvPr id="134" name="矩形 133">
              <a:extLst>
                <a:ext uri="{FF2B5EF4-FFF2-40B4-BE49-F238E27FC236}">
                  <a16:creationId xmlns:a16="http://schemas.microsoft.com/office/drawing/2014/main" id="{8F503EE4-AA46-46CD-AF47-58CF62DA81C3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rgbClr val="FFD08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FF00FF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5" name="Rectangle 16">
              <a:extLst>
                <a:ext uri="{FF2B5EF4-FFF2-40B4-BE49-F238E27FC236}">
                  <a16:creationId xmlns:a16="http://schemas.microsoft.com/office/drawing/2014/main" id="{58B3B5D4-9844-4069-A85D-23B36250E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089" y="2507955"/>
              <a:ext cx="656554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18</a:t>
              </a:r>
              <a:endParaRPr lang="zh-CN" altLang="en-US" sz="32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6" name="组合 135">
            <a:extLst>
              <a:ext uri="{FF2B5EF4-FFF2-40B4-BE49-F238E27FC236}">
                <a16:creationId xmlns:a16="http://schemas.microsoft.com/office/drawing/2014/main" id="{73DC7EA9-6061-4418-AC33-C2D8899E4A99}"/>
              </a:ext>
            </a:extLst>
          </p:cNvPr>
          <p:cNvGrpSpPr/>
          <p:nvPr/>
        </p:nvGrpSpPr>
        <p:grpSpPr>
          <a:xfrm>
            <a:off x="6412068" y="3788290"/>
            <a:ext cx="633583" cy="584775"/>
            <a:chOff x="2263088" y="2507955"/>
            <a:chExt cx="633583" cy="584775"/>
          </a:xfrm>
        </p:grpSpPr>
        <p:sp>
          <p:nvSpPr>
            <p:cNvPr id="137" name="矩形 136">
              <a:extLst>
                <a:ext uri="{FF2B5EF4-FFF2-40B4-BE49-F238E27FC236}">
                  <a16:creationId xmlns:a16="http://schemas.microsoft.com/office/drawing/2014/main" id="{2803510B-9C09-412E-832C-1310BE3E10B2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rgbClr val="FFD08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FF00FF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8" name="Rectangle 16">
              <a:extLst>
                <a:ext uri="{FF2B5EF4-FFF2-40B4-BE49-F238E27FC236}">
                  <a16:creationId xmlns:a16="http://schemas.microsoft.com/office/drawing/2014/main" id="{7ADB6C2B-FE15-4530-BD2A-C58DA9A77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088" y="2507955"/>
              <a:ext cx="633583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19</a:t>
              </a:r>
              <a:endParaRPr lang="zh-CN" altLang="en-US" sz="32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9" name="组合 138">
            <a:extLst>
              <a:ext uri="{FF2B5EF4-FFF2-40B4-BE49-F238E27FC236}">
                <a16:creationId xmlns:a16="http://schemas.microsoft.com/office/drawing/2014/main" id="{D21760B9-2C9D-4DDF-ADFD-6B5766116E24}"/>
              </a:ext>
            </a:extLst>
          </p:cNvPr>
          <p:cNvGrpSpPr/>
          <p:nvPr/>
        </p:nvGrpSpPr>
        <p:grpSpPr>
          <a:xfrm>
            <a:off x="7075406" y="3795581"/>
            <a:ext cx="633583" cy="584775"/>
            <a:chOff x="2263088" y="2507955"/>
            <a:chExt cx="633583" cy="584775"/>
          </a:xfrm>
        </p:grpSpPr>
        <p:sp>
          <p:nvSpPr>
            <p:cNvPr id="140" name="矩形 139">
              <a:extLst>
                <a:ext uri="{FF2B5EF4-FFF2-40B4-BE49-F238E27FC236}">
                  <a16:creationId xmlns:a16="http://schemas.microsoft.com/office/drawing/2014/main" id="{D2610527-28BF-46DB-ABD3-E4DAD9AC7DF5}"/>
                </a:ext>
              </a:extLst>
            </p:cNvPr>
            <p:cNvSpPr/>
            <p:nvPr/>
          </p:nvSpPr>
          <p:spPr bwMode="auto">
            <a:xfrm>
              <a:off x="2286060" y="2539852"/>
              <a:ext cx="533386" cy="520982"/>
            </a:xfrm>
            <a:prstGeom prst="rect">
              <a:avLst/>
            </a:prstGeom>
            <a:solidFill>
              <a:srgbClr val="FFD08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FF00FF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1" name="Rectangle 16">
              <a:extLst>
                <a:ext uri="{FF2B5EF4-FFF2-40B4-BE49-F238E27FC236}">
                  <a16:creationId xmlns:a16="http://schemas.microsoft.com/office/drawing/2014/main" id="{0AEE7123-2B4D-4279-BBF5-B926827098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088" y="2507955"/>
              <a:ext cx="633583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</a:t>
              </a:r>
              <a:endParaRPr lang="zh-CN" altLang="en-US" sz="32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479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16">
            <a:extLst>
              <a:ext uri="{FF2B5EF4-FFF2-40B4-BE49-F238E27FC236}">
                <a16:creationId xmlns:a16="http://schemas.microsoft.com/office/drawing/2014/main" id="{8ABDAACF-F108-42CE-8297-BC89D5FAC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92" y="514404"/>
            <a:ext cx="6684943" cy="11523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在直尺上，我们也能看见按顺序排列的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以内的数。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C84FFDD0-6365-41FB-9F0E-0EED180E9FCE}"/>
              </a:ext>
            </a:extLst>
          </p:cNvPr>
          <p:cNvGrpSpPr/>
          <p:nvPr/>
        </p:nvGrpSpPr>
        <p:grpSpPr>
          <a:xfrm>
            <a:off x="381110" y="1932157"/>
            <a:ext cx="8381780" cy="657329"/>
            <a:chOff x="381110" y="1932157"/>
            <a:chExt cx="8381780" cy="657329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3D20124F-3703-4F59-BBE9-15BD8E9956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110" y="1932157"/>
              <a:ext cx="8381780" cy="657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36163C4F-8053-41BD-BD2C-D3B7DAAC9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38456" y="2175106"/>
              <a:ext cx="228594" cy="242041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F7DCC6C0-FF97-434B-8862-B5EF828CB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0594" y="2185174"/>
              <a:ext cx="304792" cy="322721"/>
            </a:xfrm>
            <a:prstGeom prst="rect">
              <a:avLst/>
            </a:prstGeom>
          </p:spPr>
        </p:pic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F9964828-F396-4D64-89C8-8645194D6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6544" y="2172831"/>
              <a:ext cx="304792" cy="322721"/>
            </a:xfrm>
            <a:prstGeom prst="rect">
              <a:avLst/>
            </a:prstGeom>
          </p:spPr>
        </p:pic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FC7F2BEF-3B24-4C96-B957-860A010BE8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1371" y="2172831"/>
              <a:ext cx="304792" cy="322721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E2FA9228-6F62-4ABF-A2F9-017B09C88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85123" y="2161654"/>
              <a:ext cx="304792" cy="322721"/>
            </a:xfrm>
            <a:prstGeom prst="rect">
              <a:avLst/>
            </a:prstGeom>
          </p:spPr>
        </p:pic>
      </p:grpSp>
      <p:sp>
        <p:nvSpPr>
          <p:cNvPr id="50" name="矩形 49">
            <a:extLst>
              <a:ext uri="{FF2B5EF4-FFF2-40B4-BE49-F238E27FC236}">
                <a16:creationId xmlns:a16="http://schemas.microsoft.com/office/drawing/2014/main" id="{89E51A79-898E-4D81-AC40-B6808EEA66A6}"/>
              </a:ext>
            </a:extLst>
          </p:cNvPr>
          <p:cNvSpPr/>
          <p:nvPr/>
        </p:nvSpPr>
        <p:spPr bwMode="auto">
          <a:xfrm>
            <a:off x="2388231" y="2185174"/>
            <a:ext cx="304792" cy="304792"/>
          </a:xfrm>
          <a:prstGeom prst="rect">
            <a:avLst/>
          </a:prstGeom>
          <a:solidFill>
            <a:srgbClr val="FFC16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E7ECB666-8046-4118-ABEC-B3E91228CBE5}"/>
              </a:ext>
            </a:extLst>
          </p:cNvPr>
          <p:cNvSpPr/>
          <p:nvPr/>
        </p:nvSpPr>
        <p:spPr>
          <a:xfrm>
            <a:off x="2377762" y="2125584"/>
            <a:ext cx="32573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solidFill>
                  <a:srgbClr val="FC42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200" dirty="0">
              <a:solidFill>
                <a:srgbClr val="FC4200"/>
              </a:solidFill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9CE9511E-7B43-46F3-9030-1043869B468B}"/>
              </a:ext>
            </a:extLst>
          </p:cNvPr>
          <p:cNvSpPr/>
          <p:nvPr/>
        </p:nvSpPr>
        <p:spPr bwMode="auto">
          <a:xfrm>
            <a:off x="4805546" y="2154154"/>
            <a:ext cx="304792" cy="304792"/>
          </a:xfrm>
          <a:prstGeom prst="rect">
            <a:avLst/>
          </a:prstGeom>
          <a:solidFill>
            <a:srgbClr val="FFC16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33AB9446-4702-48BC-B775-3160C8A5BC61}"/>
              </a:ext>
            </a:extLst>
          </p:cNvPr>
          <p:cNvSpPr/>
          <p:nvPr/>
        </p:nvSpPr>
        <p:spPr>
          <a:xfrm>
            <a:off x="4734485" y="2076054"/>
            <a:ext cx="45121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solidFill>
                  <a:srgbClr val="FC42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2200" dirty="0">
              <a:solidFill>
                <a:srgbClr val="FC4200"/>
              </a:solidFill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7E313B3A-1362-48EF-B17B-ACC5BB87F093}"/>
              </a:ext>
            </a:extLst>
          </p:cNvPr>
          <p:cNvSpPr/>
          <p:nvPr/>
        </p:nvSpPr>
        <p:spPr bwMode="auto">
          <a:xfrm>
            <a:off x="5202060" y="2155108"/>
            <a:ext cx="304792" cy="304792"/>
          </a:xfrm>
          <a:prstGeom prst="rect">
            <a:avLst/>
          </a:prstGeom>
          <a:solidFill>
            <a:srgbClr val="FFC16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931F5196-A1EB-4010-BFC0-9B17F400F3B0}"/>
              </a:ext>
            </a:extLst>
          </p:cNvPr>
          <p:cNvSpPr/>
          <p:nvPr/>
        </p:nvSpPr>
        <p:spPr>
          <a:xfrm>
            <a:off x="5121059" y="2076054"/>
            <a:ext cx="4667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solidFill>
                  <a:srgbClr val="FC42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2200" dirty="0">
              <a:solidFill>
                <a:srgbClr val="FC4200"/>
              </a:solidFill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D6D5B2DA-C417-4410-A7DB-22742301BB55}"/>
              </a:ext>
            </a:extLst>
          </p:cNvPr>
          <p:cNvSpPr/>
          <p:nvPr/>
        </p:nvSpPr>
        <p:spPr bwMode="auto">
          <a:xfrm>
            <a:off x="6373077" y="2162249"/>
            <a:ext cx="304792" cy="304792"/>
          </a:xfrm>
          <a:prstGeom prst="rect">
            <a:avLst/>
          </a:prstGeom>
          <a:solidFill>
            <a:srgbClr val="FFC16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4BF60A14-ECFD-4577-8E03-4465CF98AF9A}"/>
              </a:ext>
            </a:extLst>
          </p:cNvPr>
          <p:cNvSpPr/>
          <p:nvPr/>
        </p:nvSpPr>
        <p:spPr>
          <a:xfrm>
            <a:off x="6292076" y="2091106"/>
            <a:ext cx="4667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solidFill>
                  <a:srgbClr val="FC42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2200" dirty="0">
              <a:solidFill>
                <a:srgbClr val="FC4200"/>
              </a:solidFill>
            </a:endParaRP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0E9BA99B-E807-4E88-B490-F2D7C4712E4C}"/>
              </a:ext>
            </a:extLst>
          </p:cNvPr>
          <p:cNvSpPr/>
          <p:nvPr/>
        </p:nvSpPr>
        <p:spPr bwMode="auto">
          <a:xfrm>
            <a:off x="7982973" y="2142765"/>
            <a:ext cx="304792" cy="304792"/>
          </a:xfrm>
          <a:prstGeom prst="rect">
            <a:avLst/>
          </a:prstGeom>
          <a:solidFill>
            <a:srgbClr val="FFC16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rgbClr val="FC42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B729E7B0-9B71-4C6B-94EC-FAE92F3DB0AB}"/>
              </a:ext>
            </a:extLst>
          </p:cNvPr>
          <p:cNvSpPr/>
          <p:nvPr/>
        </p:nvSpPr>
        <p:spPr>
          <a:xfrm>
            <a:off x="7901972" y="2064665"/>
            <a:ext cx="4667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solidFill>
                  <a:srgbClr val="FC42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endParaRPr lang="zh-CN" altLang="en-US" sz="2200" dirty="0">
              <a:solidFill>
                <a:srgbClr val="FC4200"/>
              </a:solidFill>
            </a:endParaRPr>
          </a:p>
        </p:txBody>
      </p:sp>
      <p:sp>
        <p:nvSpPr>
          <p:cNvPr id="78" name="Rectangle 16">
            <a:extLst>
              <a:ext uri="{FF2B5EF4-FFF2-40B4-BE49-F238E27FC236}">
                <a16:creationId xmlns:a16="http://schemas.microsoft.com/office/drawing/2014/main" id="{280457AE-B5FB-46D7-84C2-9443E7B3B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4510" y="2748049"/>
            <a:ext cx="6667462" cy="17125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直尺上缺了几个数，谁能把它补上？补全后，观察尺子上的数，你得到了哪些信息？</a:t>
            </a:r>
          </a:p>
        </p:txBody>
      </p:sp>
    </p:spTree>
    <p:extLst>
      <p:ext uri="{BB962C8B-B14F-4D97-AF65-F5344CB8AC3E}">
        <p14:creationId xmlns:p14="http://schemas.microsoft.com/office/powerpoint/2010/main" val="335602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5" grpId="0"/>
      <p:bldP spid="71" grpId="0"/>
      <p:bldP spid="74" grpId="0"/>
      <p:bldP spid="77" grpId="0"/>
      <p:bldP spid="7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0DB094E-725E-4B98-8F16-395BD940D645}"/>
              </a:ext>
            </a:extLst>
          </p:cNvPr>
          <p:cNvGrpSpPr/>
          <p:nvPr/>
        </p:nvGrpSpPr>
        <p:grpSpPr>
          <a:xfrm>
            <a:off x="381110" y="1123988"/>
            <a:ext cx="8381780" cy="657329"/>
            <a:chOff x="381110" y="1932157"/>
            <a:chExt cx="8381780" cy="657329"/>
          </a:xfrm>
        </p:grpSpPr>
        <p:pic>
          <p:nvPicPr>
            <p:cNvPr id="3" name="Picture 35">
              <a:extLst>
                <a:ext uri="{FF2B5EF4-FFF2-40B4-BE49-F238E27FC236}">
                  <a16:creationId xmlns:a16="http://schemas.microsoft.com/office/drawing/2014/main" id="{AD5E5AA0-6A7E-41CB-8A6A-4FDF40DDB8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110" y="1932157"/>
              <a:ext cx="8381780" cy="657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216C5D58-97AB-468E-833F-735C5935E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38456" y="2175106"/>
              <a:ext cx="228594" cy="24204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7F65DFF-C61A-4091-8138-5546F060B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0594" y="2185174"/>
              <a:ext cx="304792" cy="32272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7A2E6E73-04F5-4E2F-9533-648B8F4C4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6544" y="2172831"/>
              <a:ext cx="304792" cy="322721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C6723411-A837-40C8-8808-146F850E1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1371" y="2172831"/>
              <a:ext cx="304792" cy="32272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2DEBCFC2-728D-496B-A968-40137B5C2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85123" y="2161654"/>
              <a:ext cx="304792" cy="322721"/>
            </a:xfrm>
            <a:prstGeom prst="rect">
              <a:avLst/>
            </a:prstGeom>
          </p:spPr>
        </p:pic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98993FA4-B2D4-422B-B8C8-9511C95C11A3}"/>
              </a:ext>
            </a:extLst>
          </p:cNvPr>
          <p:cNvSpPr/>
          <p:nvPr/>
        </p:nvSpPr>
        <p:spPr bwMode="auto">
          <a:xfrm>
            <a:off x="2388231" y="1377005"/>
            <a:ext cx="304792" cy="304792"/>
          </a:xfrm>
          <a:prstGeom prst="rect">
            <a:avLst/>
          </a:prstGeom>
          <a:solidFill>
            <a:srgbClr val="FFC16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FB6503C-24AF-4CFA-8AF5-F470B4E496ED}"/>
              </a:ext>
            </a:extLst>
          </p:cNvPr>
          <p:cNvSpPr/>
          <p:nvPr/>
        </p:nvSpPr>
        <p:spPr>
          <a:xfrm>
            <a:off x="2377762" y="1317415"/>
            <a:ext cx="32573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solidFill>
                  <a:srgbClr val="FC42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200" dirty="0">
              <a:solidFill>
                <a:srgbClr val="FC420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20671AC-5C9E-4584-A6CD-6838C051BB7C}"/>
              </a:ext>
            </a:extLst>
          </p:cNvPr>
          <p:cNvSpPr/>
          <p:nvPr/>
        </p:nvSpPr>
        <p:spPr bwMode="auto">
          <a:xfrm>
            <a:off x="4805546" y="1345985"/>
            <a:ext cx="304792" cy="304792"/>
          </a:xfrm>
          <a:prstGeom prst="rect">
            <a:avLst/>
          </a:prstGeom>
          <a:solidFill>
            <a:srgbClr val="FFC16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F7DD0CB-6B8D-45D8-BA25-FA1D3FAC9B52}"/>
              </a:ext>
            </a:extLst>
          </p:cNvPr>
          <p:cNvSpPr/>
          <p:nvPr/>
        </p:nvSpPr>
        <p:spPr>
          <a:xfrm>
            <a:off x="4734485" y="1267885"/>
            <a:ext cx="45121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solidFill>
                  <a:srgbClr val="FC42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2200" dirty="0">
              <a:solidFill>
                <a:srgbClr val="FC42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4ECE123-06BC-4D34-BF8C-72FA66D86AA2}"/>
              </a:ext>
            </a:extLst>
          </p:cNvPr>
          <p:cNvSpPr/>
          <p:nvPr/>
        </p:nvSpPr>
        <p:spPr bwMode="auto">
          <a:xfrm>
            <a:off x="5202060" y="1346939"/>
            <a:ext cx="304792" cy="304792"/>
          </a:xfrm>
          <a:prstGeom prst="rect">
            <a:avLst/>
          </a:prstGeom>
          <a:solidFill>
            <a:srgbClr val="FFC16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9AC71A3-1947-48D0-9F81-91B57A338312}"/>
              </a:ext>
            </a:extLst>
          </p:cNvPr>
          <p:cNvSpPr/>
          <p:nvPr/>
        </p:nvSpPr>
        <p:spPr>
          <a:xfrm>
            <a:off x="5121059" y="1267885"/>
            <a:ext cx="4667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solidFill>
                  <a:srgbClr val="FC42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2200" dirty="0">
              <a:solidFill>
                <a:srgbClr val="FC4200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51300DE-6E84-42ED-AF21-A47AF3DD6EC8}"/>
              </a:ext>
            </a:extLst>
          </p:cNvPr>
          <p:cNvSpPr/>
          <p:nvPr/>
        </p:nvSpPr>
        <p:spPr bwMode="auto">
          <a:xfrm>
            <a:off x="6373077" y="1354080"/>
            <a:ext cx="304792" cy="304792"/>
          </a:xfrm>
          <a:prstGeom prst="rect">
            <a:avLst/>
          </a:prstGeom>
          <a:solidFill>
            <a:srgbClr val="FFC16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857ED69-BB8C-41FF-AAD9-4E53F6C2F9F6}"/>
              </a:ext>
            </a:extLst>
          </p:cNvPr>
          <p:cNvSpPr/>
          <p:nvPr/>
        </p:nvSpPr>
        <p:spPr>
          <a:xfrm>
            <a:off x="6292076" y="1282937"/>
            <a:ext cx="4667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solidFill>
                  <a:srgbClr val="FC42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2200" dirty="0">
              <a:solidFill>
                <a:srgbClr val="FC4200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32B954F-926F-4072-8D05-8EBC9CD19A26}"/>
              </a:ext>
            </a:extLst>
          </p:cNvPr>
          <p:cNvSpPr/>
          <p:nvPr/>
        </p:nvSpPr>
        <p:spPr bwMode="auto">
          <a:xfrm>
            <a:off x="7982973" y="1334596"/>
            <a:ext cx="304792" cy="304792"/>
          </a:xfrm>
          <a:prstGeom prst="rect">
            <a:avLst/>
          </a:prstGeom>
          <a:solidFill>
            <a:srgbClr val="FFC16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rgbClr val="FC42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56EF6F9-3889-4175-85E2-7A6A658C2DA4}"/>
              </a:ext>
            </a:extLst>
          </p:cNvPr>
          <p:cNvSpPr/>
          <p:nvPr/>
        </p:nvSpPr>
        <p:spPr>
          <a:xfrm>
            <a:off x="7901972" y="1256496"/>
            <a:ext cx="4667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solidFill>
                  <a:srgbClr val="FC42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endParaRPr lang="zh-CN" altLang="en-US" sz="2200" dirty="0">
              <a:solidFill>
                <a:srgbClr val="FC4200"/>
              </a:solidFill>
            </a:endParaRPr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2C0FA9AA-1267-4C26-91EF-D180E319C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434" y="2266958"/>
            <a:ext cx="7467132" cy="1884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从左往右看数依次增加，是从小到大的顺序。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从右往左看数依次减少，是由大到小的顺序。</a:t>
            </a:r>
          </a:p>
          <a:p>
            <a:pPr eaLnBrk="1" hangingPunct="1">
              <a:lnSpc>
                <a:spcPct val="13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越靠近前面的数越小，越靠近后面的数越大。</a:t>
            </a:r>
          </a:p>
        </p:txBody>
      </p:sp>
    </p:spTree>
    <p:extLst>
      <p:ext uri="{BB962C8B-B14F-4D97-AF65-F5344CB8AC3E}">
        <p14:creationId xmlns:p14="http://schemas.microsoft.com/office/powerpoint/2010/main" val="345273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0DB094E-725E-4B98-8F16-395BD940D645}"/>
              </a:ext>
            </a:extLst>
          </p:cNvPr>
          <p:cNvGrpSpPr/>
          <p:nvPr/>
        </p:nvGrpSpPr>
        <p:grpSpPr>
          <a:xfrm>
            <a:off x="381110" y="1123988"/>
            <a:ext cx="8381780" cy="657329"/>
            <a:chOff x="381110" y="1932157"/>
            <a:chExt cx="8381780" cy="657329"/>
          </a:xfrm>
        </p:grpSpPr>
        <p:pic>
          <p:nvPicPr>
            <p:cNvPr id="3" name="Picture 35">
              <a:extLst>
                <a:ext uri="{FF2B5EF4-FFF2-40B4-BE49-F238E27FC236}">
                  <a16:creationId xmlns:a16="http://schemas.microsoft.com/office/drawing/2014/main" id="{AD5E5AA0-6A7E-41CB-8A6A-4FDF40DDB8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110" y="1932157"/>
              <a:ext cx="8381780" cy="657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216C5D58-97AB-468E-833F-735C5935E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38456" y="2175106"/>
              <a:ext cx="228594" cy="24204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7F65DFF-C61A-4091-8138-5546F060B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0594" y="2185174"/>
              <a:ext cx="304792" cy="32272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7A2E6E73-04F5-4E2F-9533-648B8F4C4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6544" y="2172831"/>
              <a:ext cx="304792" cy="322721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C6723411-A837-40C8-8808-146F850E1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1371" y="2172831"/>
              <a:ext cx="304792" cy="32272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2DEBCFC2-728D-496B-A968-40137B5C2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85123" y="2161654"/>
              <a:ext cx="304792" cy="322721"/>
            </a:xfrm>
            <a:prstGeom prst="rect">
              <a:avLst/>
            </a:prstGeom>
          </p:spPr>
        </p:pic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98993FA4-B2D4-422B-B8C8-9511C95C11A3}"/>
              </a:ext>
            </a:extLst>
          </p:cNvPr>
          <p:cNvSpPr/>
          <p:nvPr/>
        </p:nvSpPr>
        <p:spPr bwMode="auto">
          <a:xfrm>
            <a:off x="2388231" y="1377005"/>
            <a:ext cx="304792" cy="304792"/>
          </a:xfrm>
          <a:prstGeom prst="rect">
            <a:avLst/>
          </a:prstGeom>
          <a:solidFill>
            <a:srgbClr val="FFC16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FB6503C-24AF-4CFA-8AF5-F470B4E496ED}"/>
              </a:ext>
            </a:extLst>
          </p:cNvPr>
          <p:cNvSpPr/>
          <p:nvPr/>
        </p:nvSpPr>
        <p:spPr>
          <a:xfrm>
            <a:off x="2377762" y="1317415"/>
            <a:ext cx="32573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solidFill>
                  <a:srgbClr val="FC42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200" dirty="0">
              <a:solidFill>
                <a:srgbClr val="FC420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20671AC-5C9E-4584-A6CD-6838C051BB7C}"/>
              </a:ext>
            </a:extLst>
          </p:cNvPr>
          <p:cNvSpPr/>
          <p:nvPr/>
        </p:nvSpPr>
        <p:spPr bwMode="auto">
          <a:xfrm>
            <a:off x="4805546" y="1345985"/>
            <a:ext cx="304792" cy="304792"/>
          </a:xfrm>
          <a:prstGeom prst="rect">
            <a:avLst/>
          </a:prstGeom>
          <a:solidFill>
            <a:srgbClr val="FFC16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F7DD0CB-6B8D-45D8-BA25-FA1D3FAC9B52}"/>
              </a:ext>
            </a:extLst>
          </p:cNvPr>
          <p:cNvSpPr/>
          <p:nvPr/>
        </p:nvSpPr>
        <p:spPr>
          <a:xfrm>
            <a:off x="4734485" y="1267885"/>
            <a:ext cx="45121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solidFill>
                  <a:srgbClr val="FC42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2200" dirty="0">
              <a:solidFill>
                <a:srgbClr val="FC42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4ECE123-06BC-4D34-BF8C-72FA66D86AA2}"/>
              </a:ext>
            </a:extLst>
          </p:cNvPr>
          <p:cNvSpPr/>
          <p:nvPr/>
        </p:nvSpPr>
        <p:spPr bwMode="auto">
          <a:xfrm>
            <a:off x="5202060" y="1346939"/>
            <a:ext cx="304792" cy="304792"/>
          </a:xfrm>
          <a:prstGeom prst="rect">
            <a:avLst/>
          </a:prstGeom>
          <a:solidFill>
            <a:srgbClr val="FFC16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9AC71A3-1947-48D0-9F81-91B57A338312}"/>
              </a:ext>
            </a:extLst>
          </p:cNvPr>
          <p:cNvSpPr/>
          <p:nvPr/>
        </p:nvSpPr>
        <p:spPr>
          <a:xfrm>
            <a:off x="5121059" y="1267885"/>
            <a:ext cx="4667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solidFill>
                  <a:srgbClr val="FC42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2200" dirty="0">
              <a:solidFill>
                <a:srgbClr val="FC4200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51300DE-6E84-42ED-AF21-A47AF3DD6EC8}"/>
              </a:ext>
            </a:extLst>
          </p:cNvPr>
          <p:cNvSpPr/>
          <p:nvPr/>
        </p:nvSpPr>
        <p:spPr bwMode="auto">
          <a:xfrm>
            <a:off x="6373077" y="1354080"/>
            <a:ext cx="304792" cy="304792"/>
          </a:xfrm>
          <a:prstGeom prst="rect">
            <a:avLst/>
          </a:prstGeom>
          <a:solidFill>
            <a:srgbClr val="FFC16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857ED69-BB8C-41FF-AAD9-4E53F6C2F9F6}"/>
              </a:ext>
            </a:extLst>
          </p:cNvPr>
          <p:cNvSpPr/>
          <p:nvPr/>
        </p:nvSpPr>
        <p:spPr>
          <a:xfrm>
            <a:off x="6292076" y="1282937"/>
            <a:ext cx="4667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solidFill>
                  <a:srgbClr val="FC42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2200" dirty="0">
              <a:solidFill>
                <a:srgbClr val="FC4200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32B954F-926F-4072-8D05-8EBC9CD19A26}"/>
              </a:ext>
            </a:extLst>
          </p:cNvPr>
          <p:cNvSpPr/>
          <p:nvPr/>
        </p:nvSpPr>
        <p:spPr bwMode="auto">
          <a:xfrm>
            <a:off x="7982973" y="1334596"/>
            <a:ext cx="304792" cy="304792"/>
          </a:xfrm>
          <a:prstGeom prst="rect">
            <a:avLst/>
          </a:prstGeom>
          <a:solidFill>
            <a:srgbClr val="FFC16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rgbClr val="FC42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56EF6F9-3889-4175-85E2-7A6A658C2DA4}"/>
              </a:ext>
            </a:extLst>
          </p:cNvPr>
          <p:cNvSpPr/>
          <p:nvPr/>
        </p:nvSpPr>
        <p:spPr>
          <a:xfrm>
            <a:off x="7901972" y="1256496"/>
            <a:ext cx="4667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solidFill>
                  <a:srgbClr val="FC42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endParaRPr lang="zh-CN" altLang="en-US" sz="2200" dirty="0">
              <a:solidFill>
                <a:srgbClr val="FC4200"/>
              </a:solidFill>
            </a:endParaRPr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2C0FA9AA-1267-4C26-91EF-D180E319C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434" y="2064519"/>
            <a:ext cx="7467132" cy="11523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比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的数是几？比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的数是几？说说你是怎么找到的。</a:t>
            </a:r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CC3AFE05-1413-4510-88AD-C975E0B91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604" y="3256343"/>
            <a:ext cx="4280266" cy="12385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找大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的数要看后一个数，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找小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的数要看前一个数。</a:t>
            </a:r>
          </a:p>
        </p:txBody>
      </p:sp>
    </p:spTree>
    <p:extLst>
      <p:ext uri="{BB962C8B-B14F-4D97-AF65-F5344CB8AC3E}">
        <p14:creationId xmlns:p14="http://schemas.microsoft.com/office/powerpoint/2010/main" val="376703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0DB094E-725E-4B98-8F16-395BD940D645}"/>
              </a:ext>
            </a:extLst>
          </p:cNvPr>
          <p:cNvGrpSpPr/>
          <p:nvPr/>
        </p:nvGrpSpPr>
        <p:grpSpPr>
          <a:xfrm>
            <a:off x="381110" y="1123988"/>
            <a:ext cx="8381780" cy="657329"/>
            <a:chOff x="381110" y="1932157"/>
            <a:chExt cx="8381780" cy="657329"/>
          </a:xfrm>
        </p:grpSpPr>
        <p:pic>
          <p:nvPicPr>
            <p:cNvPr id="3" name="Picture 35">
              <a:extLst>
                <a:ext uri="{FF2B5EF4-FFF2-40B4-BE49-F238E27FC236}">
                  <a16:creationId xmlns:a16="http://schemas.microsoft.com/office/drawing/2014/main" id="{AD5E5AA0-6A7E-41CB-8A6A-4FDF40DDB8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110" y="1932157"/>
              <a:ext cx="8381780" cy="657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216C5D58-97AB-468E-833F-735C5935E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38456" y="2175106"/>
              <a:ext cx="228594" cy="24204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7F65DFF-C61A-4091-8138-5546F060B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0594" y="2185174"/>
              <a:ext cx="304792" cy="32272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7A2E6E73-04F5-4E2F-9533-648B8F4C4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6544" y="2172831"/>
              <a:ext cx="304792" cy="322721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C6723411-A837-40C8-8808-146F850E1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1371" y="2172831"/>
              <a:ext cx="304792" cy="32272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2DEBCFC2-728D-496B-A968-40137B5C2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85123" y="2161654"/>
              <a:ext cx="304792" cy="322721"/>
            </a:xfrm>
            <a:prstGeom prst="rect">
              <a:avLst/>
            </a:prstGeom>
          </p:spPr>
        </p:pic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98993FA4-B2D4-422B-B8C8-9511C95C11A3}"/>
              </a:ext>
            </a:extLst>
          </p:cNvPr>
          <p:cNvSpPr/>
          <p:nvPr/>
        </p:nvSpPr>
        <p:spPr bwMode="auto">
          <a:xfrm>
            <a:off x="2388231" y="1377005"/>
            <a:ext cx="304792" cy="304792"/>
          </a:xfrm>
          <a:prstGeom prst="rect">
            <a:avLst/>
          </a:prstGeom>
          <a:solidFill>
            <a:srgbClr val="FFC16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FB6503C-24AF-4CFA-8AF5-F470B4E496ED}"/>
              </a:ext>
            </a:extLst>
          </p:cNvPr>
          <p:cNvSpPr/>
          <p:nvPr/>
        </p:nvSpPr>
        <p:spPr>
          <a:xfrm>
            <a:off x="2377762" y="1317415"/>
            <a:ext cx="32573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solidFill>
                  <a:srgbClr val="FC42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200" dirty="0">
              <a:solidFill>
                <a:srgbClr val="FC420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20671AC-5C9E-4584-A6CD-6838C051BB7C}"/>
              </a:ext>
            </a:extLst>
          </p:cNvPr>
          <p:cNvSpPr/>
          <p:nvPr/>
        </p:nvSpPr>
        <p:spPr bwMode="auto">
          <a:xfrm>
            <a:off x="4805546" y="1345985"/>
            <a:ext cx="304792" cy="304792"/>
          </a:xfrm>
          <a:prstGeom prst="rect">
            <a:avLst/>
          </a:prstGeom>
          <a:solidFill>
            <a:srgbClr val="FFC16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F7DD0CB-6B8D-45D8-BA25-FA1D3FAC9B52}"/>
              </a:ext>
            </a:extLst>
          </p:cNvPr>
          <p:cNvSpPr/>
          <p:nvPr/>
        </p:nvSpPr>
        <p:spPr>
          <a:xfrm>
            <a:off x="4734485" y="1267885"/>
            <a:ext cx="45121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solidFill>
                  <a:srgbClr val="FC42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2200" dirty="0">
              <a:solidFill>
                <a:srgbClr val="FC42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4ECE123-06BC-4D34-BF8C-72FA66D86AA2}"/>
              </a:ext>
            </a:extLst>
          </p:cNvPr>
          <p:cNvSpPr/>
          <p:nvPr/>
        </p:nvSpPr>
        <p:spPr bwMode="auto">
          <a:xfrm>
            <a:off x="5202060" y="1346939"/>
            <a:ext cx="304792" cy="304792"/>
          </a:xfrm>
          <a:prstGeom prst="rect">
            <a:avLst/>
          </a:prstGeom>
          <a:solidFill>
            <a:srgbClr val="FFC16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9AC71A3-1947-48D0-9F81-91B57A338312}"/>
              </a:ext>
            </a:extLst>
          </p:cNvPr>
          <p:cNvSpPr/>
          <p:nvPr/>
        </p:nvSpPr>
        <p:spPr>
          <a:xfrm>
            <a:off x="5121059" y="1267885"/>
            <a:ext cx="4667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solidFill>
                  <a:srgbClr val="FC42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2200" dirty="0">
              <a:solidFill>
                <a:srgbClr val="FC4200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51300DE-6E84-42ED-AF21-A47AF3DD6EC8}"/>
              </a:ext>
            </a:extLst>
          </p:cNvPr>
          <p:cNvSpPr/>
          <p:nvPr/>
        </p:nvSpPr>
        <p:spPr bwMode="auto">
          <a:xfrm>
            <a:off x="6373077" y="1354080"/>
            <a:ext cx="304792" cy="304792"/>
          </a:xfrm>
          <a:prstGeom prst="rect">
            <a:avLst/>
          </a:prstGeom>
          <a:solidFill>
            <a:srgbClr val="FFC16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857ED69-BB8C-41FF-AAD9-4E53F6C2F9F6}"/>
              </a:ext>
            </a:extLst>
          </p:cNvPr>
          <p:cNvSpPr/>
          <p:nvPr/>
        </p:nvSpPr>
        <p:spPr>
          <a:xfrm>
            <a:off x="6292076" y="1282937"/>
            <a:ext cx="4667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solidFill>
                  <a:srgbClr val="FC42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2200" dirty="0">
              <a:solidFill>
                <a:srgbClr val="FC4200"/>
              </a:solidFill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FF11BFD0-73F3-48A7-9772-AEA0B4FCB2CE}"/>
              </a:ext>
            </a:extLst>
          </p:cNvPr>
          <p:cNvGrpSpPr/>
          <p:nvPr/>
        </p:nvGrpSpPr>
        <p:grpSpPr>
          <a:xfrm>
            <a:off x="7901972" y="1256496"/>
            <a:ext cx="466794" cy="430887"/>
            <a:chOff x="2307230" y="2107074"/>
            <a:chExt cx="466794" cy="430887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32B954F-926F-4072-8D05-8EBC9CD19A26}"/>
                </a:ext>
              </a:extLst>
            </p:cNvPr>
            <p:cNvSpPr/>
            <p:nvPr/>
          </p:nvSpPr>
          <p:spPr bwMode="auto">
            <a:xfrm>
              <a:off x="2388231" y="2185174"/>
              <a:ext cx="304792" cy="304792"/>
            </a:xfrm>
            <a:prstGeom prst="rect">
              <a:avLst/>
            </a:prstGeom>
            <a:solidFill>
              <a:srgbClr val="FFC16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rgbClr val="FC4200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656EF6F9-3889-4175-85E2-7A6A658C2DA4}"/>
                </a:ext>
              </a:extLst>
            </p:cNvPr>
            <p:cNvSpPr/>
            <p:nvPr/>
          </p:nvSpPr>
          <p:spPr>
            <a:xfrm>
              <a:off x="2307230" y="2107074"/>
              <a:ext cx="466794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200" b="1" dirty="0">
                  <a:solidFill>
                    <a:srgbClr val="FC42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19</a:t>
              </a:r>
              <a:endParaRPr lang="zh-CN" altLang="en-US" sz="2200" dirty="0">
                <a:solidFill>
                  <a:srgbClr val="FC4200"/>
                </a:solidFill>
              </a:endParaRPr>
            </a:p>
          </p:txBody>
        </p:sp>
      </p:grpSp>
      <p:sp>
        <p:nvSpPr>
          <p:cNvPr id="20" name="Rectangle 16">
            <a:extLst>
              <a:ext uri="{FF2B5EF4-FFF2-40B4-BE49-F238E27FC236}">
                <a16:creationId xmlns:a16="http://schemas.microsoft.com/office/drawing/2014/main" id="{2C0FA9AA-1267-4C26-91EF-D180E319C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434" y="2064519"/>
            <a:ext cx="7314872" cy="11523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更接近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，还是更接近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？说说你是怎么判断的。</a:t>
            </a:r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CC3AFE05-1413-4510-88AD-C975E0B91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4455" y="3427299"/>
            <a:ext cx="6535091" cy="592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两个数之间的数越少，它们就越接近。</a:t>
            </a:r>
          </a:p>
        </p:txBody>
      </p:sp>
    </p:spTree>
    <p:extLst>
      <p:ext uri="{BB962C8B-B14F-4D97-AF65-F5344CB8AC3E}">
        <p14:creationId xmlns:p14="http://schemas.microsoft.com/office/powerpoint/2010/main" val="313945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>
            <a:extLst>
              <a:ext uri="{FF2B5EF4-FFF2-40B4-BE49-F238E27FC236}">
                <a16:creationId xmlns:a16="http://schemas.microsoft.com/office/drawing/2014/main" id="{A26ECD8E-86CA-4C1F-B8F4-DA4DA9BF6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2" y="296864"/>
            <a:ext cx="3047920" cy="5841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三、巩固应用</a:t>
            </a:r>
          </a:p>
        </p:txBody>
      </p:sp>
      <p:sp>
        <p:nvSpPr>
          <p:cNvPr id="20485" name="Rectangle 9">
            <a:extLst>
              <a:ext uri="{FF2B5EF4-FFF2-40B4-BE49-F238E27FC236}">
                <a16:creationId xmlns:a16="http://schemas.microsoft.com/office/drawing/2014/main" id="{0B16A8BF-88C0-46D5-A411-36C832C19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464135"/>
            <a:ext cx="63246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找出数学书的第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页。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B6C2F0E-4D2A-4612-B291-B42B35126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51813"/>
            <a:ext cx="2057358" cy="609171"/>
          </a:xfrm>
          <a:prstGeom prst="rect">
            <a:avLst/>
          </a:prstGeom>
        </p:spPr>
      </p:pic>
      <p:sp>
        <p:nvSpPr>
          <p:cNvPr id="14" name="TextBox 11">
            <a:extLst>
              <a:ext uri="{FF2B5EF4-FFF2-40B4-BE49-F238E27FC236}">
                <a16:creationId xmlns:a16="http://schemas.microsoft.com/office/drawing/2014/main" id="{2D621FEB-C0DF-4E4B-BD80-7B2625113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9928" y="1662205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P78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“做一做”第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F391CF63-38B0-4345-A0C1-AB32CF9A4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088051"/>
            <a:ext cx="63246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1~20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的顺序连线。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08AADCCD-9204-4A1C-9FF5-0B39661ADE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296" y="2690384"/>
            <a:ext cx="31349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P78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“做一做”第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5CA1C38-2F01-4B92-A4FD-0CF4B7031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659" y="2029208"/>
            <a:ext cx="2946410" cy="2793350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8B45ECCA-1BD3-427B-B43B-006AFF1CB73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876792" y="3582857"/>
            <a:ext cx="457188" cy="20806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87E94A95-BF17-4978-B6FC-7A69B2B22B57}"/>
              </a:ext>
            </a:extLst>
          </p:cNvPr>
          <p:cNvCxnSpPr>
            <a:cxnSpLocks/>
          </p:cNvCxnSpPr>
          <p:nvPr/>
        </p:nvCxnSpPr>
        <p:spPr bwMode="auto">
          <a:xfrm flipH="1">
            <a:off x="4876792" y="3206948"/>
            <a:ext cx="38109" cy="37590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C9D63043-98B0-4AE1-8567-2B2983C65628}"/>
              </a:ext>
            </a:extLst>
          </p:cNvPr>
          <p:cNvCxnSpPr>
            <a:cxnSpLocks/>
          </p:cNvCxnSpPr>
          <p:nvPr/>
        </p:nvCxnSpPr>
        <p:spPr bwMode="auto">
          <a:xfrm flipH="1">
            <a:off x="4895846" y="3061734"/>
            <a:ext cx="342880" cy="14521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7F46AE8D-508F-40EF-BD66-CEF49B376916}"/>
              </a:ext>
            </a:extLst>
          </p:cNvPr>
          <p:cNvCxnSpPr>
            <a:cxnSpLocks/>
          </p:cNvCxnSpPr>
          <p:nvPr/>
        </p:nvCxnSpPr>
        <p:spPr bwMode="auto">
          <a:xfrm flipH="1">
            <a:off x="5238726" y="2599188"/>
            <a:ext cx="268880" cy="46254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F5FA7E09-D13F-4C78-B9ED-7984F9A20909}"/>
              </a:ext>
            </a:extLst>
          </p:cNvPr>
          <p:cNvCxnSpPr>
            <a:cxnSpLocks/>
          </p:cNvCxnSpPr>
          <p:nvPr/>
        </p:nvCxnSpPr>
        <p:spPr bwMode="auto">
          <a:xfrm flipH="1">
            <a:off x="5507606" y="2306337"/>
            <a:ext cx="359760" cy="29285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CCC7273D-C18B-426B-84DE-609700E7141A}"/>
              </a:ext>
            </a:extLst>
          </p:cNvPr>
          <p:cNvCxnSpPr>
            <a:cxnSpLocks/>
          </p:cNvCxnSpPr>
          <p:nvPr/>
        </p:nvCxnSpPr>
        <p:spPr bwMode="auto">
          <a:xfrm flipV="1">
            <a:off x="5812387" y="2273669"/>
            <a:ext cx="76198" cy="45761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656E3560-5317-4695-9D41-C370022193CA}"/>
              </a:ext>
            </a:extLst>
          </p:cNvPr>
          <p:cNvCxnSpPr>
            <a:cxnSpLocks/>
          </p:cNvCxnSpPr>
          <p:nvPr/>
        </p:nvCxnSpPr>
        <p:spPr bwMode="auto">
          <a:xfrm flipH="1">
            <a:off x="5562574" y="2857220"/>
            <a:ext cx="326011" cy="22048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73BF2D99-6B12-480C-BB4C-D2A1DE8AF866}"/>
              </a:ext>
            </a:extLst>
          </p:cNvPr>
          <p:cNvCxnSpPr>
            <a:cxnSpLocks/>
          </p:cNvCxnSpPr>
          <p:nvPr/>
        </p:nvCxnSpPr>
        <p:spPr bwMode="auto">
          <a:xfrm flipH="1">
            <a:off x="5562574" y="2730119"/>
            <a:ext cx="249813" cy="33161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7A3C56B8-F373-4D77-9A9B-25E0CF25BD6C}"/>
              </a:ext>
            </a:extLst>
          </p:cNvPr>
          <p:cNvCxnSpPr>
            <a:cxnSpLocks/>
          </p:cNvCxnSpPr>
          <p:nvPr/>
        </p:nvCxnSpPr>
        <p:spPr bwMode="auto">
          <a:xfrm flipH="1">
            <a:off x="5919303" y="2682357"/>
            <a:ext cx="421250" cy="15580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96F1BD4B-E5BC-46A4-9CCF-6A236998C6B8}"/>
              </a:ext>
            </a:extLst>
          </p:cNvPr>
          <p:cNvCxnSpPr>
            <a:cxnSpLocks/>
          </p:cNvCxnSpPr>
          <p:nvPr/>
        </p:nvCxnSpPr>
        <p:spPr bwMode="auto">
          <a:xfrm flipH="1">
            <a:off x="6020681" y="2682357"/>
            <a:ext cx="319872" cy="38868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0D55215E-9B7D-4B31-A199-59125227E881}"/>
              </a:ext>
            </a:extLst>
          </p:cNvPr>
          <p:cNvCxnSpPr>
            <a:cxnSpLocks/>
          </p:cNvCxnSpPr>
          <p:nvPr/>
        </p:nvCxnSpPr>
        <p:spPr bwMode="auto">
          <a:xfrm flipH="1">
            <a:off x="5660921" y="3061734"/>
            <a:ext cx="359760" cy="17722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53F707C6-4D7E-4966-B128-392D7E7F0B1D}"/>
              </a:ext>
            </a:extLst>
          </p:cNvPr>
          <p:cNvCxnSpPr>
            <a:cxnSpLocks/>
          </p:cNvCxnSpPr>
          <p:nvPr/>
        </p:nvCxnSpPr>
        <p:spPr bwMode="auto">
          <a:xfrm>
            <a:off x="5647947" y="3227553"/>
            <a:ext cx="240638" cy="22605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6035050F-868E-42E7-A188-529D454F520E}"/>
              </a:ext>
            </a:extLst>
          </p:cNvPr>
          <p:cNvCxnSpPr>
            <a:cxnSpLocks/>
          </p:cNvCxnSpPr>
          <p:nvPr/>
        </p:nvCxnSpPr>
        <p:spPr bwMode="auto">
          <a:xfrm flipH="1">
            <a:off x="5890299" y="3174491"/>
            <a:ext cx="876402" cy="28433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1C5C8CA1-E5BB-4803-B985-6485CA0F6655}"/>
              </a:ext>
            </a:extLst>
          </p:cNvPr>
          <p:cNvCxnSpPr>
            <a:cxnSpLocks/>
          </p:cNvCxnSpPr>
          <p:nvPr/>
        </p:nvCxnSpPr>
        <p:spPr bwMode="auto">
          <a:xfrm>
            <a:off x="6753087" y="3168102"/>
            <a:ext cx="560451" cy="72191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971F4DDA-7B61-40DC-AD01-428EAC36C460}"/>
              </a:ext>
            </a:extLst>
          </p:cNvPr>
          <p:cNvCxnSpPr>
            <a:cxnSpLocks/>
          </p:cNvCxnSpPr>
          <p:nvPr/>
        </p:nvCxnSpPr>
        <p:spPr bwMode="auto">
          <a:xfrm>
            <a:off x="5812387" y="4552898"/>
            <a:ext cx="1423947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652853C9-944F-4896-A47D-32320E6243B2}"/>
              </a:ext>
            </a:extLst>
          </p:cNvPr>
          <p:cNvCxnSpPr>
            <a:cxnSpLocks/>
          </p:cNvCxnSpPr>
          <p:nvPr/>
        </p:nvCxnSpPr>
        <p:spPr bwMode="auto">
          <a:xfrm flipV="1">
            <a:off x="5232223" y="4207813"/>
            <a:ext cx="802718" cy="3071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557ED6E8-B035-495C-92FB-33D057583B65}"/>
              </a:ext>
            </a:extLst>
          </p:cNvPr>
          <p:cNvCxnSpPr>
            <a:cxnSpLocks/>
          </p:cNvCxnSpPr>
          <p:nvPr/>
        </p:nvCxnSpPr>
        <p:spPr bwMode="auto">
          <a:xfrm flipH="1">
            <a:off x="5232223" y="4222833"/>
            <a:ext cx="388541" cy="29209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Box 11">
            <a:extLst>
              <a:ext uri="{FF2B5EF4-FFF2-40B4-BE49-F238E27FC236}">
                <a16:creationId xmlns:a16="http://schemas.microsoft.com/office/drawing/2014/main" id="{8C6ED7C7-D3D0-43D7-B536-2B584DB9E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5960" y="1379878"/>
            <a:ext cx="3280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P78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“做一做”第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85" name="Rectangle 9">
            <a:extLst>
              <a:ext uri="{FF2B5EF4-FFF2-40B4-BE49-F238E27FC236}">
                <a16:creationId xmlns:a16="http://schemas.microsoft.com/office/drawing/2014/main" id="{0B16A8BF-88C0-46D5-A411-36C832C19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02924"/>
            <a:ext cx="457198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按顺序填数。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B6C2F0E-4D2A-4612-B291-B42B35126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90602"/>
            <a:ext cx="2057358" cy="609171"/>
          </a:xfrm>
          <a:prstGeom prst="rect">
            <a:avLst/>
          </a:prstGeom>
        </p:spPr>
      </p:pic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6468AE3D-1C7A-48B6-9094-E313FCE222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440507"/>
              </p:ext>
            </p:extLst>
          </p:nvPr>
        </p:nvGraphicFramePr>
        <p:xfrm>
          <a:off x="1752674" y="2087560"/>
          <a:ext cx="5029065" cy="5603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8785">
                  <a:extLst>
                    <a:ext uri="{9D8B030D-6E8A-4147-A177-3AD203B41FA5}">
                      <a16:colId xmlns:a16="http://schemas.microsoft.com/office/drawing/2014/main" val="2827551257"/>
                    </a:ext>
                  </a:extLst>
                </a:gridCol>
                <a:gridCol w="558785">
                  <a:extLst>
                    <a:ext uri="{9D8B030D-6E8A-4147-A177-3AD203B41FA5}">
                      <a16:colId xmlns:a16="http://schemas.microsoft.com/office/drawing/2014/main" val="392520436"/>
                    </a:ext>
                  </a:extLst>
                </a:gridCol>
                <a:gridCol w="558785">
                  <a:extLst>
                    <a:ext uri="{9D8B030D-6E8A-4147-A177-3AD203B41FA5}">
                      <a16:colId xmlns:a16="http://schemas.microsoft.com/office/drawing/2014/main" val="2622728403"/>
                    </a:ext>
                  </a:extLst>
                </a:gridCol>
                <a:gridCol w="558785">
                  <a:extLst>
                    <a:ext uri="{9D8B030D-6E8A-4147-A177-3AD203B41FA5}">
                      <a16:colId xmlns:a16="http://schemas.microsoft.com/office/drawing/2014/main" val="494214700"/>
                    </a:ext>
                  </a:extLst>
                </a:gridCol>
                <a:gridCol w="558785">
                  <a:extLst>
                    <a:ext uri="{9D8B030D-6E8A-4147-A177-3AD203B41FA5}">
                      <a16:colId xmlns:a16="http://schemas.microsoft.com/office/drawing/2014/main" val="4095334574"/>
                    </a:ext>
                  </a:extLst>
                </a:gridCol>
                <a:gridCol w="558785">
                  <a:extLst>
                    <a:ext uri="{9D8B030D-6E8A-4147-A177-3AD203B41FA5}">
                      <a16:colId xmlns:a16="http://schemas.microsoft.com/office/drawing/2014/main" val="3283853684"/>
                    </a:ext>
                  </a:extLst>
                </a:gridCol>
                <a:gridCol w="558785">
                  <a:extLst>
                    <a:ext uri="{9D8B030D-6E8A-4147-A177-3AD203B41FA5}">
                      <a16:colId xmlns:a16="http://schemas.microsoft.com/office/drawing/2014/main" val="1482898421"/>
                    </a:ext>
                  </a:extLst>
                </a:gridCol>
                <a:gridCol w="558785">
                  <a:extLst>
                    <a:ext uri="{9D8B030D-6E8A-4147-A177-3AD203B41FA5}">
                      <a16:colId xmlns:a16="http://schemas.microsoft.com/office/drawing/2014/main" val="3053417473"/>
                    </a:ext>
                  </a:extLst>
                </a:gridCol>
                <a:gridCol w="558785">
                  <a:extLst>
                    <a:ext uri="{9D8B030D-6E8A-4147-A177-3AD203B41FA5}">
                      <a16:colId xmlns:a16="http://schemas.microsoft.com/office/drawing/2014/main" val="758362591"/>
                    </a:ext>
                  </a:extLst>
                </a:gridCol>
              </a:tblGrid>
              <a:tr h="56038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0827451"/>
                  </a:ext>
                </a:extLst>
              </a:tr>
            </a:tbl>
          </a:graphicData>
        </a:graphic>
      </p:graphicFrame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28B9EAA1-A687-444F-95AA-F5931C532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396734"/>
              </p:ext>
            </p:extLst>
          </p:nvPr>
        </p:nvGraphicFramePr>
        <p:xfrm>
          <a:off x="1752673" y="3154332"/>
          <a:ext cx="5029065" cy="5603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8785">
                  <a:extLst>
                    <a:ext uri="{9D8B030D-6E8A-4147-A177-3AD203B41FA5}">
                      <a16:colId xmlns:a16="http://schemas.microsoft.com/office/drawing/2014/main" val="2827551257"/>
                    </a:ext>
                  </a:extLst>
                </a:gridCol>
                <a:gridCol w="558785">
                  <a:extLst>
                    <a:ext uri="{9D8B030D-6E8A-4147-A177-3AD203B41FA5}">
                      <a16:colId xmlns:a16="http://schemas.microsoft.com/office/drawing/2014/main" val="392520436"/>
                    </a:ext>
                  </a:extLst>
                </a:gridCol>
                <a:gridCol w="558785">
                  <a:extLst>
                    <a:ext uri="{9D8B030D-6E8A-4147-A177-3AD203B41FA5}">
                      <a16:colId xmlns:a16="http://schemas.microsoft.com/office/drawing/2014/main" val="2622728403"/>
                    </a:ext>
                  </a:extLst>
                </a:gridCol>
                <a:gridCol w="558785">
                  <a:extLst>
                    <a:ext uri="{9D8B030D-6E8A-4147-A177-3AD203B41FA5}">
                      <a16:colId xmlns:a16="http://schemas.microsoft.com/office/drawing/2014/main" val="494214700"/>
                    </a:ext>
                  </a:extLst>
                </a:gridCol>
                <a:gridCol w="558785">
                  <a:extLst>
                    <a:ext uri="{9D8B030D-6E8A-4147-A177-3AD203B41FA5}">
                      <a16:colId xmlns:a16="http://schemas.microsoft.com/office/drawing/2014/main" val="4095334574"/>
                    </a:ext>
                  </a:extLst>
                </a:gridCol>
                <a:gridCol w="558785">
                  <a:extLst>
                    <a:ext uri="{9D8B030D-6E8A-4147-A177-3AD203B41FA5}">
                      <a16:colId xmlns:a16="http://schemas.microsoft.com/office/drawing/2014/main" val="3283853684"/>
                    </a:ext>
                  </a:extLst>
                </a:gridCol>
                <a:gridCol w="558785">
                  <a:extLst>
                    <a:ext uri="{9D8B030D-6E8A-4147-A177-3AD203B41FA5}">
                      <a16:colId xmlns:a16="http://schemas.microsoft.com/office/drawing/2014/main" val="1482898421"/>
                    </a:ext>
                  </a:extLst>
                </a:gridCol>
                <a:gridCol w="558785">
                  <a:extLst>
                    <a:ext uri="{9D8B030D-6E8A-4147-A177-3AD203B41FA5}">
                      <a16:colId xmlns:a16="http://schemas.microsoft.com/office/drawing/2014/main" val="3053417473"/>
                    </a:ext>
                  </a:extLst>
                </a:gridCol>
                <a:gridCol w="558785">
                  <a:extLst>
                    <a:ext uri="{9D8B030D-6E8A-4147-A177-3AD203B41FA5}">
                      <a16:colId xmlns:a16="http://schemas.microsoft.com/office/drawing/2014/main" val="758362591"/>
                    </a:ext>
                  </a:extLst>
                </a:gridCol>
              </a:tblGrid>
              <a:tr h="56038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0827451"/>
                  </a:ext>
                </a:extLst>
              </a:tr>
            </a:tbl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7098E70D-705A-4A2D-B38B-8C90DE545524}"/>
              </a:ext>
            </a:extLst>
          </p:cNvPr>
          <p:cNvSpPr/>
          <p:nvPr/>
        </p:nvSpPr>
        <p:spPr>
          <a:xfrm>
            <a:off x="2286060" y="2106144"/>
            <a:ext cx="543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539EA0D1-8E45-4B8C-99A9-F11C0F52D311}"/>
              </a:ext>
            </a:extLst>
          </p:cNvPr>
          <p:cNvSpPr/>
          <p:nvPr/>
        </p:nvSpPr>
        <p:spPr>
          <a:xfrm>
            <a:off x="3429030" y="2116310"/>
            <a:ext cx="543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38EC51E-B501-495B-8A9E-5E4F561430D2}"/>
              </a:ext>
            </a:extLst>
          </p:cNvPr>
          <p:cNvSpPr/>
          <p:nvPr/>
        </p:nvSpPr>
        <p:spPr>
          <a:xfrm>
            <a:off x="3990159" y="2116310"/>
            <a:ext cx="543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E15A8668-478E-47AE-AED6-D7B95F2BD212}"/>
              </a:ext>
            </a:extLst>
          </p:cNvPr>
          <p:cNvSpPr/>
          <p:nvPr/>
        </p:nvSpPr>
        <p:spPr>
          <a:xfrm>
            <a:off x="5085022" y="2106144"/>
            <a:ext cx="543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D9693F6B-55EA-47CD-8A2E-77BA487CDF48}"/>
              </a:ext>
            </a:extLst>
          </p:cNvPr>
          <p:cNvSpPr/>
          <p:nvPr/>
        </p:nvSpPr>
        <p:spPr>
          <a:xfrm>
            <a:off x="5647938" y="2106144"/>
            <a:ext cx="543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D7E62340-A29E-41C2-AC2A-5CF599A0DDA0}"/>
              </a:ext>
            </a:extLst>
          </p:cNvPr>
          <p:cNvSpPr/>
          <p:nvPr/>
        </p:nvSpPr>
        <p:spPr>
          <a:xfrm>
            <a:off x="2286060" y="3174505"/>
            <a:ext cx="543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2BD9E20-FF5A-47C3-A1F1-1D259E90498D}"/>
              </a:ext>
            </a:extLst>
          </p:cNvPr>
          <p:cNvSpPr/>
          <p:nvPr/>
        </p:nvSpPr>
        <p:spPr>
          <a:xfrm>
            <a:off x="3429030" y="3184671"/>
            <a:ext cx="543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53988E1B-A3B1-44C9-9D90-0FA4DC22B396}"/>
              </a:ext>
            </a:extLst>
          </p:cNvPr>
          <p:cNvSpPr/>
          <p:nvPr/>
        </p:nvSpPr>
        <p:spPr>
          <a:xfrm>
            <a:off x="3990159" y="3184671"/>
            <a:ext cx="543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F31BC002-FD4F-457F-8423-CC78B6352E42}"/>
              </a:ext>
            </a:extLst>
          </p:cNvPr>
          <p:cNvSpPr/>
          <p:nvPr/>
        </p:nvSpPr>
        <p:spPr>
          <a:xfrm>
            <a:off x="5085022" y="3174505"/>
            <a:ext cx="543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7F633B8E-9C49-4DF4-B5C5-6D3ED3B32799}"/>
              </a:ext>
            </a:extLst>
          </p:cNvPr>
          <p:cNvSpPr/>
          <p:nvPr/>
        </p:nvSpPr>
        <p:spPr>
          <a:xfrm>
            <a:off x="5647938" y="3174505"/>
            <a:ext cx="543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24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/>
      <p:bldP spid="27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6">
            <a:extLst>
              <a:ext uri="{FF2B5EF4-FFF2-40B4-BE49-F238E27FC236}">
                <a16:creationId xmlns:a16="http://schemas.microsoft.com/office/drawing/2014/main" id="{29CB3C27-207F-4E57-B47A-AC9B345C3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55" y="375580"/>
            <a:ext cx="3313143" cy="58420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四、课堂小结</a:t>
            </a:r>
          </a:p>
        </p:txBody>
      </p:sp>
      <p:sp>
        <p:nvSpPr>
          <p:cNvPr id="11" name=" 232">
            <a:extLst>
              <a:ext uri="{FF2B5EF4-FFF2-40B4-BE49-F238E27FC236}">
                <a16:creationId xmlns:a16="http://schemas.microsoft.com/office/drawing/2014/main" id="{CB9FA4D7-B2E4-4B3A-8746-BECCF9653506}"/>
              </a:ext>
            </a:extLst>
          </p:cNvPr>
          <p:cNvSpPr/>
          <p:nvPr/>
        </p:nvSpPr>
        <p:spPr bwMode="auto">
          <a:xfrm>
            <a:off x="1752674" y="1733572"/>
            <a:ext cx="4267088" cy="1904950"/>
          </a:xfrm>
          <a:prstGeom prst="wedgeRoundRectCallout">
            <a:avLst>
              <a:gd name="adj1" fmla="val 65582"/>
              <a:gd name="adj2" fmla="val -35000"/>
              <a:gd name="adj3" fmla="val 16667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通过今天的学习，你有哪些新的收获？</a:t>
            </a:r>
            <a:endParaRPr lang="en-US" altLang="zh-CN" sz="3200" b="1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4E3361B-C6A2-4067-8D1D-1B79AFF82F6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346" y="1200186"/>
            <a:ext cx="1600158" cy="3165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35" y="1342710"/>
            <a:ext cx="1515919" cy="276916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主题​​">
  <a:themeElements>
    <a:clrScheme name="Office 主题​​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主题​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943</TotalTime>
  <Pages>0</Pages>
  <Words>460</Words>
  <Characters>0</Characters>
  <Application>Microsoft Office PowerPoint</Application>
  <PresentationFormat>全屏显示(16:9)</PresentationFormat>
  <Lines>0</Lines>
  <Paragraphs>117</Paragraphs>
  <Slides>14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Gulim</vt:lpstr>
      <vt:lpstr>黑体</vt:lpstr>
      <vt:lpstr>楷体</vt:lpstr>
      <vt:lpstr>Arial</vt:lpstr>
      <vt:lpstr>Times New Roman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472</cp:revision>
  <dcterms:created xsi:type="dcterms:W3CDTF">2016-04-21T10:21:58Z</dcterms:created>
  <dcterms:modified xsi:type="dcterms:W3CDTF">2024-08-27T03:13:43Z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2052-11.1.0.9740</vt:lpwstr>
  </property>
</Properties>
</file>