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</p:sldMasterIdLst>
  <p:notesMasterIdLst>
    <p:notesMasterId r:id="rId22"/>
  </p:notesMasterIdLst>
  <p:sldIdLst>
    <p:sldId id="256" r:id="rId2"/>
    <p:sldId id="377" r:id="rId3"/>
    <p:sldId id="533" r:id="rId4"/>
    <p:sldId id="526" r:id="rId5"/>
    <p:sldId id="536" r:id="rId6"/>
    <p:sldId id="537" r:id="rId7"/>
    <p:sldId id="538" r:id="rId8"/>
    <p:sldId id="539" r:id="rId9"/>
    <p:sldId id="542" r:id="rId10"/>
    <p:sldId id="543" r:id="rId11"/>
    <p:sldId id="544" r:id="rId12"/>
    <p:sldId id="545" r:id="rId13"/>
    <p:sldId id="546" r:id="rId14"/>
    <p:sldId id="547" r:id="rId15"/>
    <p:sldId id="473" r:id="rId16"/>
    <p:sldId id="548" r:id="rId17"/>
    <p:sldId id="277" r:id="rId18"/>
    <p:sldId id="523" r:id="rId19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>
          <p15:clr>
            <a:srgbClr val="A4A3A4"/>
          </p15:clr>
        </p15:guide>
        <p15:guide id="2" pos="29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4295CA"/>
    <a:srgbClr val="FD4E00"/>
    <a:srgbClr val="F94F01"/>
    <a:srgbClr val="FC4200"/>
    <a:srgbClr val="FFD08B"/>
    <a:srgbClr val="FFC165"/>
    <a:srgbClr val="FF9900"/>
    <a:srgbClr val="E4A8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87807" autoAdjust="0"/>
  </p:normalViewPr>
  <p:slideViewPr>
    <p:cSldViewPr>
      <p:cViewPr varScale="1">
        <p:scale>
          <a:sx n="149" d="100"/>
          <a:sy n="149" d="100"/>
        </p:scale>
        <p:origin x="504" y="114"/>
      </p:cViewPr>
      <p:guideLst>
        <p:guide orient="horz" pos="1644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A266784-80D7-4A5A-9046-7398E18385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AC901B-9608-4A19-BA83-33F4A1694B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DE79153-412F-48E2-9626-6F4C7734C8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6149" name="备注占位符 4">
            <a:extLst>
              <a:ext uri="{FF2B5EF4-FFF2-40B4-BE49-F238E27FC236}">
                <a16:creationId xmlns:a16="http://schemas.microsoft.com/office/drawing/2014/main" id="{B054B0AF-9A95-4298-9487-BBA02670EEEC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0F482E-7217-4E3D-8B77-63A4DCBABCF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57451A-15FE-4B14-89A5-4007DFD2D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294BD8-BFE1-48EC-BA0F-1A54FBBB1D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978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88F3B26E-3AA2-4750-A751-58D9D8488E1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9E23173A-E17C-44A4-B4D3-DCB9DD43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A601E57-509D-418A-9764-5702F7D28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820AFC1D-B652-4616-812A-FABED600F193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86C9F8C-C06F-48A7-A396-9DBABFFFAD2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5E2544FA-D8D1-4D2D-8C8C-85AB013D8136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5BCA391B-523C-414E-9EBA-9BEE0290A768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6028DAC-2DC3-4954-8964-2C14BC963FE0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6FA72AFC-DDE4-4AD8-99C2-A2416D6D7B92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FE95AB2-A66B-4F03-8344-EC1F7BEE4EFA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7FFF85B-B631-4FA4-A0CD-3AD2F397F1B0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4F330C15-2478-40A7-B6B9-A3D916EA81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D688488-E367-4535-A057-E54AB318F54E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4749190-E786-48C9-AD7D-705A6D92B527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73775D8-288B-49B1-9C76-76D77F092082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3860F705-6E7A-47E2-BCD5-07CFA3CEAD4D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E98547D-28CC-4EE4-AFF1-1624EDE452AA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E0253BC-E7B2-4AFB-B7AF-E5F6BA2997AA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693114D-5185-4B02-B1D4-9F89FF2F89B3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29E2507D-11FF-4FDC-8229-42B3EEFDD7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0EA08A7D-8A68-4AAD-8A9F-9FDCB89EFD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4D94506-25FB-4153-A06E-3CDD60757C9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4D6427E-51B8-44DB-8600-DB05950B306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DCB3100-8878-4C49-B53E-8AB330F562B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7F13BA1E-B00A-49E6-88C8-864F23B5F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A269853B-1646-4261-ADAE-EFE2A9D7E4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0BA12649-DBDD-4914-A7E7-A6982486F4F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95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11F8E77-2682-4B9F-8AE0-70E5B482C04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BFCC77-49B0-425B-B262-32180CA5FA22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C7D330E-8D08-4CFA-B51A-A6DD2A6AFD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23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95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">
            <a:extLst>
              <a:ext uri="{FF2B5EF4-FFF2-40B4-BE49-F238E27FC236}">
                <a16:creationId xmlns:a16="http://schemas.microsoft.com/office/drawing/2014/main" id="{70ED0F5E-CCC2-4468-9A9D-F398C4698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300" y="2744151"/>
            <a:ext cx="5181600" cy="81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简单加、减法</a:t>
            </a:r>
          </a:p>
        </p:txBody>
      </p:sp>
      <p:sp>
        <p:nvSpPr>
          <p:cNvPr id="1029" name="矩形 2">
            <a:extLst>
              <a:ext uri="{FF2B5EF4-FFF2-40B4-BE49-F238E27FC236}">
                <a16:creationId xmlns:a16="http://schemas.microsoft.com/office/drawing/2014/main" id="{553259D2-90D6-403D-97F2-27F8D05E5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1323" y="1387856"/>
            <a:ext cx="5941898" cy="117750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四 11~20的认识</a:t>
            </a:r>
          </a:p>
        </p:txBody>
      </p:sp>
      <p:sp>
        <p:nvSpPr>
          <p:cNvPr id="7173" name="副标题 6">
            <a:extLst>
              <a:ext uri="{FF2B5EF4-FFF2-40B4-BE49-F238E27FC236}">
                <a16:creationId xmlns:a16="http://schemas.microsoft.com/office/drawing/2014/main" id="{9B007DEC-4020-4C3A-8644-097BF5B9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6193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F438FB5A-94A5-4D1B-8F26-E4E85CDE2322}"/>
              </a:ext>
            </a:extLst>
          </p:cNvPr>
          <p:cNvGrpSpPr/>
          <p:nvPr/>
        </p:nvGrpSpPr>
        <p:grpSpPr>
          <a:xfrm>
            <a:off x="4766312" y="1879515"/>
            <a:ext cx="1624839" cy="2192708"/>
            <a:chOff x="1429791" y="3613701"/>
            <a:chExt cx="1695199" cy="2424682"/>
          </a:xfrm>
        </p:grpSpPr>
        <p:sp>
          <p:nvSpPr>
            <p:cNvPr id="16" name="圆柱形 15">
              <a:extLst>
                <a:ext uri="{FF2B5EF4-FFF2-40B4-BE49-F238E27FC236}">
                  <a16:creationId xmlns:a16="http://schemas.microsoft.com/office/drawing/2014/main" id="{79719251-C6CE-44AB-A412-00F2DAC13848}"/>
                </a:ext>
              </a:extLst>
            </p:cNvPr>
            <p:cNvSpPr/>
            <p:nvPr/>
          </p:nvSpPr>
          <p:spPr>
            <a:xfrm>
              <a:off x="1871977" y="3613701"/>
              <a:ext cx="4769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圆柱形 16">
              <a:extLst>
                <a:ext uri="{FF2B5EF4-FFF2-40B4-BE49-F238E27FC236}">
                  <a16:creationId xmlns:a16="http://schemas.microsoft.com/office/drawing/2014/main" id="{0F674B3C-5834-4943-9D3A-33E8DBEE786F}"/>
                </a:ext>
              </a:extLst>
            </p:cNvPr>
            <p:cNvSpPr/>
            <p:nvPr/>
          </p:nvSpPr>
          <p:spPr>
            <a:xfrm>
              <a:off x="2594842" y="3613701"/>
              <a:ext cx="4571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2C167DFB-9A62-46EB-92E7-7553E0191A47}"/>
                </a:ext>
              </a:extLst>
            </p:cNvPr>
            <p:cNvGrpSpPr/>
            <p:nvPr/>
          </p:nvGrpSpPr>
          <p:grpSpPr>
            <a:xfrm>
              <a:off x="1429791" y="5486399"/>
              <a:ext cx="1695199" cy="551984"/>
              <a:chOff x="1362299" y="5389418"/>
              <a:chExt cx="1695199" cy="551984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3D6D4520-7F1F-442D-856C-77B92083E593}"/>
                  </a:ext>
                </a:extLst>
              </p:cNvPr>
              <p:cNvSpPr/>
              <p:nvPr/>
            </p:nvSpPr>
            <p:spPr>
              <a:xfrm>
                <a:off x="1383483" y="5389418"/>
                <a:ext cx="1652831" cy="540256"/>
              </a:xfrm>
              <a:prstGeom prst="rect">
                <a:avLst/>
              </a:prstGeom>
              <a:solidFill>
                <a:srgbClr val="FFD2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6C011E9-175B-430C-9119-5D96948533BE}"/>
                  </a:ext>
                </a:extLst>
              </p:cNvPr>
              <p:cNvSpPr txBox="1"/>
              <p:nvPr/>
            </p:nvSpPr>
            <p:spPr>
              <a:xfrm>
                <a:off x="2135862" y="5396862"/>
                <a:ext cx="921636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个位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4A36946C-995E-4523-A4E0-6F4F90A2781F}"/>
                  </a:ext>
                </a:extLst>
              </p:cNvPr>
              <p:cNvSpPr txBox="1"/>
              <p:nvPr/>
            </p:nvSpPr>
            <p:spPr>
              <a:xfrm>
                <a:off x="1362299" y="5392873"/>
                <a:ext cx="1162245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十位</a:t>
                </a:r>
              </a:p>
            </p:txBody>
          </p:sp>
        </p:grpSp>
      </p:grpSp>
      <p:sp>
        <p:nvSpPr>
          <p:cNvPr id="2" name="Rectangle 16">
            <a:extLst>
              <a:ext uri="{FF2B5EF4-FFF2-40B4-BE49-F238E27FC236}">
                <a16:creationId xmlns:a16="http://schemas.microsoft.com/office/drawing/2014/main" id="{84E2DB51-7853-4AD5-A383-BDBA344BB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272"/>
            <a:ext cx="274055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一、复习导入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902" y="904175"/>
            <a:ext cx="7040695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你能说出计数器上的数吗？说说你是怎么知道的。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9AA890AB-7BF4-42A1-90A0-DE9EA215AF27}"/>
              </a:ext>
            </a:extLst>
          </p:cNvPr>
          <p:cNvGrpSpPr/>
          <p:nvPr/>
        </p:nvGrpSpPr>
        <p:grpSpPr>
          <a:xfrm>
            <a:off x="2233051" y="1881410"/>
            <a:ext cx="1624839" cy="2192708"/>
            <a:chOff x="1429791" y="3613701"/>
            <a:chExt cx="1695199" cy="2424682"/>
          </a:xfrm>
        </p:grpSpPr>
        <p:sp>
          <p:nvSpPr>
            <p:cNvPr id="5" name="圆柱形 4">
              <a:extLst>
                <a:ext uri="{FF2B5EF4-FFF2-40B4-BE49-F238E27FC236}">
                  <a16:creationId xmlns:a16="http://schemas.microsoft.com/office/drawing/2014/main" id="{A18581A8-812B-442D-ACCA-FBC630B1794C}"/>
                </a:ext>
              </a:extLst>
            </p:cNvPr>
            <p:cNvSpPr/>
            <p:nvPr/>
          </p:nvSpPr>
          <p:spPr>
            <a:xfrm flipH="1">
              <a:off x="1919677" y="3613701"/>
              <a:ext cx="4769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" name="圆柱形 5">
              <a:extLst>
                <a:ext uri="{FF2B5EF4-FFF2-40B4-BE49-F238E27FC236}">
                  <a16:creationId xmlns:a16="http://schemas.microsoft.com/office/drawing/2014/main" id="{3B323141-7215-4E47-9A9E-0E5D815DAB10}"/>
                </a:ext>
              </a:extLst>
            </p:cNvPr>
            <p:cNvSpPr/>
            <p:nvPr/>
          </p:nvSpPr>
          <p:spPr>
            <a:xfrm>
              <a:off x="2594842" y="3613701"/>
              <a:ext cx="4571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0A255884-255D-41DB-BDC4-1687FA4D14A4}"/>
                </a:ext>
              </a:extLst>
            </p:cNvPr>
            <p:cNvGrpSpPr/>
            <p:nvPr/>
          </p:nvGrpSpPr>
          <p:grpSpPr>
            <a:xfrm>
              <a:off x="1429791" y="5486399"/>
              <a:ext cx="1695199" cy="551984"/>
              <a:chOff x="1362299" y="5389418"/>
              <a:chExt cx="1695199" cy="551984"/>
            </a:xfrm>
          </p:grpSpPr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A995140A-2A6E-4A29-8C0F-8BC20B3A81A4}"/>
                  </a:ext>
                </a:extLst>
              </p:cNvPr>
              <p:cNvSpPr/>
              <p:nvPr/>
            </p:nvSpPr>
            <p:spPr>
              <a:xfrm>
                <a:off x="1383483" y="5389418"/>
                <a:ext cx="1652831" cy="540256"/>
              </a:xfrm>
              <a:prstGeom prst="rect">
                <a:avLst/>
              </a:prstGeom>
              <a:solidFill>
                <a:srgbClr val="FFD2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1B32EE01-D9B0-4EC4-A5A1-CB2ABC3B59D3}"/>
                  </a:ext>
                </a:extLst>
              </p:cNvPr>
              <p:cNvSpPr txBox="1"/>
              <p:nvPr/>
            </p:nvSpPr>
            <p:spPr>
              <a:xfrm>
                <a:off x="2135862" y="5396862"/>
                <a:ext cx="921636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个位</a:t>
                </a: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9B59CE3-8114-4D32-93BA-3F7BA2C5412A}"/>
                  </a:ext>
                </a:extLst>
              </p:cNvPr>
              <p:cNvSpPr txBox="1"/>
              <p:nvPr/>
            </p:nvSpPr>
            <p:spPr>
              <a:xfrm>
                <a:off x="1362299" y="5392873"/>
                <a:ext cx="1162245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十位</a:t>
                </a:r>
              </a:p>
            </p:txBody>
          </p:sp>
        </p:grpSp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id="{9488D0FD-B5F2-4971-86A7-BBAB375D6788}"/>
              </a:ext>
            </a:extLst>
          </p:cNvPr>
          <p:cNvSpPr/>
          <p:nvPr/>
        </p:nvSpPr>
        <p:spPr>
          <a:xfrm>
            <a:off x="3197398" y="3335540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7941102-187C-46A7-B36C-264B1EE874DE}"/>
              </a:ext>
            </a:extLst>
          </p:cNvPr>
          <p:cNvSpPr/>
          <p:nvPr/>
        </p:nvSpPr>
        <p:spPr>
          <a:xfrm>
            <a:off x="2543909" y="3335540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23F82BD2-7ECD-4EBF-94DA-20DB092B41B1}"/>
              </a:ext>
            </a:extLst>
          </p:cNvPr>
          <p:cNvSpPr/>
          <p:nvPr/>
        </p:nvSpPr>
        <p:spPr>
          <a:xfrm>
            <a:off x="3197398" y="3103760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CC04D5FA-5226-46A1-8977-5C943595182C}"/>
              </a:ext>
            </a:extLst>
          </p:cNvPr>
          <p:cNvSpPr/>
          <p:nvPr/>
        </p:nvSpPr>
        <p:spPr>
          <a:xfrm>
            <a:off x="5730659" y="3333645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E42FC257-2618-433E-818A-1F0063269737}"/>
              </a:ext>
            </a:extLst>
          </p:cNvPr>
          <p:cNvSpPr/>
          <p:nvPr/>
        </p:nvSpPr>
        <p:spPr>
          <a:xfrm>
            <a:off x="5031451" y="3333645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6BFC244C-FDCF-41FA-8380-82292CD94A6C}"/>
              </a:ext>
            </a:extLst>
          </p:cNvPr>
          <p:cNvSpPr/>
          <p:nvPr/>
        </p:nvSpPr>
        <p:spPr>
          <a:xfrm>
            <a:off x="5730659" y="3108550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C4AF87D5-896D-4FC2-A9B5-B79AB4BE4FE7}"/>
              </a:ext>
            </a:extLst>
          </p:cNvPr>
          <p:cNvSpPr/>
          <p:nvPr/>
        </p:nvSpPr>
        <p:spPr>
          <a:xfrm>
            <a:off x="5730659" y="2894645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457729C4-1200-474B-9852-9398E8F98AEE}"/>
              </a:ext>
            </a:extLst>
          </p:cNvPr>
          <p:cNvSpPr/>
          <p:nvPr/>
        </p:nvSpPr>
        <p:spPr>
          <a:xfrm>
            <a:off x="5730659" y="2669550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234762B4-1C7D-47C5-BCA8-49F1D3045594}"/>
              </a:ext>
            </a:extLst>
          </p:cNvPr>
          <p:cNvSpPr/>
          <p:nvPr/>
        </p:nvSpPr>
        <p:spPr>
          <a:xfrm>
            <a:off x="5730659" y="2443968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8290196B-B4EA-4A75-9343-66E01F3D21B2}"/>
              </a:ext>
            </a:extLst>
          </p:cNvPr>
          <p:cNvSpPr/>
          <p:nvPr/>
        </p:nvSpPr>
        <p:spPr>
          <a:xfrm>
            <a:off x="5730659" y="2218873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E9A2B42A-7FF8-41B9-AC89-CEACE62C52CA}"/>
              </a:ext>
            </a:extLst>
          </p:cNvPr>
          <p:cNvSpPr/>
          <p:nvPr/>
        </p:nvSpPr>
        <p:spPr>
          <a:xfrm>
            <a:off x="5730659" y="2004968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01F5EAA-46F2-4DAE-842D-0B66093B0EE8}"/>
              </a:ext>
            </a:extLst>
          </p:cNvPr>
          <p:cNvSpPr/>
          <p:nvPr/>
        </p:nvSpPr>
        <p:spPr>
          <a:xfrm>
            <a:off x="2207011" y="4242981"/>
            <a:ext cx="16305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    ）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0E0B88B-9650-446D-8A39-89670D4EB73D}"/>
              </a:ext>
            </a:extLst>
          </p:cNvPr>
          <p:cNvSpPr/>
          <p:nvPr/>
        </p:nvSpPr>
        <p:spPr>
          <a:xfrm>
            <a:off x="4766312" y="4203662"/>
            <a:ext cx="16305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    ）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F9346A8-C935-4BB6-9D8D-9B8C172EB030}"/>
              </a:ext>
            </a:extLst>
          </p:cNvPr>
          <p:cNvSpPr/>
          <p:nvPr/>
        </p:nvSpPr>
        <p:spPr>
          <a:xfrm>
            <a:off x="2543362" y="2549132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0460C97-79FC-4B83-AE08-29B603A810C7}"/>
              </a:ext>
            </a:extLst>
          </p:cNvPr>
          <p:cNvSpPr/>
          <p:nvPr/>
        </p:nvSpPr>
        <p:spPr>
          <a:xfrm>
            <a:off x="3187512" y="2541902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6B4552BE-AC02-422E-BEE4-96D119797722}"/>
              </a:ext>
            </a:extLst>
          </p:cNvPr>
          <p:cNvSpPr/>
          <p:nvPr/>
        </p:nvSpPr>
        <p:spPr>
          <a:xfrm>
            <a:off x="5035121" y="2494532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62A9E6A-BF9C-4723-8289-068DD737FFC8}"/>
              </a:ext>
            </a:extLst>
          </p:cNvPr>
          <p:cNvSpPr/>
          <p:nvPr/>
        </p:nvSpPr>
        <p:spPr>
          <a:xfrm>
            <a:off x="5679271" y="2487302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3AD8C447-CF81-4153-AD08-3E23B422C5EE}"/>
              </a:ext>
            </a:extLst>
          </p:cNvPr>
          <p:cNvCxnSpPr>
            <a:stCxn id="8" idx="0"/>
            <a:endCxn id="8" idx="2"/>
          </p:cNvCxnSpPr>
          <p:nvPr/>
        </p:nvCxnSpPr>
        <p:spPr bwMode="auto">
          <a:xfrm>
            <a:off x="3045471" y="3574943"/>
            <a:ext cx="0" cy="488569"/>
          </a:xfrm>
          <a:prstGeom prst="line">
            <a:avLst/>
          </a:prstGeom>
          <a:solidFill>
            <a:srgbClr val="FFD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CC7B6E11-D598-4899-B037-2FF3CF230EFB}"/>
              </a:ext>
            </a:extLst>
          </p:cNvPr>
          <p:cNvCxnSpPr>
            <a:cxnSpLocks/>
            <a:stCxn id="19" idx="0"/>
            <a:endCxn id="19" idx="2"/>
          </p:cNvCxnSpPr>
          <p:nvPr/>
        </p:nvCxnSpPr>
        <p:spPr bwMode="auto">
          <a:xfrm>
            <a:off x="5578732" y="3573048"/>
            <a:ext cx="0" cy="488569"/>
          </a:xfrm>
          <a:prstGeom prst="line">
            <a:avLst/>
          </a:prstGeom>
          <a:solidFill>
            <a:srgbClr val="FFD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6 L 0.02691 0.3327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7" y="1663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7284E-6 L -0.02205 0.3327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1" y="16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46914E-6 L 0.03281 0.33272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2" y="1663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7.40741E-7 L -0.01649 0.3327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16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1651" y="927501"/>
            <a:ext cx="704069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算算这些题目，看谁算得又快又对。</a:t>
            </a:r>
          </a:p>
        </p:txBody>
      </p:sp>
      <p:sp>
        <p:nvSpPr>
          <p:cNvPr id="38" name="Rectangle 16">
            <a:extLst>
              <a:ext uri="{FF2B5EF4-FFF2-40B4-BE49-F238E27FC236}">
                <a16:creationId xmlns:a16="http://schemas.microsoft.com/office/drawing/2014/main" id="{EBA4C92D-B5AE-4B47-8D22-2FFD314AC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8446" y="1657374"/>
            <a:ext cx="4427106" cy="13937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+ 2 =                     3 + 6 =         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 – 3 =                     8 – 5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B3AA522-CD63-4680-89F0-0BC4DA663252}"/>
              </a:ext>
            </a:extLst>
          </p:cNvPr>
          <p:cNvSpPr/>
          <p:nvPr/>
        </p:nvSpPr>
        <p:spPr>
          <a:xfrm>
            <a:off x="3429030" y="180977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25A1248-1C7F-4EF4-8C6D-7CA0CEFF17DF}"/>
              </a:ext>
            </a:extLst>
          </p:cNvPr>
          <p:cNvSpPr/>
          <p:nvPr/>
        </p:nvSpPr>
        <p:spPr>
          <a:xfrm>
            <a:off x="6421350" y="180977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6DB48D8E-42CF-4A3E-812C-11FB5484C659}"/>
              </a:ext>
            </a:extLst>
          </p:cNvPr>
          <p:cNvSpPr/>
          <p:nvPr/>
        </p:nvSpPr>
        <p:spPr>
          <a:xfrm>
            <a:off x="3429030" y="2527869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5D0E07A5-C307-4CDC-815A-E80144936A3B}"/>
              </a:ext>
            </a:extLst>
          </p:cNvPr>
          <p:cNvSpPr/>
          <p:nvPr/>
        </p:nvSpPr>
        <p:spPr>
          <a:xfrm>
            <a:off x="6421350" y="2527869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4" name="Rectangle 16">
            <a:extLst>
              <a:ext uri="{FF2B5EF4-FFF2-40B4-BE49-F238E27FC236}">
                <a16:creationId xmlns:a16="http://schemas.microsoft.com/office/drawing/2014/main" id="{447EC977-B74C-4D90-9F28-21149E416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1651" y="3257742"/>
            <a:ext cx="7040695" cy="11523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我们已经学过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以内的加、减法，这节课我们来学习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11~20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的简单加、减法。</a:t>
            </a:r>
          </a:p>
        </p:txBody>
      </p:sp>
    </p:spTree>
    <p:extLst>
      <p:ext uri="{BB962C8B-B14F-4D97-AF65-F5344CB8AC3E}">
        <p14:creationId xmlns:p14="http://schemas.microsoft.com/office/powerpoint/2010/main" val="333112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1" grpId="0"/>
      <p:bldP spid="42" grpId="0"/>
      <p:bldP spid="43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1464E4C0-DF17-41CC-8508-15F80EE14BC7}"/>
              </a:ext>
            </a:extLst>
          </p:cNvPr>
          <p:cNvGrpSpPr/>
          <p:nvPr/>
        </p:nvGrpSpPr>
        <p:grpSpPr>
          <a:xfrm>
            <a:off x="3200436" y="1113961"/>
            <a:ext cx="2743128" cy="1684705"/>
            <a:chOff x="3257054" y="1563115"/>
            <a:chExt cx="2234140" cy="147657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1850E3BE-8784-4D88-BB88-67F1C1329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3967707" y="2021420"/>
              <a:ext cx="1130862" cy="612410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57D6DEC6-1458-416D-B050-FF7B42455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4274602" y="2021419"/>
              <a:ext cx="1130858" cy="612410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6FFDFD4-DDAE-488F-99E5-A4EDB2F7B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4619560" y="2021419"/>
              <a:ext cx="1130857" cy="612410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E3F1506D-4531-4652-8FDA-ACF87C4337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7054" y="1563115"/>
              <a:ext cx="1416035" cy="1476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E8F246B-E79A-4767-9CD1-C6C6EEFF3744}"/>
              </a:ext>
            </a:extLst>
          </p:cNvPr>
          <p:cNvGrpSpPr/>
          <p:nvPr/>
        </p:nvGrpSpPr>
        <p:grpSpPr>
          <a:xfrm>
            <a:off x="1789956" y="1113961"/>
            <a:ext cx="6298240" cy="3565540"/>
            <a:chOff x="1828872" y="1210705"/>
            <a:chExt cx="6298240" cy="3565540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8CDF92AA-AB99-4724-9ECD-EF6C00F26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324554" y="1210705"/>
              <a:ext cx="1802558" cy="3565540"/>
            </a:xfrm>
            <a:prstGeom prst="rect">
              <a:avLst/>
            </a:prstGeom>
          </p:spPr>
        </p:pic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E61F89D0-5678-43C1-85B6-9BEA45507AEC}"/>
                </a:ext>
              </a:extLst>
            </p:cNvPr>
            <p:cNvGrpSpPr/>
            <p:nvPr/>
          </p:nvGrpSpPr>
          <p:grpSpPr>
            <a:xfrm>
              <a:off x="1828872" y="3187186"/>
              <a:ext cx="5070660" cy="1171953"/>
              <a:chOff x="1574203" y="2978649"/>
              <a:chExt cx="5070660" cy="1171953"/>
            </a:xfrm>
          </p:grpSpPr>
          <p:sp>
            <p:nvSpPr>
              <p:cNvPr id="31" name="对话气泡: 圆角矩形 30">
                <a:extLst>
                  <a:ext uri="{FF2B5EF4-FFF2-40B4-BE49-F238E27FC236}">
                    <a16:creationId xmlns:a16="http://schemas.microsoft.com/office/drawing/2014/main" id="{A14786F3-ABA2-4759-AAA5-2AA2686553F1}"/>
                  </a:ext>
                </a:extLst>
              </p:cNvPr>
              <p:cNvSpPr/>
              <p:nvPr/>
            </p:nvSpPr>
            <p:spPr bwMode="auto">
              <a:xfrm>
                <a:off x="1574203" y="2998235"/>
                <a:ext cx="4918263" cy="1152367"/>
              </a:xfrm>
              <a:prstGeom prst="wedgeRoundRectCallout">
                <a:avLst>
                  <a:gd name="adj1" fmla="val 40410"/>
                  <a:gd name="adj2" fmla="val -110520"/>
                  <a:gd name="adj3" fmla="val 16667"/>
                </a:avLst>
              </a:prstGeom>
              <a:noFill/>
              <a:ln w="19050" cap="flat" cmpd="sng" algn="ctr">
                <a:solidFill>
                  <a:srgbClr val="7030A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" name="TextBox 1">
                <a:extLst>
                  <a:ext uri="{FF2B5EF4-FFF2-40B4-BE49-F238E27FC236}">
                    <a16:creationId xmlns:a16="http://schemas.microsoft.com/office/drawing/2014/main" id="{50B9935A-986F-4213-9D76-5FE1981C88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74203" y="2978649"/>
                <a:ext cx="5070660" cy="11523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</a:pP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你们能根据图意列出一个加法算式和两个减法算式吗？</a:t>
                </a:r>
              </a:p>
            </p:txBody>
          </p:sp>
        </p:grpSp>
      </p:grpSp>
      <p:sp>
        <p:nvSpPr>
          <p:cNvPr id="33" name="Rectangle 16">
            <a:extLst>
              <a:ext uri="{FF2B5EF4-FFF2-40B4-BE49-F238E27FC236}">
                <a16:creationId xmlns:a16="http://schemas.microsoft.com/office/drawing/2014/main" id="{3408E199-9415-4D04-AE45-60C6C8091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3" y="296272"/>
            <a:ext cx="274312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二、探究新知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43A9589-62E3-470B-994B-C269BA817D93}"/>
              </a:ext>
            </a:extLst>
          </p:cNvPr>
          <p:cNvGrpSpPr/>
          <p:nvPr/>
        </p:nvGrpSpPr>
        <p:grpSpPr>
          <a:xfrm>
            <a:off x="762100" y="1103648"/>
            <a:ext cx="828000" cy="828000"/>
            <a:chOff x="2293683" y="606398"/>
            <a:chExt cx="828000" cy="828000"/>
          </a:xfrm>
        </p:grpSpPr>
        <p:sp>
          <p:nvSpPr>
            <p:cNvPr id="35" name="圆: 空心 34">
              <a:extLst>
                <a:ext uri="{FF2B5EF4-FFF2-40B4-BE49-F238E27FC236}">
                  <a16:creationId xmlns:a16="http://schemas.microsoft.com/office/drawing/2014/main" id="{28740BE3-9F56-4675-A623-9A3DAAF8FBF3}"/>
                </a:ext>
              </a:extLst>
            </p:cNvPr>
            <p:cNvSpPr/>
            <p:nvPr/>
          </p:nvSpPr>
          <p:spPr bwMode="auto">
            <a:xfrm>
              <a:off x="2293683" y="606398"/>
              <a:ext cx="828000" cy="828000"/>
            </a:xfrm>
            <a:prstGeom prst="donut">
              <a:avLst>
                <a:gd name="adj" fmla="val 6470"/>
              </a:avLst>
            </a:prstGeom>
            <a:solidFill>
              <a:srgbClr val="4295C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CA72CC3A-CB72-48A2-9CE5-0DD7B2A542CE}"/>
                </a:ext>
              </a:extLst>
            </p:cNvPr>
            <p:cNvSpPr/>
            <p:nvPr/>
          </p:nvSpPr>
          <p:spPr>
            <a:xfrm>
              <a:off x="2505210" y="673669"/>
              <a:ext cx="41710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srgbClr val="4295CA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600" dirty="0">
                <a:solidFill>
                  <a:srgbClr val="4295CA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47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D5BC97A6-D74B-49D6-A01C-54A410E19834}"/>
              </a:ext>
            </a:extLst>
          </p:cNvPr>
          <p:cNvGrpSpPr/>
          <p:nvPr/>
        </p:nvGrpSpPr>
        <p:grpSpPr>
          <a:xfrm>
            <a:off x="4923998" y="321729"/>
            <a:ext cx="1624839" cy="2192708"/>
            <a:chOff x="4923998" y="321729"/>
            <a:chExt cx="1624839" cy="2192708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52DB3EB4-288D-43C8-B735-0B85B6C483ED}"/>
                </a:ext>
              </a:extLst>
            </p:cNvPr>
            <p:cNvGrpSpPr/>
            <p:nvPr/>
          </p:nvGrpSpPr>
          <p:grpSpPr>
            <a:xfrm>
              <a:off x="4923998" y="321729"/>
              <a:ext cx="1624839" cy="2192708"/>
              <a:chOff x="1429791" y="3613701"/>
              <a:chExt cx="1695199" cy="2424682"/>
            </a:xfrm>
          </p:grpSpPr>
          <p:sp>
            <p:nvSpPr>
              <p:cNvPr id="34" name="圆柱形 33">
                <a:extLst>
                  <a:ext uri="{FF2B5EF4-FFF2-40B4-BE49-F238E27FC236}">
                    <a16:creationId xmlns:a16="http://schemas.microsoft.com/office/drawing/2014/main" id="{CB91C7C2-E091-44A0-8742-F614B54A3A97}"/>
                  </a:ext>
                </a:extLst>
              </p:cNvPr>
              <p:cNvSpPr/>
              <p:nvPr/>
            </p:nvSpPr>
            <p:spPr>
              <a:xfrm>
                <a:off x="1940230" y="3613701"/>
                <a:ext cx="47699" cy="1891871"/>
              </a:xfrm>
              <a:prstGeom prst="can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5" name="圆柱形 34">
                <a:extLst>
                  <a:ext uri="{FF2B5EF4-FFF2-40B4-BE49-F238E27FC236}">
                    <a16:creationId xmlns:a16="http://schemas.microsoft.com/office/drawing/2014/main" id="{5A263704-6DD7-43A0-AE53-054F6D13E810}"/>
                  </a:ext>
                </a:extLst>
              </p:cNvPr>
              <p:cNvSpPr/>
              <p:nvPr/>
            </p:nvSpPr>
            <p:spPr>
              <a:xfrm>
                <a:off x="2594842" y="3613701"/>
                <a:ext cx="45719" cy="1891871"/>
              </a:xfrm>
              <a:prstGeom prst="can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21A3F8BF-80AA-443A-B10D-5E99B51AD801}"/>
                  </a:ext>
                </a:extLst>
              </p:cNvPr>
              <p:cNvGrpSpPr/>
              <p:nvPr/>
            </p:nvGrpSpPr>
            <p:grpSpPr>
              <a:xfrm>
                <a:off x="1429791" y="5486399"/>
                <a:ext cx="1695199" cy="551984"/>
                <a:chOff x="1362299" y="5389418"/>
                <a:chExt cx="1695199" cy="551984"/>
              </a:xfrm>
            </p:grpSpPr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A597B697-7F8D-41C8-BB0E-D15F43D5C528}"/>
                    </a:ext>
                  </a:extLst>
                </p:cNvPr>
                <p:cNvSpPr/>
                <p:nvPr/>
              </p:nvSpPr>
              <p:spPr>
                <a:xfrm>
                  <a:off x="1383483" y="5389418"/>
                  <a:ext cx="1652831" cy="540256"/>
                </a:xfrm>
                <a:prstGeom prst="rect">
                  <a:avLst/>
                </a:prstGeom>
                <a:solidFill>
                  <a:srgbClr val="FFD229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7E646FE9-B890-4F3E-9FBB-B91146EF6A1F}"/>
                    </a:ext>
                  </a:extLst>
                </p:cNvPr>
                <p:cNvSpPr txBox="1"/>
                <p:nvPr/>
              </p:nvSpPr>
              <p:spPr>
                <a:xfrm>
                  <a:off x="2135862" y="5396862"/>
                  <a:ext cx="921636" cy="5445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zh-CN" altLang="en-US" sz="2600" b="1" dirty="0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个位</a:t>
                  </a:r>
                </a:p>
              </p:txBody>
            </p:sp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7260DD7C-97B2-4B83-9487-A8AB07A18892}"/>
                    </a:ext>
                  </a:extLst>
                </p:cNvPr>
                <p:cNvSpPr txBox="1"/>
                <p:nvPr/>
              </p:nvSpPr>
              <p:spPr>
                <a:xfrm>
                  <a:off x="1362299" y="5392873"/>
                  <a:ext cx="1162245" cy="54454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defRPr/>
                  </a:pPr>
                  <a:r>
                    <a:rPr lang="zh-CN" altLang="en-US" sz="2600" b="1" dirty="0">
                      <a:latin typeface="楷体" panose="02010609060101010101" pitchFamily="49" charset="-122"/>
                      <a:ea typeface="楷体" panose="02010609060101010101" pitchFamily="49" charset="-122"/>
                    </a:rPr>
                    <a:t>十位</a:t>
                  </a:r>
                </a:p>
              </p:txBody>
            </p:sp>
          </p:grpSp>
        </p:grp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6E4F60D7-C15C-4FF3-9C92-51440004BE79}"/>
                </a:ext>
              </a:extLst>
            </p:cNvPr>
            <p:cNvCxnSpPr>
              <a:cxnSpLocks/>
              <a:stCxn id="37" idx="0"/>
              <a:endCxn id="37" idx="2"/>
            </p:cNvCxnSpPr>
            <p:nvPr/>
          </p:nvCxnSpPr>
          <p:spPr bwMode="auto">
            <a:xfrm>
              <a:off x="5736418" y="2015262"/>
              <a:ext cx="0" cy="488569"/>
            </a:xfrm>
            <a:prstGeom prst="line">
              <a:avLst/>
            </a:prstGeom>
            <a:solidFill>
              <a:srgbClr val="FFD22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47" name="椭圆 46">
            <a:extLst>
              <a:ext uri="{FF2B5EF4-FFF2-40B4-BE49-F238E27FC236}">
                <a16:creationId xmlns:a16="http://schemas.microsoft.com/office/drawing/2014/main" id="{6FBF9F70-754B-462F-A468-AE2944398C52}"/>
              </a:ext>
            </a:extLst>
          </p:cNvPr>
          <p:cNvSpPr/>
          <p:nvPr/>
        </p:nvSpPr>
        <p:spPr>
          <a:xfrm>
            <a:off x="5218435" y="1771890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550D206E-CDD0-453F-856B-A24FA4304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5628" y="3028373"/>
            <a:ext cx="3773876" cy="6568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个一组成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EA85487-8B76-4B73-BC28-8B03E31A4B8D}"/>
              </a:ext>
            </a:extLst>
          </p:cNvPr>
          <p:cNvGrpSpPr/>
          <p:nvPr/>
        </p:nvGrpSpPr>
        <p:grpSpPr>
          <a:xfrm>
            <a:off x="1981268" y="616748"/>
            <a:ext cx="2284744" cy="1553651"/>
            <a:chOff x="3257054" y="1563115"/>
            <a:chExt cx="2234140" cy="147657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AFD83D19-43EB-4D5A-8426-875FBA26A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3967707" y="2021420"/>
              <a:ext cx="1130862" cy="612410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68617BF0-1392-47E7-BCDD-BED4EBBBA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4274602" y="2021419"/>
              <a:ext cx="1130858" cy="612410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FDD2588E-B477-45E7-BCD3-00CD570DF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7CB"/>
                </a:clrFrom>
                <a:clrTo>
                  <a:srgbClr val="FFF7C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>
            <a:xfrm rot="18887349">
              <a:off x="4619560" y="2021419"/>
              <a:ext cx="1130857" cy="612410"/>
            </a:xfrm>
            <a:custGeom>
              <a:avLst/>
              <a:gdLst>
                <a:gd name="connsiteX0" fmla="*/ 592606 w 2033085"/>
                <a:gd name="connsiteY0" fmla="*/ 0 h 1094737"/>
                <a:gd name="connsiteX1" fmla="*/ 2033085 w 2033085"/>
                <a:gd name="connsiteY1" fmla="*/ 0 h 1094737"/>
                <a:gd name="connsiteX2" fmla="*/ 2033085 w 2033085"/>
                <a:gd name="connsiteY2" fmla="*/ 1094737 h 1094737"/>
                <a:gd name="connsiteX3" fmla="*/ 0 w 2033085"/>
                <a:gd name="connsiteY3" fmla="*/ 1094737 h 1094737"/>
                <a:gd name="connsiteX4" fmla="*/ 0 w 2033085"/>
                <a:gd name="connsiteY4" fmla="*/ 377294 h 1094737"/>
                <a:gd name="connsiteX5" fmla="*/ 592606 w 2033085"/>
                <a:gd name="connsiteY5" fmla="*/ 377294 h 109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3085" h="1094737">
                  <a:moveTo>
                    <a:pt x="592606" y="0"/>
                  </a:moveTo>
                  <a:lnTo>
                    <a:pt x="2033085" y="0"/>
                  </a:lnTo>
                  <a:lnTo>
                    <a:pt x="2033085" y="1094737"/>
                  </a:lnTo>
                  <a:lnTo>
                    <a:pt x="0" y="1094737"/>
                  </a:lnTo>
                  <a:lnTo>
                    <a:pt x="0" y="377294"/>
                  </a:lnTo>
                  <a:lnTo>
                    <a:pt x="592606" y="377294"/>
                  </a:lnTo>
                  <a:close/>
                </a:path>
              </a:pathLst>
            </a:cu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04DBE8EA-4361-49DA-B34D-0A7B0FBC68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7054" y="1563115"/>
              <a:ext cx="1416035" cy="1476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Rectangle 16">
            <a:extLst>
              <a:ext uri="{FF2B5EF4-FFF2-40B4-BE49-F238E27FC236}">
                <a16:creationId xmlns:a16="http://schemas.microsoft.com/office/drawing/2014/main" id="{420C983C-185D-4BEE-950A-865FEF803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2075" y="2514798"/>
            <a:ext cx="2213553" cy="21262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+ 3 = 13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– 10 = 3                    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– 3 = 10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E0141A02-1D37-4A8B-81D7-C58806AA7D5B}"/>
              </a:ext>
            </a:extLst>
          </p:cNvPr>
          <p:cNvCxnSpPr/>
          <p:nvPr/>
        </p:nvCxnSpPr>
        <p:spPr bwMode="auto">
          <a:xfrm>
            <a:off x="4055449" y="2887439"/>
            <a:ext cx="80035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29" name="Rectangle 16">
            <a:extLst>
              <a:ext uri="{FF2B5EF4-FFF2-40B4-BE49-F238E27FC236}">
                <a16:creationId xmlns:a16="http://schemas.microsoft.com/office/drawing/2014/main" id="{22EB4D89-F533-48E4-AD86-23EB940B7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808" y="2514798"/>
            <a:ext cx="2582868" cy="6568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你是怎样想的？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45447DC5-BCC3-4E37-A910-AB3D0C94E0FD}"/>
              </a:ext>
            </a:extLst>
          </p:cNvPr>
          <p:cNvCxnSpPr/>
          <p:nvPr/>
        </p:nvCxnSpPr>
        <p:spPr bwMode="auto">
          <a:xfrm>
            <a:off x="4455628" y="4098058"/>
            <a:ext cx="800358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31" name="Rectangle 16">
            <a:extLst>
              <a:ext uri="{FF2B5EF4-FFF2-40B4-BE49-F238E27FC236}">
                <a16:creationId xmlns:a16="http://schemas.microsoft.com/office/drawing/2014/main" id="{27C9ACE8-776E-4A66-BB41-83EF4C49F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5986" y="3725417"/>
            <a:ext cx="2582867" cy="6568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你是怎样算的？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右大括号 31">
            <a:extLst>
              <a:ext uri="{FF2B5EF4-FFF2-40B4-BE49-F238E27FC236}">
                <a16:creationId xmlns:a16="http://schemas.microsoft.com/office/drawing/2014/main" id="{455D54AE-5826-46DD-93D3-70CFE75D4464}"/>
              </a:ext>
            </a:extLst>
          </p:cNvPr>
          <p:cNvSpPr/>
          <p:nvPr/>
        </p:nvSpPr>
        <p:spPr bwMode="auto">
          <a:xfrm>
            <a:off x="4055449" y="3681199"/>
            <a:ext cx="244655" cy="806373"/>
          </a:xfrm>
          <a:prstGeom prst="rightBrace">
            <a:avLst/>
          </a:prstGeom>
          <a:noFill/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A3A9CD6F-9FD9-4C9A-B3DA-A7174C0E1816}"/>
              </a:ext>
            </a:extLst>
          </p:cNvPr>
          <p:cNvSpPr/>
          <p:nvPr/>
        </p:nvSpPr>
        <p:spPr>
          <a:xfrm>
            <a:off x="5888345" y="1775859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09301748-0119-4B31-831A-2F7261F5F6DE}"/>
              </a:ext>
            </a:extLst>
          </p:cNvPr>
          <p:cNvSpPr/>
          <p:nvPr/>
        </p:nvSpPr>
        <p:spPr>
          <a:xfrm>
            <a:off x="5250096" y="1775859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箭头: 右 43">
            <a:extLst>
              <a:ext uri="{FF2B5EF4-FFF2-40B4-BE49-F238E27FC236}">
                <a16:creationId xmlns:a16="http://schemas.microsoft.com/office/drawing/2014/main" id="{BF1641E3-B4F4-4971-B43F-8E9C6FD53305}"/>
              </a:ext>
            </a:extLst>
          </p:cNvPr>
          <p:cNvSpPr/>
          <p:nvPr/>
        </p:nvSpPr>
        <p:spPr bwMode="auto">
          <a:xfrm>
            <a:off x="4353592" y="1225118"/>
            <a:ext cx="438536" cy="33691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BA885657-25D9-430A-8772-FC2BFFCAD437}"/>
              </a:ext>
            </a:extLst>
          </p:cNvPr>
          <p:cNvSpPr/>
          <p:nvPr/>
        </p:nvSpPr>
        <p:spPr>
          <a:xfrm>
            <a:off x="5888345" y="1555681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D5CB64C7-D2F0-465D-8DB8-3F99596885F2}"/>
              </a:ext>
            </a:extLst>
          </p:cNvPr>
          <p:cNvSpPr/>
          <p:nvPr/>
        </p:nvSpPr>
        <p:spPr>
          <a:xfrm>
            <a:off x="5888345" y="1320000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9116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0.00295 -0.30494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15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2.5E-6 -0.3129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648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35802E-6 L -2.5E-6 -0.3129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648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-2.5E-6 -0.31296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20" grpId="0"/>
      <p:bldP spid="27" grpId="0"/>
      <p:bldP spid="29" grpId="0"/>
      <p:bldP spid="31" grpId="0"/>
      <p:bldP spid="32" grpId="0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4" grpId="0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B40A1DAA-9BA1-454B-9E92-3F038761D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594" y="590602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P81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F13A80C-C594-4B4A-AD13-52AE98496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89" y="454466"/>
            <a:ext cx="2057358" cy="60917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A81A6BD-C68A-4E6A-A226-6C1F6D89B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679" y="1962166"/>
            <a:ext cx="3569321" cy="1519336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5CDEFB25-F854-45BA-B595-9D2AF6B83707}"/>
              </a:ext>
            </a:extLst>
          </p:cNvPr>
          <p:cNvGrpSpPr/>
          <p:nvPr/>
        </p:nvGrpSpPr>
        <p:grpSpPr>
          <a:xfrm>
            <a:off x="5168538" y="1677321"/>
            <a:ext cx="2524194" cy="544153"/>
            <a:chOff x="1583491" y="3863896"/>
            <a:chExt cx="2524194" cy="54415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D1901E5-C5E8-49EC-A112-549ECF55245E}"/>
                </a:ext>
              </a:extLst>
            </p:cNvPr>
            <p:cNvSpPr/>
            <p:nvPr/>
          </p:nvSpPr>
          <p:spPr>
            <a:xfrm>
              <a:off x="1583491" y="3863897"/>
              <a:ext cx="530381" cy="531593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C37CF2ED-BC39-42D6-9FF8-7280C73B4BAD}"/>
                </a:ext>
              </a:extLst>
            </p:cNvPr>
            <p:cNvSpPr/>
            <p:nvPr/>
          </p:nvSpPr>
          <p:spPr>
            <a:xfrm>
              <a:off x="2484209" y="3876456"/>
              <a:ext cx="530381" cy="531593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1CCF1C0-0B9B-4031-BFD3-5545B0AE907E}"/>
                </a:ext>
              </a:extLst>
            </p:cNvPr>
            <p:cNvSpPr/>
            <p:nvPr/>
          </p:nvSpPr>
          <p:spPr>
            <a:xfrm>
              <a:off x="3388252" y="3863896"/>
              <a:ext cx="530381" cy="531593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428AEA63-E77F-4611-B4FD-0271DE8A9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169" y="3880643"/>
              <a:ext cx="198651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      =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4193141-58D7-4054-8C85-BBA30B5A7DAD}"/>
              </a:ext>
            </a:extLst>
          </p:cNvPr>
          <p:cNvGrpSpPr/>
          <p:nvPr/>
        </p:nvGrpSpPr>
        <p:grpSpPr>
          <a:xfrm>
            <a:off x="5168538" y="2521697"/>
            <a:ext cx="2524194" cy="544153"/>
            <a:chOff x="1583491" y="3863896"/>
            <a:chExt cx="2524194" cy="544153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F4C39868-193D-49D7-84FE-C0E04D8E4746}"/>
                </a:ext>
              </a:extLst>
            </p:cNvPr>
            <p:cNvSpPr/>
            <p:nvPr/>
          </p:nvSpPr>
          <p:spPr>
            <a:xfrm>
              <a:off x="1583491" y="3863897"/>
              <a:ext cx="530381" cy="531593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4D95E9B6-5B39-4A34-B7F4-EE21664C268E}"/>
                </a:ext>
              </a:extLst>
            </p:cNvPr>
            <p:cNvSpPr/>
            <p:nvPr/>
          </p:nvSpPr>
          <p:spPr>
            <a:xfrm>
              <a:off x="2484209" y="3876456"/>
              <a:ext cx="530381" cy="531593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52807BF8-6852-4C8B-A037-E578602A1EFF}"/>
                </a:ext>
              </a:extLst>
            </p:cNvPr>
            <p:cNvSpPr/>
            <p:nvPr/>
          </p:nvSpPr>
          <p:spPr>
            <a:xfrm>
              <a:off x="3388252" y="3863896"/>
              <a:ext cx="530381" cy="531593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16">
              <a:extLst>
                <a:ext uri="{FF2B5EF4-FFF2-40B4-BE49-F238E27FC236}">
                  <a16:creationId xmlns:a16="http://schemas.microsoft.com/office/drawing/2014/main" id="{618DEC9A-92CE-45C9-B2A8-96DE038DB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169" y="3880643"/>
              <a:ext cx="198651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=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808050F0-5167-427C-BA6B-D300142D25E9}"/>
              </a:ext>
            </a:extLst>
          </p:cNvPr>
          <p:cNvGrpSpPr/>
          <p:nvPr/>
        </p:nvGrpSpPr>
        <p:grpSpPr>
          <a:xfrm>
            <a:off x="5175439" y="3363734"/>
            <a:ext cx="2524194" cy="544153"/>
            <a:chOff x="1583491" y="3863896"/>
            <a:chExt cx="2524194" cy="544153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B2876FC1-A9F6-4FC7-A09E-2424268F66F9}"/>
                </a:ext>
              </a:extLst>
            </p:cNvPr>
            <p:cNvSpPr/>
            <p:nvPr/>
          </p:nvSpPr>
          <p:spPr>
            <a:xfrm>
              <a:off x="1583491" y="3863897"/>
              <a:ext cx="530381" cy="531593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26DDCF5C-E167-4611-8E4B-A5914F057897}"/>
                </a:ext>
              </a:extLst>
            </p:cNvPr>
            <p:cNvSpPr/>
            <p:nvPr/>
          </p:nvSpPr>
          <p:spPr>
            <a:xfrm>
              <a:off x="2484209" y="3876456"/>
              <a:ext cx="530381" cy="531593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B4535106-6B48-4FB9-B84A-2367FD24E578}"/>
                </a:ext>
              </a:extLst>
            </p:cNvPr>
            <p:cNvSpPr/>
            <p:nvPr/>
          </p:nvSpPr>
          <p:spPr>
            <a:xfrm>
              <a:off x="3388252" y="3863896"/>
              <a:ext cx="530381" cy="531593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16">
              <a:extLst>
                <a:ext uri="{FF2B5EF4-FFF2-40B4-BE49-F238E27FC236}">
                  <a16:creationId xmlns:a16="http://schemas.microsoft.com/office/drawing/2014/main" id="{A2DA7D8D-489A-43C6-BBAA-2E9F84C3C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169" y="3880643"/>
              <a:ext cx="1986516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20000"/>
                </a:spcBef>
                <a:defRPr/>
              </a:pP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=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83AA94C3-B5CF-4DA8-9FE4-FF5B7462E8CA}"/>
              </a:ext>
            </a:extLst>
          </p:cNvPr>
          <p:cNvSpPr txBox="1"/>
          <p:nvPr/>
        </p:nvSpPr>
        <p:spPr>
          <a:xfrm>
            <a:off x="5143381" y="1694068"/>
            <a:ext cx="68810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29D150F-69DD-4D7E-B7FA-6B80BCFA35BC}"/>
              </a:ext>
            </a:extLst>
          </p:cNvPr>
          <p:cNvSpPr txBox="1"/>
          <p:nvPr/>
        </p:nvSpPr>
        <p:spPr>
          <a:xfrm>
            <a:off x="6145672" y="1694068"/>
            <a:ext cx="37946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FA75FB4-A3A1-47DC-894C-E4627FBD401A}"/>
              </a:ext>
            </a:extLst>
          </p:cNvPr>
          <p:cNvSpPr txBox="1"/>
          <p:nvPr/>
        </p:nvSpPr>
        <p:spPr>
          <a:xfrm>
            <a:off x="6967277" y="1694068"/>
            <a:ext cx="68724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DD59EE0-3BA0-44E1-8756-D82B7926E7A7}"/>
              </a:ext>
            </a:extLst>
          </p:cNvPr>
          <p:cNvSpPr txBox="1"/>
          <p:nvPr/>
        </p:nvSpPr>
        <p:spPr>
          <a:xfrm>
            <a:off x="5143381" y="2523553"/>
            <a:ext cx="68810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C266148-B42C-447F-AAF2-0A603A1A506C}"/>
              </a:ext>
            </a:extLst>
          </p:cNvPr>
          <p:cNvSpPr txBox="1"/>
          <p:nvPr/>
        </p:nvSpPr>
        <p:spPr>
          <a:xfrm>
            <a:off x="6145672" y="2523553"/>
            <a:ext cx="37946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86BD31C-2AE5-46DC-B1DD-F3B530020D6A}"/>
              </a:ext>
            </a:extLst>
          </p:cNvPr>
          <p:cNvSpPr txBox="1"/>
          <p:nvPr/>
        </p:nvSpPr>
        <p:spPr>
          <a:xfrm>
            <a:off x="6967277" y="2523553"/>
            <a:ext cx="68724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83FE289-C883-48C0-ACF1-38ACEE9A840F}"/>
              </a:ext>
            </a:extLst>
          </p:cNvPr>
          <p:cNvSpPr txBox="1"/>
          <p:nvPr/>
        </p:nvSpPr>
        <p:spPr>
          <a:xfrm>
            <a:off x="5143381" y="3375261"/>
            <a:ext cx="68810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D86F52A-D1EF-40BC-A840-815A3D869F77}"/>
              </a:ext>
            </a:extLst>
          </p:cNvPr>
          <p:cNvSpPr txBox="1"/>
          <p:nvPr/>
        </p:nvSpPr>
        <p:spPr>
          <a:xfrm>
            <a:off x="6066921" y="3375261"/>
            <a:ext cx="632553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8DFD0AE-F690-4D68-B5FF-44D1E2586883}"/>
              </a:ext>
            </a:extLst>
          </p:cNvPr>
          <p:cNvSpPr txBox="1"/>
          <p:nvPr/>
        </p:nvSpPr>
        <p:spPr>
          <a:xfrm>
            <a:off x="7058860" y="3363734"/>
            <a:ext cx="68724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72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B4EC381A-7182-4274-A927-0BFDB9539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88" y="1200185"/>
            <a:ext cx="2213553" cy="21262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+ 3 = 13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– 10 = 3                    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– 3 = 10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BFC9BEB8-39F4-4DE9-9C90-E1D01B8F0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7615" y="1200185"/>
            <a:ext cx="2213553" cy="21262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+ 6 = 16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 – 10 = 6                    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 – 6 = 10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A63C87A9-4DA0-40CA-91E2-7CCD91265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212" y="3562324"/>
            <a:ext cx="5025257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这些算式有什么规律？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16655A12-0E0D-408F-B7EC-0735503D9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168" y="1200186"/>
            <a:ext cx="3200317" cy="2129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72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加几就是十几；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72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十几减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就得几。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ts val="672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十几减几就得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58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6">
            <a:extLst>
              <a:ext uri="{FF2B5EF4-FFF2-40B4-BE49-F238E27FC236}">
                <a16:creationId xmlns:a16="http://schemas.microsoft.com/office/drawing/2014/main" id="{420C983C-185D-4BEE-950A-865FEF803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2990" y="2465127"/>
            <a:ext cx="2588193" cy="6612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 + 2 = 13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2084A16-C55D-447A-901D-58B02732CD45}"/>
              </a:ext>
            </a:extLst>
          </p:cNvPr>
          <p:cNvGrpSpPr/>
          <p:nvPr/>
        </p:nvGrpSpPr>
        <p:grpSpPr>
          <a:xfrm>
            <a:off x="609704" y="537579"/>
            <a:ext cx="828000" cy="828000"/>
            <a:chOff x="2293683" y="606398"/>
            <a:chExt cx="828000" cy="828000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DC1EBBA4-C064-42C7-992F-6C2A2DAE3F0F}"/>
                </a:ext>
              </a:extLst>
            </p:cNvPr>
            <p:cNvSpPr/>
            <p:nvPr/>
          </p:nvSpPr>
          <p:spPr bwMode="auto">
            <a:xfrm>
              <a:off x="2293683" y="606398"/>
              <a:ext cx="828000" cy="828000"/>
            </a:xfrm>
            <a:prstGeom prst="donut">
              <a:avLst>
                <a:gd name="adj" fmla="val 6470"/>
              </a:avLst>
            </a:prstGeom>
            <a:solidFill>
              <a:srgbClr val="4295C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AF49BC92-8426-41F1-B647-E6FBBADCFFAF}"/>
                </a:ext>
              </a:extLst>
            </p:cNvPr>
            <p:cNvSpPr/>
            <p:nvPr/>
          </p:nvSpPr>
          <p:spPr>
            <a:xfrm>
              <a:off x="2505210" y="673669"/>
              <a:ext cx="41710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srgbClr val="4295CA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600" dirty="0">
                <a:solidFill>
                  <a:srgbClr val="4295CA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AAEB59B3-C4F3-488F-94C4-74DF91FE4BD1}"/>
              </a:ext>
            </a:extLst>
          </p:cNvPr>
          <p:cNvGrpSpPr/>
          <p:nvPr/>
        </p:nvGrpSpPr>
        <p:grpSpPr>
          <a:xfrm>
            <a:off x="2590852" y="2428124"/>
            <a:ext cx="1624839" cy="2192708"/>
            <a:chOff x="1429791" y="3613701"/>
            <a:chExt cx="1695199" cy="2424682"/>
          </a:xfrm>
        </p:grpSpPr>
        <p:sp>
          <p:nvSpPr>
            <p:cNvPr id="48" name="圆柱形 47">
              <a:extLst>
                <a:ext uri="{FF2B5EF4-FFF2-40B4-BE49-F238E27FC236}">
                  <a16:creationId xmlns:a16="http://schemas.microsoft.com/office/drawing/2014/main" id="{277E71E2-4233-4C39-AD4A-00E76FDBDD7C}"/>
                </a:ext>
              </a:extLst>
            </p:cNvPr>
            <p:cNvSpPr/>
            <p:nvPr/>
          </p:nvSpPr>
          <p:spPr>
            <a:xfrm>
              <a:off x="1940230" y="3613701"/>
              <a:ext cx="4769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" name="圆柱形 48">
              <a:extLst>
                <a:ext uri="{FF2B5EF4-FFF2-40B4-BE49-F238E27FC236}">
                  <a16:creationId xmlns:a16="http://schemas.microsoft.com/office/drawing/2014/main" id="{84B16ED5-9E70-4581-8159-589B6CB23F65}"/>
                </a:ext>
              </a:extLst>
            </p:cNvPr>
            <p:cNvSpPr/>
            <p:nvPr/>
          </p:nvSpPr>
          <p:spPr>
            <a:xfrm>
              <a:off x="2594842" y="3613701"/>
              <a:ext cx="4571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C2AB9014-008C-4678-AC77-8BF086F5DF68}"/>
                </a:ext>
              </a:extLst>
            </p:cNvPr>
            <p:cNvGrpSpPr/>
            <p:nvPr/>
          </p:nvGrpSpPr>
          <p:grpSpPr>
            <a:xfrm>
              <a:off x="1429791" y="5486399"/>
              <a:ext cx="1695199" cy="551984"/>
              <a:chOff x="1362299" y="5389418"/>
              <a:chExt cx="1695199" cy="551984"/>
            </a:xfrm>
          </p:grpSpPr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202C1022-452F-4C60-8D57-DE4F8BD30103}"/>
                  </a:ext>
                </a:extLst>
              </p:cNvPr>
              <p:cNvSpPr/>
              <p:nvPr/>
            </p:nvSpPr>
            <p:spPr>
              <a:xfrm>
                <a:off x="1383483" y="5389418"/>
                <a:ext cx="1652831" cy="540256"/>
              </a:xfrm>
              <a:prstGeom prst="rect">
                <a:avLst/>
              </a:prstGeom>
              <a:solidFill>
                <a:srgbClr val="FFD2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6C48A254-99E5-4898-B6A3-94AEE654391C}"/>
                  </a:ext>
                </a:extLst>
              </p:cNvPr>
              <p:cNvSpPr txBox="1"/>
              <p:nvPr/>
            </p:nvSpPr>
            <p:spPr>
              <a:xfrm>
                <a:off x="2135862" y="5396862"/>
                <a:ext cx="921636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个位</a:t>
                </a: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38D20EEA-C8AE-4661-B5C1-D9D80670F261}"/>
                  </a:ext>
                </a:extLst>
              </p:cNvPr>
              <p:cNvSpPr txBox="1"/>
              <p:nvPr/>
            </p:nvSpPr>
            <p:spPr>
              <a:xfrm>
                <a:off x="1362299" y="5392873"/>
                <a:ext cx="1162245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十位</a:t>
                </a:r>
              </a:p>
            </p:txBody>
          </p:sp>
        </p:grpSp>
      </p:grpSp>
      <p:sp>
        <p:nvSpPr>
          <p:cNvPr id="54" name="椭圆 53">
            <a:extLst>
              <a:ext uri="{FF2B5EF4-FFF2-40B4-BE49-F238E27FC236}">
                <a16:creationId xmlns:a16="http://schemas.microsoft.com/office/drawing/2014/main" id="{AB24E11D-E65A-44A6-8FCF-BB71515B58F7}"/>
              </a:ext>
            </a:extLst>
          </p:cNvPr>
          <p:cNvSpPr/>
          <p:nvPr/>
        </p:nvSpPr>
        <p:spPr>
          <a:xfrm>
            <a:off x="2885289" y="3878285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B64D8E40-25A7-4AF7-8C5C-58B4C4B8E107}"/>
              </a:ext>
            </a:extLst>
          </p:cNvPr>
          <p:cNvSpPr/>
          <p:nvPr/>
        </p:nvSpPr>
        <p:spPr>
          <a:xfrm>
            <a:off x="3555199" y="3882254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9BB81D0A-40EF-4870-9271-014D5B1CE58B}"/>
              </a:ext>
            </a:extLst>
          </p:cNvPr>
          <p:cNvSpPr/>
          <p:nvPr/>
        </p:nvSpPr>
        <p:spPr>
          <a:xfrm>
            <a:off x="2901710" y="3882254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E588F601-651D-4FCC-BC27-9F189C03E707}"/>
              </a:ext>
            </a:extLst>
          </p:cNvPr>
          <p:cNvSpPr/>
          <p:nvPr/>
        </p:nvSpPr>
        <p:spPr>
          <a:xfrm>
            <a:off x="3545521" y="2325881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7A9F8392-249A-4CAC-8421-342348EE6EB2}"/>
              </a:ext>
            </a:extLst>
          </p:cNvPr>
          <p:cNvSpPr/>
          <p:nvPr/>
        </p:nvSpPr>
        <p:spPr>
          <a:xfrm>
            <a:off x="3545521" y="2089796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1" name="Rectangle 16">
            <a:extLst>
              <a:ext uri="{FF2B5EF4-FFF2-40B4-BE49-F238E27FC236}">
                <a16:creationId xmlns:a16="http://schemas.microsoft.com/office/drawing/2014/main" id="{8AF1D7A1-29FD-48AC-868F-BD6BD34B8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332" y="713990"/>
            <a:ext cx="6716857" cy="13031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观察计数器，你能列一个加法算式吗？并说说你是怎么算出结果的？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6432B8F5-FF42-497A-BA55-13A55B76B876}"/>
              </a:ext>
            </a:extLst>
          </p:cNvPr>
          <p:cNvCxnSpPr>
            <a:cxnSpLocks/>
            <a:stCxn id="51" idx="0"/>
            <a:endCxn id="51" idx="2"/>
          </p:cNvCxnSpPr>
          <p:nvPr/>
        </p:nvCxnSpPr>
        <p:spPr bwMode="auto">
          <a:xfrm>
            <a:off x="3403272" y="4121657"/>
            <a:ext cx="0" cy="488569"/>
          </a:xfrm>
          <a:prstGeom prst="line">
            <a:avLst/>
          </a:prstGeom>
          <a:solidFill>
            <a:srgbClr val="FFD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61037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71605E-6 L 0.00226 0.253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265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93827E-6 L 0.00226 0.2533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126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57" grpId="0" animBg="1"/>
      <p:bldP spid="57" grpId="1" animBg="1"/>
      <p:bldP spid="59" grpId="0" animBg="1"/>
      <p:bldP spid="5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C915E379-CC48-474D-B482-8D6AE7CFE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2990" y="740053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P81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ACEF3D2-5362-484C-8DBB-427FADEF0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08" y="668816"/>
            <a:ext cx="2057358" cy="609171"/>
          </a:xfrm>
          <a:prstGeom prst="rect">
            <a:avLst/>
          </a:prstGeom>
        </p:spPr>
      </p:pic>
      <p:sp>
        <p:nvSpPr>
          <p:cNvPr id="5" name="Rectangle 9">
            <a:extLst>
              <a:ext uri="{FF2B5EF4-FFF2-40B4-BE49-F238E27FC236}">
                <a16:creationId xmlns:a16="http://schemas.microsoft.com/office/drawing/2014/main" id="{B5137E9F-7656-4BD6-80FD-1A1CD71B4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904" y="1504978"/>
            <a:ext cx="144776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 + 4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E773AA-F0C2-4401-B245-245E1A45C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981" y="1504978"/>
            <a:ext cx="76198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8491622-D67C-4CE1-A624-EC147B716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42" y="1504978"/>
            <a:ext cx="144776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11 + 4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6A36D8F8-14D1-45E7-93BB-BE411E802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7119" y="1504978"/>
            <a:ext cx="76198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2F66C6D-8AB5-4772-A79C-F4F6139F7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8469" y="1504978"/>
            <a:ext cx="144776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13 + 5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B8C39A-9136-43C5-83BB-0EA9A3617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546" y="1504978"/>
            <a:ext cx="76198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29F06002-2C74-4C4F-92DA-955523B5D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6735" y="2491737"/>
            <a:ext cx="6890531" cy="1152367"/>
          </a:xfrm>
          <a:prstGeom prst="rect">
            <a:avLst/>
          </a:prstGeom>
          <a:solidFill>
            <a:srgbClr val="FFD08B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计算十几加几时，十位上的数不变，把个位上的数相加。</a:t>
            </a:r>
          </a:p>
        </p:txBody>
      </p:sp>
    </p:spTree>
    <p:extLst>
      <p:ext uri="{BB962C8B-B14F-4D97-AF65-F5344CB8AC3E}">
        <p14:creationId xmlns:p14="http://schemas.microsoft.com/office/powerpoint/2010/main" val="234140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6">
            <a:extLst>
              <a:ext uri="{FF2B5EF4-FFF2-40B4-BE49-F238E27FC236}">
                <a16:creationId xmlns:a16="http://schemas.microsoft.com/office/drawing/2014/main" id="{71CA0BDF-E47D-467B-83C3-2CFBB499D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0630" y="1255428"/>
            <a:ext cx="2588193" cy="6612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  +  2   =  13</a:t>
            </a: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884E8A07-1516-4C57-9E29-B7B226CB3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696" y="2277124"/>
            <a:ext cx="92570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加数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0FF29D9-9D3B-482A-BDF1-FACCA138AEB3}"/>
              </a:ext>
            </a:extLst>
          </p:cNvPr>
          <p:cNvGrpSpPr/>
          <p:nvPr/>
        </p:nvGrpSpPr>
        <p:grpSpPr>
          <a:xfrm>
            <a:off x="1812208" y="1698207"/>
            <a:ext cx="398224" cy="828012"/>
            <a:chOff x="2303979" y="3626457"/>
            <a:chExt cx="398224" cy="828012"/>
          </a:xfrm>
        </p:grpSpPr>
        <p:sp>
          <p:nvSpPr>
            <p:cNvPr id="15" name="Rectangle 16">
              <a:extLst>
                <a:ext uri="{FF2B5EF4-FFF2-40B4-BE49-F238E27FC236}">
                  <a16:creationId xmlns:a16="http://schemas.microsoft.com/office/drawing/2014/main" id="{02C8B30A-AAC0-4CB4-BD2F-00CD44A56B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626457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16" name="Rectangle 16">
              <a:extLst>
                <a:ext uri="{FF2B5EF4-FFF2-40B4-BE49-F238E27FC236}">
                  <a16:creationId xmlns:a16="http://schemas.microsoft.com/office/drawing/2014/main" id="{E04D181C-3B40-48C9-9AC2-A1E8C177C5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778853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6B4C948-2D03-463C-9D29-CFBFE9491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931249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18" name="Rectangle 16">
            <a:extLst>
              <a:ext uri="{FF2B5EF4-FFF2-40B4-BE49-F238E27FC236}">
                <a16:creationId xmlns:a16="http://schemas.microsoft.com/office/drawing/2014/main" id="{228F207A-5093-42C7-BACD-964563313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2120" y="2277124"/>
            <a:ext cx="92952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加数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805509D-8967-4770-ABED-DBA136F4D825}"/>
              </a:ext>
            </a:extLst>
          </p:cNvPr>
          <p:cNvGrpSpPr/>
          <p:nvPr/>
        </p:nvGrpSpPr>
        <p:grpSpPr>
          <a:xfrm>
            <a:off x="2628633" y="1698207"/>
            <a:ext cx="398224" cy="828012"/>
            <a:chOff x="2303979" y="3626457"/>
            <a:chExt cx="398224" cy="828012"/>
          </a:xfrm>
        </p:grpSpPr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56C458EC-8B7C-4BC4-86A7-4B11434BF1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626457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65A55B27-4A56-4168-ADF2-AC896EC53A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778853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22" name="Rectangle 16">
              <a:extLst>
                <a:ext uri="{FF2B5EF4-FFF2-40B4-BE49-F238E27FC236}">
                  <a16:creationId xmlns:a16="http://schemas.microsoft.com/office/drawing/2014/main" id="{AB9F0D38-512F-4E79-95B9-FA7DFD61F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931249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23" name="Rectangle 16">
            <a:extLst>
              <a:ext uri="{FF2B5EF4-FFF2-40B4-BE49-F238E27FC236}">
                <a16:creationId xmlns:a16="http://schemas.microsoft.com/office/drawing/2014/main" id="{AB171A51-44BA-482E-B5A5-73070B562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0473" y="2277124"/>
            <a:ext cx="61814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48DB976-2407-4B47-9064-00B4AEBB260C}"/>
              </a:ext>
            </a:extLst>
          </p:cNvPr>
          <p:cNvGrpSpPr/>
          <p:nvPr/>
        </p:nvGrpSpPr>
        <p:grpSpPr>
          <a:xfrm>
            <a:off x="3570657" y="1698207"/>
            <a:ext cx="398224" cy="828012"/>
            <a:chOff x="2303979" y="3626457"/>
            <a:chExt cx="398224" cy="828012"/>
          </a:xfrm>
        </p:grpSpPr>
        <p:sp>
          <p:nvSpPr>
            <p:cNvPr id="25" name="Rectangle 16">
              <a:extLst>
                <a:ext uri="{FF2B5EF4-FFF2-40B4-BE49-F238E27FC236}">
                  <a16:creationId xmlns:a16="http://schemas.microsoft.com/office/drawing/2014/main" id="{0A420DE9-493D-40CB-8E95-F2EA1C6EE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626457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26" name="Rectangle 16">
              <a:extLst>
                <a:ext uri="{FF2B5EF4-FFF2-40B4-BE49-F238E27FC236}">
                  <a16:creationId xmlns:a16="http://schemas.microsoft.com/office/drawing/2014/main" id="{9DD64786-7CF9-4CEA-B804-F82F594D11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778853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E5C554A6-F9E1-4CE9-997E-60A603E3B7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931249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29" name="Rectangle 16">
            <a:extLst>
              <a:ext uri="{FF2B5EF4-FFF2-40B4-BE49-F238E27FC236}">
                <a16:creationId xmlns:a16="http://schemas.microsoft.com/office/drawing/2014/main" id="{F7BB0F60-D62A-4BD2-A0B9-9BE2F7FB2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6332" y="2256416"/>
            <a:ext cx="92570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加数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EAADEEAA-A76D-4816-921F-C76DA512C630}"/>
              </a:ext>
            </a:extLst>
          </p:cNvPr>
          <p:cNvGrpSpPr/>
          <p:nvPr/>
        </p:nvGrpSpPr>
        <p:grpSpPr>
          <a:xfrm>
            <a:off x="5062844" y="1677499"/>
            <a:ext cx="398224" cy="828012"/>
            <a:chOff x="2303979" y="3626457"/>
            <a:chExt cx="398224" cy="828012"/>
          </a:xfrm>
        </p:grpSpPr>
        <p:sp>
          <p:nvSpPr>
            <p:cNvPr id="31" name="Rectangle 16">
              <a:extLst>
                <a:ext uri="{FF2B5EF4-FFF2-40B4-BE49-F238E27FC236}">
                  <a16:creationId xmlns:a16="http://schemas.microsoft.com/office/drawing/2014/main" id="{EA9255B2-BDCC-4074-B002-933DB7FAA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626457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32" name="Rectangle 16">
              <a:extLst>
                <a:ext uri="{FF2B5EF4-FFF2-40B4-BE49-F238E27FC236}">
                  <a16:creationId xmlns:a16="http://schemas.microsoft.com/office/drawing/2014/main" id="{207F9FEE-37C5-4ACE-A19D-956230D11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778853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33" name="Rectangle 16">
              <a:extLst>
                <a:ext uri="{FF2B5EF4-FFF2-40B4-BE49-F238E27FC236}">
                  <a16:creationId xmlns:a16="http://schemas.microsoft.com/office/drawing/2014/main" id="{257CE621-388C-4085-9E5E-3D17706B5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931249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34" name="Rectangle 16">
            <a:extLst>
              <a:ext uri="{FF2B5EF4-FFF2-40B4-BE49-F238E27FC236}">
                <a16:creationId xmlns:a16="http://schemas.microsoft.com/office/drawing/2014/main" id="{86CEA219-799C-49E9-81FF-CD0090434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3169" y="2265612"/>
            <a:ext cx="92952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加数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0D0BB23-748B-4506-8C4C-00A2C9B22A49}"/>
              </a:ext>
            </a:extLst>
          </p:cNvPr>
          <p:cNvGrpSpPr/>
          <p:nvPr/>
        </p:nvGrpSpPr>
        <p:grpSpPr>
          <a:xfrm>
            <a:off x="5929111" y="1687471"/>
            <a:ext cx="398224" cy="828012"/>
            <a:chOff x="2303979" y="3626457"/>
            <a:chExt cx="398224" cy="828012"/>
          </a:xfrm>
        </p:grpSpPr>
        <p:sp>
          <p:nvSpPr>
            <p:cNvPr id="36" name="Rectangle 16">
              <a:extLst>
                <a:ext uri="{FF2B5EF4-FFF2-40B4-BE49-F238E27FC236}">
                  <a16:creationId xmlns:a16="http://schemas.microsoft.com/office/drawing/2014/main" id="{3030FFDD-32D0-4B68-9E85-2C8BB0B92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626457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id="{1D8C9255-E4AF-4421-8FF7-1F15BAF47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778853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38" name="Rectangle 16">
              <a:extLst>
                <a:ext uri="{FF2B5EF4-FFF2-40B4-BE49-F238E27FC236}">
                  <a16:creationId xmlns:a16="http://schemas.microsoft.com/office/drawing/2014/main" id="{3AD04702-47A6-4692-BAE4-EF0012119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931249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39" name="Rectangle 16">
            <a:extLst>
              <a:ext uri="{FF2B5EF4-FFF2-40B4-BE49-F238E27FC236}">
                <a16:creationId xmlns:a16="http://schemas.microsoft.com/office/drawing/2014/main" id="{D8826CD6-4242-4B16-8EE0-8A5D75996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3647" y="2256416"/>
            <a:ext cx="61814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7449DE1-DF2A-4E79-95F0-7A0BC7CC59D4}"/>
              </a:ext>
            </a:extLst>
          </p:cNvPr>
          <p:cNvGrpSpPr/>
          <p:nvPr/>
        </p:nvGrpSpPr>
        <p:grpSpPr>
          <a:xfrm>
            <a:off x="6843831" y="1677499"/>
            <a:ext cx="398224" cy="828012"/>
            <a:chOff x="2303979" y="3626457"/>
            <a:chExt cx="398224" cy="828012"/>
          </a:xfrm>
        </p:grpSpPr>
        <p:sp>
          <p:nvSpPr>
            <p:cNvPr id="41" name="Rectangle 16">
              <a:extLst>
                <a:ext uri="{FF2B5EF4-FFF2-40B4-BE49-F238E27FC236}">
                  <a16:creationId xmlns:a16="http://schemas.microsoft.com/office/drawing/2014/main" id="{C7ED2122-E410-4187-8678-769756BCA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626457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42" name="Rectangle 16">
              <a:extLst>
                <a:ext uri="{FF2B5EF4-FFF2-40B4-BE49-F238E27FC236}">
                  <a16:creationId xmlns:a16="http://schemas.microsoft.com/office/drawing/2014/main" id="{F824B9FD-8C33-4D8D-9B55-3AF86C409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778853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43" name="Rectangle 16">
              <a:extLst>
                <a:ext uri="{FF2B5EF4-FFF2-40B4-BE49-F238E27FC236}">
                  <a16:creationId xmlns:a16="http://schemas.microsoft.com/office/drawing/2014/main" id="{C1D25979-F1D8-4C62-8610-0020E22500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931249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44" name="Rectangle 16">
            <a:extLst>
              <a:ext uri="{FF2B5EF4-FFF2-40B4-BE49-F238E27FC236}">
                <a16:creationId xmlns:a16="http://schemas.microsoft.com/office/drawing/2014/main" id="{67C69517-AD7A-4F09-A137-AB05DEA36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1265" y="1252428"/>
            <a:ext cx="2588193" cy="6612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 +  4   =  14</a:t>
            </a:r>
          </a:p>
        </p:txBody>
      </p:sp>
      <p:sp>
        <p:nvSpPr>
          <p:cNvPr id="45" name="Rectangle 16">
            <a:extLst>
              <a:ext uri="{FF2B5EF4-FFF2-40B4-BE49-F238E27FC236}">
                <a16:creationId xmlns:a16="http://schemas.microsoft.com/office/drawing/2014/main" id="{52B9E83A-EB69-4DE7-83FE-A1711D403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808" y="3227734"/>
            <a:ext cx="6938384" cy="109549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加号前面的数叫作加数，加号后面的数也叫作加数，等号后面的数叫作和。</a:t>
            </a:r>
            <a:endParaRPr lang="en-US" altLang="zh-CN" sz="28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17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23" grpId="0"/>
      <p:bldP spid="29" grpId="0"/>
      <p:bldP spid="34" grpId="0"/>
      <p:bldP spid="39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id="{52DB3EB4-288D-43C8-B735-0B85B6C483ED}"/>
              </a:ext>
            </a:extLst>
          </p:cNvPr>
          <p:cNvGrpSpPr/>
          <p:nvPr/>
        </p:nvGrpSpPr>
        <p:grpSpPr>
          <a:xfrm>
            <a:off x="2667050" y="2236802"/>
            <a:ext cx="1624839" cy="2192708"/>
            <a:chOff x="1429791" y="3613701"/>
            <a:chExt cx="1695199" cy="2424682"/>
          </a:xfrm>
        </p:grpSpPr>
        <p:sp>
          <p:nvSpPr>
            <p:cNvPr id="34" name="圆柱形 33">
              <a:extLst>
                <a:ext uri="{FF2B5EF4-FFF2-40B4-BE49-F238E27FC236}">
                  <a16:creationId xmlns:a16="http://schemas.microsoft.com/office/drawing/2014/main" id="{CB91C7C2-E091-44A0-8742-F614B54A3A97}"/>
                </a:ext>
              </a:extLst>
            </p:cNvPr>
            <p:cNvSpPr/>
            <p:nvPr/>
          </p:nvSpPr>
          <p:spPr>
            <a:xfrm>
              <a:off x="1940230" y="3613701"/>
              <a:ext cx="4769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圆柱形 34">
              <a:extLst>
                <a:ext uri="{FF2B5EF4-FFF2-40B4-BE49-F238E27FC236}">
                  <a16:creationId xmlns:a16="http://schemas.microsoft.com/office/drawing/2014/main" id="{5A263704-6DD7-43A0-AE53-054F6D13E810}"/>
                </a:ext>
              </a:extLst>
            </p:cNvPr>
            <p:cNvSpPr/>
            <p:nvPr/>
          </p:nvSpPr>
          <p:spPr>
            <a:xfrm>
              <a:off x="2594842" y="3613701"/>
              <a:ext cx="4571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21A3F8BF-80AA-443A-B10D-5E99B51AD801}"/>
                </a:ext>
              </a:extLst>
            </p:cNvPr>
            <p:cNvGrpSpPr/>
            <p:nvPr/>
          </p:nvGrpSpPr>
          <p:grpSpPr>
            <a:xfrm>
              <a:off x="1429791" y="5486399"/>
              <a:ext cx="1695199" cy="551984"/>
              <a:chOff x="1362299" y="5389418"/>
              <a:chExt cx="1695199" cy="551984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A597B697-7F8D-41C8-BB0E-D15F43D5C528}"/>
                  </a:ext>
                </a:extLst>
              </p:cNvPr>
              <p:cNvSpPr/>
              <p:nvPr/>
            </p:nvSpPr>
            <p:spPr>
              <a:xfrm>
                <a:off x="1383483" y="5389418"/>
                <a:ext cx="1652831" cy="540256"/>
              </a:xfrm>
              <a:prstGeom prst="rect">
                <a:avLst/>
              </a:prstGeom>
              <a:solidFill>
                <a:srgbClr val="FFD2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7E646FE9-B890-4F3E-9FBB-B91146EF6A1F}"/>
                  </a:ext>
                </a:extLst>
              </p:cNvPr>
              <p:cNvSpPr txBox="1"/>
              <p:nvPr/>
            </p:nvSpPr>
            <p:spPr>
              <a:xfrm>
                <a:off x="2135862" y="5396862"/>
                <a:ext cx="921636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个位</a:t>
                </a: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7260DD7C-97B2-4B83-9487-A8AB07A18892}"/>
                  </a:ext>
                </a:extLst>
              </p:cNvPr>
              <p:cNvSpPr txBox="1"/>
              <p:nvPr/>
            </p:nvSpPr>
            <p:spPr>
              <a:xfrm>
                <a:off x="1362299" y="5392873"/>
                <a:ext cx="1162245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十位</a:t>
                </a:r>
              </a:p>
            </p:txBody>
          </p:sp>
        </p:grpSp>
      </p:grpSp>
      <p:sp>
        <p:nvSpPr>
          <p:cNvPr id="47" name="椭圆 46">
            <a:extLst>
              <a:ext uri="{FF2B5EF4-FFF2-40B4-BE49-F238E27FC236}">
                <a16:creationId xmlns:a16="http://schemas.microsoft.com/office/drawing/2014/main" id="{6FBF9F70-754B-462F-A468-AE2944398C52}"/>
              </a:ext>
            </a:extLst>
          </p:cNvPr>
          <p:cNvSpPr/>
          <p:nvPr/>
        </p:nvSpPr>
        <p:spPr>
          <a:xfrm>
            <a:off x="2961487" y="3686963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A3A9CD6F-9FD9-4C9A-B3DA-A7174C0E1816}"/>
              </a:ext>
            </a:extLst>
          </p:cNvPr>
          <p:cNvSpPr/>
          <p:nvPr/>
        </p:nvSpPr>
        <p:spPr>
          <a:xfrm>
            <a:off x="3631397" y="3690932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BA885657-25D9-430A-8772-FC2BFFCAD437}"/>
              </a:ext>
            </a:extLst>
          </p:cNvPr>
          <p:cNvSpPr/>
          <p:nvPr/>
        </p:nvSpPr>
        <p:spPr>
          <a:xfrm>
            <a:off x="3631397" y="3470754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D5CB64C7-D2F0-465D-8DB8-3F99596885F2}"/>
              </a:ext>
            </a:extLst>
          </p:cNvPr>
          <p:cNvSpPr/>
          <p:nvPr/>
        </p:nvSpPr>
        <p:spPr>
          <a:xfrm>
            <a:off x="3631397" y="3235073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0F6BFF34-042A-4FA9-BC9E-D92740687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188" y="2861126"/>
            <a:ext cx="1865426" cy="6612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– 2 = 11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2084A16-C55D-447A-901D-58B02732CD45}"/>
              </a:ext>
            </a:extLst>
          </p:cNvPr>
          <p:cNvGrpSpPr/>
          <p:nvPr/>
        </p:nvGrpSpPr>
        <p:grpSpPr>
          <a:xfrm>
            <a:off x="609704" y="537579"/>
            <a:ext cx="828000" cy="828000"/>
            <a:chOff x="2293683" y="606398"/>
            <a:chExt cx="828000" cy="828000"/>
          </a:xfrm>
        </p:grpSpPr>
        <p:sp>
          <p:nvSpPr>
            <p:cNvPr id="4" name="圆: 空心 3">
              <a:extLst>
                <a:ext uri="{FF2B5EF4-FFF2-40B4-BE49-F238E27FC236}">
                  <a16:creationId xmlns:a16="http://schemas.microsoft.com/office/drawing/2014/main" id="{DC1EBBA4-C064-42C7-992F-6C2A2DAE3F0F}"/>
                </a:ext>
              </a:extLst>
            </p:cNvPr>
            <p:cNvSpPr/>
            <p:nvPr/>
          </p:nvSpPr>
          <p:spPr bwMode="auto">
            <a:xfrm>
              <a:off x="2293683" y="606398"/>
              <a:ext cx="828000" cy="828000"/>
            </a:xfrm>
            <a:prstGeom prst="donut">
              <a:avLst>
                <a:gd name="adj" fmla="val 6470"/>
              </a:avLst>
            </a:prstGeom>
            <a:solidFill>
              <a:srgbClr val="4295C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AF49BC92-8426-41F1-B647-E6FBBADCFFAF}"/>
                </a:ext>
              </a:extLst>
            </p:cNvPr>
            <p:cNvSpPr/>
            <p:nvPr/>
          </p:nvSpPr>
          <p:spPr>
            <a:xfrm>
              <a:off x="2505210" y="673669"/>
              <a:ext cx="41710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>
                  <a:solidFill>
                    <a:srgbClr val="4295CA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600" dirty="0">
                <a:solidFill>
                  <a:srgbClr val="4295CA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2" name="Rectangle 16">
            <a:extLst>
              <a:ext uri="{FF2B5EF4-FFF2-40B4-BE49-F238E27FC236}">
                <a16:creationId xmlns:a16="http://schemas.microsoft.com/office/drawing/2014/main" id="{1FA6291C-6EDF-4553-ABD0-A71B8E5A5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332" y="713990"/>
            <a:ext cx="6716857" cy="13031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把看到的用算式表示出来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。并说说你是怎么算出结果的？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EA1FA90-A58C-4D8D-B288-6F2D664232C1}"/>
              </a:ext>
            </a:extLst>
          </p:cNvPr>
          <p:cNvCxnSpPr>
            <a:cxnSpLocks/>
            <a:stCxn id="37" idx="0"/>
            <a:endCxn id="37" idx="2"/>
          </p:cNvCxnSpPr>
          <p:nvPr/>
        </p:nvCxnSpPr>
        <p:spPr bwMode="auto">
          <a:xfrm>
            <a:off x="3479470" y="3930335"/>
            <a:ext cx="0" cy="488569"/>
          </a:xfrm>
          <a:prstGeom prst="line">
            <a:avLst/>
          </a:prstGeom>
          <a:solidFill>
            <a:srgbClr val="FFD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13092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58025E-6 L 2.5E-6 -0.312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64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5679E-6 L 2.5E-6 -0.3129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id="{52DB3EB4-288D-43C8-B735-0B85B6C483ED}"/>
              </a:ext>
            </a:extLst>
          </p:cNvPr>
          <p:cNvGrpSpPr/>
          <p:nvPr/>
        </p:nvGrpSpPr>
        <p:grpSpPr>
          <a:xfrm>
            <a:off x="2362258" y="666800"/>
            <a:ext cx="1624839" cy="2192708"/>
            <a:chOff x="1429791" y="3613701"/>
            <a:chExt cx="1695199" cy="2424682"/>
          </a:xfrm>
        </p:grpSpPr>
        <p:sp>
          <p:nvSpPr>
            <p:cNvPr id="34" name="圆柱形 33">
              <a:extLst>
                <a:ext uri="{FF2B5EF4-FFF2-40B4-BE49-F238E27FC236}">
                  <a16:creationId xmlns:a16="http://schemas.microsoft.com/office/drawing/2014/main" id="{CB91C7C2-E091-44A0-8742-F614B54A3A97}"/>
                </a:ext>
              </a:extLst>
            </p:cNvPr>
            <p:cNvSpPr/>
            <p:nvPr/>
          </p:nvSpPr>
          <p:spPr>
            <a:xfrm>
              <a:off x="1940230" y="3613701"/>
              <a:ext cx="4769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圆柱形 34">
              <a:extLst>
                <a:ext uri="{FF2B5EF4-FFF2-40B4-BE49-F238E27FC236}">
                  <a16:creationId xmlns:a16="http://schemas.microsoft.com/office/drawing/2014/main" id="{5A263704-6DD7-43A0-AE53-054F6D13E810}"/>
                </a:ext>
              </a:extLst>
            </p:cNvPr>
            <p:cNvSpPr/>
            <p:nvPr/>
          </p:nvSpPr>
          <p:spPr>
            <a:xfrm>
              <a:off x="2594842" y="3613701"/>
              <a:ext cx="45719" cy="1891871"/>
            </a:xfrm>
            <a:prstGeom prst="ca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21A3F8BF-80AA-443A-B10D-5E99B51AD801}"/>
                </a:ext>
              </a:extLst>
            </p:cNvPr>
            <p:cNvGrpSpPr/>
            <p:nvPr/>
          </p:nvGrpSpPr>
          <p:grpSpPr>
            <a:xfrm>
              <a:off x="1429791" y="5486399"/>
              <a:ext cx="1695199" cy="551984"/>
              <a:chOff x="1362299" y="5389418"/>
              <a:chExt cx="1695199" cy="551984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A597B697-7F8D-41C8-BB0E-D15F43D5C528}"/>
                  </a:ext>
                </a:extLst>
              </p:cNvPr>
              <p:cNvSpPr/>
              <p:nvPr/>
            </p:nvSpPr>
            <p:spPr>
              <a:xfrm>
                <a:off x="1383483" y="5389418"/>
                <a:ext cx="1652831" cy="540256"/>
              </a:xfrm>
              <a:prstGeom prst="rect">
                <a:avLst/>
              </a:prstGeom>
              <a:solidFill>
                <a:srgbClr val="FFD22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7E646FE9-B890-4F3E-9FBB-B91146EF6A1F}"/>
                  </a:ext>
                </a:extLst>
              </p:cNvPr>
              <p:cNvSpPr txBox="1"/>
              <p:nvPr/>
            </p:nvSpPr>
            <p:spPr>
              <a:xfrm>
                <a:off x="2135862" y="5396862"/>
                <a:ext cx="921636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个位</a:t>
                </a: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7260DD7C-97B2-4B83-9487-A8AB07A18892}"/>
                  </a:ext>
                </a:extLst>
              </p:cNvPr>
              <p:cNvSpPr txBox="1"/>
              <p:nvPr/>
            </p:nvSpPr>
            <p:spPr>
              <a:xfrm>
                <a:off x="1362299" y="5392873"/>
                <a:ext cx="1162245" cy="544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6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十位</a:t>
                </a:r>
              </a:p>
            </p:txBody>
          </p:sp>
        </p:grpSp>
      </p:grpSp>
      <p:sp>
        <p:nvSpPr>
          <p:cNvPr id="47" name="椭圆 46">
            <a:extLst>
              <a:ext uri="{FF2B5EF4-FFF2-40B4-BE49-F238E27FC236}">
                <a16:creationId xmlns:a16="http://schemas.microsoft.com/office/drawing/2014/main" id="{6FBF9F70-754B-462F-A468-AE2944398C52}"/>
              </a:ext>
            </a:extLst>
          </p:cNvPr>
          <p:cNvSpPr/>
          <p:nvPr/>
        </p:nvSpPr>
        <p:spPr>
          <a:xfrm>
            <a:off x="2656695" y="2116961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A3A9CD6F-9FD9-4C9A-B3DA-A7174C0E1816}"/>
              </a:ext>
            </a:extLst>
          </p:cNvPr>
          <p:cNvSpPr/>
          <p:nvPr/>
        </p:nvSpPr>
        <p:spPr>
          <a:xfrm>
            <a:off x="3326605" y="2120930"/>
            <a:ext cx="367872" cy="228797"/>
          </a:xfrm>
          <a:prstGeom prst="ellipse">
            <a:avLst/>
          </a:prstGeom>
          <a:gradFill flip="none" rotWithShape="1">
            <a:gsLst>
              <a:gs pos="15000">
                <a:schemeClr val="bg1">
                  <a:lumMod val="95000"/>
                </a:schemeClr>
              </a:gs>
              <a:gs pos="80000">
                <a:srgbClr val="F49800"/>
              </a:gs>
              <a:gs pos="100000">
                <a:srgbClr val="F498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Rectangle 16">
            <a:extLst>
              <a:ext uri="{FF2B5EF4-FFF2-40B4-BE49-F238E27FC236}">
                <a16:creationId xmlns:a16="http://schemas.microsoft.com/office/drawing/2014/main" id="{0F6BFF34-042A-4FA9-BC9E-D92740687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396" y="1291124"/>
            <a:ext cx="1865426" cy="6612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– 2 = 11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7DD5FC0B-262C-4ECE-ADA2-FE2AC28A7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82" y="3156838"/>
            <a:ext cx="6817332" cy="1114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十位和个位都是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了，这两个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表示的意思一样吗？</a:t>
            </a:r>
            <a:endParaRPr lang="en-US" altLang="zh-CN" sz="2800" b="1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A6556A42-4202-4EF0-9B9F-5029989351D4}"/>
              </a:ext>
            </a:extLst>
          </p:cNvPr>
          <p:cNvSpPr/>
          <p:nvPr/>
        </p:nvSpPr>
        <p:spPr bwMode="auto">
          <a:xfrm>
            <a:off x="2514654" y="1959063"/>
            <a:ext cx="586370" cy="488569"/>
          </a:xfrm>
          <a:prstGeom prst="ellipse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EA7B9219-F40F-4C75-8764-B2F7C6CE4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3927" y="1780493"/>
            <a:ext cx="1865426" cy="6612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</a:t>
            </a:r>
            <a:endParaRPr lang="en-US" altLang="zh-CN" sz="2800" b="1" dirty="0">
              <a:solidFill>
                <a:srgbClr val="FF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B2739D72-0AAA-44D1-B761-E7B63E88DA4B}"/>
              </a:ext>
            </a:extLst>
          </p:cNvPr>
          <p:cNvSpPr/>
          <p:nvPr/>
        </p:nvSpPr>
        <p:spPr bwMode="auto">
          <a:xfrm>
            <a:off x="3189695" y="1935881"/>
            <a:ext cx="586370" cy="488569"/>
          </a:xfrm>
          <a:prstGeom prst="ellipse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50BADB54-2B5F-4282-B7DE-9BA95F91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2374" y="1727084"/>
            <a:ext cx="1865426" cy="6612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</a:t>
            </a:r>
            <a:endParaRPr lang="en-US" altLang="zh-CN" sz="2800" b="1" dirty="0">
              <a:solidFill>
                <a:srgbClr val="FF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729A0E16-E190-4B13-BDC9-3945B219C283}"/>
              </a:ext>
            </a:extLst>
          </p:cNvPr>
          <p:cNvCxnSpPr>
            <a:cxnSpLocks/>
            <a:stCxn id="37" idx="0"/>
            <a:endCxn id="37" idx="2"/>
          </p:cNvCxnSpPr>
          <p:nvPr/>
        </p:nvCxnSpPr>
        <p:spPr bwMode="auto">
          <a:xfrm>
            <a:off x="3174678" y="2360333"/>
            <a:ext cx="0" cy="488569"/>
          </a:xfrm>
          <a:prstGeom prst="line">
            <a:avLst/>
          </a:prstGeom>
          <a:solidFill>
            <a:srgbClr val="FFD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4221902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 animBg="1"/>
      <p:bldP spid="21" grpId="0"/>
      <p:bldP spid="22" grpId="0" animBg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C915E379-CC48-474D-B482-8D6AE7CFE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2990" y="740053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P81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ACEF3D2-5362-484C-8DBB-427FADEF0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08" y="817343"/>
            <a:ext cx="2057358" cy="609171"/>
          </a:xfrm>
          <a:prstGeom prst="rect">
            <a:avLst/>
          </a:prstGeom>
        </p:spPr>
      </p:pic>
      <p:sp>
        <p:nvSpPr>
          <p:cNvPr id="5" name="Rectangle 9">
            <a:extLst>
              <a:ext uri="{FF2B5EF4-FFF2-40B4-BE49-F238E27FC236}">
                <a16:creationId xmlns:a16="http://schemas.microsoft.com/office/drawing/2014/main" id="{B5137E9F-7656-4BD6-80FD-1A1CD71B4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89" y="1885968"/>
            <a:ext cx="1719843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14 - 10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E773AA-F0C2-4401-B245-245E1A45C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54" y="1885968"/>
            <a:ext cx="76198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8491622-D67C-4CE1-A624-EC147B716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28" y="1885968"/>
            <a:ext cx="144776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15 - 4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6A36D8F8-14D1-45E7-93BB-BE411E802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396" y="1885968"/>
            <a:ext cx="76198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2F66C6D-8AB5-4772-A79C-F4F6139F7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4655" y="1885968"/>
            <a:ext cx="144776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18 - 5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B8C39A-9136-43C5-83BB-0EA9A3617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336" y="1885968"/>
            <a:ext cx="76198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5316B3AA-DCBA-4D33-AB60-E414B6D9A8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89" y="2880902"/>
            <a:ext cx="342891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说说你是怎么算的。</a:t>
            </a:r>
          </a:p>
        </p:txBody>
      </p:sp>
    </p:spTree>
    <p:extLst>
      <p:ext uri="{BB962C8B-B14F-4D97-AF65-F5344CB8AC3E}">
        <p14:creationId xmlns:p14="http://schemas.microsoft.com/office/powerpoint/2010/main" val="137796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16">
            <a:extLst>
              <a:ext uri="{FF2B5EF4-FFF2-40B4-BE49-F238E27FC236}">
                <a16:creationId xmlns:a16="http://schemas.microsoft.com/office/drawing/2014/main" id="{52B9E83A-EB69-4DE7-83FE-A1711D403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808" y="3227734"/>
            <a:ext cx="6938384" cy="109549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减号前面的数叫作被减数，减号后面的数叫作减数，等号后面的数叫作差。</a:t>
            </a:r>
            <a:endParaRPr lang="en-US" altLang="zh-CN" sz="28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Rectangle 16">
            <a:extLst>
              <a:ext uri="{FF2B5EF4-FFF2-40B4-BE49-F238E27FC236}">
                <a16:creationId xmlns:a16="http://schemas.microsoft.com/office/drawing/2014/main" id="{5799F87D-DB67-413E-AE45-797FB1850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74" y="1254559"/>
            <a:ext cx="2664299" cy="6612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   –   2   =  11</a:t>
            </a:r>
          </a:p>
        </p:txBody>
      </p:sp>
      <p:sp>
        <p:nvSpPr>
          <p:cNvPr id="47" name="Rectangle 16">
            <a:extLst>
              <a:ext uri="{FF2B5EF4-FFF2-40B4-BE49-F238E27FC236}">
                <a16:creationId xmlns:a16="http://schemas.microsoft.com/office/drawing/2014/main" id="{3BC6ED7A-FDA5-405C-BF09-2A5A3D79F6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10" y="2311704"/>
            <a:ext cx="130937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被减数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5D51F49E-63BF-4D3C-9F94-0DBFCB3F410B}"/>
              </a:ext>
            </a:extLst>
          </p:cNvPr>
          <p:cNvGrpSpPr/>
          <p:nvPr/>
        </p:nvGrpSpPr>
        <p:grpSpPr>
          <a:xfrm>
            <a:off x="1852490" y="1732787"/>
            <a:ext cx="398224" cy="828012"/>
            <a:chOff x="2303979" y="3626457"/>
            <a:chExt cx="398224" cy="828012"/>
          </a:xfrm>
        </p:grpSpPr>
        <p:sp>
          <p:nvSpPr>
            <p:cNvPr id="49" name="Rectangle 16">
              <a:extLst>
                <a:ext uri="{FF2B5EF4-FFF2-40B4-BE49-F238E27FC236}">
                  <a16:creationId xmlns:a16="http://schemas.microsoft.com/office/drawing/2014/main" id="{2BFE8B4F-6657-4F2F-9567-F912811F9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626457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50" name="Rectangle 16">
              <a:extLst>
                <a:ext uri="{FF2B5EF4-FFF2-40B4-BE49-F238E27FC236}">
                  <a16:creationId xmlns:a16="http://schemas.microsoft.com/office/drawing/2014/main" id="{8318E354-2F8A-47CD-97FB-E0019C7EF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778853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51" name="Rectangle 16">
              <a:extLst>
                <a:ext uri="{FF2B5EF4-FFF2-40B4-BE49-F238E27FC236}">
                  <a16:creationId xmlns:a16="http://schemas.microsoft.com/office/drawing/2014/main" id="{E45B3B5C-DDDD-4AC8-B9EF-79B67BA02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931249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52" name="Rectangle 16">
            <a:extLst>
              <a:ext uri="{FF2B5EF4-FFF2-40B4-BE49-F238E27FC236}">
                <a16:creationId xmlns:a16="http://schemas.microsoft.com/office/drawing/2014/main" id="{77FA98D3-676F-48C6-A8B4-F28BEB0A9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3073" y="2320900"/>
            <a:ext cx="92952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减数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A2EE6BAE-F70F-49DD-9CAE-130EBFA20754}"/>
              </a:ext>
            </a:extLst>
          </p:cNvPr>
          <p:cNvGrpSpPr/>
          <p:nvPr/>
        </p:nvGrpSpPr>
        <p:grpSpPr>
          <a:xfrm>
            <a:off x="2819586" y="1741983"/>
            <a:ext cx="398224" cy="828012"/>
            <a:chOff x="2303979" y="3626457"/>
            <a:chExt cx="398224" cy="828012"/>
          </a:xfrm>
        </p:grpSpPr>
        <p:sp>
          <p:nvSpPr>
            <p:cNvPr id="54" name="Rectangle 16">
              <a:extLst>
                <a:ext uri="{FF2B5EF4-FFF2-40B4-BE49-F238E27FC236}">
                  <a16:creationId xmlns:a16="http://schemas.microsoft.com/office/drawing/2014/main" id="{D905DFEC-0788-40CB-9076-3409C1078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626457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55" name="Rectangle 16">
              <a:extLst>
                <a:ext uri="{FF2B5EF4-FFF2-40B4-BE49-F238E27FC236}">
                  <a16:creationId xmlns:a16="http://schemas.microsoft.com/office/drawing/2014/main" id="{ABA30A7F-A8FB-47BE-94FF-F733A08E1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778853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56" name="Rectangle 16">
              <a:extLst>
                <a:ext uri="{FF2B5EF4-FFF2-40B4-BE49-F238E27FC236}">
                  <a16:creationId xmlns:a16="http://schemas.microsoft.com/office/drawing/2014/main" id="{B8C80042-0752-44F8-B9C6-7A46CC0D45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931249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57" name="Rectangle 16">
            <a:extLst>
              <a:ext uri="{FF2B5EF4-FFF2-40B4-BE49-F238E27FC236}">
                <a16:creationId xmlns:a16="http://schemas.microsoft.com/office/drawing/2014/main" id="{988DF913-F597-473F-A282-C0A8D7F53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8695" y="2311704"/>
            <a:ext cx="61814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差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6CA5B211-4478-4C83-A4F3-5C1C52FFA0BB}"/>
              </a:ext>
            </a:extLst>
          </p:cNvPr>
          <p:cNvGrpSpPr/>
          <p:nvPr/>
        </p:nvGrpSpPr>
        <p:grpSpPr>
          <a:xfrm>
            <a:off x="3748879" y="1732787"/>
            <a:ext cx="398224" cy="828012"/>
            <a:chOff x="2303979" y="3626457"/>
            <a:chExt cx="398224" cy="828012"/>
          </a:xfrm>
        </p:grpSpPr>
        <p:sp>
          <p:nvSpPr>
            <p:cNvPr id="59" name="Rectangle 16">
              <a:extLst>
                <a:ext uri="{FF2B5EF4-FFF2-40B4-BE49-F238E27FC236}">
                  <a16:creationId xmlns:a16="http://schemas.microsoft.com/office/drawing/2014/main" id="{6C1304A7-920F-452D-828F-EC2F39A7F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626457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60" name="Rectangle 16">
              <a:extLst>
                <a:ext uri="{FF2B5EF4-FFF2-40B4-BE49-F238E27FC236}">
                  <a16:creationId xmlns:a16="http://schemas.microsoft.com/office/drawing/2014/main" id="{111EFDB8-97CE-442E-9594-48839FB4DD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778853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61" name="Rectangle 16">
              <a:extLst>
                <a:ext uri="{FF2B5EF4-FFF2-40B4-BE49-F238E27FC236}">
                  <a16:creationId xmlns:a16="http://schemas.microsoft.com/office/drawing/2014/main" id="{ACCA07C9-519D-42EE-B874-64AD99DBB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931249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62" name="Rectangle 16">
            <a:extLst>
              <a:ext uri="{FF2B5EF4-FFF2-40B4-BE49-F238E27FC236}">
                <a16:creationId xmlns:a16="http://schemas.microsoft.com/office/drawing/2014/main" id="{F955EBCE-D55A-4885-94FD-5671AEB62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391" y="1254559"/>
            <a:ext cx="2664299" cy="6612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   –  10  =  4</a:t>
            </a:r>
          </a:p>
        </p:txBody>
      </p:sp>
      <p:sp>
        <p:nvSpPr>
          <p:cNvPr id="63" name="Rectangle 16">
            <a:extLst>
              <a:ext uri="{FF2B5EF4-FFF2-40B4-BE49-F238E27FC236}">
                <a16:creationId xmlns:a16="http://schemas.microsoft.com/office/drawing/2014/main" id="{C5694D5C-2590-43F6-AF1A-404DF2776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7027" y="2311704"/>
            <a:ext cx="130937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被减数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1129679F-8F69-4D51-A18C-0164B1E6C99A}"/>
              </a:ext>
            </a:extLst>
          </p:cNvPr>
          <p:cNvGrpSpPr/>
          <p:nvPr/>
        </p:nvGrpSpPr>
        <p:grpSpPr>
          <a:xfrm>
            <a:off x="5357207" y="1732787"/>
            <a:ext cx="398224" cy="828012"/>
            <a:chOff x="2303979" y="3626457"/>
            <a:chExt cx="398224" cy="828012"/>
          </a:xfrm>
        </p:grpSpPr>
        <p:sp>
          <p:nvSpPr>
            <p:cNvPr id="65" name="Rectangle 16">
              <a:extLst>
                <a:ext uri="{FF2B5EF4-FFF2-40B4-BE49-F238E27FC236}">
                  <a16:creationId xmlns:a16="http://schemas.microsoft.com/office/drawing/2014/main" id="{682E36BA-7691-439C-B9D0-19AF5A0414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626457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66" name="Rectangle 16">
              <a:extLst>
                <a:ext uri="{FF2B5EF4-FFF2-40B4-BE49-F238E27FC236}">
                  <a16:creationId xmlns:a16="http://schemas.microsoft.com/office/drawing/2014/main" id="{1BF3D524-5A11-488C-A169-F9B8FDE54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778853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67" name="Rectangle 16">
              <a:extLst>
                <a:ext uri="{FF2B5EF4-FFF2-40B4-BE49-F238E27FC236}">
                  <a16:creationId xmlns:a16="http://schemas.microsoft.com/office/drawing/2014/main" id="{440AE587-2960-44E7-8255-B953DA366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931249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68" name="Rectangle 16">
            <a:extLst>
              <a:ext uri="{FF2B5EF4-FFF2-40B4-BE49-F238E27FC236}">
                <a16:creationId xmlns:a16="http://schemas.microsoft.com/office/drawing/2014/main" id="{4F7E2E73-3BE1-4095-BF5F-3EC8D8131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7790" y="2320900"/>
            <a:ext cx="92952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减数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52F713E2-2DE3-43B0-B1C2-8D2664652C73}"/>
              </a:ext>
            </a:extLst>
          </p:cNvPr>
          <p:cNvGrpSpPr/>
          <p:nvPr/>
        </p:nvGrpSpPr>
        <p:grpSpPr>
          <a:xfrm>
            <a:off x="6324303" y="1741983"/>
            <a:ext cx="398224" cy="828012"/>
            <a:chOff x="2303979" y="3626457"/>
            <a:chExt cx="398224" cy="828012"/>
          </a:xfrm>
        </p:grpSpPr>
        <p:sp>
          <p:nvSpPr>
            <p:cNvPr id="70" name="Rectangle 16">
              <a:extLst>
                <a:ext uri="{FF2B5EF4-FFF2-40B4-BE49-F238E27FC236}">
                  <a16:creationId xmlns:a16="http://schemas.microsoft.com/office/drawing/2014/main" id="{D9FB264F-7C70-4F83-B2C9-52A560E6E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626457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71" name="Rectangle 16">
              <a:extLst>
                <a:ext uri="{FF2B5EF4-FFF2-40B4-BE49-F238E27FC236}">
                  <a16:creationId xmlns:a16="http://schemas.microsoft.com/office/drawing/2014/main" id="{80DCFF88-59ED-49A1-9A8F-71AC9C45DC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778853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72" name="Rectangle 16">
              <a:extLst>
                <a:ext uri="{FF2B5EF4-FFF2-40B4-BE49-F238E27FC236}">
                  <a16:creationId xmlns:a16="http://schemas.microsoft.com/office/drawing/2014/main" id="{7C981671-E819-4DD1-8E73-69EAE7DA0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931249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  <p:sp>
        <p:nvSpPr>
          <p:cNvPr id="73" name="Rectangle 16">
            <a:extLst>
              <a:ext uri="{FF2B5EF4-FFF2-40B4-BE49-F238E27FC236}">
                <a16:creationId xmlns:a16="http://schemas.microsoft.com/office/drawing/2014/main" id="{1B14D5BE-E5CE-480B-96FB-425B15551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708" y="2320900"/>
            <a:ext cx="61814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差</a:t>
            </a:r>
            <a:endParaRPr lang="en-US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6299FCB9-69E7-4021-9FD7-27D9485F63A9}"/>
              </a:ext>
            </a:extLst>
          </p:cNvPr>
          <p:cNvGrpSpPr/>
          <p:nvPr/>
        </p:nvGrpSpPr>
        <p:grpSpPr>
          <a:xfrm>
            <a:off x="7178892" y="1741983"/>
            <a:ext cx="398224" cy="828012"/>
            <a:chOff x="2303979" y="3626457"/>
            <a:chExt cx="398224" cy="828012"/>
          </a:xfrm>
        </p:grpSpPr>
        <p:sp>
          <p:nvSpPr>
            <p:cNvPr id="75" name="Rectangle 16">
              <a:extLst>
                <a:ext uri="{FF2B5EF4-FFF2-40B4-BE49-F238E27FC236}">
                  <a16:creationId xmlns:a16="http://schemas.microsoft.com/office/drawing/2014/main" id="{7292303C-8AA7-46CD-9EE2-24B5DBED3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626457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76" name="Rectangle 16">
              <a:extLst>
                <a:ext uri="{FF2B5EF4-FFF2-40B4-BE49-F238E27FC236}">
                  <a16:creationId xmlns:a16="http://schemas.microsoft.com/office/drawing/2014/main" id="{368371E6-58B3-4CE4-8EC7-12D5E9296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778853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  <p:sp>
          <p:nvSpPr>
            <p:cNvPr id="77" name="Rectangle 16">
              <a:extLst>
                <a:ext uri="{FF2B5EF4-FFF2-40B4-BE49-F238E27FC236}">
                  <a16:creationId xmlns:a16="http://schemas.microsoft.com/office/drawing/2014/main" id="{00C836D0-6FD4-4732-9B25-6E0B31E866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979" y="3931249"/>
              <a:ext cx="3982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495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7" grpId="0"/>
      <p:bldP spid="52" grpId="0"/>
      <p:bldP spid="57" grpId="0"/>
      <p:bldP spid="63" grpId="0"/>
      <p:bldP spid="68" grpId="0"/>
      <p:bldP spid="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A26ECD8E-86CA-4C1F-B8F4-DA4DA9BF6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864"/>
            <a:ext cx="2755181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三、巩固应用</a:t>
            </a:r>
            <a:r>
              <a:rPr lang="en-US" altLang="zh-CN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 </a:t>
            </a:r>
            <a:endParaRPr lang="zh-CN" altLang="en-US" sz="3200" b="1" dirty="0">
              <a:ln>
                <a:solidFill>
                  <a:srgbClr val="B05408"/>
                </a:solidFill>
              </a:ln>
              <a:solidFill>
                <a:srgbClr val="B05408"/>
              </a:solidFill>
              <a:latin typeface="Gulim" pitchFamily="34" charset="-127"/>
              <a:ea typeface="黑体" panose="02010609060101010101" charset="-122"/>
            </a:endParaRPr>
          </a:p>
        </p:txBody>
      </p:sp>
      <p:sp>
        <p:nvSpPr>
          <p:cNvPr id="20484" name="TextBox 11">
            <a:extLst>
              <a:ext uri="{FF2B5EF4-FFF2-40B4-BE49-F238E27FC236}">
                <a16:creationId xmlns:a16="http://schemas.microsoft.com/office/drawing/2014/main" id="{8C6ED7C7-D3D0-43D7-B536-2B584DB9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188" y="598514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P81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6C2F0E-4D2A-4612-B291-B42B35126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48203"/>
            <a:ext cx="2057358" cy="609171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8689AE32-AC72-44DD-B686-5E6423EFBFC6}"/>
              </a:ext>
            </a:extLst>
          </p:cNvPr>
          <p:cNvGrpSpPr/>
          <p:nvPr/>
        </p:nvGrpSpPr>
        <p:grpSpPr>
          <a:xfrm>
            <a:off x="2514558" y="1175991"/>
            <a:ext cx="5187610" cy="2949528"/>
            <a:chOff x="2057466" y="1624525"/>
            <a:chExt cx="5187610" cy="2949528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1247702-7C17-48C8-B02A-F61281BEF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7466" y="2192228"/>
              <a:ext cx="5187610" cy="1596812"/>
            </a:xfrm>
            <a:prstGeom prst="rect">
              <a:avLst/>
            </a:prstGeom>
          </p:spPr>
        </p:pic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621D0762-E654-489B-AF29-7F18F8043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9864" y="1624525"/>
              <a:ext cx="1447762" cy="56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13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颗</a:t>
              </a:r>
            </a:p>
          </p:txBody>
        </p:sp>
        <p:sp>
          <p:nvSpPr>
            <p:cNvPr id="16" name="Rectangle 9">
              <a:extLst>
                <a:ext uri="{FF2B5EF4-FFF2-40B4-BE49-F238E27FC236}">
                  <a16:creationId xmlns:a16="http://schemas.microsoft.com/office/drawing/2014/main" id="{B20F239C-84D6-444C-BFA2-88BCFD926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3406" y="4013665"/>
              <a:ext cx="1447762" cy="560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？颗</a:t>
              </a:r>
            </a:p>
          </p:txBody>
        </p:sp>
        <p:sp>
          <p:nvSpPr>
            <p:cNvPr id="8" name="左大括号 7">
              <a:extLst>
                <a:ext uri="{FF2B5EF4-FFF2-40B4-BE49-F238E27FC236}">
                  <a16:creationId xmlns:a16="http://schemas.microsoft.com/office/drawing/2014/main" id="{2B8ECD51-C70F-4606-B8E9-78D9EE51C896}"/>
                </a:ext>
              </a:extLst>
            </p:cNvPr>
            <p:cNvSpPr/>
            <p:nvPr/>
          </p:nvSpPr>
          <p:spPr bwMode="auto">
            <a:xfrm rot="16200000">
              <a:off x="4665555" y="2220398"/>
              <a:ext cx="228594" cy="3390811"/>
            </a:xfrm>
            <a:prstGeom prst="leftBrace">
              <a:avLst>
                <a:gd name="adj1" fmla="val 90154"/>
                <a:gd name="adj2" fmla="val 50000"/>
              </a:avLst>
            </a:pr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B05E9543-7554-4D44-B857-1F1E809B6CAD}"/>
              </a:ext>
            </a:extLst>
          </p:cNvPr>
          <p:cNvGrpSpPr/>
          <p:nvPr/>
        </p:nvGrpSpPr>
        <p:grpSpPr>
          <a:xfrm>
            <a:off x="3720610" y="4202561"/>
            <a:ext cx="4200716" cy="584775"/>
            <a:chOff x="3530915" y="5149476"/>
            <a:chExt cx="4200716" cy="584775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78C05AA8-359B-42C0-BF2D-BCE1256F0146}"/>
                </a:ext>
              </a:extLst>
            </p:cNvPr>
            <p:cNvGrpSpPr/>
            <p:nvPr/>
          </p:nvGrpSpPr>
          <p:grpSpPr>
            <a:xfrm>
              <a:off x="3530915" y="5149476"/>
              <a:ext cx="4200716" cy="584775"/>
              <a:chOff x="5837138" y="4085821"/>
              <a:chExt cx="4200716" cy="584775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A2D6C827-2CF5-4543-8DC6-179E4EA559C9}"/>
                  </a:ext>
                </a:extLst>
              </p:cNvPr>
              <p:cNvSpPr txBox="1"/>
              <p:nvPr/>
            </p:nvSpPr>
            <p:spPr>
              <a:xfrm>
                <a:off x="5937041" y="4085821"/>
                <a:ext cx="41008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 panose="02010609060101010101" pitchFamily="49" charset="-122"/>
                  </a:rPr>
                  <a:t>                   =        </a:t>
                </a:r>
                <a:r>
                  <a:rPr kumimoji="0" lang="en-US" altLang="zh-CN" sz="3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 panose="02010609060101010101" pitchFamily="49" charset="-122"/>
                  </a:rPr>
                  <a:t>( </a:t>
                </a:r>
                <a:r>
                  <a:rPr kumimoji="0" lang="zh-CN" alt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 panose="02010609060101010101" pitchFamily="49" charset="-122"/>
                  </a:rPr>
                  <a:t>颗 </a:t>
                </a:r>
                <a:r>
                  <a:rPr kumimoji="0" lang="en-US" altLang="zh-CN" sz="3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 panose="02010609060101010101" pitchFamily="49" charset="-122"/>
                  </a:rPr>
                  <a:t>)</a:t>
                </a: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 panose="02010609060101010101" pitchFamily="49" charset="-122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79F2F380-196D-41BE-87C8-903CDBD89F27}"/>
                  </a:ext>
                </a:extLst>
              </p:cNvPr>
              <p:cNvSpPr/>
              <p:nvPr/>
            </p:nvSpPr>
            <p:spPr>
              <a:xfrm>
                <a:off x="7291215" y="4107753"/>
                <a:ext cx="549007" cy="553193"/>
              </a:xfrm>
              <a:prstGeom prst="rect">
                <a:avLst/>
              </a:prstGeom>
              <a:noFill/>
              <a:ln w="28575" cap="flat" cmpd="sng" algn="ctr">
                <a:solidFill>
                  <a:srgbClr val="FF00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endParaRP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D16320BB-2D49-4F19-A7BD-A03382FB68A2}"/>
                  </a:ext>
                </a:extLst>
              </p:cNvPr>
              <p:cNvSpPr/>
              <p:nvPr/>
            </p:nvSpPr>
            <p:spPr>
              <a:xfrm>
                <a:off x="5837138" y="4107752"/>
                <a:ext cx="550326" cy="534863"/>
              </a:xfrm>
              <a:prstGeom prst="rect">
                <a:avLst/>
              </a:prstGeom>
              <a:noFill/>
              <a:ln w="28575" cap="flat" cmpd="sng" algn="ctr">
                <a:solidFill>
                  <a:srgbClr val="FF00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EEAF3E99-A26C-4599-9BEE-EF9BD4F32B52}"/>
                  </a:ext>
                </a:extLst>
              </p:cNvPr>
              <p:cNvSpPr/>
              <p:nvPr/>
            </p:nvSpPr>
            <p:spPr>
              <a:xfrm>
                <a:off x="8399715" y="4107753"/>
                <a:ext cx="496957" cy="540996"/>
              </a:xfrm>
              <a:prstGeom prst="rect">
                <a:avLst/>
              </a:prstGeom>
              <a:noFill/>
              <a:ln w="28575" cap="flat" cmpd="sng" algn="ctr">
                <a:solidFill>
                  <a:srgbClr val="FF00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endParaRPr>
              </a:p>
            </p:txBody>
          </p:sp>
        </p:grp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2E37C0AB-73EC-47F8-95E7-D8777F78D236}"/>
                </a:ext>
              </a:extLst>
            </p:cNvPr>
            <p:cNvSpPr/>
            <p:nvPr/>
          </p:nvSpPr>
          <p:spPr>
            <a:xfrm>
              <a:off x="4239593" y="5155295"/>
              <a:ext cx="550326" cy="553192"/>
            </a:xfrm>
            <a:prstGeom prst="ellipse">
              <a:avLst/>
            </a:prstGeom>
            <a:noFill/>
            <a:ln w="28575" cap="flat" cmpd="sng" algn="ctr">
              <a:solidFill>
                <a:srgbClr val="92D05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楷体"/>
                <a:cs typeface="+mn-cs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6E0ED413-8A90-49EE-ADEE-A3280467EA4D}"/>
              </a:ext>
            </a:extLst>
          </p:cNvPr>
          <p:cNvSpPr txBox="1"/>
          <p:nvPr/>
        </p:nvSpPr>
        <p:spPr>
          <a:xfrm>
            <a:off x="3688613" y="4192911"/>
            <a:ext cx="68978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rPr>
              <a:t>13</a:t>
            </a:r>
            <a:endParaRPr lang="zh-CN" altLang="en-US" sz="3200" b="1" dirty="0">
              <a:solidFill>
                <a:srgbClr val="FF0000"/>
              </a:solidFill>
              <a:latin typeface="Times New Roman"/>
              <a:ea typeface="黑体" panose="02010609060101010101" pitchFamily="49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9B95D09-7114-47E4-8ED0-BA6143CFFEB0}"/>
              </a:ext>
            </a:extLst>
          </p:cNvPr>
          <p:cNvSpPr txBox="1"/>
          <p:nvPr/>
        </p:nvSpPr>
        <p:spPr>
          <a:xfrm>
            <a:off x="5266101" y="4200530"/>
            <a:ext cx="44677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Times New Roman"/>
              <a:ea typeface="黑体" panose="02010609060101010101" pitchFamily="49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961ABBF-9441-44EF-BC1C-20660D4662C0}"/>
              </a:ext>
            </a:extLst>
          </p:cNvPr>
          <p:cNvSpPr txBox="1"/>
          <p:nvPr/>
        </p:nvSpPr>
        <p:spPr>
          <a:xfrm>
            <a:off x="6226533" y="4206661"/>
            <a:ext cx="59056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rPr>
              <a:t>16</a:t>
            </a:r>
            <a:endParaRPr lang="zh-CN" altLang="en-US" sz="3200" b="1" dirty="0">
              <a:solidFill>
                <a:srgbClr val="FF0000"/>
              </a:solidFill>
              <a:latin typeface="Times New Roman"/>
              <a:ea typeface="黑体" panose="02010609060101010101" pitchFamily="49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C223259-1CF2-483F-A920-35A1D2B3C7EB}"/>
              </a:ext>
            </a:extLst>
          </p:cNvPr>
          <p:cNvSpPr txBox="1"/>
          <p:nvPr/>
        </p:nvSpPr>
        <p:spPr>
          <a:xfrm>
            <a:off x="4497397" y="4139693"/>
            <a:ext cx="446775" cy="6461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rPr>
              <a:t>+</a:t>
            </a:r>
            <a:endParaRPr lang="zh-CN" altLang="en-US" sz="3600" b="1" dirty="0">
              <a:solidFill>
                <a:srgbClr val="FF0000"/>
              </a:solidFill>
              <a:latin typeface="Times New Roman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Box 11">
            <a:extLst>
              <a:ext uri="{FF2B5EF4-FFF2-40B4-BE49-F238E27FC236}">
                <a16:creationId xmlns:a16="http://schemas.microsoft.com/office/drawing/2014/main" id="{8C6ED7C7-D3D0-43D7-B536-2B584DB9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188" y="598514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P81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6C2F0E-4D2A-4612-B291-B42B35126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93545"/>
            <a:ext cx="2057358" cy="609171"/>
          </a:xfrm>
          <a:prstGeom prst="rect">
            <a:avLst/>
          </a:prstGeom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B05E9543-7554-4D44-B857-1F1E809B6CAD}"/>
              </a:ext>
            </a:extLst>
          </p:cNvPr>
          <p:cNvGrpSpPr/>
          <p:nvPr/>
        </p:nvGrpSpPr>
        <p:grpSpPr>
          <a:xfrm>
            <a:off x="3426773" y="4157126"/>
            <a:ext cx="4200716" cy="584775"/>
            <a:chOff x="3530915" y="5149476"/>
            <a:chExt cx="4200716" cy="584775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78C05AA8-359B-42C0-BF2D-BCE1256F0146}"/>
                </a:ext>
              </a:extLst>
            </p:cNvPr>
            <p:cNvGrpSpPr/>
            <p:nvPr/>
          </p:nvGrpSpPr>
          <p:grpSpPr>
            <a:xfrm>
              <a:off x="3530915" y="5149476"/>
              <a:ext cx="4200716" cy="584775"/>
              <a:chOff x="5837138" y="4085821"/>
              <a:chExt cx="4200716" cy="584775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A2D6C827-2CF5-4543-8DC6-179E4EA559C9}"/>
                  </a:ext>
                </a:extLst>
              </p:cNvPr>
              <p:cNvSpPr txBox="1"/>
              <p:nvPr/>
            </p:nvSpPr>
            <p:spPr>
              <a:xfrm>
                <a:off x="5937041" y="4085821"/>
                <a:ext cx="410081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 panose="02010609060101010101" pitchFamily="49" charset="-122"/>
                  </a:rPr>
                  <a:t>                   =        ( </a:t>
                </a:r>
                <a:r>
                  <a:rPr kumimoji="0" lang="zh-CN" altLang="en-US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 panose="02010609060101010101" pitchFamily="49" charset="-122"/>
                  </a:rPr>
                  <a:t>支 </a:t>
                </a: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/>
                    <a:ea typeface="黑体" panose="02010609060101010101" pitchFamily="49" charset="-122"/>
                  </a:rPr>
                  <a:t>)</a:t>
                </a:r>
                <a:endPara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 panose="02010609060101010101" pitchFamily="49" charset="-122"/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79F2F380-196D-41BE-87C8-903CDBD89F27}"/>
                  </a:ext>
                </a:extLst>
              </p:cNvPr>
              <p:cNvSpPr/>
              <p:nvPr/>
            </p:nvSpPr>
            <p:spPr>
              <a:xfrm>
                <a:off x="7291215" y="4107753"/>
                <a:ext cx="549007" cy="553193"/>
              </a:xfrm>
              <a:prstGeom prst="rect">
                <a:avLst/>
              </a:prstGeom>
              <a:noFill/>
              <a:ln w="28575" cap="flat" cmpd="sng" algn="ctr">
                <a:solidFill>
                  <a:srgbClr val="FF00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endParaRP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D16320BB-2D49-4F19-A7BD-A03382FB68A2}"/>
                  </a:ext>
                </a:extLst>
              </p:cNvPr>
              <p:cNvSpPr/>
              <p:nvPr/>
            </p:nvSpPr>
            <p:spPr>
              <a:xfrm>
                <a:off x="5837138" y="4107752"/>
                <a:ext cx="550326" cy="534863"/>
              </a:xfrm>
              <a:prstGeom prst="rect">
                <a:avLst/>
              </a:prstGeom>
              <a:noFill/>
              <a:ln w="28575" cap="flat" cmpd="sng" algn="ctr">
                <a:solidFill>
                  <a:srgbClr val="FF00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EEAF3E99-A26C-4599-9BEE-EF9BD4F32B52}"/>
                  </a:ext>
                </a:extLst>
              </p:cNvPr>
              <p:cNvSpPr/>
              <p:nvPr/>
            </p:nvSpPr>
            <p:spPr>
              <a:xfrm>
                <a:off x="8399715" y="4107753"/>
                <a:ext cx="496957" cy="540996"/>
              </a:xfrm>
              <a:prstGeom prst="rect">
                <a:avLst/>
              </a:prstGeom>
              <a:noFill/>
              <a:ln w="28575" cap="flat" cmpd="sng" algn="ctr">
                <a:solidFill>
                  <a:srgbClr val="FF00F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/>
                  <a:ea typeface="楷体"/>
                  <a:cs typeface="+mn-cs"/>
                </a:endParaRPr>
              </a:p>
            </p:txBody>
          </p:sp>
        </p:grp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2E37C0AB-73EC-47F8-95E7-D8777F78D236}"/>
                </a:ext>
              </a:extLst>
            </p:cNvPr>
            <p:cNvSpPr/>
            <p:nvPr/>
          </p:nvSpPr>
          <p:spPr>
            <a:xfrm>
              <a:off x="4239593" y="5155295"/>
              <a:ext cx="550326" cy="553192"/>
            </a:xfrm>
            <a:prstGeom prst="ellipse">
              <a:avLst/>
            </a:prstGeom>
            <a:noFill/>
            <a:ln w="28575" cap="flat" cmpd="sng" algn="ctr">
              <a:solidFill>
                <a:srgbClr val="92D05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楷体"/>
                <a:cs typeface="+mn-cs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6E0ED413-8A90-49EE-ADEE-A3280467EA4D}"/>
              </a:ext>
            </a:extLst>
          </p:cNvPr>
          <p:cNvSpPr txBox="1"/>
          <p:nvPr/>
        </p:nvSpPr>
        <p:spPr>
          <a:xfrm>
            <a:off x="3394776" y="4147476"/>
            <a:ext cx="68978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rPr>
              <a:t>17</a:t>
            </a:r>
            <a:endParaRPr lang="zh-CN" altLang="en-US" sz="3200" b="1" dirty="0">
              <a:solidFill>
                <a:srgbClr val="FF0000"/>
              </a:solidFill>
              <a:latin typeface="Times New Roman"/>
              <a:ea typeface="黑体" panose="02010609060101010101" pitchFamily="49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9B95D09-7114-47E4-8ED0-BA6143CFFEB0}"/>
              </a:ext>
            </a:extLst>
          </p:cNvPr>
          <p:cNvSpPr txBox="1"/>
          <p:nvPr/>
        </p:nvSpPr>
        <p:spPr>
          <a:xfrm>
            <a:off x="4972264" y="4155095"/>
            <a:ext cx="44677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/>
              <a:ea typeface="黑体" panose="02010609060101010101" pitchFamily="49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961ABBF-9441-44EF-BC1C-20660D4662C0}"/>
              </a:ext>
            </a:extLst>
          </p:cNvPr>
          <p:cNvSpPr txBox="1"/>
          <p:nvPr/>
        </p:nvSpPr>
        <p:spPr>
          <a:xfrm>
            <a:off x="5932696" y="4161226"/>
            <a:ext cx="59056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Times New Roman"/>
              <a:ea typeface="黑体" panose="02010609060101010101" pitchFamily="49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C223259-1CF2-483F-A920-35A1D2B3C7EB}"/>
              </a:ext>
            </a:extLst>
          </p:cNvPr>
          <p:cNvSpPr txBox="1"/>
          <p:nvPr/>
        </p:nvSpPr>
        <p:spPr>
          <a:xfrm>
            <a:off x="4235219" y="4109203"/>
            <a:ext cx="446775" cy="6461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D39D405-9B76-452A-BC44-FE7F86FBFE92}"/>
              </a:ext>
            </a:extLst>
          </p:cNvPr>
          <p:cNvGrpSpPr/>
          <p:nvPr/>
        </p:nvGrpSpPr>
        <p:grpSpPr>
          <a:xfrm>
            <a:off x="2211397" y="1034297"/>
            <a:ext cx="4572000" cy="2910670"/>
            <a:chOff x="2360350" y="1214849"/>
            <a:chExt cx="4572000" cy="2910670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8689AE32-AC72-44DD-B686-5E6423EFBFC6}"/>
                </a:ext>
              </a:extLst>
            </p:cNvPr>
            <p:cNvGrpSpPr/>
            <p:nvPr/>
          </p:nvGrpSpPr>
          <p:grpSpPr>
            <a:xfrm>
              <a:off x="2964732" y="1214849"/>
              <a:ext cx="3967617" cy="2910670"/>
              <a:chOff x="2507640" y="1663383"/>
              <a:chExt cx="3967617" cy="2910670"/>
            </a:xfrm>
          </p:grpSpPr>
          <p:sp>
            <p:nvSpPr>
              <p:cNvPr id="14" name="Rectangle 9">
                <a:extLst>
                  <a:ext uri="{FF2B5EF4-FFF2-40B4-BE49-F238E27FC236}">
                    <a16:creationId xmlns:a16="http://schemas.microsoft.com/office/drawing/2014/main" id="{621D0762-E654-489B-AF29-7F18F8043C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7640" y="1663383"/>
                <a:ext cx="1447762" cy="560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？支</a:t>
                </a:r>
              </a:p>
            </p:txBody>
          </p:sp>
          <p:sp>
            <p:nvSpPr>
              <p:cNvPr id="16" name="Rectangle 9">
                <a:extLst>
                  <a:ext uri="{FF2B5EF4-FFF2-40B4-BE49-F238E27FC236}">
                    <a16:creationId xmlns:a16="http://schemas.microsoft.com/office/drawing/2014/main" id="{B20F239C-84D6-444C-BFA2-88BCFD926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3406" y="4013665"/>
                <a:ext cx="1447762" cy="560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</a:pPr>
                <a:r>
                  <a:rPr lang="en-US" altLang="zh-CN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17</a:t>
                </a:r>
                <a:r>
                  <a:rPr lang="zh-CN" altLang="en-US" sz="28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支</a:t>
                </a:r>
              </a:p>
            </p:txBody>
          </p:sp>
          <p:sp>
            <p:nvSpPr>
              <p:cNvPr id="8" name="左大括号 7">
                <a:extLst>
                  <a:ext uri="{FF2B5EF4-FFF2-40B4-BE49-F238E27FC236}">
                    <a16:creationId xmlns:a16="http://schemas.microsoft.com/office/drawing/2014/main" id="{2B8ECD51-C70F-4606-B8E9-78D9EE51C896}"/>
                  </a:ext>
                </a:extLst>
              </p:cNvPr>
              <p:cNvSpPr/>
              <p:nvPr/>
            </p:nvSpPr>
            <p:spPr bwMode="auto">
              <a:xfrm rot="16200000">
                <a:off x="4665555" y="2220398"/>
                <a:ext cx="228594" cy="3390811"/>
              </a:xfrm>
              <a:prstGeom prst="leftBrace">
                <a:avLst>
                  <a:gd name="adj1" fmla="val 90154"/>
                  <a:gd name="adj2" fmla="val 50000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1630F2AF-7B0A-46F3-9DD3-D7A5E6B1F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0350" y="1813758"/>
              <a:ext cx="4572000" cy="1530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667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6">
            <a:extLst>
              <a:ext uri="{FF2B5EF4-FFF2-40B4-BE49-F238E27FC236}">
                <a16:creationId xmlns:a16="http://schemas.microsoft.com/office/drawing/2014/main" id="{29CB3C27-207F-4E57-B47A-AC9B345C3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55" y="375580"/>
            <a:ext cx="3313143" cy="58420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四、课堂小结</a:t>
            </a:r>
          </a:p>
        </p:txBody>
      </p:sp>
      <p:sp>
        <p:nvSpPr>
          <p:cNvPr id="11" name=" 232">
            <a:extLst>
              <a:ext uri="{FF2B5EF4-FFF2-40B4-BE49-F238E27FC236}">
                <a16:creationId xmlns:a16="http://schemas.microsoft.com/office/drawing/2014/main" id="{CB9FA4D7-B2E4-4B3A-8746-BECCF9653506}"/>
              </a:ext>
            </a:extLst>
          </p:cNvPr>
          <p:cNvSpPr/>
          <p:nvPr/>
        </p:nvSpPr>
        <p:spPr bwMode="auto">
          <a:xfrm>
            <a:off x="1752674" y="1809770"/>
            <a:ext cx="3505107" cy="1904950"/>
          </a:xfrm>
          <a:prstGeom prst="wedgeRoundRectCallout">
            <a:avLst>
              <a:gd name="adj1" fmla="val 65582"/>
              <a:gd name="adj2" fmla="val -35000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今天这节课你们有哪些收获？</a:t>
            </a:r>
            <a:endParaRPr lang="en-US" altLang="zh-CN" sz="32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E3361B-C6A2-4067-8D1D-1B79AFF82F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70" y="959782"/>
            <a:ext cx="1828752" cy="36173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 主题​​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​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901</TotalTime>
  <Pages>0</Pages>
  <Words>588</Words>
  <Characters>0</Characters>
  <Application>Microsoft Office PowerPoint</Application>
  <PresentationFormat>全屏显示(16:9)</PresentationFormat>
  <Lines>0</Lines>
  <Paragraphs>167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Gulim</vt:lpstr>
      <vt:lpstr>黑体</vt:lpstr>
      <vt:lpstr>楷体</vt:lpstr>
      <vt:lpstr>Arial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483</cp:revision>
  <dcterms:created xsi:type="dcterms:W3CDTF">2016-04-21T10:21:58Z</dcterms:created>
  <dcterms:modified xsi:type="dcterms:W3CDTF">2024-08-27T03:13:17Z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2052-11.1.0.9740</vt:lpwstr>
  </property>
</Properties>
</file>