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15"/>
  </p:notesMasterIdLst>
  <p:sldIdLst>
    <p:sldId id="256" r:id="rId2"/>
    <p:sldId id="377" r:id="rId3"/>
    <p:sldId id="526" r:id="rId4"/>
    <p:sldId id="535" r:id="rId5"/>
    <p:sldId id="540" r:id="rId6"/>
    <p:sldId id="536" r:id="rId7"/>
    <p:sldId id="537" r:id="rId8"/>
    <p:sldId id="539" r:id="rId9"/>
    <p:sldId id="538" r:id="rId10"/>
    <p:sldId id="277" r:id="rId11"/>
    <p:sldId id="523" r:id="rId1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D08B"/>
    <a:srgbClr val="0000FF"/>
    <a:srgbClr val="FD4E00"/>
    <a:srgbClr val="F94F01"/>
    <a:srgbClr val="FC4200"/>
    <a:srgbClr val="FFC165"/>
    <a:srgbClr val="FF9900"/>
    <a:srgbClr val="E4A8A2"/>
    <a:srgbClr val="C01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7807" autoAdjust="0"/>
  </p:normalViewPr>
  <p:slideViewPr>
    <p:cSldViewPr>
      <p:cViewPr varScale="1">
        <p:scale>
          <a:sx n="149" d="100"/>
          <a:sy n="149" d="100"/>
        </p:scale>
        <p:origin x="504" y="150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05E775FE-F642-4E5D-AF3C-DB8CF9EE718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E0121AC-0363-4FA1-A7E5-1F784DFD6F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34" y="2744151"/>
            <a:ext cx="5181600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解决问题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48" y="1289211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274055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一、情境导入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704" y="895394"/>
            <a:ext cx="7924592" cy="15748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同学们，平时我们在做操、放学时都要排队，在排队中也有许多的数学问题。今天我们就来研究排队中的数学问题。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E1B0AE4-6DB7-4F51-94DA-2A7BAED2D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90" y="2561288"/>
            <a:ext cx="3264323" cy="22859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99B776E-83B9-4C9A-8CAA-31F4593457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72000" y="2561228"/>
            <a:ext cx="301286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94" y="4324008"/>
            <a:ext cx="5714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从图中你能获得哪些数学信息？</a:t>
            </a:r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3408E199-9415-4D04-AE45-60C6C8091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3" y="296272"/>
            <a:ext cx="274312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二、探索新知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28B507D-5A6E-4964-9B8A-47866E682B07}"/>
              </a:ext>
            </a:extLst>
          </p:cNvPr>
          <p:cNvGrpSpPr/>
          <p:nvPr/>
        </p:nvGrpSpPr>
        <p:grpSpPr>
          <a:xfrm>
            <a:off x="1091679" y="942645"/>
            <a:ext cx="6988368" cy="3095771"/>
            <a:chOff x="1091679" y="942645"/>
            <a:chExt cx="6988368" cy="3095771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E0E7B361-F2CD-416A-B082-1F7E6A462ECD}"/>
                </a:ext>
              </a:extLst>
            </p:cNvPr>
            <p:cNvGrpSpPr/>
            <p:nvPr/>
          </p:nvGrpSpPr>
          <p:grpSpPr>
            <a:xfrm>
              <a:off x="1091679" y="1523513"/>
              <a:ext cx="6988368" cy="2514903"/>
              <a:chOff x="1077816" y="1718957"/>
              <a:chExt cx="6988368" cy="2514903"/>
            </a:xfrm>
          </p:grpSpPr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F62CCC2C-1991-45E6-B0BC-3175948FAE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7816" y="1809770"/>
                <a:ext cx="6988368" cy="2424090"/>
              </a:xfrm>
              <a:prstGeom prst="rect">
                <a:avLst/>
              </a:prstGeom>
            </p:spPr>
          </p:pic>
          <p:sp>
            <p:nvSpPr>
              <p:cNvPr id="35" name="TextBox 1">
                <a:extLst>
                  <a:ext uri="{FF2B5EF4-FFF2-40B4-BE49-F238E27FC236}">
                    <a16:creationId xmlns:a16="http://schemas.microsoft.com/office/drawing/2014/main" id="{1943E2BA-16C9-452B-86A3-3A55F548F5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9722" y="1784677"/>
                <a:ext cx="99057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小悦</a:t>
                </a:r>
              </a:p>
            </p:txBody>
          </p:sp>
          <p:sp>
            <p:nvSpPr>
              <p:cNvPr id="36" name="TextBox 1">
                <a:extLst>
                  <a:ext uri="{FF2B5EF4-FFF2-40B4-BE49-F238E27FC236}">
                    <a16:creationId xmlns:a16="http://schemas.microsoft.com/office/drawing/2014/main" id="{95031E37-B2BE-4ADB-9A90-515740B2E2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49514" y="1718957"/>
                <a:ext cx="99057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小宇</a:t>
                </a: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9D8CF920-6733-40A3-91D5-22D84C86D9DB}"/>
                </a:ext>
              </a:extLst>
            </p:cNvPr>
            <p:cNvGrpSpPr/>
            <p:nvPr/>
          </p:nvGrpSpPr>
          <p:grpSpPr>
            <a:xfrm>
              <a:off x="1371684" y="942645"/>
              <a:ext cx="1534139" cy="559897"/>
              <a:chOff x="1897557" y="1859457"/>
              <a:chExt cx="1676356" cy="559897"/>
            </a:xfrm>
          </p:grpSpPr>
          <p:sp>
            <p:nvSpPr>
              <p:cNvPr id="38" name="对话气泡: 圆角矩形 37">
                <a:extLst>
                  <a:ext uri="{FF2B5EF4-FFF2-40B4-BE49-F238E27FC236}">
                    <a16:creationId xmlns:a16="http://schemas.microsoft.com/office/drawing/2014/main" id="{0ABA7424-CC93-4351-ADB3-E52402BB5F30}"/>
                  </a:ext>
                </a:extLst>
              </p:cNvPr>
              <p:cNvSpPr/>
              <p:nvPr/>
            </p:nvSpPr>
            <p:spPr bwMode="auto">
              <a:xfrm>
                <a:off x="1973755" y="1859457"/>
                <a:ext cx="1600158" cy="559897"/>
              </a:xfrm>
              <a:prstGeom prst="wedgeRoundRectCallout">
                <a:avLst>
                  <a:gd name="adj1" fmla="val 42935"/>
                  <a:gd name="adj2" fmla="val 74021"/>
                  <a:gd name="adj3" fmla="val 16667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" name="Rectangle 9">
                <a:extLst>
                  <a:ext uri="{FF2B5EF4-FFF2-40B4-BE49-F238E27FC236}">
                    <a16:creationId xmlns:a16="http://schemas.microsoft.com/office/drawing/2014/main" id="{9406BB2D-1DE5-494F-8E82-7A5E5B3A2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7557" y="1884591"/>
                <a:ext cx="1676356" cy="493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我排第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ACEC12A1-950D-49ED-977A-5386E9E0B8F2}"/>
                </a:ext>
              </a:extLst>
            </p:cNvPr>
            <p:cNvGrpSpPr/>
            <p:nvPr/>
          </p:nvGrpSpPr>
          <p:grpSpPr>
            <a:xfrm>
              <a:off x="6453951" y="1385580"/>
              <a:ext cx="1534139" cy="559897"/>
              <a:chOff x="1897557" y="1859457"/>
              <a:chExt cx="1676356" cy="559897"/>
            </a:xfrm>
          </p:grpSpPr>
          <p:sp>
            <p:nvSpPr>
              <p:cNvPr id="41" name="对话气泡: 圆角矩形 40">
                <a:extLst>
                  <a:ext uri="{FF2B5EF4-FFF2-40B4-BE49-F238E27FC236}">
                    <a16:creationId xmlns:a16="http://schemas.microsoft.com/office/drawing/2014/main" id="{BF7FD784-1844-4CDD-9F89-3510E7C3EE38}"/>
                  </a:ext>
                </a:extLst>
              </p:cNvPr>
              <p:cNvSpPr/>
              <p:nvPr/>
            </p:nvSpPr>
            <p:spPr bwMode="auto">
              <a:xfrm>
                <a:off x="1973755" y="1859457"/>
                <a:ext cx="1600158" cy="559897"/>
              </a:xfrm>
              <a:prstGeom prst="wedgeRoundRectCallout">
                <a:avLst>
                  <a:gd name="adj1" fmla="val -71540"/>
                  <a:gd name="adj2" fmla="val 48038"/>
                  <a:gd name="adj3" fmla="val 16667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" name="Rectangle 9">
                <a:extLst>
                  <a:ext uri="{FF2B5EF4-FFF2-40B4-BE49-F238E27FC236}">
                    <a16:creationId xmlns:a16="http://schemas.microsoft.com/office/drawing/2014/main" id="{5AFE3D6C-AA54-4108-9EA3-D702C627C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7557" y="1884591"/>
                <a:ext cx="1676356" cy="493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我排第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p:grpSp>
      </p:grpSp>
      <p:sp>
        <p:nvSpPr>
          <p:cNvPr id="45" name="TextBox 1">
            <a:extLst>
              <a:ext uri="{FF2B5EF4-FFF2-40B4-BE49-F238E27FC236}">
                <a16:creationId xmlns:a16="http://schemas.microsoft.com/office/drawing/2014/main" id="{26632AED-F691-4D85-BE90-42C6BDCBA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94" y="4334517"/>
            <a:ext cx="73150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根据这幅图，你可以提出什么数学问题呢？</a:t>
            </a:r>
          </a:p>
        </p:txBody>
      </p:sp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>
            <a:extLst>
              <a:ext uri="{FF2B5EF4-FFF2-40B4-BE49-F238E27FC236}">
                <a16:creationId xmlns:a16="http://schemas.microsoft.com/office/drawing/2014/main" id="{228B507D-5A6E-4964-9B8A-47866E682B07}"/>
              </a:ext>
            </a:extLst>
          </p:cNvPr>
          <p:cNvGrpSpPr/>
          <p:nvPr/>
        </p:nvGrpSpPr>
        <p:grpSpPr>
          <a:xfrm>
            <a:off x="1435029" y="433622"/>
            <a:ext cx="6273942" cy="2972693"/>
            <a:chOff x="1091679" y="942645"/>
            <a:chExt cx="7297782" cy="3095771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E0E7B361-F2CD-416A-B082-1F7E6A462ECD}"/>
                </a:ext>
              </a:extLst>
            </p:cNvPr>
            <p:cNvGrpSpPr/>
            <p:nvPr/>
          </p:nvGrpSpPr>
          <p:grpSpPr>
            <a:xfrm>
              <a:off x="1091679" y="1523513"/>
              <a:ext cx="6988368" cy="2514903"/>
              <a:chOff x="1077816" y="1718957"/>
              <a:chExt cx="6988368" cy="2514903"/>
            </a:xfrm>
          </p:grpSpPr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F62CCC2C-1991-45E6-B0BC-3175948FAE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7816" y="1809770"/>
                <a:ext cx="6988368" cy="2424090"/>
              </a:xfrm>
              <a:prstGeom prst="rect">
                <a:avLst/>
              </a:prstGeom>
            </p:spPr>
          </p:pic>
          <p:sp>
            <p:nvSpPr>
              <p:cNvPr id="35" name="TextBox 1">
                <a:extLst>
                  <a:ext uri="{FF2B5EF4-FFF2-40B4-BE49-F238E27FC236}">
                    <a16:creationId xmlns:a16="http://schemas.microsoft.com/office/drawing/2014/main" id="{1943E2BA-16C9-452B-86A3-3A55F548F5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4567" y="1735895"/>
                <a:ext cx="99057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小悦</a:t>
                </a:r>
              </a:p>
            </p:txBody>
          </p:sp>
          <p:sp>
            <p:nvSpPr>
              <p:cNvPr id="36" name="TextBox 1">
                <a:extLst>
                  <a:ext uri="{FF2B5EF4-FFF2-40B4-BE49-F238E27FC236}">
                    <a16:creationId xmlns:a16="http://schemas.microsoft.com/office/drawing/2014/main" id="{95031E37-B2BE-4ADB-9A90-515740B2E2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49514" y="1718957"/>
                <a:ext cx="99057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小宇</a:t>
                </a: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9D8CF920-6733-40A3-91D5-22D84C86D9DB}"/>
                </a:ext>
              </a:extLst>
            </p:cNvPr>
            <p:cNvGrpSpPr/>
            <p:nvPr/>
          </p:nvGrpSpPr>
          <p:grpSpPr>
            <a:xfrm>
              <a:off x="1430675" y="942645"/>
              <a:ext cx="1766631" cy="615789"/>
              <a:chOff x="1962018" y="1859457"/>
              <a:chExt cx="1930401" cy="615789"/>
            </a:xfrm>
          </p:grpSpPr>
          <p:sp>
            <p:nvSpPr>
              <p:cNvPr id="38" name="对话气泡: 圆角矩形 37">
                <a:extLst>
                  <a:ext uri="{FF2B5EF4-FFF2-40B4-BE49-F238E27FC236}">
                    <a16:creationId xmlns:a16="http://schemas.microsoft.com/office/drawing/2014/main" id="{0ABA7424-CC93-4351-ADB3-E52402BB5F30}"/>
                  </a:ext>
                </a:extLst>
              </p:cNvPr>
              <p:cNvSpPr/>
              <p:nvPr/>
            </p:nvSpPr>
            <p:spPr bwMode="auto">
              <a:xfrm>
                <a:off x="1973755" y="1859457"/>
                <a:ext cx="1918664" cy="559897"/>
              </a:xfrm>
              <a:prstGeom prst="wedgeRoundRectCallout">
                <a:avLst>
                  <a:gd name="adj1" fmla="val 42935"/>
                  <a:gd name="adj2" fmla="val 74021"/>
                  <a:gd name="adj3" fmla="val 16667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" name="Rectangle 9">
                <a:extLst>
                  <a:ext uri="{FF2B5EF4-FFF2-40B4-BE49-F238E27FC236}">
                    <a16:creationId xmlns:a16="http://schemas.microsoft.com/office/drawing/2014/main" id="{9406BB2D-1DE5-494F-8E82-7A5E5B3A2A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2018" y="1875017"/>
                <a:ext cx="1918663" cy="600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我排第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ACEC12A1-950D-49ED-977A-5386E9E0B8F2}"/>
                </a:ext>
              </a:extLst>
            </p:cNvPr>
            <p:cNvGrpSpPr/>
            <p:nvPr/>
          </p:nvGrpSpPr>
          <p:grpSpPr>
            <a:xfrm>
              <a:off x="6593633" y="1397923"/>
              <a:ext cx="1795828" cy="645078"/>
              <a:chOff x="2050188" y="1871800"/>
              <a:chExt cx="1962304" cy="645078"/>
            </a:xfrm>
          </p:grpSpPr>
          <p:sp>
            <p:nvSpPr>
              <p:cNvPr id="41" name="对话气泡: 圆角矩形 40">
                <a:extLst>
                  <a:ext uri="{FF2B5EF4-FFF2-40B4-BE49-F238E27FC236}">
                    <a16:creationId xmlns:a16="http://schemas.microsoft.com/office/drawing/2014/main" id="{BF7FD784-1844-4CDD-9F89-3510E7C3EE38}"/>
                  </a:ext>
                </a:extLst>
              </p:cNvPr>
              <p:cNvSpPr/>
              <p:nvPr/>
            </p:nvSpPr>
            <p:spPr bwMode="auto">
              <a:xfrm>
                <a:off x="2093828" y="1871800"/>
                <a:ext cx="1918664" cy="559897"/>
              </a:xfrm>
              <a:prstGeom prst="wedgeRoundRectCallout">
                <a:avLst>
                  <a:gd name="adj1" fmla="val -71540"/>
                  <a:gd name="adj2" fmla="val 48038"/>
                  <a:gd name="adj3" fmla="val 16667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" name="Rectangle 9">
                <a:extLst>
                  <a:ext uri="{FF2B5EF4-FFF2-40B4-BE49-F238E27FC236}">
                    <a16:creationId xmlns:a16="http://schemas.microsoft.com/office/drawing/2014/main" id="{5AFE3D6C-AA54-4108-9EA3-D702C627C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0188" y="1916649"/>
                <a:ext cx="1918663" cy="600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我排第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p:grpSp>
      </p:grpSp>
      <p:sp>
        <p:nvSpPr>
          <p:cNvPr id="45" name="TextBox 1">
            <a:extLst>
              <a:ext uri="{FF2B5EF4-FFF2-40B4-BE49-F238E27FC236}">
                <a16:creationId xmlns:a16="http://schemas.microsoft.com/office/drawing/2014/main" id="{26632AED-F691-4D85-BE90-42C6BDCBA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764" y="3406732"/>
            <a:ext cx="51408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小悦排在第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，她前面有几人？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F7C8263E-A28B-4F82-A3EA-D48AC208A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92" y="4015282"/>
            <a:ext cx="41265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小悦和小宇之间有几人？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E192F348-FC94-41E1-B26E-45CBB5081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610" y="3402053"/>
            <a:ext cx="8762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7B3E889-A1DC-4D41-954C-37D526D1D0EF}"/>
              </a:ext>
            </a:extLst>
          </p:cNvPr>
          <p:cNvSpPr/>
          <p:nvPr/>
        </p:nvSpPr>
        <p:spPr bwMode="auto">
          <a:xfrm>
            <a:off x="2831472" y="4020454"/>
            <a:ext cx="1028665" cy="518048"/>
          </a:xfrm>
          <a:prstGeom prst="ellipse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6F897C8-5E17-455A-A31A-B95B43EAA0B3}"/>
              </a:ext>
            </a:extLst>
          </p:cNvPr>
          <p:cNvGrpSpPr/>
          <p:nvPr/>
        </p:nvGrpSpPr>
        <p:grpSpPr>
          <a:xfrm>
            <a:off x="198373" y="1862874"/>
            <a:ext cx="3373021" cy="1543025"/>
            <a:chOff x="5526838" y="1724884"/>
            <a:chExt cx="3373021" cy="1543025"/>
          </a:xfrm>
        </p:grpSpPr>
        <p:sp>
          <p:nvSpPr>
            <p:cNvPr id="2" name="思想气泡: 云 1">
              <a:extLst>
                <a:ext uri="{FF2B5EF4-FFF2-40B4-BE49-F238E27FC236}">
                  <a16:creationId xmlns:a16="http://schemas.microsoft.com/office/drawing/2014/main" id="{D9906B67-28C4-47B8-91DA-1F7E983BF741}"/>
                </a:ext>
              </a:extLst>
            </p:cNvPr>
            <p:cNvSpPr/>
            <p:nvPr/>
          </p:nvSpPr>
          <p:spPr bwMode="auto">
            <a:xfrm>
              <a:off x="5526838" y="1724884"/>
              <a:ext cx="3373021" cy="1543025"/>
            </a:xfrm>
            <a:prstGeom prst="cloudCallout">
              <a:avLst>
                <a:gd name="adj1" fmla="val 37235"/>
                <a:gd name="adj2" fmla="val 82999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EE350ADA-83AD-4E5D-BE77-F54AC578E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1751" y="1850356"/>
              <a:ext cx="3043193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“之间”是什么意思？之间的人包括小悦吗？包括小宇吗？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104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16" grpId="0"/>
      <p:bldP spid="17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AC4C69-29EC-49C2-A34B-1627BA6C0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745" y="472318"/>
            <a:ext cx="41265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小悦和小宇之间有几人？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D531F1D-CB47-4B5D-93C3-0AAA9704A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94" y="438206"/>
            <a:ext cx="6705424" cy="111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小悦排在第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，小宇排在第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，小悦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和小宇之间有几人？</a:t>
            </a:r>
          </a:p>
        </p:txBody>
      </p:sp>
      <p:sp>
        <p:nvSpPr>
          <p:cNvPr id="41" name="TextBox 1">
            <a:extLst>
              <a:ext uri="{FF2B5EF4-FFF2-40B4-BE49-F238E27FC236}">
                <a16:creationId xmlns:a16="http://schemas.microsoft.com/office/drawing/2014/main" id="{965B5137-D2CF-4D23-98A5-C0484FE83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308" y="1552870"/>
            <a:ext cx="2795758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①写数或数数：</a:t>
            </a:r>
          </a:p>
        </p:txBody>
      </p:sp>
      <p:sp>
        <p:nvSpPr>
          <p:cNvPr id="54" name="TextBox 1">
            <a:extLst>
              <a:ext uri="{FF2B5EF4-FFF2-40B4-BE49-F238E27FC236}">
                <a16:creationId xmlns:a16="http://schemas.microsoft.com/office/drawing/2014/main" id="{EFF744B8-C8FB-4C04-B6EB-BDEAD7EEA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01" y="2536103"/>
            <a:ext cx="7772196" cy="58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1   2   3   4   5   6   7   8   9   10   11   12   13   14   15 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426A047-BF80-4F8D-ACA6-33EF523D7EE2}"/>
              </a:ext>
            </a:extLst>
          </p:cNvPr>
          <p:cNvSpPr/>
          <p:nvPr/>
        </p:nvSpPr>
        <p:spPr bwMode="auto">
          <a:xfrm>
            <a:off x="5416087" y="2536103"/>
            <a:ext cx="2438336" cy="661421"/>
          </a:xfrm>
          <a:prstGeom prst="ellips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TextBox 1">
            <a:extLst>
              <a:ext uri="{FF2B5EF4-FFF2-40B4-BE49-F238E27FC236}">
                <a16:creationId xmlns:a16="http://schemas.microsoft.com/office/drawing/2014/main" id="{C7A4FCF5-992F-4EAB-B685-D2A669FFC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643" y="3887410"/>
            <a:ext cx="3809900" cy="58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10   11   12   13   14   15 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E7159A34-5816-4333-AB43-D69051A64068}"/>
              </a:ext>
            </a:extLst>
          </p:cNvPr>
          <p:cNvSpPr/>
          <p:nvPr/>
        </p:nvSpPr>
        <p:spPr bwMode="auto">
          <a:xfrm>
            <a:off x="1330660" y="3887410"/>
            <a:ext cx="2438336" cy="661421"/>
          </a:xfrm>
          <a:prstGeom prst="ellips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TextBox 1">
            <a:extLst>
              <a:ext uri="{FF2B5EF4-FFF2-40B4-BE49-F238E27FC236}">
                <a16:creationId xmlns:a16="http://schemas.microsoft.com/office/drawing/2014/main" id="{837B228A-9B55-4711-907C-7BD222F07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84" y="2109754"/>
            <a:ext cx="2795758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</a:p>
        </p:txBody>
      </p:sp>
      <p:sp>
        <p:nvSpPr>
          <p:cNvPr id="61" name="TextBox 1">
            <a:extLst>
              <a:ext uri="{FF2B5EF4-FFF2-40B4-BE49-F238E27FC236}">
                <a16:creationId xmlns:a16="http://schemas.microsoft.com/office/drawing/2014/main" id="{74AFF565-7122-4FDF-878D-425E66405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308" y="3223522"/>
            <a:ext cx="2795758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</a:p>
        </p:txBody>
      </p:sp>
      <p:sp>
        <p:nvSpPr>
          <p:cNvPr id="62" name="TextBox 1">
            <a:extLst>
              <a:ext uri="{FF2B5EF4-FFF2-40B4-BE49-F238E27FC236}">
                <a16:creationId xmlns:a16="http://schemas.microsoft.com/office/drawing/2014/main" id="{16C64C93-4EDD-4144-B045-13BDEBB9A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5160" y="4127546"/>
            <a:ext cx="3809900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你觉得哪种方法更好？</a:t>
            </a:r>
          </a:p>
        </p:txBody>
      </p:sp>
      <p:sp>
        <p:nvSpPr>
          <p:cNvPr id="63" name="TextBox 1">
            <a:extLst>
              <a:ext uri="{FF2B5EF4-FFF2-40B4-BE49-F238E27FC236}">
                <a16:creationId xmlns:a16="http://schemas.microsoft.com/office/drawing/2014/main" id="{CCDA93AF-44B7-49B0-BF89-9CCDE5FAE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93" y="1937828"/>
            <a:ext cx="898834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</a:p>
        </p:txBody>
      </p:sp>
      <p:sp>
        <p:nvSpPr>
          <p:cNvPr id="64" name="TextBox 1">
            <a:extLst>
              <a:ext uri="{FF2B5EF4-FFF2-40B4-BE49-F238E27FC236}">
                <a16:creationId xmlns:a16="http://schemas.microsoft.com/office/drawing/2014/main" id="{CE50E05F-26E7-4C8A-86ED-5B2B046D9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0176" y="4433956"/>
            <a:ext cx="898834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140911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59" grpId="0" animBg="1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0D531F1D-CB47-4B5D-93C3-0AAA9704A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94" y="438206"/>
            <a:ext cx="6705424" cy="111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小悦排在第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，小宇排在第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，小悦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和小宇之间有几人？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2D55315-3AE1-45DF-A667-C06E96BBEF06}"/>
              </a:ext>
            </a:extLst>
          </p:cNvPr>
          <p:cNvSpPr/>
          <p:nvPr/>
        </p:nvSpPr>
        <p:spPr bwMode="auto">
          <a:xfrm>
            <a:off x="1143090" y="251696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7B9DFBA5-CB05-4ED4-B4FD-5EDC1A9FD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815" y="1879136"/>
            <a:ext cx="1600158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370BF5AA-3D41-485C-8031-59D7BF8C88BA}"/>
              </a:ext>
            </a:extLst>
          </p:cNvPr>
          <p:cNvSpPr/>
          <p:nvPr/>
        </p:nvSpPr>
        <p:spPr bwMode="auto">
          <a:xfrm>
            <a:off x="1601120" y="251696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11116129-F37E-4D9E-8704-3ADA48FA1601}"/>
              </a:ext>
            </a:extLst>
          </p:cNvPr>
          <p:cNvSpPr/>
          <p:nvPr/>
        </p:nvSpPr>
        <p:spPr bwMode="auto">
          <a:xfrm>
            <a:off x="2060761" y="251696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2FF16A6C-C526-4C76-8C44-2B21AC7CBC9E}"/>
              </a:ext>
            </a:extLst>
          </p:cNvPr>
          <p:cNvSpPr/>
          <p:nvPr/>
        </p:nvSpPr>
        <p:spPr bwMode="auto">
          <a:xfrm>
            <a:off x="2517949" y="2521633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EDB9E71D-734B-453C-9111-97C98EC027C4}"/>
              </a:ext>
            </a:extLst>
          </p:cNvPr>
          <p:cNvSpPr/>
          <p:nvPr/>
        </p:nvSpPr>
        <p:spPr bwMode="auto">
          <a:xfrm>
            <a:off x="2975137" y="2521633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2EA619B9-8948-48C1-8AF2-22EFEDCB01A2}"/>
              </a:ext>
            </a:extLst>
          </p:cNvPr>
          <p:cNvSpPr/>
          <p:nvPr/>
        </p:nvSpPr>
        <p:spPr bwMode="auto">
          <a:xfrm>
            <a:off x="3432325" y="2519877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F1F1F15-A4D4-437F-8FF4-E8CB1C04223F}"/>
              </a:ext>
            </a:extLst>
          </p:cNvPr>
          <p:cNvSpPr/>
          <p:nvPr/>
        </p:nvSpPr>
        <p:spPr bwMode="auto">
          <a:xfrm>
            <a:off x="3889513" y="2521633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39B91EAE-EC9F-44ED-A9A7-683D3567F937}"/>
              </a:ext>
            </a:extLst>
          </p:cNvPr>
          <p:cNvSpPr/>
          <p:nvPr/>
        </p:nvSpPr>
        <p:spPr bwMode="auto">
          <a:xfrm>
            <a:off x="4346701" y="2521633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EEF7913C-9E17-429F-B589-85F499AE1B0E}"/>
              </a:ext>
            </a:extLst>
          </p:cNvPr>
          <p:cNvSpPr/>
          <p:nvPr/>
        </p:nvSpPr>
        <p:spPr bwMode="auto">
          <a:xfrm>
            <a:off x="4795733" y="251696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69BBA563-7D1D-4702-B551-3C401499E0DF}"/>
              </a:ext>
            </a:extLst>
          </p:cNvPr>
          <p:cNvSpPr/>
          <p:nvPr/>
        </p:nvSpPr>
        <p:spPr bwMode="auto">
          <a:xfrm>
            <a:off x="5261077" y="2521633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0EF5F67F-B55F-4322-813B-2812DDCB0959}"/>
              </a:ext>
            </a:extLst>
          </p:cNvPr>
          <p:cNvSpPr/>
          <p:nvPr/>
        </p:nvSpPr>
        <p:spPr bwMode="auto">
          <a:xfrm>
            <a:off x="5708799" y="251696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3477AA9F-C628-40EC-AC56-A159D7620876}"/>
              </a:ext>
            </a:extLst>
          </p:cNvPr>
          <p:cNvSpPr/>
          <p:nvPr/>
        </p:nvSpPr>
        <p:spPr bwMode="auto">
          <a:xfrm>
            <a:off x="6165987" y="251696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155BD9EA-5A01-45FA-BC13-B1F8D5829509}"/>
              </a:ext>
            </a:extLst>
          </p:cNvPr>
          <p:cNvSpPr/>
          <p:nvPr/>
        </p:nvSpPr>
        <p:spPr bwMode="auto">
          <a:xfrm>
            <a:off x="6632641" y="251696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1D1FF2B2-098D-43F1-A106-7CBDA07FF229}"/>
              </a:ext>
            </a:extLst>
          </p:cNvPr>
          <p:cNvSpPr/>
          <p:nvPr/>
        </p:nvSpPr>
        <p:spPr bwMode="auto">
          <a:xfrm>
            <a:off x="7080363" y="251696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B87F7869-4FCE-4AD7-90D6-10674125FE4F}"/>
              </a:ext>
            </a:extLst>
          </p:cNvPr>
          <p:cNvSpPr/>
          <p:nvPr/>
        </p:nvSpPr>
        <p:spPr bwMode="auto">
          <a:xfrm>
            <a:off x="7534944" y="2518798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16C4B8D0-94B8-4432-8A6D-1EC5B9026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87" y="1585609"/>
            <a:ext cx="945735" cy="54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6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540EE396-78D9-4389-BF8C-33CE0C3A2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571" y="1586003"/>
            <a:ext cx="945735" cy="54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6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右大括号 36">
            <a:extLst>
              <a:ext uri="{FF2B5EF4-FFF2-40B4-BE49-F238E27FC236}">
                <a16:creationId xmlns:a16="http://schemas.microsoft.com/office/drawing/2014/main" id="{DC6934E5-E89A-47E8-8BD6-DE4A6431A960}"/>
              </a:ext>
            </a:extLst>
          </p:cNvPr>
          <p:cNvSpPr/>
          <p:nvPr/>
        </p:nvSpPr>
        <p:spPr bwMode="auto">
          <a:xfrm rot="5400000">
            <a:off x="6507539" y="2427990"/>
            <a:ext cx="192012" cy="1357492"/>
          </a:xfrm>
          <a:prstGeom prst="rightBrace">
            <a:avLst>
              <a:gd name="adj1" fmla="val 51626"/>
              <a:gd name="adj2" fmla="val 50000"/>
            </a:avLst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5A66C7BD-1CC6-45B7-A725-4C90595EF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6556" y="3105067"/>
            <a:ext cx="94573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2C3ABEC4-3E11-4C5B-AD8B-089BC1EA3E48}"/>
              </a:ext>
            </a:extLst>
          </p:cNvPr>
          <p:cNvCxnSpPr>
            <a:cxnSpLocks/>
          </p:cNvCxnSpPr>
          <p:nvPr/>
        </p:nvCxnSpPr>
        <p:spPr bwMode="auto">
          <a:xfrm flipV="1">
            <a:off x="5477077" y="2059772"/>
            <a:ext cx="0" cy="4571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088095DD-08D7-4FD0-AA7D-80E618EEC85B}"/>
              </a:ext>
            </a:extLst>
          </p:cNvPr>
          <p:cNvCxnSpPr>
            <a:cxnSpLocks/>
          </p:cNvCxnSpPr>
          <p:nvPr/>
        </p:nvCxnSpPr>
        <p:spPr bwMode="auto">
          <a:xfrm flipV="1">
            <a:off x="7744153" y="2059772"/>
            <a:ext cx="0" cy="4571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43" name="TextBox 1">
            <a:extLst>
              <a:ext uri="{FF2B5EF4-FFF2-40B4-BE49-F238E27FC236}">
                <a16:creationId xmlns:a16="http://schemas.microsoft.com/office/drawing/2014/main" id="{B9073D9D-36A8-451F-A7BE-A506FE6E8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815" y="3220951"/>
            <a:ext cx="1600158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5626E970-FDED-43F2-A2C6-08629862A488}"/>
              </a:ext>
            </a:extLst>
          </p:cNvPr>
          <p:cNvSpPr/>
          <p:nvPr/>
        </p:nvSpPr>
        <p:spPr bwMode="auto">
          <a:xfrm>
            <a:off x="2238136" y="3719393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129B59B2-ADB0-4DE3-858A-BB0E4D913B61}"/>
              </a:ext>
            </a:extLst>
          </p:cNvPr>
          <p:cNvSpPr/>
          <p:nvPr/>
        </p:nvSpPr>
        <p:spPr bwMode="auto">
          <a:xfrm>
            <a:off x="2685858" y="371472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7B0A0542-ABC7-4C46-B1A9-5F32219792F8}"/>
              </a:ext>
            </a:extLst>
          </p:cNvPr>
          <p:cNvSpPr/>
          <p:nvPr/>
        </p:nvSpPr>
        <p:spPr bwMode="auto">
          <a:xfrm>
            <a:off x="3143046" y="371472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892D8216-A753-4608-8A91-A68321AE084B}"/>
              </a:ext>
            </a:extLst>
          </p:cNvPr>
          <p:cNvSpPr/>
          <p:nvPr/>
        </p:nvSpPr>
        <p:spPr bwMode="auto">
          <a:xfrm>
            <a:off x="3609700" y="371472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DFF87554-8C91-40DB-B8C3-F0684D619D20}"/>
              </a:ext>
            </a:extLst>
          </p:cNvPr>
          <p:cNvSpPr/>
          <p:nvPr/>
        </p:nvSpPr>
        <p:spPr bwMode="auto">
          <a:xfrm>
            <a:off x="4057422" y="3714720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661CC5A7-1642-4D47-8FB0-270B08E78A4D}"/>
              </a:ext>
            </a:extLst>
          </p:cNvPr>
          <p:cNvSpPr/>
          <p:nvPr/>
        </p:nvSpPr>
        <p:spPr bwMode="auto">
          <a:xfrm>
            <a:off x="4512003" y="3716558"/>
            <a:ext cx="432000" cy="43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TextBox 1">
            <a:extLst>
              <a:ext uri="{FF2B5EF4-FFF2-40B4-BE49-F238E27FC236}">
                <a16:creationId xmlns:a16="http://schemas.microsoft.com/office/drawing/2014/main" id="{9988ECE2-A275-483A-AE94-71A7273F0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68" y="4157068"/>
            <a:ext cx="945735" cy="54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6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TextBox 1">
            <a:extLst>
              <a:ext uri="{FF2B5EF4-FFF2-40B4-BE49-F238E27FC236}">
                <a16:creationId xmlns:a16="http://schemas.microsoft.com/office/drawing/2014/main" id="{FABA3339-6BCA-4161-9759-B8145ABC8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7840" y="4129722"/>
            <a:ext cx="945735" cy="54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6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右大括号 51">
            <a:extLst>
              <a:ext uri="{FF2B5EF4-FFF2-40B4-BE49-F238E27FC236}">
                <a16:creationId xmlns:a16="http://schemas.microsoft.com/office/drawing/2014/main" id="{9621ED98-C65C-4002-B84D-FEB07BBC32D3}"/>
              </a:ext>
            </a:extLst>
          </p:cNvPr>
          <p:cNvSpPr/>
          <p:nvPr/>
        </p:nvSpPr>
        <p:spPr bwMode="auto">
          <a:xfrm rot="5400000">
            <a:off x="3484598" y="3625750"/>
            <a:ext cx="192012" cy="1357492"/>
          </a:xfrm>
          <a:prstGeom prst="rightBrace">
            <a:avLst>
              <a:gd name="adj1" fmla="val 51626"/>
              <a:gd name="adj2" fmla="val 50000"/>
            </a:avLst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TextBox 1">
            <a:extLst>
              <a:ext uri="{FF2B5EF4-FFF2-40B4-BE49-F238E27FC236}">
                <a16:creationId xmlns:a16="http://schemas.microsoft.com/office/drawing/2014/main" id="{F4D27ECA-53D1-49BD-8D28-1DD236911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615" y="4302827"/>
            <a:ext cx="945735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BA9F7D82-4662-4004-B328-00BBAF995518}"/>
              </a:ext>
            </a:extLst>
          </p:cNvPr>
          <p:cNvGrpSpPr/>
          <p:nvPr/>
        </p:nvGrpSpPr>
        <p:grpSpPr>
          <a:xfrm>
            <a:off x="6065693" y="3793494"/>
            <a:ext cx="1997896" cy="1092397"/>
            <a:chOff x="6788642" y="2074393"/>
            <a:chExt cx="1997896" cy="1092397"/>
          </a:xfrm>
        </p:grpSpPr>
        <p:sp>
          <p:nvSpPr>
            <p:cNvPr id="57" name="思想气泡: 云 56">
              <a:extLst>
                <a:ext uri="{FF2B5EF4-FFF2-40B4-BE49-F238E27FC236}">
                  <a16:creationId xmlns:a16="http://schemas.microsoft.com/office/drawing/2014/main" id="{B3A7DD4D-9A1B-4905-8C77-496582FDB669}"/>
                </a:ext>
              </a:extLst>
            </p:cNvPr>
            <p:cNvSpPr/>
            <p:nvPr/>
          </p:nvSpPr>
          <p:spPr bwMode="auto">
            <a:xfrm>
              <a:off x="6788642" y="2074393"/>
              <a:ext cx="1997896" cy="1092397"/>
            </a:xfrm>
            <a:prstGeom prst="cloudCallout">
              <a:avLst>
                <a:gd name="adj1" fmla="val -61864"/>
                <a:gd name="adj2" fmla="val -45146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9">
              <a:extLst>
                <a:ext uri="{FF2B5EF4-FFF2-40B4-BE49-F238E27FC236}">
                  <a16:creationId xmlns:a16="http://schemas.microsoft.com/office/drawing/2014/main" id="{12FD3DA9-396C-4424-8777-523A5DEAD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8642" y="2205092"/>
              <a:ext cx="186011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哪种画图</a:t>
              </a:r>
              <a:endPara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方法更好？</a:t>
              </a:r>
            </a:p>
          </p:txBody>
        </p:sp>
      </p:grpSp>
      <p:sp>
        <p:nvSpPr>
          <p:cNvPr id="59" name="TextBox 1">
            <a:extLst>
              <a:ext uri="{FF2B5EF4-FFF2-40B4-BE49-F238E27FC236}">
                <a16:creationId xmlns:a16="http://schemas.microsoft.com/office/drawing/2014/main" id="{BB6612F7-0708-4172-A1A8-511150C70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803" y="1415780"/>
            <a:ext cx="1600158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②画图：</a:t>
            </a:r>
          </a:p>
        </p:txBody>
      </p:sp>
    </p:spTree>
    <p:extLst>
      <p:ext uri="{BB962C8B-B14F-4D97-AF65-F5344CB8AC3E}">
        <p14:creationId xmlns:p14="http://schemas.microsoft.com/office/powerpoint/2010/main" val="240523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/>
      <p:bldP spid="36" grpId="0"/>
      <p:bldP spid="37" grpId="0" animBg="1"/>
      <p:bldP spid="44" grpId="0" animBg="1"/>
      <p:bldP spid="44" grpId="1" animBg="1"/>
      <p:bldP spid="45" grpId="0" animBg="1"/>
      <p:bldP spid="46" grpId="0" animBg="1"/>
      <p:bldP spid="47" grpId="0" animBg="1"/>
      <p:bldP spid="48" grpId="0" animBg="1"/>
      <p:bldP spid="49" grpId="0" animBg="1"/>
      <p:bldP spid="49" grpId="1" animBg="1"/>
      <p:bldP spid="50" grpId="0"/>
      <p:bldP spid="50" grpId="1"/>
      <p:bldP spid="51" grpId="0"/>
      <p:bldP spid="51" grpId="1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0D531F1D-CB47-4B5D-93C3-0AAA9704A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94" y="438206"/>
            <a:ext cx="6705424" cy="111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小悦排在第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，小宇排在第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，小悦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和小宇之间有几人？</a:t>
            </a:r>
          </a:p>
        </p:txBody>
      </p:sp>
      <p:pic>
        <p:nvPicPr>
          <p:cNvPr id="41" name="Picture 35">
            <a:extLst>
              <a:ext uri="{FF2B5EF4-FFF2-40B4-BE49-F238E27FC236}">
                <a16:creationId xmlns:a16="http://schemas.microsoft.com/office/drawing/2014/main" id="{66C4D746-8EA3-4A6F-87EA-CA3F1D33A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10" y="2287310"/>
            <a:ext cx="8381780" cy="657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Oval 79">
            <a:extLst>
              <a:ext uri="{FF2B5EF4-FFF2-40B4-BE49-F238E27FC236}">
                <a16:creationId xmlns:a16="http://schemas.microsoft.com/office/drawing/2014/main" id="{93D95511-8CD8-4508-990C-A34293845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294" y="2463351"/>
            <a:ext cx="379412" cy="341312"/>
          </a:xfrm>
          <a:prstGeom prst="ellipse">
            <a:avLst/>
          </a:prstGeom>
          <a:solidFill>
            <a:srgbClr val="FF00FF">
              <a:alpha val="5372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59" name="Oval 79">
            <a:extLst>
              <a:ext uri="{FF2B5EF4-FFF2-40B4-BE49-F238E27FC236}">
                <a16:creationId xmlns:a16="http://schemas.microsoft.com/office/drawing/2014/main" id="{8573E1A3-C4C7-43EB-A850-0F6E87911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2886" y="2463351"/>
            <a:ext cx="379412" cy="341312"/>
          </a:xfrm>
          <a:prstGeom prst="ellipse">
            <a:avLst/>
          </a:prstGeom>
          <a:solidFill>
            <a:srgbClr val="FF00FF">
              <a:alpha val="5372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EBE1F910-1DFC-43BE-BABE-DBC8114A8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1706" y="2503832"/>
            <a:ext cx="1621180" cy="260350"/>
          </a:xfrm>
          <a:prstGeom prst="roundRect">
            <a:avLst>
              <a:gd name="adj" fmla="val 50000"/>
            </a:avLst>
          </a:prstGeom>
          <a:solidFill>
            <a:srgbClr val="FFFF0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1" name="TextBox 1">
            <a:extLst>
              <a:ext uri="{FF2B5EF4-FFF2-40B4-BE49-F238E27FC236}">
                <a16:creationId xmlns:a16="http://schemas.microsoft.com/office/drawing/2014/main" id="{234FAFEB-7BC9-48DA-BAF0-2EC55F2CA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308" y="3307094"/>
            <a:ext cx="1816079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④列式：</a:t>
            </a:r>
          </a:p>
        </p:txBody>
      </p:sp>
      <p:sp>
        <p:nvSpPr>
          <p:cNvPr id="62" name="TextBox 1">
            <a:extLst>
              <a:ext uri="{FF2B5EF4-FFF2-40B4-BE49-F238E27FC236}">
                <a16:creationId xmlns:a16="http://schemas.microsoft.com/office/drawing/2014/main" id="{0746A62F-E0C8-4D7E-8414-F56957FCA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72" y="3295620"/>
            <a:ext cx="1816079" cy="58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 – 10 – 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TextBox 1">
            <a:extLst>
              <a:ext uri="{FF2B5EF4-FFF2-40B4-BE49-F238E27FC236}">
                <a16:creationId xmlns:a16="http://schemas.microsoft.com/office/drawing/2014/main" id="{CF6080F7-78AF-4535-8908-1CFBAECF8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1425" y="3307094"/>
            <a:ext cx="1816079" cy="58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64" name="TextBox 1">
            <a:extLst>
              <a:ext uri="{FF2B5EF4-FFF2-40B4-BE49-F238E27FC236}">
                <a16:creationId xmlns:a16="http://schemas.microsoft.com/office/drawing/2014/main" id="{D5D4326D-57C1-4E54-A962-FD3F7E1BE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92" y="4019512"/>
            <a:ext cx="6524107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为什么要减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又是什么意思？</a:t>
            </a:r>
          </a:p>
        </p:txBody>
      </p:sp>
      <p:sp>
        <p:nvSpPr>
          <p:cNvPr id="65" name="TextBox 1">
            <a:extLst>
              <a:ext uri="{FF2B5EF4-FFF2-40B4-BE49-F238E27FC236}">
                <a16:creationId xmlns:a16="http://schemas.microsoft.com/office/drawing/2014/main" id="{971AC86E-30EA-4884-A141-E9EA7F6BF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43" y="1581176"/>
            <a:ext cx="2795758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③借助直尺：</a:t>
            </a:r>
          </a:p>
        </p:txBody>
      </p:sp>
      <p:sp>
        <p:nvSpPr>
          <p:cNvPr id="66" name="TextBox 1">
            <a:extLst>
              <a:ext uri="{FF2B5EF4-FFF2-40B4-BE49-F238E27FC236}">
                <a16:creationId xmlns:a16="http://schemas.microsoft.com/office/drawing/2014/main" id="{CD593C39-CE10-4AB3-AC29-EBAC650CD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682" y="1819516"/>
            <a:ext cx="898834" cy="576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181239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repeatCount="200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2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repeatCount="2000" fill="remove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7" presetClass="emph" presetSubtype="0" repeatCount="2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43" dur="50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bldLvl="0" animBg="1"/>
      <p:bldP spid="55" grpId="2" animBg="1"/>
      <p:bldP spid="59" grpId="1" bldLvl="0" animBg="1"/>
      <p:bldP spid="59" grpId="2" animBg="1"/>
      <p:bldP spid="60" grpId="0" animBg="1"/>
      <p:bldP spid="60" grpId="1" animBg="1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E428565-4B22-4515-A1F0-389B460324A9}"/>
              </a:ext>
            </a:extLst>
          </p:cNvPr>
          <p:cNvSpPr/>
          <p:nvPr/>
        </p:nvSpPr>
        <p:spPr bwMode="auto">
          <a:xfrm>
            <a:off x="1304179" y="2293469"/>
            <a:ext cx="6819721" cy="2285940"/>
          </a:xfrm>
          <a:prstGeom prst="rect">
            <a:avLst/>
          </a:prstGeom>
          <a:solidFill>
            <a:srgbClr val="FFD08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5451" y="666800"/>
            <a:ext cx="632460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回顾解决问题的过程，你是用什么方法来解决问题的？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D7B31D-FA5A-48B4-9567-E183A5631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82" y="2365609"/>
            <a:ext cx="6667325" cy="21110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审题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：明确相关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条件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和要解决的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解题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画图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的方法。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检查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589493D-E111-4BE0-A5D7-CEC4695A6E35}"/>
              </a:ext>
            </a:extLst>
          </p:cNvPr>
          <p:cNvSpPr/>
          <p:nvPr/>
        </p:nvSpPr>
        <p:spPr>
          <a:xfrm>
            <a:off x="2895644" y="2876542"/>
            <a:ext cx="2709396" cy="5598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数数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的方法。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35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A26ECD8E-86CA-4C1F-B8F4-DA4DA9BF6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864"/>
            <a:ext cx="3047920" cy="5841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三、巩固练习</a:t>
            </a:r>
          </a:p>
        </p:txBody>
      </p:sp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376" y="611844"/>
            <a:ext cx="24272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050" y="4174493"/>
            <a:ext cx="3768416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东东和玲玲之间有几人？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48203"/>
            <a:ext cx="2057358" cy="60917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87E820BA-91E0-4A99-BDB3-57626C82E906}"/>
              </a:ext>
            </a:extLst>
          </p:cNvPr>
          <p:cNvGrpSpPr/>
          <p:nvPr/>
        </p:nvGrpSpPr>
        <p:grpSpPr>
          <a:xfrm>
            <a:off x="1724957" y="1404056"/>
            <a:ext cx="5638772" cy="2844050"/>
            <a:chOff x="1731872" y="1251247"/>
            <a:chExt cx="5638772" cy="284405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1284496-AEFB-4885-91FB-8C6B5EE9C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1456" y="1467963"/>
              <a:ext cx="5029188" cy="2627334"/>
            </a:xfrm>
            <a:prstGeom prst="rect">
              <a:avLst/>
            </a:prstGeom>
          </p:spPr>
        </p:pic>
        <p:sp>
          <p:nvSpPr>
            <p:cNvPr id="12" name="TextBox 1">
              <a:extLst>
                <a:ext uri="{FF2B5EF4-FFF2-40B4-BE49-F238E27FC236}">
                  <a16:creationId xmlns:a16="http://schemas.microsoft.com/office/drawing/2014/main" id="{661427DD-8708-416B-AA4F-7559CCBD1D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1872" y="2854276"/>
              <a:ext cx="9905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东东</a:t>
              </a:r>
            </a:p>
          </p:txBody>
        </p:sp>
        <p:sp>
          <p:nvSpPr>
            <p:cNvPr id="13" name="TextBox 1">
              <a:extLst>
                <a:ext uri="{FF2B5EF4-FFF2-40B4-BE49-F238E27FC236}">
                  <a16:creationId xmlns:a16="http://schemas.microsoft.com/office/drawing/2014/main" id="{8CF32443-026A-45C8-9CF6-BED44C485C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8615" y="1251247"/>
              <a:ext cx="9905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玲玲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D751CD78-7B25-4C2D-8CD1-ED7130D84F5A}"/>
              </a:ext>
            </a:extLst>
          </p:cNvPr>
          <p:cNvGrpSpPr/>
          <p:nvPr/>
        </p:nvGrpSpPr>
        <p:grpSpPr>
          <a:xfrm>
            <a:off x="753135" y="1994477"/>
            <a:ext cx="1534139" cy="559897"/>
            <a:chOff x="1009446" y="2571750"/>
            <a:chExt cx="1534139" cy="559897"/>
          </a:xfrm>
        </p:grpSpPr>
        <p:sp>
          <p:nvSpPr>
            <p:cNvPr id="14" name="对话气泡: 圆角矩形 13">
              <a:extLst>
                <a:ext uri="{FF2B5EF4-FFF2-40B4-BE49-F238E27FC236}">
                  <a16:creationId xmlns:a16="http://schemas.microsoft.com/office/drawing/2014/main" id="{A835EAC0-1234-47C5-A85A-5FA045364BBD}"/>
                </a:ext>
              </a:extLst>
            </p:cNvPr>
            <p:cNvSpPr/>
            <p:nvPr/>
          </p:nvSpPr>
          <p:spPr bwMode="auto">
            <a:xfrm>
              <a:off x="1044502" y="2571750"/>
              <a:ext cx="1464405" cy="559897"/>
            </a:xfrm>
            <a:prstGeom prst="wedgeRoundRectCallout">
              <a:avLst>
                <a:gd name="adj1" fmla="val 42935"/>
                <a:gd name="adj2" fmla="val 74021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9">
              <a:extLst>
                <a:ext uri="{FF2B5EF4-FFF2-40B4-BE49-F238E27FC236}">
                  <a16:creationId xmlns:a16="http://schemas.microsoft.com/office/drawing/2014/main" id="{DDED7204-65F0-4999-959A-329E360DD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446" y="2594753"/>
              <a:ext cx="1534139" cy="493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我排第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1CDAD995-5603-4100-8C52-D5C8383AC3FF}"/>
              </a:ext>
            </a:extLst>
          </p:cNvPr>
          <p:cNvGrpSpPr/>
          <p:nvPr/>
        </p:nvGrpSpPr>
        <p:grpSpPr>
          <a:xfrm>
            <a:off x="5472470" y="1516442"/>
            <a:ext cx="3027644" cy="559897"/>
            <a:chOff x="6453951" y="1385580"/>
            <a:chExt cx="3027644" cy="559897"/>
          </a:xfrm>
        </p:grpSpPr>
        <p:sp>
          <p:nvSpPr>
            <p:cNvPr id="16" name="对话气泡: 圆角矩形 15">
              <a:extLst>
                <a:ext uri="{FF2B5EF4-FFF2-40B4-BE49-F238E27FC236}">
                  <a16:creationId xmlns:a16="http://schemas.microsoft.com/office/drawing/2014/main" id="{165FE433-A49A-4BBC-8BA8-98BAA0C25BFB}"/>
                </a:ext>
              </a:extLst>
            </p:cNvPr>
            <p:cNvSpPr/>
            <p:nvPr/>
          </p:nvSpPr>
          <p:spPr bwMode="auto">
            <a:xfrm>
              <a:off x="6523685" y="1385580"/>
              <a:ext cx="2957910" cy="559897"/>
            </a:xfrm>
            <a:prstGeom prst="wedgeRoundRectCallout">
              <a:avLst>
                <a:gd name="adj1" fmla="val -62637"/>
                <a:gd name="adj2" fmla="val 48038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0D0AF11E-954F-42EE-A888-8F16A8C9F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3951" y="1410714"/>
              <a:ext cx="2957911" cy="493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我排第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，该我滑了。</a:t>
              </a:r>
            </a:p>
          </p:txBody>
        </p:sp>
      </p:grpSp>
      <p:sp>
        <p:nvSpPr>
          <p:cNvPr id="21" name="Rectangle 9">
            <a:extLst>
              <a:ext uri="{FF2B5EF4-FFF2-40B4-BE49-F238E27FC236}">
                <a16:creationId xmlns:a16="http://schemas.microsoft.com/office/drawing/2014/main" id="{3A64C04F-F168-4408-B8E0-F74FB0316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397" y="4174493"/>
            <a:ext cx="74807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326604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1752674" y="1733572"/>
            <a:ext cx="4267088" cy="1904950"/>
          </a:xfrm>
          <a:prstGeom prst="wedgeRoundRectCallout">
            <a:avLst>
              <a:gd name="adj1" fmla="val 65582"/>
              <a:gd name="adj2" fmla="val -35000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通过本节课的学习，你们有哪些收获呢？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46" y="1200186"/>
            <a:ext cx="1600158" cy="3165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</TotalTime>
  <Pages>0</Pages>
  <Words>433</Words>
  <Characters>0</Characters>
  <Application>Microsoft Office PowerPoint</Application>
  <PresentationFormat>全屏显示(16:9)</PresentationFormat>
  <Lines>0</Lines>
  <Paragraphs>72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479</cp:revision>
  <dcterms:created xsi:type="dcterms:W3CDTF">2016-04-21T10:21:58Z</dcterms:created>
  <dcterms:modified xsi:type="dcterms:W3CDTF">2024-08-27T03:13:03Z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