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2" r:id="rId1"/>
    <p:sldMasterId id="2147484503" r:id="rId2"/>
  </p:sldMasterIdLst>
  <p:notesMasterIdLst>
    <p:notesMasterId r:id="rId24"/>
  </p:notesMasterIdLst>
  <p:sldIdLst>
    <p:sldId id="256" r:id="rId3"/>
    <p:sldId id="530" r:id="rId4"/>
    <p:sldId id="449" r:id="rId5"/>
    <p:sldId id="531" r:id="rId6"/>
    <p:sldId id="450" r:id="rId7"/>
    <p:sldId id="535" r:id="rId8"/>
    <p:sldId id="536" r:id="rId9"/>
    <p:sldId id="537" r:id="rId10"/>
    <p:sldId id="532" r:id="rId11"/>
    <p:sldId id="533" r:id="rId12"/>
    <p:sldId id="534" r:id="rId13"/>
    <p:sldId id="538" r:id="rId14"/>
    <p:sldId id="539" r:id="rId15"/>
    <p:sldId id="540" r:id="rId16"/>
    <p:sldId id="541" r:id="rId17"/>
    <p:sldId id="542" r:id="rId18"/>
    <p:sldId id="543" r:id="rId19"/>
    <p:sldId id="438" r:id="rId20"/>
    <p:sldId id="382" r:id="rId21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312" userDrawn="1">
          <p15:clr>
            <a:srgbClr val="A4A3A4"/>
          </p15:clr>
        </p15:guide>
        <p15:guide id="4" pos="5440" userDrawn="1">
          <p15:clr>
            <a:srgbClr val="A4A3A4"/>
          </p15:clr>
        </p15:guide>
        <p15:guide id="5" orient="horz" pos="480" userDrawn="1">
          <p15:clr>
            <a:srgbClr val="A4A3A4"/>
          </p15:clr>
        </p15:guide>
        <p15:guide id="6" orient="horz" pos="509" userDrawn="1">
          <p15:clr>
            <a:srgbClr val="A4A3A4"/>
          </p15:clr>
        </p15:guide>
        <p15:guide id="7" orient="horz" pos="2944" userDrawn="1">
          <p15:clr>
            <a:srgbClr val="A4A3A4"/>
          </p15:clr>
        </p15:guide>
        <p15:guide id="8" orient="horz" pos="28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FFFFFF"/>
    <a:srgbClr val="FFFCF3"/>
    <a:srgbClr val="0000FF"/>
    <a:srgbClr val="FF00FF"/>
    <a:srgbClr val="800000"/>
    <a:srgbClr val="E33884"/>
    <a:srgbClr val="6600CC"/>
    <a:srgbClr val="F2DBCE"/>
    <a:srgbClr val="FF93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1" autoAdjust="0"/>
    <p:restoredTop sz="96196" autoAdjust="0"/>
  </p:normalViewPr>
  <p:slideViewPr>
    <p:cSldViewPr snapToGrid="0">
      <p:cViewPr varScale="1">
        <p:scale>
          <a:sx n="149" d="100"/>
          <a:sy n="149" d="100"/>
        </p:scale>
        <p:origin x="438" y="114"/>
      </p:cViewPr>
      <p:guideLst>
        <p:guide orient="horz" pos="1711"/>
        <p:guide pos="2880"/>
        <p:guide pos="312"/>
        <p:guide pos="5440"/>
        <p:guide orient="horz" pos="480"/>
        <p:guide orient="horz" pos="509"/>
        <p:guide orient="horz" pos="2944"/>
        <p:guide orient="horz" pos="28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95B25F1-4894-A917-E0EC-C161DC8FD43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341CD84-EEA3-73EA-8649-3E45813A95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8478DDC-51BD-6491-5E92-BA69B72FFF8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1D9A71E-AD76-0D66-B45B-ADCCAE61D0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3DF40DEB-50D1-3EA8-F101-7A3146DE87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1">
            <a:extLst>
              <a:ext uri="{FF2B5EF4-FFF2-40B4-BE49-F238E27FC236}">
                <a16:creationId xmlns:a16="http://schemas.microsoft.com/office/drawing/2014/main" id="{BCBF2244-AAF5-FB16-2AD8-DA2D528E0E88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5" name="图片 7">
            <a:extLst>
              <a:ext uri="{FF2B5EF4-FFF2-40B4-BE49-F238E27FC236}">
                <a16:creationId xmlns:a16="http://schemas.microsoft.com/office/drawing/2014/main" id="{57AF5C1C-162C-7AA7-BEF9-D139505194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19225"/>
            <a:ext cx="256222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EEFA4EF7-B992-4F31-A516-56F70E2062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72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F5A3E3F6-007B-9562-296A-985CA05988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C2202B94-5E45-81F8-D173-862FD81E035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B4174C83-3FA9-6E8E-5D03-AF937E3E53F7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85B07FFA-7093-5C1B-D549-77B7B3EFE8E1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980DB4CE-0575-E7D9-FCC0-61209FD2F0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2FE072AF-A8E9-1444-43E9-301B9675F184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501FC786-1C8D-42BB-8645-E7BBA72DB9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81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5D528D8E-9A71-4D92-BFF6-2EEA27BD55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010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7FE4794A-F178-6DB6-5476-2BDD7F21627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D6F0CD30-7E87-D823-43BC-0D80DD9E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D203C12B-C853-63E9-05B4-B4A457419C8C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1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312" userDrawn="1">
          <p15:clr>
            <a:srgbClr val="F26B43"/>
          </p15:clr>
        </p15:guide>
        <p15:guide id="4" pos="5440" userDrawn="1">
          <p15:clr>
            <a:srgbClr val="F26B43"/>
          </p15:clr>
        </p15:guide>
        <p15:guide id="5" orient="horz" pos="480" userDrawn="1">
          <p15:clr>
            <a:srgbClr val="F26B43"/>
          </p15:clr>
        </p15:guide>
        <p15:guide id="6" orient="horz" pos="528" userDrawn="1">
          <p15:clr>
            <a:srgbClr val="F26B43"/>
          </p15:clr>
        </p15:guide>
        <p15:guide id="7" orient="horz" pos="2944" userDrawn="1">
          <p15:clr>
            <a:srgbClr val="F26B43"/>
          </p15:clr>
        </p15:guide>
        <p15:guide id="8" orient="horz" pos="28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126940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1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312" userDrawn="1">
          <p15:clr>
            <a:srgbClr val="F26B43"/>
          </p15:clr>
        </p15:guide>
        <p15:guide id="4" pos="5440" userDrawn="1">
          <p15:clr>
            <a:srgbClr val="F26B43"/>
          </p15:clr>
        </p15:guide>
        <p15:guide id="5" orient="horz" pos="480" userDrawn="1">
          <p15:clr>
            <a:srgbClr val="F26B43"/>
          </p15:clr>
        </p15:guide>
        <p15:guide id="6" orient="horz" pos="528" userDrawn="1">
          <p15:clr>
            <a:srgbClr val="F26B43"/>
          </p15:clr>
        </p15:guide>
        <p15:guide id="7" orient="horz" pos="2944" userDrawn="1">
          <p15:clr>
            <a:srgbClr val="F26B43"/>
          </p15:clr>
        </p15:guide>
        <p15:guide id="8" orient="horz" pos="28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0.png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>
            <a:extLst>
              <a:ext uri="{FF2B5EF4-FFF2-40B4-BE49-F238E27FC236}">
                <a16:creationId xmlns:a16="http://schemas.microsoft.com/office/drawing/2014/main" id="{655724D4-4C60-A164-53AE-372D34529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715" y="1472950"/>
            <a:ext cx="5361690" cy="10568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在校园里找一找</a:t>
            </a:r>
          </a:p>
        </p:txBody>
      </p:sp>
      <p:sp>
        <p:nvSpPr>
          <p:cNvPr id="10245" name="副标题 6">
            <a:extLst>
              <a:ext uri="{FF2B5EF4-FFF2-40B4-BE49-F238E27FC236}">
                <a16:creationId xmlns:a16="http://schemas.microsoft.com/office/drawing/2014/main" id="{85AE0421-5CE5-A206-E946-6DD5CADC5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375" y="0"/>
            <a:ext cx="214153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885949C-39B1-C4A3-C808-926C9E9F4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636" y="318712"/>
            <a:ext cx="3693713" cy="4500626"/>
          </a:xfrm>
          <a:prstGeom prst="rect">
            <a:avLst/>
          </a:prstGeom>
        </p:spPr>
      </p:pic>
      <p:sp>
        <p:nvSpPr>
          <p:cNvPr id="3" name="Rectangle 16">
            <a:extLst>
              <a:ext uri="{FF2B5EF4-FFF2-40B4-BE49-F238E27FC236}">
                <a16:creationId xmlns:a16="http://schemas.microsoft.com/office/drawing/2014/main" id="{62FACEBA-3FF7-2FF9-6B3A-836FD2716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472" y="460086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情景导入</a:t>
            </a:r>
          </a:p>
        </p:txBody>
      </p:sp>
      <p:sp>
        <p:nvSpPr>
          <p:cNvPr id="67" name="对话气泡: 圆角矩形 66">
            <a:extLst>
              <a:ext uri="{FF2B5EF4-FFF2-40B4-BE49-F238E27FC236}">
                <a16:creationId xmlns:a16="http://schemas.microsoft.com/office/drawing/2014/main" id="{94399965-A5DC-70C9-8702-7E4CDCAAFE4C}"/>
              </a:ext>
            </a:extLst>
          </p:cNvPr>
          <p:cNvSpPr/>
          <p:nvPr/>
        </p:nvSpPr>
        <p:spPr>
          <a:xfrm>
            <a:off x="1595555" y="1109267"/>
            <a:ext cx="3342807" cy="944381"/>
          </a:xfrm>
          <a:prstGeom prst="wedgeRoundRectCallout">
            <a:avLst>
              <a:gd name="adj1" fmla="val -54690"/>
              <a:gd name="adj2" fmla="val 4662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tx1"/>
                </a:solidFill>
              </a:rPr>
              <a:t>同学们，欢迎你们来到学校！从今天开始，你们就是一年级的小学生了！</a:t>
            </a:r>
          </a:p>
        </p:txBody>
      </p:sp>
      <p:sp>
        <p:nvSpPr>
          <p:cNvPr id="68" name="对话气泡: 圆角矩形 67">
            <a:extLst>
              <a:ext uri="{FF2B5EF4-FFF2-40B4-BE49-F238E27FC236}">
                <a16:creationId xmlns:a16="http://schemas.microsoft.com/office/drawing/2014/main" id="{24FC841E-1EFF-CCA6-B3D2-F5F6B137CF75}"/>
              </a:ext>
            </a:extLst>
          </p:cNvPr>
          <p:cNvSpPr/>
          <p:nvPr/>
        </p:nvSpPr>
        <p:spPr>
          <a:xfrm>
            <a:off x="1595555" y="1184218"/>
            <a:ext cx="3342807" cy="742015"/>
          </a:xfrm>
          <a:prstGeom prst="wedgeRoundRectCallout">
            <a:avLst>
              <a:gd name="adj1" fmla="val -54690"/>
              <a:gd name="adj2" fmla="val 4662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tx1"/>
                </a:solidFill>
              </a:rPr>
              <a:t>哪位同学可以说一说你们在哪所学校上学呢？</a:t>
            </a:r>
          </a:p>
        </p:txBody>
      </p:sp>
      <p:sp>
        <p:nvSpPr>
          <p:cNvPr id="69" name="对话气泡: 圆角矩形 68">
            <a:extLst>
              <a:ext uri="{FF2B5EF4-FFF2-40B4-BE49-F238E27FC236}">
                <a16:creationId xmlns:a16="http://schemas.microsoft.com/office/drawing/2014/main" id="{7DCF1450-BED9-1971-5291-98038253BEDA}"/>
              </a:ext>
            </a:extLst>
          </p:cNvPr>
          <p:cNvSpPr/>
          <p:nvPr/>
        </p:nvSpPr>
        <p:spPr>
          <a:xfrm>
            <a:off x="1640525" y="1176724"/>
            <a:ext cx="3342807" cy="742015"/>
          </a:xfrm>
          <a:prstGeom prst="wedgeRoundRectCallout">
            <a:avLst>
              <a:gd name="adj1" fmla="val -54690"/>
              <a:gd name="adj2" fmla="val 4662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tx1"/>
                </a:solidFill>
              </a:rPr>
              <a:t>哪位同学还可以介绍一下咱们学校呢？</a:t>
            </a:r>
          </a:p>
        </p:txBody>
      </p:sp>
      <p:pic>
        <p:nvPicPr>
          <p:cNvPr id="72" name="图片 71">
            <a:extLst>
              <a:ext uri="{FF2B5EF4-FFF2-40B4-BE49-F238E27FC236}">
                <a16:creationId xmlns:a16="http://schemas.microsoft.com/office/drawing/2014/main" id="{A1EEED1F-0A75-6E03-6874-641947E06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386913" y="3489733"/>
            <a:ext cx="782797" cy="1525137"/>
          </a:xfrm>
          <a:prstGeom prst="rect">
            <a:avLst/>
          </a:prstGeom>
        </p:spPr>
      </p:pic>
      <p:sp>
        <p:nvSpPr>
          <p:cNvPr id="73" name="对话气泡: 圆角矩形 72">
            <a:extLst>
              <a:ext uri="{FF2B5EF4-FFF2-40B4-BE49-F238E27FC236}">
                <a16:creationId xmlns:a16="http://schemas.microsoft.com/office/drawing/2014/main" id="{BB05FDC3-A0A2-A9EE-B0B8-286F1FB0F9EB}"/>
              </a:ext>
            </a:extLst>
          </p:cNvPr>
          <p:cNvSpPr/>
          <p:nvPr/>
        </p:nvSpPr>
        <p:spPr>
          <a:xfrm>
            <a:off x="543218" y="3917031"/>
            <a:ext cx="3570514" cy="452898"/>
          </a:xfrm>
          <a:prstGeom prst="wedgeRoundRectCallout">
            <a:avLst>
              <a:gd name="adj1" fmla="val 60631"/>
              <a:gd name="adj2" fmla="val -150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</a:rPr>
              <a:t>我们一起来参观一下参们学校吧</a:t>
            </a:r>
          </a:p>
        </p:txBody>
      </p:sp>
      <p:pic>
        <p:nvPicPr>
          <p:cNvPr id="74" name="图片 73">
            <a:extLst>
              <a:ext uri="{FF2B5EF4-FFF2-40B4-BE49-F238E27FC236}">
                <a16:creationId xmlns:a16="http://schemas.microsoft.com/office/drawing/2014/main" id="{2321505B-FE32-47B5-8E0A-553C840A42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9332" y="1339482"/>
            <a:ext cx="1191253" cy="228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7" grpId="1" animBg="1"/>
      <p:bldP spid="68" grpId="0" animBg="1"/>
      <p:bldP spid="68" grpId="1" animBg="1"/>
      <p:bldP spid="69" grpId="0" animBg="1"/>
      <p:bldP spid="7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6514A67A-A163-7283-D560-8E0F0DCEA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参观要求</a:t>
            </a: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66F1AA78-9AE5-DE16-EC25-96F3105D6EA2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-10000"/>
          </a:blip>
          <a:stretch>
            <a:fillRect/>
          </a:stretch>
        </p:blipFill>
        <p:spPr>
          <a:xfrm>
            <a:off x="3377481" y="471211"/>
            <a:ext cx="3646207" cy="1825671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FD878DC3-FCEA-7CD1-73C4-D60AE1FFB106}"/>
              </a:ext>
            </a:extLst>
          </p:cNvPr>
          <p:cNvSpPr txBox="1"/>
          <p:nvPr/>
        </p:nvSpPr>
        <p:spPr>
          <a:xfrm>
            <a:off x="1390435" y="2373270"/>
            <a:ext cx="6019806" cy="2238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i="0" u="none" strike="noStrike" baseline="0" dirty="0">
                <a:latin typeface="Times New Roman" panose="02020603050405020304" pitchFamily="18" charset="0"/>
                <a:ea typeface="楷体" panose="02010609060101010101" pitchFamily="49" charset="-122"/>
              </a:rPr>
              <a:t>①按从矮到高的顺序站成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400" b="1" i="0" u="none" strike="noStrike" baseline="0" dirty="0">
                <a:latin typeface="Times New Roman" panose="02020603050405020304" pitchFamily="18" charset="0"/>
                <a:ea typeface="楷体" panose="02010609060101010101" pitchFamily="49" charset="-122"/>
              </a:rPr>
              <a:t>列。</a:t>
            </a:r>
            <a:endParaRPr lang="en-US" altLang="zh-CN" sz="2400" b="1" i="0" u="none" strike="noStrike" baseline="0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i="0" u="none" strike="noStrike" baseline="0" dirty="0">
                <a:latin typeface="Times New Roman" panose="02020603050405020304" pitchFamily="18" charset="0"/>
                <a:ea typeface="楷体" panose="02010609060101010101" pitchFamily="49" charset="-122"/>
              </a:rPr>
              <a:t>②每两列为一组，手牵手，有序走出教室。</a:t>
            </a:r>
            <a:endParaRPr lang="en-US" altLang="zh-CN" sz="2400" b="1" i="0" u="none" strike="noStrike" baseline="0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i="0" u="none" strike="noStrike" baseline="0" dirty="0">
                <a:latin typeface="Times New Roman" panose="02020603050405020304" pitchFamily="18" charset="0"/>
                <a:ea typeface="楷体" panose="02010609060101010101" pitchFamily="49" charset="-122"/>
              </a:rPr>
              <a:t>③不跑、不推、不打闹。</a:t>
            </a:r>
            <a:endParaRPr lang="en-US" altLang="zh-CN" sz="2400" b="1" i="0" u="none" strike="noStrike" baseline="0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i="0" u="none" strike="noStrike" baseline="0" dirty="0">
                <a:latin typeface="Times New Roman" panose="02020603050405020304" pitchFamily="18" charset="0"/>
                <a:ea typeface="楷体" panose="02010609060101010101" pitchFamily="49" charset="-122"/>
              </a:rPr>
              <a:t>④老师喊集合时，反应要迅速。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678904E2-69DA-4C27-92D8-B5F8FE2AA4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352" y="2043563"/>
            <a:ext cx="1441416" cy="27623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流程图: 可选过程 133">
            <a:extLst>
              <a:ext uri="{FF2B5EF4-FFF2-40B4-BE49-F238E27FC236}">
                <a16:creationId xmlns:a16="http://schemas.microsoft.com/office/drawing/2014/main" id="{BA742A4C-BC3C-A196-4865-7B75F8F8E6F6}"/>
              </a:ext>
            </a:extLst>
          </p:cNvPr>
          <p:cNvSpPr/>
          <p:nvPr/>
        </p:nvSpPr>
        <p:spPr>
          <a:xfrm>
            <a:off x="2738302" y="1723481"/>
            <a:ext cx="5312229" cy="210747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0" name="图形 129">
            <a:extLst>
              <a:ext uri="{FF2B5EF4-FFF2-40B4-BE49-F238E27FC236}">
                <a16:creationId xmlns:a16="http://schemas.microsoft.com/office/drawing/2014/main" id="{4A422C32-08A7-738E-1AB0-800CA7367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3096" y="819848"/>
            <a:ext cx="865277" cy="684013"/>
          </a:xfrm>
          <a:prstGeom prst="rect">
            <a:avLst/>
          </a:prstGeom>
        </p:spPr>
      </p:pic>
      <p:sp>
        <p:nvSpPr>
          <p:cNvPr id="131" name="Rectangle 16">
            <a:extLst>
              <a:ext uri="{FF2B5EF4-FFF2-40B4-BE49-F238E27FC236}">
                <a16:creationId xmlns:a16="http://schemas.microsoft.com/office/drawing/2014/main" id="{B4D43FF1-4C76-7DB6-13E1-C0F797E07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40" y="886806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小组合作</a:t>
            </a: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E0D38BEE-B1FF-5B28-419C-C408DBD3EF25}"/>
              </a:ext>
            </a:extLst>
          </p:cNvPr>
          <p:cNvSpPr txBox="1"/>
          <p:nvPr/>
        </p:nvSpPr>
        <p:spPr>
          <a:xfrm>
            <a:off x="2974580" y="1910364"/>
            <a:ext cx="5124995" cy="168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和新同学在校园里走一走，看一看，你发现校园里有什么?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在小组内说一说。</a:t>
            </a:r>
          </a:p>
        </p:txBody>
      </p:sp>
      <p:pic>
        <p:nvPicPr>
          <p:cNvPr id="128" name="图片 127">
            <a:extLst>
              <a:ext uri="{FF2B5EF4-FFF2-40B4-BE49-F238E27FC236}">
                <a16:creationId xmlns:a16="http://schemas.microsoft.com/office/drawing/2014/main" id="{0D0B55A7-4EDA-4BFA-83DF-13D8EF4FB4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3880" y="667319"/>
            <a:ext cx="2110378" cy="404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17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BDE1BB0E-83CF-05DB-D46B-9BD3792DF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探究新知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86ED3AE-D512-653F-2E35-2B411D88DA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94" b="97534" l="1613" r="98208">
                        <a14:foregroundMark x1="179" y1="2466" x2="3584" y2="80717"/>
                        <a14:foregroundMark x1="3584" y1="80717" x2="21505" y2="97758"/>
                        <a14:foregroundMark x1="21505" y1="97758" x2="74194" y2="98655"/>
                        <a14:foregroundMark x1="74194" y1="98655" x2="93190" y2="87668"/>
                        <a14:foregroundMark x1="93190" y1="87668" x2="95878" y2="15919"/>
                        <a14:foregroundMark x1="95878" y1="15919" x2="84767" y2="2691"/>
                        <a14:foregroundMark x1="84767" y1="2691" x2="2330" y2="2242"/>
                        <a14:foregroundMark x1="2330" y1="2242" x2="1792" y2="3139"/>
                        <a14:foregroundMark x1="52867" y1="16368" x2="37097" y2="33632"/>
                        <a14:foregroundMark x1="37097" y1="33632" x2="61470" y2="60987"/>
                        <a14:foregroundMark x1="61470" y1="60987" x2="74194" y2="34081"/>
                        <a14:foregroundMark x1="74194" y1="34081" x2="72581" y2="32287"/>
                        <a14:foregroundMark x1="34588" y1="32511" x2="26165" y2="56726"/>
                        <a14:foregroundMark x1="26165" y1="56726" x2="58065" y2="75112"/>
                        <a14:foregroundMark x1="58065" y1="75112" x2="83333" y2="65695"/>
                        <a14:foregroundMark x1="75090" y1="27354" x2="49462" y2="29372"/>
                        <a14:foregroundMark x1="49462" y1="29372" x2="9857" y2="58969"/>
                        <a14:foregroundMark x1="9857" y1="58969" x2="9319" y2="67489"/>
                        <a14:foregroundMark x1="12903" y1="14126" x2="45520" y2="15695"/>
                        <a14:foregroundMark x1="45520" y1="15695" x2="86559" y2="33408"/>
                        <a14:foregroundMark x1="86559" y1="33408" x2="89606" y2="90807"/>
                        <a14:foregroundMark x1="89606" y1="90807" x2="86738" y2="97534"/>
                        <a14:foregroundMark x1="90681" y1="14126" x2="90502" y2="83184"/>
                        <a14:foregroundMark x1="90502" y1="83184" x2="90323" y2="83857"/>
                        <a14:foregroundMark x1="31720" y1="8744" x2="63620" y2="17937"/>
                        <a14:foregroundMark x1="63620" y1="17937" x2="30645" y2="5157"/>
                        <a14:foregroundMark x1="30645" y1="5157" x2="17563" y2="18161"/>
                        <a14:foregroundMark x1="17563" y1="18161" x2="18100" y2="19283"/>
                        <a14:foregroundMark x1="90502" y1="10090" x2="93907" y2="32735"/>
                        <a14:foregroundMark x1="93907" y1="32735" x2="85484" y2="93274"/>
                        <a14:foregroundMark x1="96953" y1="9865" x2="97849" y2="49552"/>
                        <a14:foregroundMark x1="97849" y1="49552" x2="84409" y2="95067"/>
                        <a14:foregroundMark x1="84409" y1="95067" x2="20789" y2="78700"/>
                        <a14:foregroundMark x1="20789" y1="78700" x2="29211" y2="37220"/>
                        <a14:foregroundMark x1="29211" y1="37220" x2="66487" y2="50000"/>
                        <a14:foregroundMark x1="66487" y1="50000" x2="67025" y2="51794"/>
                        <a14:foregroundMark x1="36022" y1="48206" x2="17563" y2="52242"/>
                        <a14:foregroundMark x1="17563" y1="52242" x2="24731" y2="92377"/>
                        <a14:foregroundMark x1="24731" y1="92377" x2="78136" y2="71076"/>
                        <a14:foregroundMark x1="78136" y1="71076" x2="24910" y2="43722"/>
                        <a14:foregroundMark x1="24910" y1="43722" x2="18100" y2="43274"/>
                        <a14:foregroundMark x1="20609" y1="43722" x2="12545" y2="61211"/>
                        <a14:foregroundMark x1="12545" y1="61211" x2="24731" y2="70852"/>
                        <a14:foregroundMark x1="24731" y1="70852" x2="19176" y2="38565"/>
                        <a14:foregroundMark x1="12007" y1="50673" x2="29391" y2="74664"/>
                        <a14:foregroundMark x1="29391" y1="74664" x2="68638" y2="78924"/>
                        <a14:foregroundMark x1="68638" y1="78924" x2="59677" y2="49776"/>
                        <a14:foregroundMark x1="25986" y1="41256" x2="10036" y2="58296"/>
                        <a14:foregroundMark x1="10036" y1="58296" x2="28674" y2="85874"/>
                        <a14:foregroundMark x1="28674" y1="85874" x2="40502" y2="74439"/>
                        <a14:foregroundMark x1="40502" y1="74439" x2="35305" y2="67937"/>
                        <a14:foregroundMark x1="10932" y1="53587" x2="20430" y2="83857"/>
                        <a14:foregroundMark x1="51792" y1="49776" x2="70609" y2="21973"/>
                        <a14:foregroundMark x1="70609" y1="21973" x2="73477" y2="23991"/>
                        <a14:foregroundMark x1="62186" y1="47758" x2="67563" y2="32287"/>
                        <a14:foregroundMark x1="67563" y1="32287" x2="79928" y2="24888"/>
                        <a14:foregroundMark x1="79928" y1="24888" x2="80108" y2="25112"/>
                        <a14:foregroundMark x1="68100" y1="47982" x2="55376" y2="41480"/>
                        <a14:foregroundMark x1="55376" y1="41480" x2="79570" y2="15247"/>
                        <a14:foregroundMark x1="79570" y1="15247" x2="96595" y2="7399"/>
                        <a14:foregroundMark x1="98208" y1="5605" x2="90323" y2="1794"/>
                        <a14:foregroundMark x1="93369" y1="7399" x2="65412" y2="6278"/>
                        <a14:foregroundMark x1="65412" y1="6278" x2="36022" y2="34081"/>
                        <a14:foregroundMark x1="36022" y1="34081" x2="36380" y2="42377"/>
                        <a14:foregroundMark x1="73656" y1="36323" x2="86380" y2="28251"/>
                        <a14:foregroundMark x1="86380" y1="28251" x2="97133" y2="7175"/>
                        <a14:foregroundMark x1="97133" y1="7175" x2="96237" y2="42601"/>
                        <a14:foregroundMark x1="96237" y1="42601" x2="91577" y2="61435"/>
                        <a14:backgroundMark x1="8602" y1="97758" x2="8423" y2="96637"/>
                        <a14:backgroundMark x1="10932" y1="96188" x2="7348" y2="919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135" y="1318819"/>
            <a:ext cx="4233555" cy="3383809"/>
          </a:xfrm>
          <a:prstGeom prst="rect">
            <a:avLst/>
          </a:prstGeom>
        </p:spPr>
      </p:pic>
      <p:sp>
        <p:nvSpPr>
          <p:cNvPr id="67" name="对话气泡: 圆角矩形 66">
            <a:extLst>
              <a:ext uri="{FF2B5EF4-FFF2-40B4-BE49-F238E27FC236}">
                <a16:creationId xmlns:a16="http://schemas.microsoft.com/office/drawing/2014/main" id="{1CE69F75-A663-4357-923A-4AF735D40428}"/>
              </a:ext>
            </a:extLst>
          </p:cNvPr>
          <p:cNvSpPr/>
          <p:nvPr/>
        </p:nvSpPr>
        <p:spPr>
          <a:xfrm>
            <a:off x="4823836" y="1090000"/>
            <a:ext cx="3166930" cy="1076651"/>
          </a:xfrm>
          <a:prstGeom prst="wedgeRoundRectCallout">
            <a:avLst>
              <a:gd name="adj1" fmla="val 45701"/>
              <a:gd name="adj2" fmla="val 77806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现在跟着老师的脚步一起出发吧！</a:t>
            </a:r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id="{AEB908B6-6E98-4803-84BB-13409268C7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654" y="2064035"/>
            <a:ext cx="1441416" cy="2762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8E4FE9D-7C18-0AC9-80EE-F1BF649C4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71" y="549408"/>
            <a:ext cx="3692435" cy="4097703"/>
          </a:xfrm>
          <a:prstGeom prst="rect">
            <a:avLst/>
          </a:prstGeom>
        </p:spPr>
      </p:pic>
      <p:sp>
        <p:nvSpPr>
          <p:cNvPr id="66" name="对话气泡: 圆角矩形 65">
            <a:extLst>
              <a:ext uri="{FF2B5EF4-FFF2-40B4-BE49-F238E27FC236}">
                <a16:creationId xmlns:a16="http://schemas.microsoft.com/office/drawing/2014/main" id="{C7496AEE-4FE3-7012-DC0A-3B1555C8590A}"/>
              </a:ext>
            </a:extLst>
          </p:cNvPr>
          <p:cNvSpPr/>
          <p:nvPr/>
        </p:nvSpPr>
        <p:spPr>
          <a:xfrm>
            <a:off x="4572000" y="1322859"/>
            <a:ext cx="3907415" cy="549484"/>
          </a:xfrm>
          <a:prstGeom prst="wedgeRoundRectCallout">
            <a:avLst>
              <a:gd name="adj1" fmla="val 35746"/>
              <a:gd name="adj2" fmla="val 92954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选择你们的参观路线。</a:t>
            </a:r>
          </a:p>
        </p:txBody>
      </p:sp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2638AAE7-E583-4835-21B9-58DC2B8F614A}"/>
              </a:ext>
            </a:extLst>
          </p:cNvPr>
          <p:cNvCxnSpPr>
            <a:cxnSpLocks/>
          </p:cNvCxnSpPr>
          <p:nvPr/>
        </p:nvCxnSpPr>
        <p:spPr>
          <a:xfrm flipH="1" flipV="1">
            <a:off x="3100251" y="1872343"/>
            <a:ext cx="87087" cy="165462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>
            <a:extLst>
              <a:ext uri="{FF2B5EF4-FFF2-40B4-BE49-F238E27FC236}">
                <a16:creationId xmlns:a16="http://schemas.microsoft.com/office/drawing/2014/main" id="{379DAFAC-1F57-3333-C823-CD0299B453A5}"/>
              </a:ext>
            </a:extLst>
          </p:cNvPr>
          <p:cNvCxnSpPr>
            <a:cxnSpLocks/>
          </p:cNvCxnSpPr>
          <p:nvPr/>
        </p:nvCxnSpPr>
        <p:spPr>
          <a:xfrm flipV="1">
            <a:off x="3178630" y="1889759"/>
            <a:ext cx="531221" cy="165463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箭头连接符 72">
            <a:extLst>
              <a:ext uri="{FF2B5EF4-FFF2-40B4-BE49-F238E27FC236}">
                <a16:creationId xmlns:a16="http://schemas.microsoft.com/office/drawing/2014/main" id="{2419FA73-F32E-9515-6874-66F55D489ED5}"/>
              </a:ext>
            </a:extLst>
          </p:cNvPr>
          <p:cNvCxnSpPr>
            <a:cxnSpLocks/>
          </p:cNvCxnSpPr>
          <p:nvPr/>
        </p:nvCxnSpPr>
        <p:spPr>
          <a:xfrm flipH="1" flipV="1">
            <a:off x="2447109" y="1898469"/>
            <a:ext cx="740228" cy="162850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图片 70">
            <a:extLst>
              <a:ext uri="{FF2B5EF4-FFF2-40B4-BE49-F238E27FC236}">
                <a16:creationId xmlns:a16="http://schemas.microsoft.com/office/drawing/2014/main" id="{A6F85263-E5E9-448D-8595-191F7A140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654" y="2064035"/>
            <a:ext cx="1441416" cy="276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7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A17C190-9E30-EF7D-E274-13C0A8D6ADB8}"/>
              </a:ext>
            </a:extLst>
          </p:cNvPr>
          <p:cNvSpPr txBox="1"/>
          <p:nvPr/>
        </p:nvSpPr>
        <p:spPr>
          <a:xfrm>
            <a:off x="1254035" y="410473"/>
            <a:ext cx="4416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说一说你看到了什么。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74DFA1-A724-DD36-24D4-12A80543C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2" y="1122687"/>
            <a:ext cx="3431177" cy="3672469"/>
          </a:xfrm>
          <a:prstGeom prst="rect">
            <a:avLst/>
          </a:prstGeom>
        </p:spPr>
      </p:pic>
      <p:pic>
        <p:nvPicPr>
          <p:cNvPr id="7" name="图形 6">
            <a:extLst>
              <a:ext uri="{FF2B5EF4-FFF2-40B4-BE49-F238E27FC236}">
                <a16:creationId xmlns:a16="http://schemas.microsoft.com/office/drawing/2014/main" id="{0E7D471A-9D40-0BE1-E85D-0A6CA8AAB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0916" y="1159658"/>
            <a:ext cx="864629" cy="1109255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73BA4E54-690B-EDAD-9365-D17129583CA4}"/>
              </a:ext>
            </a:extLst>
          </p:cNvPr>
          <p:cNvSpPr/>
          <p:nvPr/>
        </p:nvSpPr>
        <p:spPr>
          <a:xfrm>
            <a:off x="5037119" y="1122687"/>
            <a:ext cx="2214770" cy="914150"/>
          </a:xfrm>
          <a:prstGeom prst="wedgeRoundRectCallout">
            <a:avLst>
              <a:gd name="adj1" fmla="val 64536"/>
              <a:gd name="adj2" fmla="val 34675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在学校的大门上贴有字。</a:t>
            </a: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id="{2255AD55-D08C-BF79-3B89-99BA7DC38D77}"/>
              </a:ext>
            </a:extLst>
          </p:cNvPr>
          <p:cNvSpPr/>
          <p:nvPr/>
        </p:nvSpPr>
        <p:spPr>
          <a:xfrm>
            <a:off x="1419497" y="1123406"/>
            <a:ext cx="2325189" cy="801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EC42CDC3-A574-8A89-4D12-442B9C26EA8E}"/>
              </a:ext>
            </a:extLst>
          </p:cNvPr>
          <p:cNvSpPr txBox="1"/>
          <p:nvPr/>
        </p:nvSpPr>
        <p:spPr>
          <a:xfrm>
            <a:off x="4814409" y="3955271"/>
            <a:ext cx="4093029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个字，欢迎新同学。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EB33731E-1785-4F8C-A2E0-6C581F842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82730" y="2156780"/>
            <a:ext cx="1191253" cy="2282927"/>
          </a:xfrm>
          <a:prstGeom prst="rect">
            <a:avLst/>
          </a:prstGeom>
        </p:spPr>
      </p:pic>
      <p:sp>
        <p:nvSpPr>
          <p:cNvPr id="101" name="对话气泡: 圆角矩形 100">
            <a:extLst>
              <a:ext uri="{FF2B5EF4-FFF2-40B4-BE49-F238E27FC236}">
                <a16:creationId xmlns:a16="http://schemas.microsoft.com/office/drawing/2014/main" id="{28A2B449-9E90-08FE-9621-5A3EE740923E}"/>
              </a:ext>
            </a:extLst>
          </p:cNvPr>
          <p:cNvSpPr/>
          <p:nvPr/>
        </p:nvSpPr>
        <p:spPr>
          <a:xfrm>
            <a:off x="5039825" y="2350965"/>
            <a:ext cx="3505720" cy="1008571"/>
          </a:xfrm>
          <a:prstGeom prst="wedgeRoundRectCallout">
            <a:avLst>
              <a:gd name="adj1" fmla="val -57941"/>
              <a:gd name="adj2" fmla="val -11025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哪位同学可以数一数有几个字并读出来呢？</a:t>
            </a:r>
          </a:p>
        </p:txBody>
      </p:sp>
    </p:spTree>
    <p:extLst>
      <p:ext uri="{BB962C8B-B14F-4D97-AF65-F5344CB8AC3E}">
        <p14:creationId xmlns:p14="http://schemas.microsoft.com/office/powerpoint/2010/main" val="234504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2" grpId="0" animBg="1"/>
      <p:bldP spid="103" grpId="0"/>
      <p:bldP spid="10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9F0EA2B9-DA22-42F8-9806-80FCDBF80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3880" y="667319"/>
            <a:ext cx="2110378" cy="4044345"/>
          </a:xfrm>
          <a:prstGeom prst="rect">
            <a:avLst/>
          </a:prstGeom>
        </p:spPr>
      </p:pic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06A4E1AB-1916-4506-A655-CDFCAB728D9C}"/>
              </a:ext>
            </a:extLst>
          </p:cNvPr>
          <p:cNvSpPr/>
          <p:nvPr/>
        </p:nvSpPr>
        <p:spPr>
          <a:xfrm>
            <a:off x="2848158" y="1122951"/>
            <a:ext cx="4990011" cy="2325188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B2BF05A-F383-4187-BF34-5437450D9227}"/>
              </a:ext>
            </a:extLst>
          </p:cNvPr>
          <p:cNvSpPr txBox="1"/>
          <p:nvPr/>
        </p:nvSpPr>
        <p:spPr>
          <a:xfrm>
            <a:off x="3113769" y="1310791"/>
            <a:ext cx="4458788" cy="194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在接下来的参观中，老师希望大家可以用数去描述物体的数量哦！</a:t>
            </a:r>
          </a:p>
        </p:txBody>
      </p:sp>
    </p:spTree>
    <p:extLst>
      <p:ext uri="{BB962C8B-B14F-4D97-AF65-F5344CB8AC3E}">
        <p14:creationId xmlns:p14="http://schemas.microsoft.com/office/powerpoint/2010/main" val="1905590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941139A-F24B-BEAE-3A10-33C886D81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97" y="1105990"/>
            <a:ext cx="5280445" cy="3143794"/>
          </a:xfrm>
          <a:prstGeom prst="rect">
            <a:avLst/>
          </a:prstGeom>
        </p:spPr>
      </p:pic>
      <p:pic>
        <p:nvPicPr>
          <p:cNvPr id="10" name="图形 9">
            <a:extLst>
              <a:ext uri="{FF2B5EF4-FFF2-40B4-BE49-F238E27FC236}">
                <a16:creationId xmlns:a16="http://schemas.microsoft.com/office/drawing/2014/main" id="{20F4A433-B898-1CCE-81B8-9555A5C29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9023" y="1630965"/>
            <a:ext cx="783976" cy="1016033"/>
          </a:xfrm>
          <a:prstGeom prst="rect">
            <a:avLst/>
          </a:prstGeom>
        </p:spPr>
      </p:pic>
      <p:pic>
        <p:nvPicPr>
          <p:cNvPr id="13" name="图形 12">
            <a:extLst>
              <a:ext uri="{FF2B5EF4-FFF2-40B4-BE49-F238E27FC236}">
                <a16:creationId xmlns:a16="http://schemas.microsoft.com/office/drawing/2014/main" id="{2361D301-43E0-59C3-8883-90FD4E3A4C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7642" y="3896082"/>
            <a:ext cx="652416" cy="837002"/>
          </a:xfrm>
          <a:prstGeom prst="rect">
            <a:avLst/>
          </a:prstGeom>
        </p:spPr>
      </p:pic>
      <p:sp>
        <p:nvSpPr>
          <p:cNvPr id="14" name="椭圆 13">
            <a:extLst>
              <a:ext uri="{FF2B5EF4-FFF2-40B4-BE49-F238E27FC236}">
                <a16:creationId xmlns:a16="http://schemas.microsoft.com/office/drawing/2014/main" id="{8ED1AD66-44B8-3B0D-C756-AC5BEECE436E}"/>
              </a:ext>
            </a:extLst>
          </p:cNvPr>
          <p:cNvSpPr/>
          <p:nvPr/>
        </p:nvSpPr>
        <p:spPr>
          <a:xfrm>
            <a:off x="2969623" y="3214823"/>
            <a:ext cx="618309" cy="3309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071CE9FF-E473-F139-798C-C763BE686DA5}"/>
              </a:ext>
            </a:extLst>
          </p:cNvPr>
          <p:cNvSpPr/>
          <p:nvPr/>
        </p:nvSpPr>
        <p:spPr>
          <a:xfrm>
            <a:off x="1672046" y="3442879"/>
            <a:ext cx="618309" cy="3309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6C7BFA17-EA05-71E5-32EE-822AFFF41634}"/>
              </a:ext>
            </a:extLst>
          </p:cNvPr>
          <p:cNvSpPr/>
          <p:nvPr/>
        </p:nvSpPr>
        <p:spPr>
          <a:xfrm rot="19049364">
            <a:off x="2432920" y="3772961"/>
            <a:ext cx="679268" cy="2462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6EC470C6-2889-6E34-67AF-E4C69FD9883B}"/>
              </a:ext>
            </a:extLst>
          </p:cNvPr>
          <p:cNvSpPr/>
          <p:nvPr/>
        </p:nvSpPr>
        <p:spPr>
          <a:xfrm rot="21293358">
            <a:off x="2818155" y="3503546"/>
            <a:ext cx="958760" cy="5358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8C9DB819-2C51-041C-61A8-2BE5841AEB85}"/>
              </a:ext>
            </a:extLst>
          </p:cNvPr>
          <p:cNvSpPr/>
          <p:nvPr/>
        </p:nvSpPr>
        <p:spPr>
          <a:xfrm rot="21293358">
            <a:off x="4592757" y="3354434"/>
            <a:ext cx="743149" cy="4486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7BE6F29B-3B1D-4147-7707-74FC600B2490}"/>
              </a:ext>
            </a:extLst>
          </p:cNvPr>
          <p:cNvSpPr/>
          <p:nvPr/>
        </p:nvSpPr>
        <p:spPr>
          <a:xfrm>
            <a:off x="5803184" y="469763"/>
            <a:ext cx="2155839" cy="1669219"/>
          </a:xfrm>
          <a:custGeom>
            <a:avLst/>
            <a:gdLst>
              <a:gd name="connsiteX0" fmla="*/ 242034 w 924671"/>
              <a:gd name="connsiteY0" fmla="*/ 640709 h 869556"/>
              <a:gd name="connsiteX1" fmla="*/ 924671 w 924671"/>
              <a:gd name="connsiteY1" fmla="*/ 869556 h 869556"/>
              <a:gd name="connsiteX2" fmla="*/ 622913 w 924671"/>
              <a:gd name="connsiteY2" fmla="*/ 619584 h 869556"/>
              <a:gd name="connsiteX3" fmla="*/ 894713 w 924671"/>
              <a:gd name="connsiteY3" fmla="*/ 604477 h 869556"/>
              <a:gd name="connsiteX4" fmla="*/ 847535 w 924671"/>
              <a:gd name="connsiteY4" fmla="*/ 0 h 869556"/>
              <a:gd name="connsiteX5" fmla="*/ 0 w 924671"/>
              <a:gd name="connsiteY5" fmla="*/ 166947 h 869556"/>
              <a:gd name="connsiteX6" fmla="*/ 29958 w 924671"/>
              <a:gd name="connsiteY6" fmla="*/ 652423 h 869556"/>
              <a:gd name="connsiteX7" fmla="*/ 242034 w 924671"/>
              <a:gd name="connsiteY7" fmla="*/ 640709 h 86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4671" h="869556">
                <a:moveTo>
                  <a:pt x="242034" y="640709"/>
                </a:moveTo>
                <a:lnTo>
                  <a:pt x="924671" y="869556"/>
                </a:lnTo>
                <a:lnTo>
                  <a:pt x="622913" y="619584"/>
                </a:lnTo>
                <a:lnTo>
                  <a:pt x="894713" y="604477"/>
                </a:lnTo>
                <a:lnTo>
                  <a:pt x="847535" y="0"/>
                </a:lnTo>
                <a:lnTo>
                  <a:pt x="0" y="166947"/>
                </a:lnTo>
                <a:lnTo>
                  <a:pt x="29958" y="652423"/>
                </a:lnTo>
                <a:lnTo>
                  <a:pt x="242034" y="640709"/>
                </a:lnTo>
                <a:close/>
              </a:path>
            </a:pathLst>
          </a:custGeom>
          <a:solidFill>
            <a:schemeClr val="accent3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有</a:t>
            </a:r>
            <a:r>
              <a:rPr lang="en-US" altLang="zh-CN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个长椅，</a:t>
            </a:r>
            <a:r>
              <a:rPr lang="en-US" altLang="zh-CN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个垃圾桶。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811106D-B98B-E60C-63D9-EE8F5B2305F4}"/>
              </a:ext>
            </a:extLst>
          </p:cNvPr>
          <p:cNvGrpSpPr/>
          <p:nvPr/>
        </p:nvGrpSpPr>
        <p:grpSpPr>
          <a:xfrm>
            <a:off x="5878373" y="2571750"/>
            <a:ext cx="2767399" cy="1526314"/>
            <a:chOff x="5784128" y="2791238"/>
            <a:chExt cx="2767399" cy="1526314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6A8B1B00-4C9F-7AF9-B1B4-767722169F44}"/>
                </a:ext>
              </a:extLst>
            </p:cNvPr>
            <p:cNvSpPr/>
            <p:nvPr/>
          </p:nvSpPr>
          <p:spPr>
            <a:xfrm>
              <a:off x="5784128" y="2791238"/>
              <a:ext cx="2767399" cy="1526314"/>
            </a:xfrm>
            <a:custGeom>
              <a:avLst/>
              <a:gdLst>
                <a:gd name="connsiteX0" fmla="*/ 531160 w 1477233"/>
                <a:gd name="connsiteY0" fmla="*/ 660093 h 989004"/>
                <a:gd name="connsiteX1" fmla="*/ 1477212 w 1477233"/>
                <a:gd name="connsiteY1" fmla="*/ 637048 h 989004"/>
                <a:gd name="connsiteX2" fmla="*/ 1339391 w 1477233"/>
                <a:gd name="connsiteY2" fmla="*/ 333689 h 989004"/>
                <a:gd name="connsiteX3" fmla="*/ 1286516 w 1477233"/>
                <a:gd name="connsiteY3" fmla="*/ -12 h 989004"/>
                <a:gd name="connsiteX4" fmla="*/ 85372 w 1477233"/>
                <a:gd name="connsiteY4" fmla="*/ 39996 h 989004"/>
                <a:gd name="connsiteX5" fmla="*/ 62967 w 1477233"/>
                <a:gd name="connsiteY5" fmla="*/ 521504 h 989004"/>
                <a:gd name="connsiteX6" fmla="*/ -22 w 1477233"/>
                <a:gd name="connsiteY6" fmla="*/ 870120 h 989004"/>
                <a:gd name="connsiteX7" fmla="*/ 273058 w 1477233"/>
                <a:gd name="connsiteY7" fmla="*/ 737997 h 989004"/>
                <a:gd name="connsiteX8" fmla="*/ 242972 w 1477233"/>
                <a:gd name="connsiteY8" fmla="*/ 988993 h 98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233" h="989004">
                  <a:moveTo>
                    <a:pt x="531160" y="660093"/>
                  </a:moveTo>
                  <a:cubicBezTo>
                    <a:pt x="1028927" y="546469"/>
                    <a:pt x="1477212" y="637048"/>
                    <a:pt x="1477212" y="637048"/>
                  </a:cubicBezTo>
                  <a:cubicBezTo>
                    <a:pt x="1477212" y="637048"/>
                    <a:pt x="1389321" y="487513"/>
                    <a:pt x="1339391" y="333689"/>
                  </a:cubicBezTo>
                  <a:cubicBezTo>
                    <a:pt x="1289461" y="179865"/>
                    <a:pt x="1286516" y="-12"/>
                    <a:pt x="1286516" y="-12"/>
                  </a:cubicBezTo>
                  <a:cubicBezTo>
                    <a:pt x="765896" y="120845"/>
                    <a:pt x="85372" y="39996"/>
                    <a:pt x="85372" y="39996"/>
                  </a:cubicBezTo>
                  <a:cubicBezTo>
                    <a:pt x="85372" y="39996"/>
                    <a:pt x="86012" y="303731"/>
                    <a:pt x="62967" y="521504"/>
                  </a:cubicBezTo>
                  <a:cubicBezTo>
                    <a:pt x="51054" y="639167"/>
                    <a:pt x="30000" y="755728"/>
                    <a:pt x="-22" y="870120"/>
                  </a:cubicBezTo>
                  <a:cubicBezTo>
                    <a:pt x="86914" y="818084"/>
                    <a:pt x="178300" y="773870"/>
                    <a:pt x="273058" y="737997"/>
                  </a:cubicBezTo>
                  <a:lnTo>
                    <a:pt x="242972" y="988993"/>
                  </a:lnTo>
                  <a:close/>
                </a:path>
              </a:pathLst>
            </a:custGeom>
            <a:solidFill>
              <a:srgbClr val="00B050">
                <a:alpha val="30000"/>
              </a:srgbClr>
            </a:solidFill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9C86AC7-6267-E508-4F3A-95CB13DE098C}"/>
                </a:ext>
              </a:extLst>
            </p:cNvPr>
            <p:cNvSpPr txBox="1"/>
            <p:nvPr/>
          </p:nvSpPr>
          <p:spPr>
            <a:xfrm>
              <a:off x="5818656" y="2923654"/>
              <a:ext cx="2603302" cy="797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10000"/>
                </a:lnSpc>
              </a:pP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有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个小朋友，有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个小朋友在踢毽子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847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86B3665A-746E-903E-856F-FC1F397AFABD}"/>
              </a:ext>
            </a:extLst>
          </p:cNvPr>
          <p:cNvGrpSpPr/>
          <p:nvPr/>
        </p:nvGrpSpPr>
        <p:grpSpPr>
          <a:xfrm>
            <a:off x="5453859" y="971004"/>
            <a:ext cx="2981930" cy="1271452"/>
            <a:chOff x="5444894" y="962039"/>
            <a:chExt cx="2981930" cy="1271452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55AF4DEB-1A90-566E-90EE-FC07E9EA4BF9}"/>
                </a:ext>
              </a:extLst>
            </p:cNvPr>
            <p:cNvSpPr/>
            <p:nvPr/>
          </p:nvSpPr>
          <p:spPr>
            <a:xfrm>
              <a:off x="5444894" y="962039"/>
              <a:ext cx="2981930" cy="1271452"/>
            </a:xfrm>
            <a:custGeom>
              <a:avLst/>
              <a:gdLst>
                <a:gd name="connsiteX0" fmla="*/ 242034 w 924671"/>
                <a:gd name="connsiteY0" fmla="*/ 640709 h 869556"/>
                <a:gd name="connsiteX1" fmla="*/ 924671 w 924671"/>
                <a:gd name="connsiteY1" fmla="*/ 869556 h 869556"/>
                <a:gd name="connsiteX2" fmla="*/ 622913 w 924671"/>
                <a:gd name="connsiteY2" fmla="*/ 619584 h 869556"/>
                <a:gd name="connsiteX3" fmla="*/ 894713 w 924671"/>
                <a:gd name="connsiteY3" fmla="*/ 604477 h 869556"/>
                <a:gd name="connsiteX4" fmla="*/ 847535 w 924671"/>
                <a:gd name="connsiteY4" fmla="*/ 0 h 869556"/>
                <a:gd name="connsiteX5" fmla="*/ 0 w 924671"/>
                <a:gd name="connsiteY5" fmla="*/ 166947 h 869556"/>
                <a:gd name="connsiteX6" fmla="*/ 29958 w 924671"/>
                <a:gd name="connsiteY6" fmla="*/ 652423 h 869556"/>
                <a:gd name="connsiteX7" fmla="*/ 242034 w 924671"/>
                <a:gd name="connsiteY7" fmla="*/ 640709 h 86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4671" h="869556">
                  <a:moveTo>
                    <a:pt x="242034" y="640709"/>
                  </a:moveTo>
                  <a:lnTo>
                    <a:pt x="924671" y="869556"/>
                  </a:lnTo>
                  <a:lnTo>
                    <a:pt x="622913" y="619584"/>
                  </a:lnTo>
                  <a:lnTo>
                    <a:pt x="894713" y="604477"/>
                  </a:lnTo>
                  <a:lnTo>
                    <a:pt x="847535" y="0"/>
                  </a:lnTo>
                  <a:lnTo>
                    <a:pt x="0" y="166947"/>
                  </a:lnTo>
                  <a:lnTo>
                    <a:pt x="29958" y="652423"/>
                  </a:lnTo>
                  <a:lnTo>
                    <a:pt x="242034" y="640709"/>
                  </a:ln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A321424-7379-3348-650D-C8C4CC438EB0}"/>
                </a:ext>
              </a:extLst>
            </p:cNvPr>
            <p:cNvSpPr txBox="1"/>
            <p:nvPr/>
          </p:nvSpPr>
          <p:spPr>
            <a:xfrm>
              <a:off x="5568202" y="1068028"/>
              <a:ext cx="2850778" cy="806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10000"/>
                </a:lnSpc>
              </a:pP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有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位小朋友在跳绳，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位小朋友在提水。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B315AEC4-CB5C-D9CE-556C-FECC62D25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12" y="635474"/>
            <a:ext cx="5305947" cy="4045784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8A0ABDFD-BA3D-CB4A-76FD-5FCADC09A969}"/>
              </a:ext>
            </a:extLst>
          </p:cNvPr>
          <p:cNvSpPr/>
          <p:nvPr/>
        </p:nvSpPr>
        <p:spPr>
          <a:xfrm>
            <a:off x="2592475" y="3681133"/>
            <a:ext cx="1143000" cy="10763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F434F77-53B8-6C59-E03A-E600176435C5}"/>
              </a:ext>
            </a:extLst>
          </p:cNvPr>
          <p:cNvSpPr/>
          <p:nvPr/>
        </p:nvSpPr>
        <p:spPr>
          <a:xfrm>
            <a:off x="1821510" y="3083859"/>
            <a:ext cx="1143000" cy="8578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79100574-C4A9-2BB2-FC18-54E7292E03D5}"/>
              </a:ext>
            </a:extLst>
          </p:cNvPr>
          <p:cNvSpPr/>
          <p:nvPr/>
        </p:nvSpPr>
        <p:spPr>
          <a:xfrm rot="893947">
            <a:off x="3159492" y="3219119"/>
            <a:ext cx="1218671" cy="4992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3" name="图形 12">
            <a:extLst>
              <a:ext uri="{FF2B5EF4-FFF2-40B4-BE49-F238E27FC236}">
                <a16:creationId xmlns:a16="http://schemas.microsoft.com/office/drawing/2014/main" id="{53BB1BDE-2788-2CBF-2BAC-CBB495FED0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4629" y="1911576"/>
            <a:ext cx="706631" cy="906556"/>
          </a:xfrm>
          <a:prstGeom prst="rect">
            <a:avLst/>
          </a:prstGeom>
        </p:spPr>
      </p:pic>
      <p:sp>
        <p:nvSpPr>
          <p:cNvPr id="16" name="椭圆 15">
            <a:extLst>
              <a:ext uri="{FF2B5EF4-FFF2-40B4-BE49-F238E27FC236}">
                <a16:creationId xmlns:a16="http://schemas.microsoft.com/office/drawing/2014/main" id="{0C56BE4C-8CFB-1516-4FC9-7F9A39FD518A}"/>
              </a:ext>
            </a:extLst>
          </p:cNvPr>
          <p:cNvSpPr/>
          <p:nvPr/>
        </p:nvSpPr>
        <p:spPr>
          <a:xfrm rot="893947">
            <a:off x="4601494" y="2972245"/>
            <a:ext cx="815306" cy="1691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0ABFA19-0E90-521C-B47E-D31DCEA1839D}"/>
              </a:ext>
            </a:extLst>
          </p:cNvPr>
          <p:cNvGrpSpPr/>
          <p:nvPr/>
        </p:nvGrpSpPr>
        <p:grpSpPr>
          <a:xfrm>
            <a:off x="5703809" y="2540193"/>
            <a:ext cx="2767399" cy="1526314"/>
            <a:chOff x="5748269" y="2818132"/>
            <a:chExt cx="2767399" cy="1526314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D3B88A5E-368E-2A7B-A9CE-70D9294A7546}"/>
                </a:ext>
              </a:extLst>
            </p:cNvPr>
            <p:cNvSpPr/>
            <p:nvPr/>
          </p:nvSpPr>
          <p:spPr>
            <a:xfrm>
              <a:off x="5748269" y="2818132"/>
              <a:ext cx="2767399" cy="1526314"/>
            </a:xfrm>
            <a:custGeom>
              <a:avLst/>
              <a:gdLst>
                <a:gd name="connsiteX0" fmla="*/ 531160 w 1477233"/>
                <a:gd name="connsiteY0" fmla="*/ 660093 h 989004"/>
                <a:gd name="connsiteX1" fmla="*/ 1477212 w 1477233"/>
                <a:gd name="connsiteY1" fmla="*/ 637048 h 989004"/>
                <a:gd name="connsiteX2" fmla="*/ 1339391 w 1477233"/>
                <a:gd name="connsiteY2" fmla="*/ 333689 h 989004"/>
                <a:gd name="connsiteX3" fmla="*/ 1286516 w 1477233"/>
                <a:gd name="connsiteY3" fmla="*/ -12 h 989004"/>
                <a:gd name="connsiteX4" fmla="*/ 85372 w 1477233"/>
                <a:gd name="connsiteY4" fmla="*/ 39996 h 989004"/>
                <a:gd name="connsiteX5" fmla="*/ 62967 w 1477233"/>
                <a:gd name="connsiteY5" fmla="*/ 521504 h 989004"/>
                <a:gd name="connsiteX6" fmla="*/ -22 w 1477233"/>
                <a:gd name="connsiteY6" fmla="*/ 870120 h 989004"/>
                <a:gd name="connsiteX7" fmla="*/ 273058 w 1477233"/>
                <a:gd name="connsiteY7" fmla="*/ 737997 h 989004"/>
                <a:gd name="connsiteX8" fmla="*/ 242972 w 1477233"/>
                <a:gd name="connsiteY8" fmla="*/ 988993 h 98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233" h="989004">
                  <a:moveTo>
                    <a:pt x="531160" y="660093"/>
                  </a:moveTo>
                  <a:cubicBezTo>
                    <a:pt x="1028927" y="546469"/>
                    <a:pt x="1477212" y="637048"/>
                    <a:pt x="1477212" y="637048"/>
                  </a:cubicBezTo>
                  <a:cubicBezTo>
                    <a:pt x="1477212" y="637048"/>
                    <a:pt x="1389321" y="487513"/>
                    <a:pt x="1339391" y="333689"/>
                  </a:cubicBezTo>
                  <a:cubicBezTo>
                    <a:pt x="1289461" y="179865"/>
                    <a:pt x="1286516" y="-12"/>
                    <a:pt x="1286516" y="-12"/>
                  </a:cubicBezTo>
                  <a:cubicBezTo>
                    <a:pt x="765896" y="120845"/>
                    <a:pt x="85372" y="39996"/>
                    <a:pt x="85372" y="39996"/>
                  </a:cubicBezTo>
                  <a:cubicBezTo>
                    <a:pt x="85372" y="39996"/>
                    <a:pt x="86012" y="303731"/>
                    <a:pt x="62967" y="521504"/>
                  </a:cubicBezTo>
                  <a:cubicBezTo>
                    <a:pt x="51054" y="639167"/>
                    <a:pt x="30000" y="755728"/>
                    <a:pt x="-22" y="870120"/>
                  </a:cubicBezTo>
                  <a:cubicBezTo>
                    <a:pt x="86914" y="818084"/>
                    <a:pt x="178300" y="773870"/>
                    <a:pt x="273058" y="737997"/>
                  </a:cubicBezTo>
                  <a:lnTo>
                    <a:pt x="242972" y="988993"/>
                  </a:lnTo>
                  <a:close/>
                </a:path>
              </a:pathLst>
            </a:custGeom>
            <a:solidFill>
              <a:srgbClr val="00B050">
                <a:alpha val="30000"/>
              </a:srgbClr>
            </a:solidFill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E1E74D5-1252-3556-7A51-995781A9BDFA}"/>
                </a:ext>
              </a:extLst>
            </p:cNvPr>
            <p:cNvSpPr txBox="1"/>
            <p:nvPr/>
          </p:nvSpPr>
          <p:spPr>
            <a:xfrm>
              <a:off x="6021468" y="2949336"/>
              <a:ext cx="2211978" cy="806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10000"/>
                </a:lnSpc>
              </a:pP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有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8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朵向日葵，还有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个宣传栏。</a:t>
              </a:r>
            </a:p>
          </p:txBody>
        </p:sp>
      </p:grpSp>
      <p:pic>
        <p:nvPicPr>
          <p:cNvPr id="21" name="图形 20">
            <a:extLst>
              <a:ext uri="{FF2B5EF4-FFF2-40B4-BE49-F238E27FC236}">
                <a16:creationId xmlns:a16="http://schemas.microsoft.com/office/drawing/2014/main" id="{4C0F271D-991E-C44B-863F-E1DDBC3414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4924" y="3732051"/>
            <a:ext cx="791209" cy="10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8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94D2B16-FFF6-E1EC-7EE2-FBA05A3D6C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83" b="38597"/>
          <a:stretch/>
        </p:blipFill>
        <p:spPr>
          <a:xfrm>
            <a:off x="419836" y="1443317"/>
            <a:ext cx="4487869" cy="2483224"/>
          </a:xfrm>
          <a:prstGeom prst="rect">
            <a:avLst/>
          </a:prstGeom>
        </p:spPr>
      </p:pic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C6DF6A95-B6EF-DFC2-2693-BF438A4EBC98}"/>
              </a:ext>
            </a:extLst>
          </p:cNvPr>
          <p:cNvSpPr/>
          <p:nvPr/>
        </p:nvSpPr>
        <p:spPr>
          <a:xfrm>
            <a:off x="10443719" y="3536491"/>
            <a:ext cx="1087880" cy="815720"/>
          </a:xfrm>
          <a:custGeom>
            <a:avLst/>
            <a:gdLst>
              <a:gd name="connsiteX0" fmla="*/ 911591 w 1195447"/>
              <a:gd name="connsiteY0" fmla="*/ 89479 h 896377"/>
              <a:gd name="connsiteX1" fmla="*/ 172814 w 1195447"/>
              <a:gd name="connsiteY1" fmla="*/ 89479 h 896377"/>
              <a:gd name="connsiteX2" fmla="*/ -22 w 1195447"/>
              <a:gd name="connsiteY2" fmla="*/ 261354 h 896377"/>
              <a:gd name="connsiteX3" fmla="*/ -22 w 1195447"/>
              <a:gd name="connsiteY3" fmla="*/ 772564 h 896377"/>
              <a:gd name="connsiteX4" fmla="*/ 283492 w 1195447"/>
              <a:gd name="connsiteY4" fmla="*/ 666878 h 896377"/>
              <a:gd name="connsiteX5" fmla="*/ 764488 w 1195447"/>
              <a:gd name="connsiteY5" fmla="*/ 666878 h 896377"/>
              <a:gd name="connsiteX6" fmla="*/ 1031359 w 1195447"/>
              <a:gd name="connsiteY6" fmla="*/ 896365 h 896377"/>
              <a:gd name="connsiteX7" fmla="*/ 1031359 w 1195447"/>
              <a:gd name="connsiteY7" fmla="*/ 666622 h 896377"/>
              <a:gd name="connsiteX8" fmla="*/ 1195425 w 1195447"/>
              <a:gd name="connsiteY8" fmla="*/ 486488 h 896377"/>
              <a:gd name="connsiteX9" fmla="*/ 1195425 w 1195447"/>
              <a:gd name="connsiteY9" fmla="*/ -12 h 896377"/>
              <a:gd name="connsiteX10" fmla="*/ 911591 w 1195447"/>
              <a:gd name="connsiteY10" fmla="*/ 89479 h 89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5447" h="896377">
                <a:moveTo>
                  <a:pt x="911591" y="89479"/>
                </a:moveTo>
                <a:lnTo>
                  <a:pt x="172814" y="89479"/>
                </a:lnTo>
                <a:cubicBezTo>
                  <a:pt x="78177" y="90541"/>
                  <a:pt x="1565" y="166723"/>
                  <a:pt x="-22" y="261354"/>
                </a:cubicBezTo>
                <a:lnTo>
                  <a:pt x="-22" y="772564"/>
                </a:lnTo>
                <a:cubicBezTo>
                  <a:pt x="-22" y="772564"/>
                  <a:pt x="29232" y="666878"/>
                  <a:pt x="283492" y="666878"/>
                </a:cubicBezTo>
                <a:lnTo>
                  <a:pt x="764488" y="666878"/>
                </a:lnTo>
                <a:cubicBezTo>
                  <a:pt x="902117" y="733452"/>
                  <a:pt x="1031359" y="896365"/>
                  <a:pt x="1031359" y="896365"/>
                </a:cubicBezTo>
                <a:lnTo>
                  <a:pt x="1031359" y="666622"/>
                </a:lnTo>
                <a:cubicBezTo>
                  <a:pt x="1122450" y="661181"/>
                  <a:pt x="1195425" y="575275"/>
                  <a:pt x="1195425" y="486488"/>
                </a:cubicBezTo>
                <a:lnTo>
                  <a:pt x="1195425" y="-12"/>
                </a:lnTo>
                <a:cubicBezTo>
                  <a:pt x="1195425" y="-12"/>
                  <a:pt x="1165787" y="89479"/>
                  <a:pt x="911591" y="89479"/>
                </a:cubicBezTo>
                <a:close/>
              </a:path>
            </a:pathLst>
          </a:custGeom>
          <a:solidFill>
            <a:schemeClr val="tx2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627CE98-BBD8-D72A-D820-326D3153835E}"/>
              </a:ext>
            </a:extLst>
          </p:cNvPr>
          <p:cNvSpPr txBox="1"/>
          <p:nvPr/>
        </p:nvSpPr>
        <p:spPr>
          <a:xfrm>
            <a:off x="1362634" y="430306"/>
            <a:ext cx="3721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观察天上有什么呢？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3F48553-893E-A752-8840-FDE2B570D1C2}"/>
              </a:ext>
            </a:extLst>
          </p:cNvPr>
          <p:cNvSpPr/>
          <p:nvPr/>
        </p:nvSpPr>
        <p:spPr>
          <a:xfrm>
            <a:off x="824753" y="1541929"/>
            <a:ext cx="905435" cy="7799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C56901F-9FA3-A49C-F33B-1B248116C6F5}"/>
              </a:ext>
            </a:extLst>
          </p:cNvPr>
          <p:cNvSpPr/>
          <p:nvPr/>
        </p:nvSpPr>
        <p:spPr>
          <a:xfrm>
            <a:off x="2528047" y="1443318"/>
            <a:ext cx="1559859" cy="8068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形 6">
            <a:extLst>
              <a:ext uri="{FF2B5EF4-FFF2-40B4-BE49-F238E27FC236}">
                <a16:creationId xmlns:a16="http://schemas.microsoft.com/office/drawing/2014/main" id="{5075BC0A-2E7D-A8D9-7DC1-C1B7050653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1674" y="1836094"/>
            <a:ext cx="862374" cy="1117636"/>
          </a:xfrm>
          <a:prstGeom prst="rect">
            <a:avLst/>
          </a:prstGeom>
        </p:spPr>
      </p:pic>
      <p:pic>
        <p:nvPicPr>
          <p:cNvPr id="8" name="图形 7">
            <a:extLst>
              <a:ext uri="{FF2B5EF4-FFF2-40B4-BE49-F238E27FC236}">
                <a16:creationId xmlns:a16="http://schemas.microsoft.com/office/drawing/2014/main" id="{518B0E28-8320-76B3-3378-9ABB34E137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4265" y="3642315"/>
            <a:ext cx="868366" cy="1114049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32937184-749F-545B-D289-A27FF88A7D1E}"/>
              </a:ext>
            </a:extLst>
          </p:cNvPr>
          <p:cNvGrpSpPr/>
          <p:nvPr/>
        </p:nvGrpSpPr>
        <p:grpSpPr>
          <a:xfrm>
            <a:off x="5188295" y="2318623"/>
            <a:ext cx="2858500" cy="1526314"/>
            <a:chOff x="5784128" y="2791238"/>
            <a:chExt cx="2858500" cy="1526314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8527C90B-5833-9C39-4312-7EECD0B846F4}"/>
                </a:ext>
              </a:extLst>
            </p:cNvPr>
            <p:cNvSpPr/>
            <p:nvPr/>
          </p:nvSpPr>
          <p:spPr>
            <a:xfrm>
              <a:off x="5784128" y="2791238"/>
              <a:ext cx="2767399" cy="1526314"/>
            </a:xfrm>
            <a:custGeom>
              <a:avLst/>
              <a:gdLst>
                <a:gd name="connsiteX0" fmla="*/ 531160 w 1477233"/>
                <a:gd name="connsiteY0" fmla="*/ 660093 h 989004"/>
                <a:gd name="connsiteX1" fmla="*/ 1477212 w 1477233"/>
                <a:gd name="connsiteY1" fmla="*/ 637048 h 989004"/>
                <a:gd name="connsiteX2" fmla="*/ 1339391 w 1477233"/>
                <a:gd name="connsiteY2" fmla="*/ 333689 h 989004"/>
                <a:gd name="connsiteX3" fmla="*/ 1286516 w 1477233"/>
                <a:gd name="connsiteY3" fmla="*/ -12 h 989004"/>
                <a:gd name="connsiteX4" fmla="*/ 85372 w 1477233"/>
                <a:gd name="connsiteY4" fmla="*/ 39996 h 989004"/>
                <a:gd name="connsiteX5" fmla="*/ 62967 w 1477233"/>
                <a:gd name="connsiteY5" fmla="*/ 521504 h 989004"/>
                <a:gd name="connsiteX6" fmla="*/ -22 w 1477233"/>
                <a:gd name="connsiteY6" fmla="*/ 870120 h 989004"/>
                <a:gd name="connsiteX7" fmla="*/ 273058 w 1477233"/>
                <a:gd name="connsiteY7" fmla="*/ 737997 h 989004"/>
                <a:gd name="connsiteX8" fmla="*/ 242972 w 1477233"/>
                <a:gd name="connsiteY8" fmla="*/ 988993 h 98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7233" h="989004">
                  <a:moveTo>
                    <a:pt x="531160" y="660093"/>
                  </a:moveTo>
                  <a:cubicBezTo>
                    <a:pt x="1028927" y="546469"/>
                    <a:pt x="1477212" y="637048"/>
                    <a:pt x="1477212" y="637048"/>
                  </a:cubicBezTo>
                  <a:cubicBezTo>
                    <a:pt x="1477212" y="637048"/>
                    <a:pt x="1389321" y="487513"/>
                    <a:pt x="1339391" y="333689"/>
                  </a:cubicBezTo>
                  <a:cubicBezTo>
                    <a:pt x="1289461" y="179865"/>
                    <a:pt x="1286516" y="-12"/>
                    <a:pt x="1286516" y="-12"/>
                  </a:cubicBezTo>
                  <a:cubicBezTo>
                    <a:pt x="765896" y="120845"/>
                    <a:pt x="85372" y="39996"/>
                    <a:pt x="85372" y="39996"/>
                  </a:cubicBezTo>
                  <a:cubicBezTo>
                    <a:pt x="85372" y="39996"/>
                    <a:pt x="86012" y="303731"/>
                    <a:pt x="62967" y="521504"/>
                  </a:cubicBezTo>
                  <a:cubicBezTo>
                    <a:pt x="51054" y="639167"/>
                    <a:pt x="30000" y="755728"/>
                    <a:pt x="-22" y="870120"/>
                  </a:cubicBezTo>
                  <a:cubicBezTo>
                    <a:pt x="86914" y="818084"/>
                    <a:pt x="178300" y="773870"/>
                    <a:pt x="273058" y="737997"/>
                  </a:cubicBezTo>
                  <a:lnTo>
                    <a:pt x="242972" y="988993"/>
                  </a:lnTo>
                  <a:close/>
                </a:path>
              </a:pathLst>
            </a:custGeom>
            <a:solidFill>
              <a:srgbClr val="00B050">
                <a:alpha val="30000"/>
              </a:srgbClr>
            </a:solidFill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63D1FA0-04DF-89E9-C175-7C0276617C3A}"/>
                </a:ext>
              </a:extLst>
            </p:cNvPr>
            <p:cNvSpPr txBox="1"/>
            <p:nvPr/>
          </p:nvSpPr>
          <p:spPr>
            <a:xfrm>
              <a:off x="5875229" y="3072831"/>
              <a:ext cx="2767399" cy="535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天上飞着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9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只鸽子。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7488171-47D0-B737-9612-8262C1F1CBED}"/>
              </a:ext>
            </a:extLst>
          </p:cNvPr>
          <p:cNvGrpSpPr/>
          <p:nvPr/>
        </p:nvGrpSpPr>
        <p:grpSpPr>
          <a:xfrm>
            <a:off x="4993957" y="824112"/>
            <a:ext cx="3070539" cy="1435634"/>
            <a:chOff x="5271247" y="842682"/>
            <a:chExt cx="3070539" cy="1435634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A19D928C-39FD-8DA3-5604-07CCF9C83C41}"/>
                </a:ext>
              </a:extLst>
            </p:cNvPr>
            <p:cNvSpPr/>
            <p:nvPr/>
          </p:nvSpPr>
          <p:spPr>
            <a:xfrm>
              <a:off x="5271247" y="842682"/>
              <a:ext cx="3070539" cy="1435634"/>
            </a:xfrm>
            <a:custGeom>
              <a:avLst/>
              <a:gdLst>
                <a:gd name="connsiteX0" fmla="*/ 242034 w 924671"/>
                <a:gd name="connsiteY0" fmla="*/ 640709 h 869556"/>
                <a:gd name="connsiteX1" fmla="*/ 924671 w 924671"/>
                <a:gd name="connsiteY1" fmla="*/ 869556 h 869556"/>
                <a:gd name="connsiteX2" fmla="*/ 622913 w 924671"/>
                <a:gd name="connsiteY2" fmla="*/ 619584 h 869556"/>
                <a:gd name="connsiteX3" fmla="*/ 894713 w 924671"/>
                <a:gd name="connsiteY3" fmla="*/ 604477 h 869556"/>
                <a:gd name="connsiteX4" fmla="*/ 847535 w 924671"/>
                <a:gd name="connsiteY4" fmla="*/ 0 h 869556"/>
                <a:gd name="connsiteX5" fmla="*/ 0 w 924671"/>
                <a:gd name="connsiteY5" fmla="*/ 166947 h 869556"/>
                <a:gd name="connsiteX6" fmla="*/ 29958 w 924671"/>
                <a:gd name="connsiteY6" fmla="*/ 652423 h 869556"/>
                <a:gd name="connsiteX7" fmla="*/ 242034 w 924671"/>
                <a:gd name="connsiteY7" fmla="*/ 640709 h 86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4671" h="869556">
                  <a:moveTo>
                    <a:pt x="242034" y="640709"/>
                  </a:moveTo>
                  <a:lnTo>
                    <a:pt x="924671" y="869556"/>
                  </a:lnTo>
                  <a:lnTo>
                    <a:pt x="622913" y="619584"/>
                  </a:lnTo>
                  <a:lnTo>
                    <a:pt x="894713" y="604477"/>
                  </a:lnTo>
                  <a:lnTo>
                    <a:pt x="847535" y="0"/>
                  </a:lnTo>
                  <a:lnTo>
                    <a:pt x="0" y="166947"/>
                  </a:lnTo>
                  <a:lnTo>
                    <a:pt x="29958" y="652423"/>
                  </a:lnTo>
                  <a:lnTo>
                    <a:pt x="242034" y="640709"/>
                  </a:ln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595C80A-8209-1D8C-5336-18DF12958308}"/>
                </a:ext>
              </a:extLst>
            </p:cNvPr>
            <p:cNvSpPr txBox="1"/>
            <p:nvPr/>
          </p:nvSpPr>
          <p:spPr>
            <a:xfrm>
              <a:off x="5294015" y="1030973"/>
              <a:ext cx="3030070" cy="806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有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面国旗，我们的国旗上有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颗五角星。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345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8F250BD1-AF7A-4177-54A7-17CCFDDCA67A}"/>
              </a:ext>
            </a:extLst>
          </p:cNvPr>
          <p:cNvSpPr/>
          <p:nvPr/>
        </p:nvSpPr>
        <p:spPr>
          <a:xfrm>
            <a:off x="2848158" y="1122951"/>
            <a:ext cx="4990011" cy="2325188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6EFDB64-AF38-B787-3637-CEE67E4011DB}"/>
              </a:ext>
            </a:extLst>
          </p:cNvPr>
          <p:cNvSpPr txBox="1"/>
          <p:nvPr/>
        </p:nvSpPr>
        <p:spPr>
          <a:xfrm>
            <a:off x="3113769" y="1308611"/>
            <a:ext cx="4458788" cy="1953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在接下来的参观中，老师要提升难度了，大家准备好了么？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08F4F932-4574-46E2-8CD5-58CD79B98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3880" y="667319"/>
            <a:ext cx="2110378" cy="404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01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38F1908-B98B-AF42-06B1-721D0A23D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646" y="1410787"/>
            <a:ext cx="5384960" cy="238615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D0AD31C-001A-654B-357C-3CBB1C0C8D19}"/>
              </a:ext>
            </a:extLst>
          </p:cNvPr>
          <p:cNvSpPr txBox="1"/>
          <p:nvPr/>
        </p:nvSpPr>
        <p:spPr>
          <a:xfrm>
            <a:off x="1149530" y="226423"/>
            <a:ext cx="6252756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观察我们的教学楼有几层？我们的教室在第几层呢？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5D73ACD-2C53-41AD-76F1-AA60FB083B76}"/>
              </a:ext>
            </a:extLst>
          </p:cNvPr>
          <p:cNvSpPr txBox="1"/>
          <p:nvPr/>
        </p:nvSpPr>
        <p:spPr>
          <a:xfrm>
            <a:off x="3596643" y="3187337"/>
            <a:ext cx="296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DDE5C55-7C62-A76B-37C2-E4DA05106CDF}"/>
              </a:ext>
            </a:extLst>
          </p:cNvPr>
          <p:cNvSpPr txBox="1"/>
          <p:nvPr/>
        </p:nvSpPr>
        <p:spPr>
          <a:xfrm>
            <a:off x="3596643" y="2673531"/>
            <a:ext cx="296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F1B8627-AA3C-1ED8-F0B6-697E999DEE9C}"/>
              </a:ext>
            </a:extLst>
          </p:cNvPr>
          <p:cNvSpPr txBox="1"/>
          <p:nvPr/>
        </p:nvSpPr>
        <p:spPr>
          <a:xfrm>
            <a:off x="3579225" y="2124891"/>
            <a:ext cx="296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2E78FF-BBFF-898B-7DE2-2F1430135CEE}"/>
              </a:ext>
            </a:extLst>
          </p:cNvPr>
          <p:cNvSpPr txBox="1"/>
          <p:nvPr/>
        </p:nvSpPr>
        <p:spPr>
          <a:xfrm>
            <a:off x="3587934" y="1602378"/>
            <a:ext cx="296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12A22CA-460F-CE2D-AB6F-F9351436FFD0}"/>
              </a:ext>
            </a:extLst>
          </p:cNvPr>
          <p:cNvSpPr/>
          <p:nvPr/>
        </p:nvSpPr>
        <p:spPr>
          <a:xfrm>
            <a:off x="1384666" y="2717074"/>
            <a:ext cx="2229395" cy="522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93B61E7-B020-4946-AF13-E1FD916479B5}"/>
              </a:ext>
            </a:extLst>
          </p:cNvPr>
          <p:cNvSpPr txBox="1"/>
          <p:nvPr/>
        </p:nvSpPr>
        <p:spPr>
          <a:xfrm>
            <a:off x="1201782" y="4040778"/>
            <a:ext cx="6453052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一共有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层，我们的教室在第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层。</a:t>
            </a:r>
          </a:p>
        </p:txBody>
      </p:sp>
    </p:spTree>
    <p:extLst>
      <p:ext uri="{BB962C8B-B14F-4D97-AF65-F5344CB8AC3E}">
        <p14:creationId xmlns:p14="http://schemas.microsoft.com/office/powerpoint/2010/main" val="45459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1" grpId="0"/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79841CF-5DE8-24F4-07F9-7BA17434B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15" y="1505568"/>
            <a:ext cx="3869463" cy="298751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7BB7179-1922-06AB-DC99-76F308C5DE36}"/>
              </a:ext>
            </a:extLst>
          </p:cNvPr>
          <p:cNvSpPr txBox="1"/>
          <p:nvPr/>
        </p:nvSpPr>
        <p:spPr>
          <a:xfrm>
            <a:off x="1149530" y="226423"/>
            <a:ext cx="6252756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数一数这栋楼有多少层呢？第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层在哪里，其他层呢？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52C8D9E-1463-6805-FF9C-A19273E6A3EC}"/>
              </a:ext>
            </a:extLst>
          </p:cNvPr>
          <p:cNvSpPr txBox="1"/>
          <p:nvPr/>
        </p:nvSpPr>
        <p:spPr>
          <a:xfrm>
            <a:off x="1393372" y="3823062"/>
            <a:ext cx="296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0174F8-168F-6924-3638-1C2BA2856C87}"/>
              </a:ext>
            </a:extLst>
          </p:cNvPr>
          <p:cNvSpPr txBox="1"/>
          <p:nvPr/>
        </p:nvSpPr>
        <p:spPr>
          <a:xfrm>
            <a:off x="1410792" y="3108959"/>
            <a:ext cx="296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7029C94-2C95-AE07-C83B-284195E7811C}"/>
              </a:ext>
            </a:extLst>
          </p:cNvPr>
          <p:cNvSpPr txBox="1"/>
          <p:nvPr/>
        </p:nvSpPr>
        <p:spPr>
          <a:xfrm>
            <a:off x="1402082" y="2447109"/>
            <a:ext cx="296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7645AD-6299-9A61-B863-D7860015E85F}"/>
              </a:ext>
            </a:extLst>
          </p:cNvPr>
          <p:cNvSpPr txBox="1"/>
          <p:nvPr/>
        </p:nvSpPr>
        <p:spPr>
          <a:xfrm>
            <a:off x="1384666" y="1828801"/>
            <a:ext cx="296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89CC8B6-66A0-879A-D139-B4ACA65E525A}"/>
              </a:ext>
            </a:extLst>
          </p:cNvPr>
          <p:cNvSpPr/>
          <p:nvPr/>
        </p:nvSpPr>
        <p:spPr>
          <a:xfrm>
            <a:off x="1907180" y="3108960"/>
            <a:ext cx="3596637" cy="522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74B0FE0-E67C-3788-D2FC-DD13AD2EBB33}"/>
              </a:ext>
            </a:extLst>
          </p:cNvPr>
          <p:cNvSpPr txBox="1"/>
          <p:nvPr/>
        </p:nvSpPr>
        <p:spPr>
          <a:xfrm>
            <a:off x="5712824" y="3126376"/>
            <a:ext cx="1532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8C7C1DC-D4FD-9DCB-1C8D-A23E6C717501}"/>
              </a:ext>
            </a:extLst>
          </p:cNvPr>
          <p:cNvSpPr/>
          <p:nvPr/>
        </p:nvSpPr>
        <p:spPr>
          <a:xfrm>
            <a:off x="1950723" y="2438400"/>
            <a:ext cx="3596637" cy="522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B92BFB4-3C04-1B3B-86C4-DC85CD18126C}"/>
              </a:ext>
            </a:extLst>
          </p:cNvPr>
          <p:cNvSpPr txBox="1"/>
          <p:nvPr/>
        </p:nvSpPr>
        <p:spPr>
          <a:xfrm>
            <a:off x="5756367" y="2455816"/>
            <a:ext cx="1532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3FDEAC-62CE-9298-3745-12C58AEDD33C}"/>
              </a:ext>
            </a:extLst>
          </p:cNvPr>
          <p:cNvSpPr/>
          <p:nvPr/>
        </p:nvSpPr>
        <p:spPr>
          <a:xfrm>
            <a:off x="1994266" y="1733006"/>
            <a:ext cx="3596637" cy="522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5D6F114-0316-3BB4-F3FA-45B75B13B64B}"/>
              </a:ext>
            </a:extLst>
          </p:cNvPr>
          <p:cNvSpPr txBox="1"/>
          <p:nvPr/>
        </p:nvSpPr>
        <p:spPr>
          <a:xfrm>
            <a:off x="5695407" y="1750422"/>
            <a:ext cx="1532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层</a:t>
            </a:r>
          </a:p>
        </p:txBody>
      </p:sp>
    </p:spTree>
    <p:extLst>
      <p:ext uri="{BB962C8B-B14F-4D97-AF65-F5344CB8AC3E}">
        <p14:creationId xmlns:p14="http://schemas.microsoft.com/office/powerpoint/2010/main" val="214959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85ADABDD-99A2-6D94-DFBB-1B44EAC76285}"/>
              </a:ext>
            </a:extLst>
          </p:cNvPr>
          <p:cNvGrpSpPr/>
          <p:nvPr/>
        </p:nvGrpSpPr>
        <p:grpSpPr>
          <a:xfrm>
            <a:off x="1393373" y="1236618"/>
            <a:ext cx="4730250" cy="2499768"/>
            <a:chOff x="1937113" y="588509"/>
            <a:chExt cx="5240246" cy="3095625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9AF64B73-A4BB-2DFC-A665-3B708B260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7113" y="588509"/>
              <a:ext cx="2552700" cy="3095625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992503BF-5589-2D27-1D39-28C73EE2A4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27"/>
            <a:stretch/>
          </p:blipFill>
          <p:spPr>
            <a:xfrm>
              <a:off x="4223657" y="734376"/>
              <a:ext cx="2953702" cy="2943225"/>
            </a:xfrm>
            <a:prstGeom prst="rect">
              <a:avLst/>
            </a:prstGeom>
          </p:spPr>
        </p:pic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5BBEC78-7BC2-4984-141D-48FCE6CC638F}"/>
              </a:ext>
            </a:extLst>
          </p:cNvPr>
          <p:cNvSpPr txBox="1"/>
          <p:nvPr/>
        </p:nvSpPr>
        <p:spPr>
          <a:xfrm>
            <a:off x="1227908" y="269966"/>
            <a:ext cx="5179716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数一数，每一层有几扇窗户。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A831766-5A82-7616-64CD-F65F345AE31C}"/>
              </a:ext>
            </a:extLst>
          </p:cNvPr>
          <p:cNvSpPr txBox="1"/>
          <p:nvPr/>
        </p:nvSpPr>
        <p:spPr>
          <a:xfrm>
            <a:off x="1611086" y="3056708"/>
            <a:ext cx="235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E222AB2-24AB-CB4D-9FBC-D9C78AF9A8A4}"/>
              </a:ext>
            </a:extLst>
          </p:cNvPr>
          <p:cNvSpPr txBox="1"/>
          <p:nvPr/>
        </p:nvSpPr>
        <p:spPr>
          <a:xfrm>
            <a:off x="2203269" y="3048000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60E4CB-7662-B550-CA43-7B1AA20448D5}"/>
              </a:ext>
            </a:extLst>
          </p:cNvPr>
          <p:cNvSpPr txBox="1"/>
          <p:nvPr/>
        </p:nvSpPr>
        <p:spPr>
          <a:xfrm>
            <a:off x="4667794" y="3100251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831FDAF-6A78-2B0E-3F39-1A903CB05E44}"/>
              </a:ext>
            </a:extLst>
          </p:cNvPr>
          <p:cNvSpPr txBox="1"/>
          <p:nvPr/>
        </p:nvSpPr>
        <p:spPr>
          <a:xfrm>
            <a:off x="5286102" y="3100251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83E1C5B-90A2-70BE-A36D-C0242632F6F9}"/>
              </a:ext>
            </a:extLst>
          </p:cNvPr>
          <p:cNvSpPr txBox="1"/>
          <p:nvPr/>
        </p:nvSpPr>
        <p:spPr>
          <a:xfrm>
            <a:off x="1584961" y="2525485"/>
            <a:ext cx="235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CC7D59B-7B56-7FE7-7B3B-B1409A74E080}"/>
              </a:ext>
            </a:extLst>
          </p:cNvPr>
          <p:cNvSpPr txBox="1"/>
          <p:nvPr/>
        </p:nvSpPr>
        <p:spPr>
          <a:xfrm>
            <a:off x="2177144" y="2516777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E71AFF1-EB84-8CED-79A7-68BEA554874C}"/>
              </a:ext>
            </a:extLst>
          </p:cNvPr>
          <p:cNvSpPr txBox="1"/>
          <p:nvPr/>
        </p:nvSpPr>
        <p:spPr>
          <a:xfrm>
            <a:off x="2656115" y="2534194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EAF03C4-77A3-E1B5-69E7-D938D2A9C79C}"/>
              </a:ext>
            </a:extLst>
          </p:cNvPr>
          <p:cNvSpPr txBox="1"/>
          <p:nvPr/>
        </p:nvSpPr>
        <p:spPr>
          <a:xfrm>
            <a:off x="3274423" y="2534194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7FC293B-E4EF-0A08-5261-433822076698}"/>
              </a:ext>
            </a:extLst>
          </p:cNvPr>
          <p:cNvSpPr txBox="1"/>
          <p:nvPr/>
        </p:nvSpPr>
        <p:spPr>
          <a:xfrm>
            <a:off x="3622765" y="2525485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04433B4-3997-BC8E-E886-9C7149C46C10}"/>
              </a:ext>
            </a:extLst>
          </p:cNvPr>
          <p:cNvSpPr txBox="1"/>
          <p:nvPr/>
        </p:nvSpPr>
        <p:spPr>
          <a:xfrm>
            <a:off x="4127862" y="2525485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6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FB58D44-4AD8-1762-0B25-EE4EF7821466}"/>
              </a:ext>
            </a:extLst>
          </p:cNvPr>
          <p:cNvSpPr txBox="1"/>
          <p:nvPr/>
        </p:nvSpPr>
        <p:spPr>
          <a:xfrm>
            <a:off x="4737462" y="2542902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7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6303440-8140-D4C6-AF10-FFE1185AAFA6}"/>
              </a:ext>
            </a:extLst>
          </p:cNvPr>
          <p:cNvSpPr txBox="1"/>
          <p:nvPr/>
        </p:nvSpPr>
        <p:spPr>
          <a:xfrm>
            <a:off x="5294811" y="2551610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8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77BA29C-7D56-79E8-B579-5F5D8F70F3FF}"/>
              </a:ext>
            </a:extLst>
          </p:cNvPr>
          <p:cNvSpPr txBox="1"/>
          <p:nvPr/>
        </p:nvSpPr>
        <p:spPr>
          <a:xfrm>
            <a:off x="1637213" y="2020387"/>
            <a:ext cx="235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3F6A213-15BD-A8BC-00FF-18E2C100FECD}"/>
              </a:ext>
            </a:extLst>
          </p:cNvPr>
          <p:cNvSpPr txBox="1"/>
          <p:nvPr/>
        </p:nvSpPr>
        <p:spPr>
          <a:xfrm>
            <a:off x="2229396" y="2011679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74C2253-61CE-7DF6-6166-0C9091AA192E}"/>
              </a:ext>
            </a:extLst>
          </p:cNvPr>
          <p:cNvSpPr txBox="1"/>
          <p:nvPr/>
        </p:nvSpPr>
        <p:spPr>
          <a:xfrm>
            <a:off x="2708367" y="2029096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41CFCF2-8522-6257-8648-2650F4CA4ECB}"/>
              </a:ext>
            </a:extLst>
          </p:cNvPr>
          <p:cNvSpPr txBox="1"/>
          <p:nvPr/>
        </p:nvSpPr>
        <p:spPr>
          <a:xfrm>
            <a:off x="3326675" y="2029096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015594D-0192-3E6C-B651-B94BB10BC9AC}"/>
              </a:ext>
            </a:extLst>
          </p:cNvPr>
          <p:cNvSpPr txBox="1"/>
          <p:nvPr/>
        </p:nvSpPr>
        <p:spPr>
          <a:xfrm>
            <a:off x="3675017" y="2020387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09A0A87-12BE-77FF-F8DA-F693BE44742E}"/>
              </a:ext>
            </a:extLst>
          </p:cNvPr>
          <p:cNvSpPr txBox="1"/>
          <p:nvPr/>
        </p:nvSpPr>
        <p:spPr>
          <a:xfrm>
            <a:off x="4180114" y="2020387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6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79011D2-E594-EFA9-60D2-C3A90CF0BC8D}"/>
              </a:ext>
            </a:extLst>
          </p:cNvPr>
          <p:cNvSpPr txBox="1"/>
          <p:nvPr/>
        </p:nvSpPr>
        <p:spPr>
          <a:xfrm>
            <a:off x="4789714" y="2037804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7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74C5C4C-6F3E-338A-1B49-2E4D3DBE41D8}"/>
              </a:ext>
            </a:extLst>
          </p:cNvPr>
          <p:cNvSpPr txBox="1"/>
          <p:nvPr/>
        </p:nvSpPr>
        <p:spPr>
          <a:xfrm>
            <a:off x="5294811" y="2037804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8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482EB13-B6E9-CA83-E3EE-D36F9311D84F}"/>
              </a:ext>
            </a:extLst>
          </p:cNvPr>
          <p:cNvSpPr txBox="1"/>
          <p:nvPr/>
        </p:nvSpPr>
        <p:spPr>
          <a:xfrm>
            <a:off x="1637213" y="1523999"/>
            <a:ext cx="235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00CBDA6-CBC4-C42F-1752-6A18C14A83B3}"/>
              </a:ext>
            </a:extLst>
          </p:cNvPr>
          <p:cNvSpPr txBox="1"/>
          <p:nvPr/>
        </p:nvSpPr>
        <p:spPr>
          <a:xfrm>
            <a:off x="2229396" y="1515291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48B5C66-F260-CC4D-4371-BD51E18E27C3}"/>
              </a:ext>
            </a:extLst>
          </p:cNvPr>
          <p:cNvSpPr txBox="1"/>
          <p:nvPr/>
        </p:nvSpPr>
        <p:spPr>
          <a:xfrm>
            <a:off x="2708367" y="1532708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57932D3-25DC-EDF2-741F-F7C89F91068F}"/>
              </a:ext>
            </a:extLst>
          </p:cNvPr>
          <p:cNvSpPr txBox="1"/>
          <p:nvPr/>
        </p:nvSpPr>
        <p:spPr>
          <a:xfrm>
            <a:off x="3326675" y="1532708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8EE0A12-CBB5-BCD3-88FE-440B523C5A09}"/>
              </a:ext>
            </a:extLst>
          </p:cNvPr>
          <p:cNvSpPr txBox="1"/>
          <p:nvPr/>
        </p:nvSpPr>
        <p:spPr>
          <a:xfrm>
            <a:off x="3675017" y="1523999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5A86AF5-C0EC-2475-5711-CBFC8991B5DB}"/>
              </a:ext>
            </a:extLst>
          </p:cNvPr>
          <p:cNvSpPr txBox="1"/>
          <p:nvPr/>
        </p:nvSpPr>
        <p:spPr>
          <a:xfrm>
            <a:off x="4180114" y="1523999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6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EEA9107-8183-3F02-C721-14A007445DD4}"/>
              </a:ext>
            </a:extLst>
          </p:cNvPr>
          <p:cNvSpPr txBox="1"/>
          <p:nvPr/>
        </p:nvSpPr>
        <p:spPr>
          <a:xfrm>
            <a:off x="4763588" y="1541416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7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68786F4-376D-938F-1CDB-8CB123867CAF}"/>
              </a:ext>
            </a:extLst>
          </p:cNvPr>
          <p:cNvSpPr txBox="1"/>
          <p:nvPr/>
        </p:nvSpPr>
        <p:spPr>
          <a:xfrm>
            <a:off x="5294811" y="1541416"/>
            <a:ext cx="33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8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736D021-E986-727B-3EC7-90B871D03DF0}"/>
              </a:ext>
            </a:extLst>
          </p:cNvPr>
          <p:cNvSpPr txBox="1"/>
          <p:nvPr/>
        </p:nvSpPr>
        <p:spPr>
          <a:xfrm>
            <a:off x="6139542" y="3074125"/>
            <a:ext cx="1976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</a:rPr>
              <a:t>扇窗户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E7479F9-F8B1-880F-0CEC-77D7DE7393AB}"/>
              </a:ext>
            </a:extLst>
          </p:cNvPr>
          <p:cNvSpPr txBox="1"/>
          <p:nvPr/>
        </p:nvSpPr>
        <p:spPr>
          <a:xfrm>
            <a:off x="6156960" y="2569027"/>
            <a:ext cx="1976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</a:rPr>
              <a:t>扇窗户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32AB3C4-539A-D080-DF66-C3276EA72351}"/>
              </a:ext>
            </a:extLst>
          </p:cNvPr>
          <p:cNvSpPr txBox="1"/>
          <p:nvPr/>
        </p:nvSpPr>
        <p:spPr>
          <a:xfrm>
            <a:off x="6148251" y="1985553"/>
            <a:ext cx="1976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</a:rPr>
              <a:t>扇窗户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FD6D53E-74A9-194B-ED8E-DF66DEC8168D}"/>
              </a:ext>
            </a:extLst>
          </p:cNvPr>
          <p:cNvSpPr txBox="1"/>
          <p:nvPr/>
        </p:nvSpPr>
        <p:spPr>
          <a:xfrm>
            <a:off x="6139543" y="1523999"/>
            <a:ext cx="1976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</a:rPr>
              <a:t>扇窗户</a:t>
            </a:r>
          </a:p>
        </p:txBody>
      </p:sp>
    </p:spTree>
    <p:extLst>
      <p:ext uri="{BB962C8B-B14F-4D97-AF65-F5344CB8AC3E}">
        <p14:creationId xmlns:p14="http://schemas.microsoft.com/office/powerpoint/2010/main" val="58584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7435350-B4D1-273E-FD82-99008A2FB5D7}"/>
              </a:ext>
            </a:extLst>
          </p:cNvPr>
          <p:cNvGrpSpPr/>
          <p:nvPr/>
        </p:nvGrpSpPr>
        <p:grpSpPr>
          <a:xfrm>
            <a:off x="722813" y="1018904"/>
            <a:ext cx="4730250" cy="2499768"/>
            <a:chOff x="1937113" y="588509"/>
            <a:chExt cx="5240246" cy="309562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9613450-4683-00D0-F1E8-604CA9938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7113" y="588509"/>
              <a:ext cx="2552700" cy="3095625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0D898151-935D-19F9-14B9-749FA49F4F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27"/>
            <a:stretch/>
          </p:blipFill>
          <p:spPr>
            <a:xfrm>
              <a:off x="4223657" y="734376"/>
              <a:ext cx="2953702" cy="2943225"/>
            </a:xfrm>
            <a:prstGeom prst="rect">
              <a:avLst/>
            </a:prstGeom>
          </p:spPr>
        </p:pic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4807189-4711-2EDC-6BCC-277ACAB033F2}"/>
              </a:ext>
            </a:extLst>
          </p:cNvPr>
          <p:cNvSpPr txBox="1"/>
          <p:nvPr/>
        </p:nvSpPr>
        <p:spPr>
          <a:xfrm>
            <a:off x="1227907" y="269966"/>
            <a:ext cx="6387544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观察我们教室的窗户是什么形状的呢？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3455C57-DD03-4D55-1F03-358151592887}"/>
              </a:ext>
            </a:extLst>
          </p:cNvPr>
          <p:cNvSpPr/>
          <p:nvPr/>
        </p:nvSpPr>
        <p:spPr>
          <a:xfrm>
            <a:off x="3953691" y="1358537"/>
            <a:ext cx="557349" cy="4354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1444B89-146C-6750-7D57-5FE00FD4CD0D}"/>
              </a:ext>
            </a:extLst>
          </p:cNvPr>
          <p:cNvSpPr txBox="1"/>
          <p:nvPr/>
        </p:nvSpPr>
        <p:spPr>
          <a:xfrm>
            <a:off x="5880734" y="1916703"/>
            <a:ext cx="26996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FF0000"/>
                </a:solidFill>
                <a:latin typeface="+mj-ea"/>
                <a:ea typeface="+mj-ea"/>
              </a:rPr>
              <a:t>长方形</a:t>
            </a:r>
          </a:p>
        </p:txBody>
      </p:sp>
    </p:spTree>
    <p:extLst>
      <p:ext uri="{BB962C8B-B14F-4D97-AF65-F5344CB8AC3E}">
        <p14:creationId xmlns:p14="http://schemas.microsoft.com/office/powerpoint/2010/main" val="185108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A6BFBFBC-FB37-9488-B6E4-3BC06557FA52}"/>
              </a:ext>
            </a:extLst>
          </p:cNvPr>
          <p:cNvGrpSpPr/>
          <p:nvPr/>
        </p:nvGrpSpPr>
        <p:grpSpPr>
          <a:xfrm>
            <a:off x="1133753" y="937987"/>
            <a:ext cx="6708056" cy="2438401"/>
            <a:chOff x="1133752" y="345803"/>
            <a:chExt cx="6708056" cy="243840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EFC9CB5D-2C1E-CB44-A220-51DC09EDE4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1404"/>
            <a:stretch/>
          </p:blipFill>
          <p:spPr>
            <a:xfrm>
              <a:off x="1133752" y="383904"/>
              <a:ext cx="3348678" cy="2400300"/>
            </a:xfrm>
            <a:prstGeom prst="rect">
              <a:avLst/>
            </a:prstGeom>
          </p:spPr>
        </p:pic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DF345344-4387-BB9A-0354-1B5A62116D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574" t="6219"/>
            <a:stretch/>
          </p:blipFill>
          <p:spPr>
            <a:xfrm>
              <a:off x="4448629" y="345803"/>
              <a:ext cx="3393179" cy="2393950"/>
            </a:xfrm>
            <a:prstGeom prst="rect">
              <a:avLst/>
            </a:prstGeom>
          </p:spPr>
        </p:pic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9B700E5-2F6D-DCE8-2AD7-EBD823CF0E01}"/>
              </a:ext>
            </a:extLst>
          </p:cNvPr>
          <p:cNvSpPr txBox="1"/>
          <p:nvPr/>
        </p:nvSpPr>
        <p:spPr>
          <a:xfrm>
            <a:off x="1227907" y="269966"/>
            <a:ext cx="6270173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观察像窗户这样的形状还有那些呢？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96DF4A9-2499-43EC-CD6A-EE9E8087EF11}"/>
              </a:ext>
            </a:extLst>
          </p:cNvPr>
          <p:cNvSpPr/>
          <p:nvPr/>
        </p:nvSpPr>
        <p:spPr>
          <a:xfrm>
            <a:off x="4711338" y="914400"/>
            <a:ext cx="592182" cy="3831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8AA4FCA-BA6A-098E-7036-CBE38E3E5744}"/>
              </a:ext>
            </a:extLst>
          </p:cNvPr>
          <p:cNvSpPr/>
          <p:nvPr/>
        </p:nvSpPr>
        <p:spPr>
          <a:xfrm>
            <a:off x="7114903" y="2351314"/>
            <a:ext cx="853439" cy="8795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1D8D14C-5BD6-6C6D-2F44-D28DBE7DAD47}"/>
              </a:ext>
            </a:extLst>
          </p:cNvPr>
          <p:cNvSpPr/>
          <p:nvPr/>
        </p:nvSpPr>
        <p:spPr>
          <a:xfrm>
            <a:off x="1846218" y="2499360"/>
            <a:ext cx="661851" cy="2090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2EF8D2C-422C-DA7D-E158-7942B9AD3D72}"/>
              </a:ext>
            </a:extLst>
          </p:cNvPr>
          <p:cNvSpPr txBox="1"/>
          <p:nvPr/>
        </p:nvSpPr>
        <p:spPr>
          <a:xfrm>
            <a:off x="1645920" y="3814355"/>
            <a:ext cx="5190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国旗、宣传栏、长椅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</a:rPr>
              <a:t>……</a:t>
            </a:r>
            <a:endParaRPr lang="zh-CN" altLang="en-US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1057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3" name="矩形: 圆角 51302">
            <a:extLst>
              <a:ext uri="{FF2B5EF4-FFF2-40B4-BE49-F238E27FC236}">
                <a16:creationId xmlns:a16="http://schemas.microsoft.com/office/drawing/2014/main" id="{77C6F6C6-3D03-B31F-1F20-4C451644D1FB}"/>
              </a:ext>
            </a:extLst>
          </p:cNvPr>
          <p:cNvSpPr/>
          <p:nvPr/>
        </p:nvSpPr>
        <p:spPr>
          <a:xfrm>
            <a:off x="2466975" y="1323975"/>
            <a:ext cx="6153150" cy="3238500"/>
          </a:xfrm>
          <a:prstGeom prst="roundRect">
            <a:avLst/>
          </a:prstGeom>
          <a:solidFill>
            <a:schemeClr val="accent4">
              <a:lumMod val="40000"/>
              <a:lumOff val="6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302" name="文本框 51301">
            <a:extLst>
              <a:ext uri="{FF2B5EF4-FFF2-40B4-BE49-F238E27FC236}">
                <a16:creationId xmlns:a16="http://schemas.microsoft.com/office/drawing/2014/main" id="{429E89E1-B4B8-58C5-2D18-B970D92AAF22}"/>
              </a:ext>
            </a:extLst>
          </p:cNvPr>
          <p:cNvSpPr txBox="1"/>
          <p:nvPr/>
        </p:nvSpPr>
        <p:spPr>
          <a:xfrm>
            <a:off x="2767012" y="1437992"/>
            <a:ext cx="5553075" cy="2953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今天我们一起欣赏了美丽的校园，用数字表示了校园中好多物体的数量，还认识 了长方形。你们还有什么问题吗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id="{72727992-DB3B-4485-A5A0-695D9FA6B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9807" y="1076405"/>
            <a:ext cx="1918525" cy="3676677"/>
          </a:xfrm>
          <a:prstGeom prst="rect">
            <a:avLst/>
          </a:prstGeom>
        </p:spPr>
      </p:pic>
      <p:sp>
        <p:nvSpPr>
          <p:cNvPr id="69" name="Rectangle 16">
            <a:extLst>
              <a:ext uri="{FF2B5EF4-FFF2-40B4-BE49-F238E27FC236}">
                <a16:creationId xmlns:a16="http://schemas.microsoft.com/office/drawing/2014/main" id="{84253B3B-8C0F-407E-80B9-9352242A3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8FE238E3-B3A1-4D06-BA82-DC5FE3FF3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94B58A3-2760-49EB-82F8-9526255DB7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0DF0B8A-4A90-439F-915D-FE72B939AD86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726DF5D-A84C-4606-B4EB-868E2848E6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ABCB66"/>
      </a:accent1>
      <a:accent2>
        <a:srgbClr val="8ED5C9"/>
      </a:accent2>
      <a:accent3>
        <a:srgbClr val="F9C176"/>
      </a:accent3>
      <a:accent4>
        <a:srgbClr val="FF8457"/>
      </a:accent4>
      <a:accent5>
        <a:srgbClr val="E65947"/>
      </a:accent5>
      <a:accent6>
        <a:srgbClr val="D9D9D9"/>
      </a:accent6>
      <a:hlink>
        <a:srgbClr val="F84D4D"/>
      </a:hlink>
      <a:folHlink>
        <a:srgbClr val="BFBFBF"/>
      </a:folHlink>
    </a:clrScheme>
    <a:fontScheme name="8fdce0ef-5ec3-4569-b091-53f60ffdbb6a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ABCB66"/>
      </a:accent1>
      <a:accent2>
        <a:srgbClr val="8ED5C9"/>
      </a:accent2>
      <a:accent3>
        <a:srgbClr val="F9C176"/>
      </a:accent3>
      <a:accent4>
        <a:srgbClr val="FF8457"/>
      </a:accent4>
      <a:accent5>
        <a:srgbClr val="E65947"/>
      </a:accent5>
      <a:accent6>
        <a:srgbClr val="D9D9D9"/>
      </a:accent6>
      <a:hlink>
        <a:srgbClr val="F84D4D"/>
      </a:hlink>
      <a:folHlink>
        <a:srgbClr val="BFBFBF"/>
      </a:folHlink>
    </a:clrScheme>
    <a:fontScheme name="8fdce0ef-5ec3-4569-b091-53f60ffdbb6a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ABCB66"/>
    </a:accent1>
    <a:accent2>
      <a:srgbClr val="8ED5C9"/>
    </a:accent2>
    <a:accent3>
      <a:srgbClr val="F9C176"/>
    </a:accent3>
    <a:accent4>
      <a:srgbClr val="FF8457"/>
    </a:accent4>
    <a:accent5>
      <a:srgbClr val="E65947"/>
    </a:accent5>
    <a:accent6>
      <a:srgbClr val="D9D9D9"/>
    </a:accent6>
    <a:hlink>
      <a:srgbClr val="F84D4D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</TotalTime>
  <Words>481</Words>
  <Application>Microsoft Office PowerPoint</Application>
  <PresentationFormat>全屏显示(16:9)</PresentationFormat>
  <Paragraphs>86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316</cp:revision>
  <dcterms:created xsi:type="dcterms:W3CDTF">2016-01-14T07:05:12Z</dcterms:created>
  <dcterms:modified xsi:type="dcterms:W3CDTF">2024-08-27T03:10:51Z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