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  <p:sldMasterId id="2147484503" r:id="rId2"/>
  </p:sldMasterIdLst>
  <p:notesMasterIdLst>
    <p:notesMasterId r:id="rId21"/>
  </p:notesMasterIdLst>
  <p:sldIdLst>
    <p:sldId id="256" r:id="rId3"/>
    <p:sldId id="530" r:id="rId4"/>
    <p:sldId id="450" r:id="rId5"/>
    <p:sldId id="531" r:id="rId6"/>
    <p:sldId id="542" r:id="rId7"/>
    <p:sldId id="552" r:id="rId8"/>
    <p:sldId id="544" r:id="rId9"/>
    <p:sldId id="545" r:id="rId10"/>
    <p:sldId id="553" r:id="rId11"/>
    <p:sldId id="548" r:id="rId12"/>
    <p:sldId id="547" r:id="rId13"/>
    <p:sldId id="550" r:id="rId14"/>
    <p:sldId id="549" r:id="rId15"/>
    <p:sldId id="551" r:id="rId16"/>
    <p:sldId id="438" r:id="rId17"/>
    <p:sldId id="382" r:id="rId18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2" userDrawn="1">
          <p15:clr>
            <a:srgbClr val="A4A3A4"/>
          </p15:clr>
        </p15:guide>
        <p15:guide id="4" pos="5440" userDrawn="1">
          <p15:clr>
            <a:srgbClr val="A4A3A4"/>
          </p15:clr>
        </p15:guide>
        <p15:guide id="5" orient="horz" pos="480" userDrawn="1">
          <p15:clr>
            <a:srgbClr val="A4A3A4"/>
          </p15:clr>
        </p15:guide>
        <p15:guide id="6" orient="horz" pos="509" userDrawn="1">
          <p15:clr>
            <a:srgbClr val="A4A3A4"/>
          </p15:clr>
        </p15:guide>
        <p15:guide id="7" orient="horz" pos="2944" userDrawn="1">
          <p15:clr>
            <a:srgbClr val="A4A3A4"/>
          </p15:clr>
        </p15:guide>
        <p15:guide id="8" orient="horz" pos="2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BCE"/>
    <a:srgbClr val="92D050"/>
    <a:srgbClr val="FFFFFF"/>
    <a:srgbClr val="FFFCF3"/>
    <a:srgbClr val="0000FF"/>
    <a:srgbClr val="FF00FF"/>
    <a:srgbClr val="800000"/>
    <a:srgbClr val="E33884"/>
    <a:srgbClr val="6600CC"/>
    <a:srgbClr val="FF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3" autoAdjust="0"/>
    <p:restoredTop sz="96196" autoAdjust="0"/>
  </p:normalViewPr>
  <p:slideViewPr>
    <p:cSldViewPr snapToGrid="0">
      <p:cViewPr varScale="1">
        <p:scale>
          <a:sx n="149" d="100"/>
          <a:sy n="149" d="100"/>
        </p:scale>
        <p:origin x="312" y="114"/>
      </p:cViewPr>
      <p:guideLst>
        <p:guide orient="horz" pos="1711"/>
        <p:guide pos="2880"/>
        <p:guide pos="312"/>
        <p:guide pos="5440"/>
        <p:guide orient="horz" pos="480"/>
        <p:guide orient="horz" pos="509"/>
        <p:guide orient="horz" pos="2944"/>
        <p:guide orient="horz" pos="2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8478DDC-51BD-6491-5E92-BA69B72FFF8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1D9A71E-AD76-0D66-B45B-ADCCAE61D0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3DF40DEB-50D1-3EA8-F101-7A3146DE87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BCBF2244-AAF5-FB16-2AD8-DA2D528E0E88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57AF5C1C-162C-7AA7-BEF9-D139505194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73646A7A-FABF-482D-AE60-F94F22D111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72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F5A3E3F6-007B-9562-296A-985CA05988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2202B94-5E45-81F8-D173-862FD81E035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42393" y="125074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B4174C83-3FA9-6E8E-5D03-AF937E3E53F7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85B07FFA-7093-5C1B-D549-77B7B3EFE8E1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980DB4CE-0575-E7D9-FCC0-61209FD2F0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8C7114DC-2FD1-454E-9E1A-0779A00ED2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1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D5887C4-55EB-4D14-A719-F83A030B36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53941" y="207624"/>
            <a:ext cx="720000" cy="70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01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7FE4794A-F178-6DB6-5476-2BDD7F2162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D6F0CD30-7E87-D823-43BC-0D80DD9E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D203C12B-C853-63E9-05B4-B4A457419C8C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6940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1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312" userDrawn="1">
          <p15:clr>
            <a:srgbClr val="F26B43"/>
          </p15:clr>
        </p15:guide>
        <p15:guide id="4" pos="54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528" userDrawn="1">
          <p15:clr>
            <a:srgbClr val="F26B43"/>
          </p15:clr>
        </p15:guide>
        <p15:guide id="7" orient="horz" pos="2944" userDrawn="1">
          <p15:clr>
            <a:srgbClr val="F26B43"/>
          </p15:clr>
        </p15:guide>
        <p15:guide id="8" orient="horz" pos="2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>
            <a:extLst>
              <a:ext uri="{FF2B5EF4-FFF2-40B4-BE49-F238E27FC236}">
                <a16:creationId xmlns:a16="http://schemas.microsoft.com/office/drawing/2014/main" id="{655724D4-4C60-A164-53AE-372D3452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715" y="1472950"/>
            <a:ext cx="5361690" cy="10568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在教室里认一认</a:t>
            </a:r>
          </a:p>
        </p:txBody>
      </p:sp>
      <p:sp>
        <p:nvSpPr>
          <p:cNvPr id="10245" name="副标题 6">
            <a:extLst>
              <a:ext uri="{FF2B5EF4-FFF2-40B4-BE49-F238E27FC236}">
                <a16:creationId xmlns:a16="http://schemas.microsoft.com/office/drawing/2014/main" id="{85AE0421-5CE5-A206-E946-6DD5CADC5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0"/>
            <a:ext cx="21415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R·</a:t>
            </a:r>
            <a:r>
              <a:rPr lang="zh-CN" altLang="en-US" sz="2000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0F37A71-F656-FC9D-10DF-77155A932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67" y="41511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情景导入</a:t>
            </a:r>
          </a:p>
        </p:txBody>
      </p:sp>
      <p:sp>
        <p:nvSpPr>
          <p:cNvPr id="66" name="对话气泡: 圆角矩形 65">
            <a:extLst>
              <a:ext uri="{FF2B5EF4-FFF2-40B4-BE49-F238E27FC236}">
                <a16:creationId xmlns:a16="http://schemas.microsoft.com/office/drawing/2014/main" id="{D8C8D2C2-043F-7CAF-08FF-954A8EB06725}"/>
              </a:ext>
            </a:extLst>
          </p:cNvPr>
          <p:cNvSpPr/>
          <p:nvPr/>
        </p:nvSpPr>
        <p:spPr>
          <a:xfrm>
            <a:off x="1646665" y="1028660"/>
            <a:ext cx="4912525" cy="500773"/>
          </a:xfrm>
          <a:prstGeom prst="wedgeRoundRectCallout">
            <a:avLst>
              <a:gd name="adj1" fmla="val -54690"/>
              <a:gd name="adj2" fmla="val 4662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同学们，我们的教室在哪里呢？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C103A3F5-0339-552F-6CF4-10E1938DA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404" y="1717540"/>
            <a:ext cx="4744386" cy="3016974"/>
          </a:xfrm>
          <a:prstGeom prst="rect">
            <a:avLst/>
          </a:prstGeom>
        </p:spPr>
      </p:pic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26ACF9E2-B351-959F-2B92-CFEAD5ECDDEE}"/>
              </a:ext>
            </a:extLst>
          </p:cNvPr>
          <p:cNvGrpSpPr/>
          <p:nvPr/>
        </p:nvGrpSpPr>
        <p:grpSpPr>
          <a:xfrm>
            <a:off x="6415790" y="2139269"/>
            <a:ext cx="2383436" cy="1146748"/>
            <a:chOff x="6385810" y="2181068"/>
            <a:chExt cx="2383436" cy="1146748"/>
          </a:xfrm>
        </p:grpSpPr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A7A054D7-511B-3BFB-28D2-8CC971963CAB}"/>
                </a:ext>
              </a:extLst>
            </p:cNvPr>
            <p:cNvSpPr txBox="1"/>
            <p:nvPr/>
          </p:nvSpPr>
          <p:spPr>
            <a:xfrm>
              <a:off x="6408295" y="2181068"/>
              <a:ext cx="2360951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我在一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(3)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班，教室在第二层。</a:t>
              </a:r>
            </a:p>
          </p:txBody>
        </p:sp>
        <p:sp>
          <p:nvSpPr>
            <p:cNvPr id="136" name="矩形: 圆角 135">
              <a:extLst>
                <a:ext uri="{FF2B5EF4-FFF2-40B4-BE49-F238E27FC236}">
                  <a16:creationId xmlns:a16="http://schemas.microsoft.com/office/drawing/2014/main" id="{9B8BC120-F89D-399C-FED8-BA579CB7566A}"/>
                </a:ext>
              </a:extLst>
            </p:cNvPr>
            <p:cNvSpPr/>
            <p:nvPr/>
          </p:nvSpPr>
          <p:spPr>
            <a:xfrm>
              <a:off x="6385810" y="2218544"/>
              <a:ext cx="2248524" cy="1109272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8" name="图片 137">
            <a:extLst>
              <a:ext uri="{FF2B5EF4-FFF2-40B4-BE49-F238E27FC236}">
                <a16:creationId xmlns:a16="http://schemas.microsoft.com/office/drawing/2014/main" id="{A8B093B5-CE7A-4251-89E4-198AD322B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637" y="1054202"/>
            <a:ext cx="1310378" cy="2511220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5548EB44-5914-4787-85A4-3405CF02B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596" y="3380070"/>
            <a:ext cx="894068" cy="13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组合 164">
            <a:extLst>
              <a:ext uri="{FF2B5EF4-FFF2-40B4-BE49-F238E27FC236}">
                <a16:creationId xmlns:a16="http://schemas.microsoft.com/office/drawing/2014/main" id="{4545DE4D-4C69-A18A-BC9E-5C1099036DBA}"/>
              </a:ext>
            </a:extLst>
          </p:cNvPr>
          <p:cNvGrpSpPr/>
          <p:nvPr/>
        </p:nvGrpSpPr>
        <p:grpSpPr>
          <a:xfrm>
            <a:off x="4689239" y="982415"/>
            <a:ext cx="3094375" cy="1753144"/>
            <a:chOff x="4744825" y="818606"/>
            <a:chExt cx="3094375" cy="1753144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CFF520A0-AC90-DAF9-F035-42EEEC81FF90}"/>
                </a:ext>
              </a:extLst>
            </p:cNvPr>
            <p:cNvSpPr/>
            <p:nvPr/>
          </p:nvSpPr>
          <p:spPr>
            <a:xfrm>
              <a:off x="4744825" y="818606"/>
              <a:ext cx="3052224" cy="1753144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5D6C8FD-8176-E0B3-4250-51ED7A8D5974}"/>
                </a:ext>
              </a:extLst>
            </p:cNvPr>
            <p:cNvSpPr txBox="1"/>
            <p:nvPr/>
          </p:nvSpPr>
          <p:spPr>
            <a:xfrm>
              <a:off x="4823204" y="818606"/>
              <a:ext cx="3015996" cy="168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欢迎大家回到咱们的教室，从图片中你能获得哪些信息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176" name="Rectangle 16">
            <a:extLst>
              <a:ext uri="{FF2B5EF4-FFF2-40B4-BE49-F238E27FC236}">
                <a16:creationId xmlns:a16="http://schemas.microsoft.com/office/drawing/2014/main" id="{B6AF2897-06D2-F6B9-8709-EF39AADEB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新知探究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E0DC82B1-FE2A-9C79-300F-FD361E5A0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19" y="1229656"/>
            <a:ext cx="4086484" cy="2672182"/>
          </a:xfrm>
          <a:prstGeom prst="rect">
            <a:avLst/>
          </a:prstGeom>
        </p:spPr>
      </p:pic>
      <p:grpSp>
        <p:nvGrpSpPr>
          <p:cNvPr id="164" name="组合 163">
            <a:extLst>
              <a:ext uri="{FF2B5EF4-FFF2-40B4-BE49-F238E27FC236}">
                <a16:creationId xmlns:a16="http://schemas.microsoft.com/office/drawing/2014/main" id="{F2C40FF4-13DE-2B84-7A73-83DE55D9CEDF}"/>
              </a:ext>
            </a:extLst>
          </p:cNvPr>
          <p:cNvGrpSpPr/>
          <p:nvPr/>
        </p:nvGrpSpPr>
        <p:grpSpPr>
          <a:xfrm>
            <a:off x="5016123" y="3086604"/>
            <a:ext cx="3614058" cy="1210491"/>
            <a:chOff x="5242559" y="3196046"/>
            <a:chExt cx="3614058" cy="1210491"/>
          </a:xfrm>
        </p:grpSpPr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B610D880-F94F-A425-3406-4301ECC07175}"/>
                </a:ext>
              </a:extLst>
            </p:cNvPr>
            <p:cNvSpPr txBox="1"/>
            <p:nvPr/>
          </p:nvSpPr>
          <p:spPr>
            <a:xfrm>
              <a:off x="5312229" y="3196046"/>
              <a:ext cx="3544388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我们一年级有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个班，每个班都有一个班牌。</a:t>
              </a:r>
            </a:p>
          </p:txBody>
        </p:sp>
        <p:sp>
          <p:nvSpPr>
            <p:cNvPr id="163" name="矩形: 圆角 162">
              <a:extLst>
                <a:ext uri="{FF2B5EF4-FFF2-40B4-BE49-F238E27FC236}">
                  <a16:creationId xmlns:a16="http://schemas.microsoft.com/office/drawing/2014/main" id="{6FC3337B-96C5-F6ED-5AE3-56C517646145}"/>
                </a:ext>
              </a:extLst>
            </p:cNvPr>
            <p:cNvSpPr/>
            <p:nvPr/>
          </p:nvSpPr>
          <p:spPr>
            <a:xfrm>
              <a:off x="5242559" y="3213463"/>
              <a:ext cx="3544389" cy="1193074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" name="图片 101">
            <a:extLst>
              <a:ext uri="{FF2B5EF4-FFF2-40B4-BE49-F238E27FC236}">
                <a16:creationId xmlns:a16="http://schemas.microsoft.com/office/drawing/2014/main" id="{875CFCFD-16C9-4B89-BA20-6CEAF517A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67" y="683073"/>
            <a:ext cx="1191253" cy="2282927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08839E87-B30F-4D31-ADAB-A9BDDC9714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745" y="3177517"/>
            <a:ext cx="1131266" cy="1472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8248ECA7-46C6-C286-842C-8BF33E8F39BB}"/>
              </a:ext>
            </a:extLst>
          </p:cNvPr>
          <p:cNvSpPr/>
          <p:nvPr/>
        </p:nvSpPr>
        <p:spPr>
          <a:xfrm>
            <a:off x="3039292" y="914400"/>
            <a:ext cx="4632960" cy="3526971"/>
          </a:xfrm>
          <a:prstGeom prst="roundRect">
            <a:avLst/>
          </a:prstGeom>
          <a:solidFill>
            <a:schemeClr val="accent5">
              <a:lumMod val="40000"/>
              <a:lumOff val="6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16">
            <a:extLst>
              <a:ext uri="{FF2B5EF4-FFF2-40B4-BE49-F238E27FC236}">
                <a16:creationId xmlns:a16="http://schemas.microsoft.com/office/drawing/2014/main" id="{7FEDE64A-8ACA-41EA-D7AE-3714B9668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游戏时间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C95B755F-04E6-40B4-E9B8-D23DC5E192B3}"/>
              </a:ext>
            </a:extLst>
          </p:cNvPr>
          <p:cNvSpPr txBox="1"/>
          <p:nvPr/>
        </p:nvSpPr>
        <p:spPr>
          <a:xfrm>
            <a:off x="4052487" y="1178927"/>
            <a:ext cx="2194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我说你做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3DB4788-E231-3418-9644-3BF0530A148A}"/>
              </a:ext>
            </a:extLst>
          </p:cNvPr>
          <p:cNvSpPr txBox="1"/>
          <p:nvPr/>
        </p:nvSpPr>
        <p:spPr>
          <a:xfrm>
            <a:off x="3395798" y="1879090"/>
            <a:ext cx="3919947" cy="20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上拍拍、下拍拍，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前拍拍、后拍拍，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左拍拍、右拍拍。</a:t>
            </a: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0BD1FBC6-8D30-4F55-B5AD-ACC9D3BFA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28914" y="959632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5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AFAE8D2B-BC9E-4254-BC5A-7966BD166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6" y="838200"/>
            <a:ext cx="2903472" cy="3642676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CD8F6499-2E93-8F68-5D97-1579A4149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认识左右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2351EC7D-BF5C-8504-E993-DB1CCFBEB683}"/>
              </a:ext>
            </a:extLst>
          </p:cNvPr>
          <p:cNvSpPr/>
          <p:nvPr/>
        </p:nvSpPr>
        <p:spPr>
          <a:xfrm>
            <a:off x="2268729" y="2669889"/>
            <a:ext cx="1133475" cy="723900"/>
          </a:xfrm>
          <a:prstGeom prst="wedgeRoundRectCallout">
            <a:avLst>
              <a:gd name="adj1" fmla="val 74212"/>
              <a:gd name="adj2" fmla="val 4980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左手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7884B71E-ECF3-05BA-A184-917CAC33A6CD}"/>
              </a:ext>
            </a:extLst>
          </p:cNvPr>
          <p:cNvSpPr/>
          <p:nvPr/>
        </p:nvSpPr>
        <p:spPr>
          <a:xfrm>
            <a:off x="4997450" y="2571750"/>
            <a:ext cx="1133475" cy="723900"/>
          </a:xfrm>
          <a:prstGeom prst="wedgeRoundRectCallout">
            <a:avLst>
              <a:gd name="adj1" fmla="val -71768"/>
              <a:gd name="adj2" fmla="val 6052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右手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E3728759-C568-77C7-6F21-A55680B3DECE}"/>
              </a:ext>
            </a:extLst>
          </p:cNvPr>
          <p:cNvCxnSpPr>
            <a:cxnSpLocks/>
          </p:cNvCxnSpPr>
          <p:nvPr/>
        </p:nvCxnSpPr>
        <p:spPr>
          <a:xfrm flipV="1">
            <a:off x="5983633" y="1562100"/>
            <a:ext cx="547342" cy="9579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FFE4228-D61D-818C-AE9B-1FAD9F5C4084}"/>
              </a:ext>
            </a:extLst>
          </p:cNvPr>
          <p:cNvGrpSpPr/>
          <p:nvPr/>
        </p:nvGrpSpPr>
        <p:grpSpPr>
          <a:xfrm>
            <a:off x="377825" y="1314450"/>
            <a:ext cx="1200150" cy="504825"/>
            <a:chOff x="657225" y="1314450"/>
            <a:chExt cx="1200150" cy="50482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49207FE-7E9B-E068-5EBE-1B22AE3C9B7E}"/>
                </a:ext>
              </a:extLst>
            </p:cNvPr>
            <p:cNvSpPr txBox="1"/>
            <p:nvPr/>
          </p:nvSpPr>
          <p:spPr>
            <a:xfrm>
              <a:off x="657225" y="1331267"/>
              <a:ext cx="1200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扶碗</a:t>
              </a: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DCCBF94B-B349-1D33-E811-6EC8EA151E84}"/>
                </a:ext>
              </a:extLst>
            </p:cNvPr>
            <p:cNvSpPr/>
            <p:nvPr/>
          </p:nvSpPr>
          <p:spPr>
            <a:xfrm>
              <a:off x="800100" y="1314450"/>
              <a:ext cx="914400" cy="5048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DE6C338-373E-D78C-DF68-0A18E4A593B3}"/>
              </a:ext>
            </a:extLst>
          </p:cNvPr>
          <p:cNvGrpSpPr/>
          <p:nvPr/>
        </p:nvGrpSpPr>
        <p:grpSpPr>
          <a:xfrm>
            <a:off x="6502400" y="1181100"/>
            <a:ext cx="2114550" cy="504825"/>
            <a:chOff x="729503" y="1314450"/>
            <a:chExt cx="1959068" cy="50482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9CF340E-E2F3-B8AD-F3A7-BD300208EE7A}"/>
                </a:ext>
              </a:extLst>
            </p:cNvPr>
            <p:cNvSpPr txBox="1"/>
            <p:nvPr/>
          </p:nvSpPr>
          <p:spPr>
            <a:xfrm>
              <a:off x="729503" y="1334436"/>
              <a:ext cx="19590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拿勺子吃饭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ECDE0474-867B-330F-EA91-0F9C02886A43}"/>
                </a:ext>
              </a:extLst>
            </p:cNvPr>
            <p:cNvSpPr/>
            <p:nvPr/>
          </p:nvSpPr>
          <p:spPr>
            <a:xfrm>
              <a:off x="800100" y="1314450"/>
              <a:ext cx="1817874" cy="5048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5AD5A80B-E3F3-5EFC-C949-DD13E908EE97}"/>
              </a:ext>
            </a:extLst>
          </p:cNvPr>
          <p:cNvCxnSpPr>
            <a:cxnSpLocks/>
          </p:cNvCxnSpPr>
          <p:nvPr/>
        </p:nvCxnSpPr>
        <p:spPr>
          <a:xfrm flipH="1" flipV="1">
            <a:off x="1463675" y="1819275"/>
            <a:ext cx="923925" cy="8191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5EFD6C2-7DFA-8120-1F7F-BF0968BE2D7F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6130925" y="2543176"/>
            <a:ext cx="609600" cy="3905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4E81784-6DD5-1064-98F5-DA1346605C41}"/>
              </a:ext>
            </a:extLst>
          </p:cNvPr>
          <p:cNvGrpSpPr/>
          <p:nvPr/>
        </p:nvGrpSpPr>
        <p:grpSpPr>
          <a:xfrm>
            <a:off x="6747348" y="2305050"/>
            <a:ext cx="2114550" cy="504825"/>
            <a:chOff x="771123" y="1314450"/>
            <a:chExt cx="1959068" cy="504825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D08AF24-7A0F-1360-30F2-D219F7820231}"/>
                </a:ext>
              </a:extLst>
            </p:cNvPr>
            <p:cNvSpPr txBox="1"/>
            <p:nvPr/>
          </p:nvSpPr>
          <p:spPr>
            <a:xfrm>
              <a:off x="771123" y="1343493"/>
              <a:ext cx="19590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举手回答问题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35302C9C-4C86-873C-9339-679CA9CC93F3}"/>
                </a:ext>
              </a:extLst>
            </p:cNvPr>
            <p:cNvSpPr/>
            <p:nvPr/>
          </p:nvSpPr>
          <p:spPr>
            <a:xfrm>
              <a:off x="800100" y="1314450"/>
              <a:ext cx="1817874" cy="5048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58AAFB05-7417-48CF-75C9-379963482D82}"/>
              </a:ext>
            </a:extLst>
          </p:cNvPr>
          <p:cNvCxnSpPr>
            <a:cxnSpLocks/>
          </p:cNvCxnSpPr>
          <p:nvPr/>
        </p:nvCxnSpPr>
        <p:spPr>
          <a:xfrm>
            <a:off x="6124575" y="3295650"/>
            <a:ext cx="590550" cy="3619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36B0D73-68D2-F477-3A93-0B320D96D37E}"/>
              </a:ext>
            </a:extLst>
          </p:cNvPr>
          <p:cNvGrpSpPr/>
          <p:nvPr/>
        </p:nvGrpSpPr>
        <p:grpSpPr>
          <a:xfrm>
            <a:off x="6759575" y="3467100"/>
            <a:ext cx="1065521" cy="504825"/>
            <a:chOff x="800100" y="1314450"/>
            <a:chExt cx="987173" cy="50482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15BA596-D838-57DD-C65B-2D0864567E55}"/>
                </a:ext>
              </a:extLst>
            </p:cNvPr>
            <p:cNvSpPr txBox="1"/>
            <p:nvPr/>
          </p:nvSpPr>
          <p:spPr>
            <a:xfrm>
              <a:off x="831271" y="1335391"/>
              <a:ext cx="9560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写字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AB098148-627F-507C-F41D-7C90D0F471C7}"/>
                </a:ext>
              </a:extLst>
            </p:cNvPr>
            <p:cNvSpPr/>
            <p:nvPr/>
          </p:nvSpPr>
          <p:spPr>
            <a:xfrm>
              <a:off x="800100" y="1314450"/>
              <a:ext cx="823632" cy="504825"/>
            </a:xfrm>
            <a:prstGeom prst="roundRect">
              <a:avLst/>
            </a:prstGeom>
            <a:noFill/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6825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67AED22-9598-4961-9E6C-5FE8F0FDF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6" y="838200"/>
            <a:ext cx="2903472" cy="3642676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AF5201EB-64A8-414E-8EFB-3EA68AD3C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122" y="402936"/>
            <a:ext cx="39737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找一找左右好朋友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4A08D974-AF82-4473-A370-0C18EE27F089}"/>
              </a:ext>
            </a:extLst>
          </p:cNvPr>
          <p:cNvSpPr/>
          <p:nvPr/>
        </p:nvSpPr>
        <p:spPr>
          <a:xfrm>
            <a:off x="1768191" y="1551722"/>
            <a:ext cx="1133475" cy="468147"/>
          </a:xfrm>
          <a:prstGeom prst="wedgeRoundRectCallout">
            <a:avLst>
              <a:gd name="adj1" fmla="val 103700"/>
              <a:gd name="adj2" fmla="val 4048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左耳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77C571F1-347B-4D78-A831-A2C408682554}"/>
              </a:ext>
            </a:extLst>
          </p:cNvPr>
          <p:cNvSpPr/>
          <p:nvPr/>
        </p:nvSpPr>
        <p:spPr>
          <a:xfrm>
            <a:off x="2334928" y="2115733"/>
            <a:ext cx="1133475" cy="468147"/>
          </a:xfrm>
          <a:prstGeom prst="wedgeRoundRectCallout">
            <a:avLst>
              <a:gd name="adj1" fmla="val 87921"/>
              <a:gd name="adj2" fmla="val 4489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左肩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B5DF7EF2-C0F2-4B12-BDFE-F89007275198}"/>
              </a:ext>
            </a:extLst>
          </p:cNvPr>
          <p:cNvSpPr/>
          <p:nvPr/>
        </p:nvSpPr>
        <p:spPr>
          <a:xfrm>
            <a:off x="772525" y="2549715"/>
            <a:ext cx="1472483" cy="468147"/>
          </a:xfrm>
          <a:prstGeom prst="wedgeRoundRectCallout">
            <a:avLst>
              <a:gd name="adj1" fmla="val 151374"/>
              <a:gd name="adj2" fmla="val 4582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左胳膊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D38757A-62DD-455E-B93B-093E551A7260}"/>
              </a:ext>
            </a:extLst>
          </p:cNvPr>
          <p:cNvSpPr/>
          <p:nvPr/>
        </p:nvSpPr>
        <p:spPr>
          <a:xfrm>
            <a:off x="2245008" y="3135761"/>
            <a:ext cx="1133475" cy="468147"/>
          </a:xfrm>
          <a:prstGeom prst="wedgeRoundRectCallout">
            <a:avLst>
              <a:gd name="adj1" fmla="val 83606"/>
              <a:gd name="adj2" fmla="val 436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左手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4B739D8-41B8-4713-B952-CE0EA50F417D}"/>
              </a:ext>
            </a:extLst>
          </p:cNvPr>
          <p:cNvSpPr/>
          <p:nvPr/>
        </p:nvSpPr>
        <p:spPr>
          <a:xfrm>
            <a:off x="2305595" y="3711902"/>
            <a:ext cx="1133475" cy="468147"/>
          </a:xfrm>
          <a:prstGeom prst="wedgeRoundRectCallout">
            <a:avLst>
              <a:gd name="adj1" fmla="val 94168"/>
              <a:gd name="adj2" fmla="val 279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左腿</a:t>
            </a: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10C46C12-AC85-4E7E-97DE-4AD29B235F1A}"/>
              </a:ext>
            </a:extLst>
          </p:cNvPr>
          <p:cNvSpPr/>
          <p:nvPr/>
        </p:nvSpPr>
        <p:spPr>
          <a:xfrm>
            <a:off x="2543270" y="4277651"/>
            <a:ext cx="1133475" cy="468147"/>
          </a:xfrm>
          <a:prstGeom prst="wedgeRoundRectCallout">
            <a:avLst>
              <a:gd name="adj1" fmla="val 82127"/>
              <a:gd name="adj2" fmla="val -42188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左脚</a:t>
            </a: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B451EFF4-8059-4339-848C-21820FFDC540}"/>
              </a:ext>
            </a:extLst>
          </p:cNvPr>
          <p:cNvSpPr/>
          <p:nvPr/>
        </p:nvSpPr>
        <p:spPr>
          <a:xfrm>
            <a:off x="5853112" y="1551722"/>
            <a:ext cx="1133475" cy="468147"/>
          </a:xfrm>
          <a:prstGeom prst="wedgeRoundRectCallout">
            <a:avLst>
              <a:gd name="adj1" fmla="val -125674"/>
              <a:gd name="adj2" fmla="val 6526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右耳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6D8CD089-491D-4032-88AE-A1D0B066054A}"/>
              </a:ext>
            </a:extLst>
          </p:cNvPr>
          <p:cNvSpPr/>
          <p:nvPr/>
        </p:nvSpPr>
        <p:spPr>
          <a:xfrm>
            <a:off x="5217428" y="2115733"/>
            <a:ext cx="1133475" cy="468147"/>
          </a:xfrm>
          <a:prstGeom prst="wedgeRoundRectCallout">
            <a:avLst>
              <a:gd name="adj1" fmla="val -117372"/>
              <a:gd name="adj2" fmla="val 4489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右肩</a:t>
            </a:r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406656C2-D23A-4091-841E-992A399F3DF8}"/>
              </a:ext>
            </a:extLst>
          </p:cNvPr>
          <p:cNvSpPr/>
          <p:nvPr/>
        </p:nvSpPr>
        <p:spPr>
          <a:xfrm>
            <a:off x="6531880" y="2549715"/>
            <a:ext cx="1472483" cy="468147"/>
          </a:xfrm>
          <a:prstGeom prst="wedgeRoundRectCallout">
            <a:avLst>
              <a:gd name="adj1" fmla="val -177659"/>
              <a:gd name="adj2" fmla="val 34165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右胳膊</a:t>
            </a: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9306AAD9-8A32-4134-91C3-DB49A11B316E}"/>
              </a:ext>
            </a:extLst>
          </p:cNvPr>
          <p:cNvSpPr/>
          <p:nvPr/>
        </p:nvSpPr>
        <p:spPr>
          <a:xfrm>
            <a:off x="5058561" y="3135761"/>
            <a:ext cx="1133475" cy="468147"/>
          </a:xfrm>
          <a:prstGeom prst="wedgeRoundRectCallout">
            <a:avLst>
              <a:gd name="adj1" fmla="val -84963"/>
              <a:gd name="adj2" fmla="val 1602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右手</a:t>
            </a: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ABD6ADBB-A0DA-4A40-B5FF-728565D607E6}"/>
              </a:ext>
            </a:extLst>
          </p:cNvPr>
          <p:cNvSpPr/>
          <p:nvPr/>
        </p:nvSpPr>
        <p:spPr>
          <a:xfrm>
            <a:off x="5257456" y="3711902"/>
            <a:ext cx="1133475" cy="468147"/>
          </a:xfrm>
          <a:prstGeom prst="wedgeRoundRectCallout">
            <a:avLst>
              <a:gd name="adj1" fmla="val -123165"/>
              <a:gd name="adj2" fmla="val 1445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右腿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ABDBA6DA-8BB3-402B-8E85-5F96FD8F2A76}"/>
              </a:ext>
            </a:extLst>
          </p:cNvPr>
          <p:cNvSpPr/>
          <p:nvPr/>
        </p:nvSpPr>
        <p:spPr>
          <a:xfrm>
            <a:off x="4687935" y="4277651"/>
            <a:ext cx="1133475" cy="468147"/>
          </a:xfrm>
          <a:prstGeom prst="wedgeRoundRectCallout">
            <a:avLst>
              <a:gd name="adj1" fmla="val -75003"/>
              <a:gd name="adj2" fmla="val -3927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</a:rPr>
              <a:t>右脚</a:t>
            </a:r>
          </a:p>
        </p:txBody>
      </p:sp>
    </p:spTree>
    <p:extLst>
      <p:ext uri="{BB962C8B-B14F-4D97-AF65-F5344CB8AC3E}">
        <p14:creationId xmlns:p14="http://schemas.microsoft.com/office/powerpoint/2010/main" val="184516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2B070F7-8E55-45CB-A11C-201F25964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6" y="838200"/>
            <a:ext cx="2903472" cy="3642676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D5F53B8E-EC92-33DF-65BB-425D90F2B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认识上下</a:t>
            </a: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9EC1F78B-0782-3459-E120-CFCBE418DCA0}"/>
              </a:ext>
            </a:extLst>
          </p:cNvPr>
          <p:cNvSpPr/>
          <p:nvPr/>
        </p:nvSpPr>
        <p:spPr>
          <a:xfrm>
            <a:off x="4371975" y="313899"/>
            <a:ext cx="2200275" cy="1000551"/>
          </a:xfrm>
          <a:prstGeom prst="wedgeRoundRectCallout">
            <a:avLst>
              <a:gd name="adj1" fmla="val -40746"/>
              <a:gd name="adj2" fmla="val 6805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头顶的方向是上面。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C9E45091-EF4A-E104-3E4E-CC1D11E9F14F}"/>
              </a:ext>
            </a:extLst>
          </p:cNvPr>
          <p:cNvSpPr/>
          <p:nvPr/>
        </p:nvSpPr>
        <p:spPr>
          <a:xfrm>
            <a:off x="1355535" y="3512030"/>
            <a:ext cx="2200275" cy="968846"/>
          </a:xfrm>
          <a:prstGeom prst="wedgeRoundRectCallout">
            <a:avLst>
              <a:gd name="adj1" fmla="val 72202"/>
              <a:gd name="adj2" fmla="val 3666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脚踩的方向是下面。</a:t>
            </a:r>
          </a:p>
        </p:txBody>
      </p:sp>
    </p:spTree>
    <p:extLst>
      <p:ext uri="{BB962C8B-B14F-4D97-AF65-F5344CB8AC3E}">
        <p14:creationId xmlns:p14="http://schemas.microsoft.com/office/powerpoint/2010/main" val="196133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AB26E5CF-D0E7-1B88-2E33-96BD6D70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认识前后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F168F16B-1216-B233-3D62-44890FE82739}"/>
              </a:ext>
            </a:extLst>
          </p:cNvPr>
          <p:cNvSpPr/>
          <p:nvPr/>
        </p:nvSpPr>
        <p:spPr>
          <a:xfrm>
            <a:off x="5599279" y="1084997"/>
            <a:ext cx="2282304" cy="1110586"/>
          </a:xfrm>
          <a:prstGeom prst="wedgeRoundRectCallout">
            <a:avLst>
              <a:gd name="adj1" fmla="val -88884"/>
              <a:gd name="adj2" fmla="val 8403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面对的方向是前面。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36B3799-9450-4234-B47F-061C7922E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6" y="838200"/>
            <a:ext cx="2903472" cy="3642676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3A4F770-3005-44ED-BDD2-0FDA6B300C06}"/>
              </a:ext>
            </a:extLst>
          </p:cNvPr>
          <p:cNvSpPr/>
          <p:nvPr/>
        </p:nvSpPr>
        <p:spPr>
          <a:xfrm>
            <a:off x="1131672" y="2297089"/>
            <a:ext cx="2399447" cy="1067084"/>
          </a:xfrm>
          <a:prstGeom prst="wedgeRoundRectCallout">
            <a:avLst>
              <a:gd name="adj1" fmla="val 76453"/>
              <a:gd name="adj2" fmla="val 2099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背对的方向是后面。</a:t>
            </a:r>
          </a:p>
        </p:txBody>
      </p:sp>
    </p:spTree>
    <p:extLst>
      <p:ext uri="{BB962C8B-B14F-4D97-AF65-F5344CB8AC3E}">
        <p14:creationId xmlns:p14="http://schemas.microsoft.com/office/powerpoint/2010/main" val="274821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1EB7F911-D358-4C86-8B5F-53A613B98414}"/>
              </a:ext>
            </a:extLst>
          </p:cNvPr>
          <p:cNvSpPr/>
          <p:nvPr/>
        </p:nvSpPr>
        <p:spPr>
          <a:xfrm>
            <a:off x="2483263" y="3543161"/>
            <a:ext cx="4044906" cy="693313"/>
          </a:xfrm>
          <a:custGeom>
            <a:avLst/>
            <a:gdLst>
              <a:gd name="connsiteX0" fmla="*/ 902218 w 902017"/>
              <a:gd name="connsiteY0" fmla="*/ -673 h 166496"/>
              <a:gd name="connsiteX1" fmla="*/ 698383 w 902017"/>
              <a:gd name="connsiteY1" fmla="*/ 165823 h 166496"/>
              <a:gd name="connsiteX2" fmla="*/ 201 w 902017"/>
              <a:gd name="connsiteY2" fmla="*/ 165823 h 166496"/>
              <a:gd name="connsiteX3" fmla="*/ 208893 w 902017"/>
              <a:gd name="connsiteY3" fmla="*/ -673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2017" h="166496">
                <a:moveTo>
                  <a:pt x="902218" y="-673"/>
                </a:moveTo>
                <a:cubicBezTo>
                  <a:pt x="894693" y="11709"/>
                  <a:pt x="698383" y="165823"/>
                  <a:pt x="698383" y="165823"/>
                </a:cubicBezTo>
                <a:lnTo>
                  <a:pt x="201" y="165823"/>
                </a:lnTo>
                <a:lnTo>
                  <a:pt x="208893" y="-6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052FCB46-47CA-4F72-80AF-EA1E6BD457EC}"/>
              </a:ext>
            </a:extLst>
          </p:cNvPr>
          <p:cNvSpPr/>
          <p:nvPr/>
        </p:nvSpPr>
        <p:spPr>
          <a:xfrm>
            <a:off x="2478438" y="676144"/>
            <a:ext cx="963306" cy="3562481"/>
          </a:xfrm>
          <a:custGeom>
            <a:avLst/>
            <a:gdLst>
              <a:gd name="connsiteX0" fmla="*/ 213741 w 213740"/>
              <a:gd name="connsiteY0" fmla="*/ 695706 h 854773"/>
              <a:gd name="connsiteX1" fmla="*/ 213741 w 213740"/>
              <a:gd name="connsiteY1" fmla="*/ 0 h 854773"/>
              <a:gd name="connsiteX2" fmla="*/ 9906 w 213740"/>
              <a:gd name="connsiteY2" fmla="*/ 166497 h 854773"/>
              <a:gd name="connsiteX3" fmla="*/ 0 w 213740"/>
              <a:gd name="connsiteY3" fmla="*/ 854774 h 854773"/>
              <a:gd name="connsiteX4" fmla="*/ 213741 w 213740"/>
              <a:gd name="connsiteY4" fmla="*/ 695706 h 854773"/>
              <a:gd name="connsiteX0" fmla="*/ 213741 w 213741"/>
              <a:gd name="connsiteY0" fmla="*/ 695706 h 854774"/>
              <a:gd name="connsiteX1" fmla="*/ 213741 w 213741"/>
              <a:gd name="connsiteY1" fmla="*/ 0 h 854774"/>
              <a:gd name="connsiteX2" fmla="*/ 9906 w 213741"/>
              <a:gd name="connsiteY2" fmla="*/ 164300 h 854774"/>
              <a:gd name="connsiteX3" fmla="*/ 0 w 213741"/>
              <a:gd name="connsiteY3" fmla="*/ 854774 h 854774"/>
              <a:gd name="connsiteX4" fmla="*/ 213741 w 213741"/>
              <a:gd name="connsiteY4" fmla="*/ 695706 h 854774"/>
              <a:gd name="connsiteX0" fmla="*/ 214818 w 214818"/>
              <a:gd name="connsiteY0" fmla="*/ 695706 h 854774"/>
              <a:gd name="connsiteX1" fmla="*/ 214818 w 214818"/>
              <a:gd name="connsiteY1" fmla="*/ 0 h 854774"/>
              <a:gd name="connsiteX2" fmla="*/ 0 w 214818"/>
              <a:gd name="connsiteY2" fmla="*/ 166497 h 854774"/>
              <a:gd name="connsiteX3" fmla="*/ 1077 w 214818"/>
              <a:gd name="connsiteY3" fmla="*/ 854774 h 854774"/>
              <a:gd name="connsiteX4" fmla="*/ 214818 w 214818"/>
              <a:gd name="connsiteY4" fmla="*/ 695706 h 8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18" h="854774">
                <a:moveTo>
                  <a:pt x="214818" y="695706"/>
                </a:moveTo>
                <a:lnTo>
                  <a:pt x="214818" y="0"/>
                </a:lnTo>
                <a:lnTo>
                  <a:pt x="0" y="166497"/>
                </a:lnTo>
                <a:lnTo>
                  <a:pt x="1077" y="854774"/>
                </a:lnTo>
                <a:lnTo>
                  <a:pt x="214818" y="695706"/>
                </a:lnTo>
                <a:close/>
              </a:path>
            </a:pathLst>
          </a:custGeom>
          <a:solidFill>
            <a:schemeClr val="accent4"/>
          </a:solidFill>
          <a:ln w="411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71084D2-C1A2-4A70-B085-35B020CB5C60}"/>
              </a:ext>
            </a:extLst>
          </p:cNvPr>
          <p:cNvSpPr/>
          <p:nvPr/>
        </p:nvSpPr>
        <p:spPr>
          <a:xfrm>
            <a:off x="3441744" y="674732"/>
            <a:ext cx="3086425" cy="2907805"/>
          </a:xfrm>
          <a:custGeom>
            <a:avLst/>
            <a:gdLst>
              <a:gd name="connsiteX0" fmla="*/ 0 w 688276"/>
              <a:gd name="connsiteY0" fmla="*/ 0 h 688276"/>
              <a:gd name="connsiteX1" fmla="*/ 688277 w 688276"/>
              <a:gd name="connsiteY1" fmla="*/ 0 h 688276"/>
              <a:gd name="connsiteX2" fmla="*/ 688277 w 688276"/>
              <a:gd name="connsiteY2" fmla="*/ 688277 h 688276"/>
              <a:gd name="connsiteX3" fmla="*/ 0 w 688276"/>
              <a:gd name="connsiteY3" fmla="*/ 688277 h 68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276" h="688276">
                <a:moveTo>
                  <a:pt x="0" y="0"/>
                </a:moveTo>
                <a:lnTo>
                  <a:pt x="688277" y="0"/>
                </a:lnTo>
                <a:lnTo>
                  <a:pt x="688277" y="688277"/>
                </a:lnTo>
                <a:lnTo>
                  <a:pt x="0" y="688277"/>
                </a:lnTo>
                <a:close/>
              </a:path>
            </a:pathLst>
          </a:cu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E3A4C64-3BD8-42F3-98D0-F0286F3F9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6" y="838200"/>
            <a:ext cx="2903472" cy="3642676"/>
          </a:xfrm>
          <a:prstGeom prst="rect">
            <a:avLst/>
          </a:prstGeom>
        </p:spPr>
      </p:pic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B54EBE84-E471-4A18-ACC2-8B1B16983ABD}"/>
              </a:ext>
            </a:extLst>
          </p:cNvPr>
          <p:cNvSpPr/>
          <p:nvPr/>
        </p:nvSpPr>
        <p:spPr>
          <a:xfrm>
            <a:off x="5564863" y="676144"/>
            <a:ext cx="963306" cy="3562481"/>
          </a:xfrm>
          <a:custGeom>
            <a:avLst/>
            <a:gdLst>
              <a:gd name="connsiteX0" fmla="*/ 213741 w 213740"/>
              <a:gd name="connsiteY0" fmla="*/ 695706 h 854773"/>
              <a:gd name="connsiteX1" fmla="*/ 213741 w 213740"/>
              <a:gd name="connsiteY1" fmla="*/ 0 h 854773"/>
              <a:gd name="connsiteX2" fmla="*/ 9906 w 213740"/>
              <a:gd name="connsiteY2" fmla="*/ 166497 h 854773"/>
              <a:gd name="connsiteX3" fmla="*/ 0 w 213740"/>
              <a:gd name="connsiteY3" fmla="*/ 854774 h 854773"/>
              <a:gd name="connsiteX4" fmla="*/ 213741 w 213740"/>
              <a:gd name="connsiteY4" fmla="*/ 695706 h 854773"/>
              <a:gd name="connsiteX0" fmla="*/ 213741 w 213741"/>
              <a:gd name="connsiteY0" fmla="*/ 695706 h 854774"/>
              <a:gd name="connsiteX1" fmla="*/ 213741 w 213741"/>
              <a:gd name="connsiteY1" fmla="*/ 0 h 854774"/>
              <a:gd name="connsiteX2" fmla="*/ 9906 w 213741"/>
              <a:gd name="connsiteY2" fmla="*/ 164300 h 854774"/>
              <a:gd name="connsiteX3" fmla="*/ 0 w 213741"/>
              <a:gd name="connsiteY3" fmla="*/ 854774 h 854774"/>
              <a:gd name="connsiteX4" fmla="*/ 213741 w 213741"/>
              <a:gd name="connsiteY4" fmla="*/ 695706 h 854774"/>
              <a:gd name="connsiteX0" fmla="*/ 214818 w 214818"/>
              <a:gd name="connsiteY0" fmla="*/ 695706 h 854774"/>
              <a:gd name="connsiteX1" fmla="*/ 214818 w 214818"/>
              <a:gd name="connsiteY1" fmla="*/ 0 h 854774"/>
              <a:gd name="connsiteX2" fmla="*/ 0 w 214818"/>
              <a:gd name="connsiteY2" fmla="*/ 166497 h 854774"/>
              <a:gd name="connsiteX3" fmla="*/ 1077 w 214818"/>
              <a:gd name="connsiteY3" fmla="*/ 854774 h 854774"/>
              <a:gd name="connsiteX4" fmla="*/ 214818 w 214818"/>
              <a:gd name="connsiteY4" fmla="*/ 695706 h 8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18" h="854774">
                <a:moveTo>
                  <a:pt x="214818" y="695706"/>
                </a:moveTo>
                <a:lnTo>
                  <a:pt x="214818" y="0"/>
                </a:lnTo>
                <a:lnTo>
                  <a:pt x="0" y="166497"/>
                </a:lnTo>
                <a:lnTo>
                  <a:pt x="1077" y="854774"/>
                </a:lnTo>
                <a:lnTo>
                  <a:pt x="214818" y="695706"/>
                </a:lnTo>
                <a:close/>
              </a:path>
            </a:pathLst>
          </a:custGeom>
          <a:solidFill>
            <a:srgbClr val="00B0F0"/>
          </a:solidFill>
          <a:ln w="411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E230FD0B-C6C0-45ED-B428-58F4E5C6BEA3}"/>
              </a:ext>
            </a:extLst>
          </p:cNvPr>
          <p:cNvSpPr/>
          <p:nvPr/>
        </p:nvSpPr>
        <p:spPr>
          <a:xfrm>
            <a:off x="2483263" y="666611"/>
            <a:ext cx="4044906" cy="693313"/>
          </a:xfrm>
          <a:custGeom>
            <a:avLst/>
            <a:gdLst>
              <a:gd name="connsiteX0" fmla="*/ 902218 w 902017"/>
              <a:gd name="connsiteY0" fmla="*/ -673 h 166496"/>
              <a:gd name="connsiteX1" fmla="*/ 698383 w 902017"/>
              <a:gd name="connsiteY1" fmla="*/ 165823 h 166496"/>
              <a:gd name="connsiteX2" fmla="*/ 201 w 902017"/>
              <a:gd name="connsiteY2" fmla="*/ 165823 h 166496"/>
              <a:gd name="connsiteX3" fmla="*/ 208893 w 902017"/>
              <a:gd name="connsiteY3" fmla="*/ -673 h 16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2017" h="166496">
                <a:moveTo>
                  <a:pt x="902218" y="-673"/>
                </a:moveTo>
                <a:cubicBezTo>
                  <a:pt x="894693" y="11709"/>
                  <a:pt x="698383" y="165823"/>
                  <a:pt x="698383" y="165823"/>
                </a:cubicBezTo>
                <a:lnTo>
                  <a:pt x="201" y="165823"/>
                </a:lnTo>
                <a:lnTo>
                  <a:pt x="208893" y="-6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CAA01863-2F4F-4551-911A-CA487979C836}"/>
              </a:ext>
            </a:extLst>
          </p:cNvPr>
          <p:cNvSpPr/>
          <p:nvPr/>
        </p:nvSpPr>
        <p:spPr>
          <a:xfrm>
            <a:off x="2478438" y="2457384"/>
            <a:ext cx="3086425" cy="1057266"/>
          </a:xfrm>
          <a:custGeom>
            <a:avLst/>
            <a:gdLst>
              <a:gd name="connsiteX0" fmla="*/ 0 w 688276"/>
              <a:gd name="connsiteY0" fmla="*/ 0 h 688276"/>
              <a:gd name="connsiteX1" fmla="*/ 688277 w 688276"/>
              <a:gd name="connsiteY1" fmla="*/ 0 h 688276"/>
              <a:gd name="connsiteX2" fmla="*/ 688277 w 688276"/>
              <a:gd name="connsiteY2" fmla="*/ 688277 h 688276"/>
              <a:gd name="connsiteX3" fmla="*/ 0 w 688276"/>
              <a:gd name="connsiteY3" fmla="*/ 688277 h 68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276" h="688276">
                <a:moveTo>
                  <a:pt x="0" y="0"/>
                </a:moveTo>
                <a:lnTo>
                  <a:pt x="688277" y="0"/>
                </a:lnTo>
                <a:lnTo>
                  <a:pt x="688277" y="688277"/>
                </a:lnTo>
                <a:lnTo>
                  <a:pt x="0" y="688277"/>
                </a:lnTo>
                <a:close/>
              </a:path>
            </a:pathLst>
          </a:custGeom>
          <a:solidFill>
            <a:srgbClr val="82CEFF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ABCB6D-A0B1-4FCD-9CA7-3C549D6058AF}"/>
              </a:ext>
            </a:extLst>
          </p:cNvPr>
          <p:cNvSpPr txBox="1"/>
          <p:nvPr/>
        </p:nvSpPr>
        <p:spPr>
          <a:xfrm>
            <a:off x="3990975" y="71835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上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AF05AE-5393-4EAD-AF67-A7BB7975FED4}"/>
              </a:ext>
            </a:extLst>
          </p:cNvPr>
          <p:cNvSpPr txBox="1"/>
          <p:nvPr/>
        </p:nvSpPr>
        <p:spPr>
          <a:xfrm>
            <a:off x="3990975" y="4258088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D58341F-4E40-47EE-9FD8-C9A05193A918}"/>
              </a:ext>
            </a:extLst>
          </p:cNvPr>
          <p:cNvSpPr txBox="1"/>
          <p:nvPr/>
        </p:nvSpPr>
        <p:spPr>
          <a:xfrm>
            <a:off x="2551190" y="1733409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2DE9BB8-8D49-4CAC-AA39-D13FB4DC25CF}"/>
              </a:ext>
            </a:extLst>
          </p:cNvPr>
          <p:cNvSpPr txBox="1"/>
          <p:nvPr/>
        </p:nvSpPr>
        <p:spPr>
          <a:xfrm>
            <a:off x="5934075" y="2324100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454914-C12C-41D0-AA2E-2BE885855BB6}"/>
              </a:ext>
            </a:extLst>
          </p:cNvPr>
          <p:cNvSpPr txBox="1"/>
          <p:nvPr/>
        </p:nvSpPr>
        <p:spPr>
          <a:xfrm>
            <a:off x="4950392" y="185099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C488810-15D2-4B2C-8B06-69293603BB55}"/>
              </a:ext>
            </a:extLst>
          </p:cNvPr>
          <p:cNvSpPr txBox="1"/>
          <p:nvPr/>
        </p:nvSpPr>
        <p:spPr>
          <a:xfrm>
            <a:off x="3485843" y="2706450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后</a:t>
            </a:r>
          </a:p>
        </p:txBody>
      </p:sp>
    </p:spTree>
    <p:extLst>
      <p:ext uri="{BB962C8B-B14F-4D97-AF65-F5344CB8AC3E}">
        <p14:creationId xmlns:p14="http://schemas.microsoft.com/office/powerpoint/2010/main" val="383050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流程图: 可选过程 64">
            <a:extLst>
              <a:ext uri="{FF2B5EF4-FFF2-40B4-BE49-F238E27FC236}">
                <a16:creationId xmlns:a16="http://schemas.microsoft.com/office/drawing/2014/main" id="{3D91B096-1274-CC59-42C3-D11B84002D73}"/>
              </a:ext>
            </a:extLst>
          </p:cNvPr>
          <p:cNvSpPr/>
          <p:nvPr/>
        </p:nvSpPr>
        <p:spPr>
          <a:xfrm>
            <a:off x="2840042" y="1713530"/>
            <a:ext cx="5312229" cy="210747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形 65">
            <a:extLst>
              <a:ext uri="{FF2B5EF4-FFF2-40B4-BE49-F238E27FC236}">
                <a16:creationId xmlns:a16="http://schemas.microsoft.com/office/drawing/2014/main" id="{31DF0959-3805-ED59-5E32-F9B6DC819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3096" y="819848"/>
            <a:ext cx="865277" cy="684013"/>
          </a:xfrm>
          <a:prstGeom prst="rect">
            <a:avLst/>
          </a:prstGeom>
        </p:spPr>
      </p:pic>
      <p:sp>
        <p:nvSpPr>
          <p:cNvPr id="67" name="Rectangle 16">
            <a:extLst>
              <a:ext uri="{FF2B5EF4-FFF2-40B4-BE49-F238E27FC236}">
                <a16:creationId xmlns:a16="http://schemas.microsoft.com/office/drawing/2014/main" id="{53FA899A-F947-7E7F-F8F6-78FCE4347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40" y="886806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小组合作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873D38B-3F92-0B17-867C-540B28694C63}"/>
              </a:ext>
            </a:extLst>
          </p:cNvPr>
          <p:cNvSpPr txBox="1"/>
          <p:nvPr/>
        </p:nvSpPr>
        <p:spPr>
          <a:xfrm>
            <a:off x="3386369" y="2029181"/>
            <a:ext cx="4219575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互相说一说我们的教室里面都有什么？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04FCA12B-D6C3-4723-A8F0-D4964DD5C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28914" y="959632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35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E8DA03-A72D-3910-C916-5B6F0C01F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1238250"/>
            <a:ext cx="4313043" cy="2719387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2432FFF0-7131-F577-520D-94516EA16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356415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在教室里面找一找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75B7204-8AE8-2756-70BC-3DCB3EF423CD}"/>
              </a:ext>
            </a:extLst>
          </p:cNvPr>
          <p:cNvSpPr txBox="1"/>
          <p:nvPr/>
        </p:nvSpPr>
        <p:spPr>
          <a:xfrm>
            <a:off x="4857750" y="1089883"/>
            <a:ext cx="3962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教室的前面有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________</a:t>
            </a:r>
          </a:p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_____________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99A2B8-6A77-E2DC-46D9-309DC093146E}"/>
              </a:ext>
            </a:extLst>
          </p:cNvPr>
          <p:cNvSpPr txBox="1"/>
          <p:nvPr/>
        </p:nvSpPr>
        <p:spPr>
          <a:xfrm>
            <a:off x="4857750" y="2115924"/>
            <a:ext cx="3962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教室的后面有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________</a:t>
            </a:r>
          </a:p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_____________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792BE8-3C3E-22BD-B568-2376F54C354C}"/>
              </a:ext>
            </a:extLst>
          </p:cNvPr>
          <p:cNvSpPr txBox="1"/>
          <p:nvPr/>
        </p:nvSpPr>
        <p:spPr>
          <a:xfrm>
            <a:off x="4857750" y="3144013"/>
            <a:ext cx="3962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教室的左边有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________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CC0B7C-6B7E-054C-D82B-08C15B5EC196}"/>
              </a:ext>
            </a:extLst>
          </p:cNvPr>
          <p:cNvSpPr txBox="1"/>
          <p:nvPr/>
        </p:nvSpPr>
        <p:spPr>
          <a:xfrm>
            <a:off x="4857750" y="3817258"/>
            <a:ext cx="3962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教室的右边有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________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35E6D4E-50B9-80B0-EE1D-69F9E79C5103}"/>
              </a:ext>
            </a:extLst>
          </p:cNvPr>
          <p:cNvSpPr/>
          <p:nvPr/>
        </p:nvSpPr>
        <p:spPr>
          <a:xfrm>
            <a:off x="1619250" y="2160896"/>
            <a:ext cx="2228850" cy="7938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ACCEB44-8FF7-0B88-5CB6-285FB0C7DBF1}"/>
              </a:ext>
            </a:extLst>
          </p:cNvPr>
          <p:cNvSpPr/>
          <p:nvPr/>
        </p:nvSpPr>
        <p:spPr>
          <a:xfrm>
            <a:off x="2438400" y="1790700"/>
            <a:ext cx="600074" cy="323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C139AD2-5E02-760A-19C2-3EC6E099A255}"/>
              </a:ext>
            </a:extLst>
          </p:cNvPr>
          <p:cNvSpPr/>
          <p:nvPr/>
        </p:nvSpPr>
        <p:spPr>
          <a:xfrm>
            <a:off x="1219200" y="2019300"/>
            <a:ext cx="485774" cy="3238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5A7C863-4A7B-29B8-C35C-5071E70996B3}"/>
              </a:ext>
            </a:extLst>
          </p:cNvPr>
          <p:cNvSpPr txBox="1"/>
          <p:nvPr/>
        </p:nvSpPr>
        <p:spPr>
          <a:xfrm>
            <a:off x="7112332" y="1080455"/>
            <a:ext cx="1234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黑板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18FE151-F8C5-397A-7CEE-F918A3146BFC}"/>
              </a:ext>
            </a:extLst>
          </p:cNvPr>
          <p:cNvSpPr txBox="1"/>
          <p:nvPr/>
        </p:nvSpPr>
        <p:spPr>
          <a:xfrm>
            <a:off x="5106645" y="1493474"/>
            <a:ext cx="1154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国旗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3B8296A-6630-7C93-4E0B-F6414B41724D}"/>
              </a:ext>
            </a:extLst>
          </p:cNvPr>
          <p:cNvSpPr txBox="1"/>
          <p:nvPr/>
        </p:nvSpPr>
        <p:spPr>
          <a:xfrm>
            <a:off x="6000751" y="1496737"/>
            <a:ext cx="1330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时钟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4DD0456-0BE7-C3A4-C397-4E3968077E89}"/>
              </a:ext>
            </a:extLst>
          </p:cNvPr>
          <p:cNvSpPr txBox="1"/>
          <p:nvPr/>
        </p:nvSpPr>
        <p:spPr>
          <a:xfrm>
            <a:off x="7063101" y="2087775"/>
            <a:ext cx="1758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文化橱窗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720D714-C464-86E6-02D9-86B7DB513AD2}"/>
              </a:ext>
            </a:extLst>
          </p:cNvPr>
          <p:cNvSpPr txBox="1"/>
          <p:nvPr/>
        </p:nvSpPr>
        <p:spPr>
          <a:xfrm>
            <a:off x="5179818" y="2533182"/>
            <a:ext cx="134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储物柜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D0ACFCA-0205-9F92-72A7-3FF9471916A5}"/>
              </a:ext>
            </a:extLst>
          </p:cNvPr>
          <p:cNvSpPr txBox="1"/>
          <p:nvPr/>
        </p:nvSpPr>
        <p:spPr>
          <a:xfrm>
            <a:off x="7311503" y="3114367"/>
            <a:ext cx="1365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窗户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027397-8B31-7776-3C31-029E3C299B3C}"/>
              </a:ext>
            </a:extLst>
          </p:cNvPr>
          <p:cNvSpPr txBox="1"/>
          <p:nvPr/>
        </p:nvSpPr>
        <p:spPr>
          <a:xfrm>
            <a:off x="7453312" y="3787461"/>
            <a:ext cx="1152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门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0EDEBCF-6160-33A6-AF31-DCD3A85DD013}"/>
              </a:ext>
            </a:extLst>
          </p:cNvPr>
          <p:cNvSpPr/>
          <p:nvPr/>
        </p:nvSpPr>
        <p:spPr>
          <a:xfrm>
            <a:off x="4019550" y="2162175"/>
            <a:ext cx="600074" cy="12001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D970D04-50E8-DF83-F5C9-8D30FE3178DF}"/>
              </a:ext>
            </a:extLst>
          </p:cNvPr>
          <p:cNvSpPr/>
          <p:nvPr/>
        </p:nvSpPr>
        <p:spPr>
          <a:xfrm>
            <a:off x="409575" y="1590675"/>
            <a:ext cx="419100" cy="8477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28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流程图: 可选过程 68">
            <a:extLst>
              <a:ext uri="{FF2B5EF4-FFF2-40B4-BE49-F238E27FC236}">
                <a16:creationId xmlns:a16="http://schemas.microsoft.com/office/drawing/2014/main" id="{C8BCBB15-3A38-4C6D-A5BF-96BC2FC24A73}"/>
              </a:ext>
            </a:extLst>
          </p:cNvPr>
          <p:cNvSpPr/>
          <p:nvPr/>
        </p:nvSpPr>
        <p:spPr>
          <a:xfrm>
            <a:off x="2840042" y="1713530"/>
            <a:ext cx="5655689" cy="210747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873D38B-3F92-0B17-867C-540B28694C63}"/>
              </a:ext>
            </a:extLst>
          </p:cNvPr>
          <p:cNvSpPr txBox="1"/>
          <p:nvPr/>
        </p:nvSpPr>
        <p:spPr>
          <a:xfrm>
            <a:off x="3013957" y="1976508"/>
            <a:ext cx="5563649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各位同学都已经认识老师了，接下来互相介绍一下自己。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99793BFE-9E08-4CFA-98A7-68E855E0D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28914" y="959632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80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65A006D-1E00-9EDB-0752-6475ED27F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672" y="221961"/>
            <a:ext cx="356415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自我介绍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D8A86E-B10E-D192-2A01-42772CD1A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877721"/>
            <a:ext cx="4819650" cy="370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22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FBF1934-DEA7-C43F-B859-13DE1C59C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99" y="1061743"/>
            <a:ext cx="5119190" cy="314325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5A94A307-61AE-C159-EF0F-B3C24038B15A}"/>
              </a:ext>
            </a:extLst>
          </p:cNvPr>
          <p:cNvGrpSpPr/>
          <p:nvPr/>
        </p:nvGrpSpPr>
        <p:grpSpPr>
          <a:xfrm>
            <a:off x="4808539" y="1028513"/>
            <a:ext cx="3409950" cy="1228725"/>
            <a:chOff x="4810125" y="1352550"/>
            <a:chExt cx="3409950" cy="1228725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679A4105-BC47-D6BF-354D-DDC7B267D9ED}"/>
                </a:ext>
              </a:extLst>
            </p:cNvPr>
            <p:cNvSpPr/>
            <p:nvPr/>
          </p:nvSpPr>
          <p:spPr>
            <a:xfrm>
              <a:off x="4810125" y="1352550"/>
              <a:ext cx="3409950" cy="12287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706ACE5-6142-0E4F-5159-A869BD928712}"/>
                </a:ext>
              </a:extLst>
            </p:cNvPr>
            <p:cNvSpPr txBox="1"/>
            <p:nvPr/>
          </p:nvSpPr>
          <p:spPr>
            <a:xfrm>
              <a:off x="4861996" y="1359374"/>
              <a:ext cx="3333750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哪位同学可以介绍一下他前后左右的同学呢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2D99EC80-A856-4075-8289-005C9D0CF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248" y="1838234"/>
            <a:ext cx="1191253" cy="22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0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>
            <a:extLst>
              <a:ext uri="{FF2B5EF4-FFF2-40B4-BE49-F238E27FC236}">
                <a16:creationId xmlns:a16="http://schemas.microsoft.com/office/drawing/2014/main" id="{A6B480AC-3C7B-D77C-49FD-024AF887E88D}"/>
              </a:ext>
            </a:extLst>
          </p:cNvPr>
          <p:cNvSpPr txBox="1"/>
          <p:nvPr/>
        </p:nvSpPr>
        <p:spPr>
          <a:xfrm>
            <a:off x="1218650" y="1284957"/>
            <a:ext cx="5521234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这节课我们学习了方位，还认识了同学，同学之间交流一下你们各自的收获。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AF3BD8D4-B789-4EBC-94D5-4382431D5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884" y="964029"/>
            <a:ext cx="1918525" cy="3676677"/>
          </a:xfrm>
          <a:prstGeom prst="rect">
            <a:avLst/>
          </a:prstGeom>
        </p:spPr>
      </p:pic>
      <p:sp>
        <p:nvSpPr>
          <p:cNvPr id="65" name="Rectangle 16">
            <a:extLst>
              <a:ext uri="{FF2B5EF4-FFF2-40B4-BE49-F238E27FC236}">
                <a16:creationId xmlns:a16="http://schemas.microsoft.com/office/drawing/2014/main" id="{5A226847-A278-4181-916B-AFB8130A7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455FE68A-D30C-48AC-8342-94189CD69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FF16F4-06EB-4319-97E6-3BD9DF338D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A87CCD-1C88-4DAB-9582-B67FD837BABD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A851244-7973-48AB-B255-065CD45B5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e27f30fd-cd81-45df-9773-25cf4386f1c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DCB8F"/>
      </a:accent1>
      <a:accent2>
        <a:srgbClr val="F6D860"/>
      </a:accent2>
      <a:accent3>
        <a:srgbClr val="CA965D"/>
      </a:accent3>
      <a:accent4>
        <a:srgbClr val="FF7F3F"/>
      </a:accent4>
      <a:accent5>
        <a:srgbClr val="EA5C2B"/>
      </a:accent5>
      <a:accent6>
        <a:srgbClr val="95CD41"/>
      </a:accent6>
      <a:hlink>
        <a:srgbClr val="EDCB8F"/>
      </a:hlink>
      <a:folHlink>
        <a:srgbClr val="BFBFBF"/>
      </a:folHlink>
    </a:clrScheme>
    <a:fontScheme name="e27f30fd-cd81-45df-9773-25cf4386f1ca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EDCB8F"/>
    </a:accent1>
    <a:accent2>
      <a:srgbClr val="F6D860"/>
    </a:accent2>
    <a:accent3>
      <a:srgbClr val="CA965D"/>
    </a:accent3>
    <a:accent4>
      <a:srgbClr val="FF7F3F"/>
    </a:accent4>
    <a:accent5>
      <a:srgbClr val="EA5C2B"/>
    </a:accent5>
    <a:accent6>
      <a:srgbClr val="95CD41"/>
    </a:accent6>
    <a:hlink>
      <a:srgbClr val="EDCB8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</TotalTime>
  <Words>269</Words>
  <Application>Microsoft Office PowerPoint</Application>
  <PresentationFormat>全屏显示(16:9)</PresentationFormat>
  <Paragraphs>68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321</cp:revision>
  <dcterms:created xsi:type="dcterms:W3CDTF">2016-01-14T07:05:12Z</dcterms:created>
  <dcterms:modified xsi:type="dcterms:W3CDTF">2024-08-27T03:10:25Z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