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</p:sldMasterIdLst>
  <p:notesMasterIdLst>
    <p:notesMasterId r:id="rId25"/>
  </p:notesMasterIdLst>
  <p:sldIdLst>
    <p:sldId id="263" r:id="rId4"/>
    <p:sldId id="264" r:id="rId5"/>
    <p:sldId id="363" r:id="rId6"/>
    <p:sldId id="382" r:id="rId7"/>
    <p:sldId id="383" r:id="rId8"/>
    <p:sldId id="384" r:id="rId9"/>
    <p:sldId id="385" r:id="rId10"/>
    <p:sldId id="371" r:id="rId11"/>
    <p:sldId id="373" r:id="rId12"/>
    <p:sldId id="374" r:id="rId13"/>
    <p:sldId id="375" r:id="rId14"/>
    <p:sldId id="372" r:id="rId15"/>
    <p:sldId id="388" r:id="rId16"/>
    <p:sldId id="377" r:id="rId17"/>
    <p:sldId id="387" r:id="rId18"/>
    <p:sldId id="359" r:id="rId19"/>
    <p:sldId id="379" r:id="rId20"/>
    <p:sldId id="349" r:id="rId21"/>
    <p:sldId id="378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orient="horz" pos="704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89">
          <p15:clr>
            <a:srgbClr val="A4A3A4"/>
          </p15:clr>
        </p15:guide>
        <p15:guide id="5" pos="35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65E"/>
    <a:srgbClr val="DCA664"/>
    <a:srgbClr val="FFFFFF"/>
    <a:srgbClr val="CCECFF"/>
    <a:srgbClr val="FFCC99"/>
    <a:srgbClr val="AF8E74"/>
    <a:srgbClr val="A5CA65"/>
    <a:srgbClr val="F8B56D"/>
    <a:srgbClr val="2B5E59"/>
    <a:srgbClr val="4D9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6391" autoAdjust="0"/>
  </p:normalViewPr>
  <p:slideViewPr>
    <p:cSldViewPr>
      <p:cViewPr varScale="1">
        <p:scale>
          <a:sx n="150" d="100"/>
          <a:sy n="150" d="100"/>
        </p:scale>
        <p:origin x="606" y="120"/>
      </p:cViewPr>
      <p:guideLst>
        <p:guide orient="horz" pos="1619"/>
        <p:guide orient="horz" pos="704"/>
        <p:guide orient="horz" pos="2970"/>
        <p:guide pos="189"/>
        <p:guide pos="35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859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dirty="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noFill/>
              </a:ln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dirty="0">
                <a:solidFill>
                  <a:srgbClr val="FFF9E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dirty="0">
                <a:solidFill>
                  <a:srgbClr val="FFEDD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83968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>
                <a:ea typeface="楷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231979">
            <a:off x="3381117" y="-479934"/>
            <a:ext cx="5701157" cy="67589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592288"/>
            <a:ext cx="3371702" cy="2551212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: 圆角 7"/>
          <p:cNvSpPr/>
          <p:nvPr userDrawn="1"/>
        </p:nvSpPr>
        <p:spPr>
          <a:xfrm>
            <a:off x="207700" y="411510"/>
            <a:ext cx="8728600" cy="4320480"/>
          </a:xfrm>
          <a:prstGeom prst="roundRect">
            <a:avLst>
              <a:gd name="adj" fmla="val 4534"/>
            </a:avLst>
          </a:prstGeom>
          <a:solidFill>
            <a:sysClr val="window" lastClr="FFFFFF"/>
          </a:solidFill>
          <a:ln w="12700" cap="flat" cmpd="sng" algn="ctr">
            <a:solidFill>
              <a:srgbClr val="326B6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E531E-78EA-431C-B478-5EC2AD415B6D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E4903-000F-4A3B-B4E3-6EEE780D820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svg"/><Relationship Id="rId2" Type="http://schemas.openxmlformats.org/officeDocument/2006/relationships/slide" Target="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slide" Target="slide4.xml"/><Relationship Id="rId4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svg"/><Relationship Id="rId2" Type="http://schemas.openxmlformats.org/officeDocument/2006/relationships/slide" Target="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slide" Target="slide4.xml"/><Relationship Id="rId4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svg"/><Relationship Id="rId2" Type="http://schemas.openxmlformats.org/officeDocument/2006/relationships/slide" Target="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slide" Target="slide4.xml"/><Relationship Id="rId4" Type="http://schemas.openxmlformats.org/officeDocument/2006/relationships/image" Target="../media/image3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923928" y="438468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4125144" y="2245390"/>
            <a:ext cx="4153994" cy="65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平面图形的拼组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126448C-357E-E9ED-277D-C442D02E5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25144" y="1368750"/>
            <a:ext cx="728090" cy="69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5">
            <a:extLst>
              <a:ext uri="{FF2B5EF4-FFF2-40B4-BE49-F238E27FC236}">
                <a16:creationId xmlns:a16="http://schemas.microsoft.com/office/drawing/2014/main" id="{11F5609E-FD80-F4B6-A97B-8383FD620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144" y="1316403"/>
            <a:ext cx="431958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认识平面图形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" r="1706"/>
          <a:stretch>
            <a:fillRect/>
          </a:stretch>
        </p:blipFill>
        <p:spPr bwMode="auto">
          <a:xfrm flipH="1">
            <a:off x="1806843" y="990755"/>
            <a:ext cx="1645382" cy="102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285023">
            <a:off x="2020344" y="2452960"/>
            <a:ext cx="603770" cy="37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7955942">
            <a:off x="3415872" y="2049318"/>
            <a:ext cx="803005" cy="50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076" y="2857491"/>
            <a:ext cx="1140377" cy="8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>
            <a:fillRect/>
          </a:stretch>
        </p:blipFill>
        <p:spPr bwMode="auto">
          <a:xfrm>
            <a:off x="5517319" y="958318"/>
            <a:ext cx="2260350" cy="124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800" y="3203673"/>
            <a:ext cx="622368" cy="47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474" y="2956686"/>
            <a:ext cx="1291226" cy="989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04" y="3292944"/>
            <a:ext cx="828245" cy="63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7955942">
            <a:off x="6287585" y="2329161"/>
            <a:ext cx="544941" cy="34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332179">
            <a:off x="4839101" y="2172858"/>
            <a:ext cx="640872" cy="40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87524" y="3883435"/>
            <a:ext cx="856895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这几个美丽的图案，都是由平面图形拼组成的，说一说每个图形是由哪些平面图形组成的。</a:t>
            </a:r>
          </a:p>
        </p:txBody>
      </p:sp>
      <p:sp>
        <p:nvSpPr>
          <p:cNvPr id="26" name="矩形 25"/>
          <p:cNvSpPr/>
          <p:nvPr/>
        </p:nvSpPr>
        <p:spPr>
          <a:xfrm>
            <a:off x="399772" y="441945"/>
            <a:ext cx="547260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76A8A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一、创设情境，揭示课题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260" y="417867"/>
            <a:ext cx="634038" cy="682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881435" y="1051289"/>
            <a:ext cx="73811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两个同样的长方形可以拼成什么图形？</a:t>
            </a:r>
          </a:p>
        </p:txBody>
      </p:sp>
      <p:sp>
        <p:nvSpPr>
          <p:cNvPr id="13" name="Rectangle 73"/>
          <p:cNvSpPr>
            <a:spLocks noChangeArrowheads="1"/>
          </p:cNvSpPr>
          <p:nvPr/>
        </p:nvSpPr>
        <p:spPr bwMode="auto">
          <a:xfrm>
            <a:off x="2195736" y="1816553"/>
            <a:ext cx="1512615" cy="755197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/>
              <a:t> </a:t>
            </a:r>
          </a:p>
        </p:txBody>
      </p:sp>
      <p:sp>
        <p:nvSpPr>
          <p:cNvPr id="14" name="Rectangle 74"/>
          <p:cNvSpPr>
            <a:spLocks noChangeArrowheads="1"/>
          </p:cNvSpPr>
          <p:nvPr/>
        </p:nvSpPr>
        <p:spPr bwMode="auto">
          <a:xfrm>
            <a:off x="5075610" y="1825193"/>
            <a:ext cx="1512614" cy="755197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dirty="0"/>
              <a:t>          </a:t>
            </a:r>
          </a:p>
        </p:txBody>
      </p:sp>
      <p:sp>
        <p:nvSpPr>
          <p:cNvPr id="15" name="Rectangle 73"/>
          <p:cNvSpPr>
            <a:spLocks noChangeArrowheads="1"/>
          </p:cNvSpPr>
          <p:nvPr/>
        </p:nvSpPr>
        <p:spPr bwMode="auto">
          <a:xfrm>
            <a:off x="1402755" y="3112698"/>
            <a:ext cx="1512615" cy="755197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/>
              <a:t> </a:t>
            </a:r>
          </a:p>
        </p:txBody>
      </p:sp>
      <p:sp>
        <p:nvSpPr>
          <p:cNvPr id="16" name="Rectangle 74"/>
          <p:cNvSpPr>
            <a:spLocks noChangeArrowheads="1"/>
          </p:cNvSpPr>
          <p:nvPr/>
        </p:nvSpPr>
        <p:spPr bwMode="auto">
          <a:xfrm>
            <a:off x="2915370" y="3112697"/>
            <a:ext cx="1512614" cy="755197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dirty="0"/>
              <a:t>          </a:t>
            </a:r>
          </a:p>
        </p:txBody>
      </p:sp>
      <p:sp>
        <p:nvSpPr>
          <p:cNvPr id="2" name="矩形 1"/>
          <p:cNvSpPr/>
          <p:nvPr/>
        </p:nvSpPr>
        <p:spPr>
          <a:xfrm>
            <a:off x="2333271" y="4074992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  <a:endParaRPr lang="zh-CN" altLang="en-US" sz="2800" dirty="0"/>
          </a:p>
        </p:txBody>
      </p:sp>
      <p:sp>
        <p:nvSpPr>
          <p:cNvPr id="21" name="Rectangle 73"/>
          <p:cNvSpPr>
            <a:spLocks noChangeArrowheads="1"/>
          </p:cNvSpPr>
          <p:nvPr/>
        </p:nvSpPr>
        <p:spPr bwMode="auto">
          <a:xfrm rot="5400000">
            <a:off x="4709241" y="3418951"/>
            <a:ext cx="1512615" cy="755197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/>
              <a:t> </a:t>
            </a:r>
          </a:p>
        </p:txBody>
      </p:sp>
      <p:sp>
        <p:nvSpPr>
          <p:cNvPr id="22" name="Rectangle 74"/>
          <p:cNvSpPr>
            <a:spLocks noChangeArrowheads="1"/>
          </p:cNvSpPr>
          <p:nvPr/>
        </p:nvSpPr>
        <p:spPr bwMode="auto">
          <a:xfrm rot="5400000">
            <a:off x="5466658" y="3418951"/>
            <a:ext cx="1512614" cy="755197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CN" altLang="en-US" dirty="0"/>
              <a:t>          </a:t>
            </a:r>
          </a:p>
        </p:txBody>
      </p:sp>
      <p:sp>
        <p:nvSpPr>
          <p:cNvPr id="23" name="矩形 22"/>
          <p:cNvSpPr/>
          <p:nvPr/>
        </p:nvSpPr>
        <p:spPr>
          <a:xfrm>
            <a:off x="6689683" y="3535658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  <a:endParaRPr lang="zh-CN" altLang="en-US" sz="2800" dirty="0"/>
          </a:p>
        </p:txBody>
      </p:sp>
      <p:sp>
        <p:nvSpPr>
          <p:cNvPr id="19" name="矩形 18"/>
          <p:cNvSpPr/>
          <p:nvPr/>
        </p:nvSpPr>
        <p:spPr>
          <a:xfrm>
            <a:off x="399772" y="441945"/>
            <a:ext cx="547260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76A8A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二、动手操作，感知特征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60" y="417867"/>
            <a:ext cx="634038" cy="682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" grpId="0"/>
      <p:bldP spid="21" grpId="0" animBg="1"/>
      <p:bldP spid="22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549720"/>
            <a:ext cx="74168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小组合作，探究正方形和三角形的拼组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683568" y="1197470"/>
            <a:ext cx="7992888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用同样的正方形或三角形可以拼成什么图形？大约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需要用几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个正方形或三角形？</a:t>
            </a:r>
          </a:p>
        </p:txBody>
      </p:sp>
      <p:sp>
        <p:nvSpPr>
          <p:cNvPr id="8" name="矩形: 圆角 7">
            <a:hlinkClick r:id="rId2" action="ppaction://hlinksldjump"/>
          </p:cNvPr>
          <p:cNvSpPr/>
          <p:nvPr/>
        </p:nvSpPr>
        <p:spPr>
          <a:xfrm>
            <a:off x="718402" y="2538418"/>
            <a:ext cx="3456384" cy="79208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个正方形或三角形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380312" y="4327237"/>
            <a:ext cx="156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点击按钮跳转</a:t>
            </a:r>
          </a:p>
        </p:txBody>
      </p:sp>
      <p:sp>
        <p:nvSpPr>
          <p:cNvPr id="5" name="矩形: 圆角 4">
            <a:hlinkClick r:id="rId3" action="ppaction://hlinksldjump"/>
            <a:extLst>
              <a:ext uri="{FF2B5EF4-FFF2-40B4-BE49-F238E27FC236}">
                <a16:creationId xmlns:a16="http://schemas.microsoft.com/office/drawing/2014/main" id="{1604FE73-FB6A-CF93-F518-30617059AF1A}"/>
              </a:ext>
            </a:extLst>
          </p:cNvPr>
          <p:cNvSpPr/>
          <p:nvPr/>
        </p:nvSpPr>
        <p:spPr>
          <a:xfrm>
            <a:off x="4680012" y="2538418"/>
            <a:ext cx="3456384" cy="79208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个正方形或三角形</a:t>
            </a:r>
          </a:p>
        </p:txBody>
      </p:sp>
      <p:sp>
        <p:nvSpPr>
          <p:cNvPr id="6" name="矩形: 圆角 5">
            <a:hlinkClick r:id="rId4" action="ppaction://hlinksldjump"/>
            <a:extLst>
              <a:ext uri="{FF2B5EF4-FFF2-40B4-BE49-F238E27FC236}">
                <a16:creationId xmlns:a16="http://schemas.microsoft.com/office/drawing/2014/main" id="{B1B228FC-3EBF-52D3-995A-1E03AF814B4A}"/>
              </a:ext>
            </a:extLst>
          </p:cNvPr>
          <p:cNvSpPr/>
          <p:nvPr/>
        </p:nvSpPr>
        <p:spPr>
          <a:xfrm>
            <a:off x="2663788" y="3579862"/>
            <a:ext cx="3456384" cy="79208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个正方形或三角形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2938" y="590581"/>
            <a:ext cx="828351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拿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个一样的正方形或三角形拼成以下图形</a:t>
            </a:r>
          </a:p>
        </p:txBody>
      </p:sp>
      <p:sp>
        <p:nvSpPr>
          <p:cNvPr id="8" name="直角三角形 7"/>
          <p:cNvSpPr/>
          <p:nvPr/>
        </p:nvSpPr>
        <p:spPr>
          <a:xfrm>
            <a:off x="4572000" y="2353078"/>
            <a:ext cx="1152128" cy="1152128"/>
          </a:xfrm>
          <a:prstGeom prst="rtTriangle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flipH="1" flipV="1">
            <a:off x="4572000" y="2353078"/>
            <a:ext cx="1152128" cy="1152128"/>
          </a:xfrm>
          <a:prstGeom prst="rt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>
            <a:off x="6373604" y="2355726"/>
            <a:ext cx="2063622" cy="1152128"/>
          </a:xfrm>
          <a:prstGeom prst="rtTriangle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 flipH="1" flipV="1">
            <a:off x="6372200" y="2353078"/>
            <a:ext cx="2063622" cy="1152128"/>
          </a:xfrm>
          <a:prstGeom prst="rt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/>
        </p:nvSpPr>
        <p:spPr>
          <a:xfrm>
            <a:off x="1187624" y="3385211"/>
            <a:ext cx="1896533" cy="677334"/>
          </a:xfrm>
          <a:custGeom>
            <a:avLst/>
            <a:gdLst>
              <a:gd name="connsiteX0" fmla="*/ 0 w 1896533"/>
              <a:gd name="connsiteY0" fmla="*/ 0 h 677334"/>
              <a:gd name="connsiteX1" fmla="*/ 528320 w 1896533"/>
              <a:gd name="connsiteY1" fmla="*/ 677334 h 677334"/>
              <a:gd name="connsiteX2" fmla="*/ 1896533 w 1896533"/>
              <a:gd name="connsiteY2" fmla="*/ 677334 h 677334"/>
              <a:gd name="connsiteX3" fmla="*/ 0 w 1896533"/>
              <a:gd name="connsiteY3" fmla="*/ 0 h 67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6533" h="677334">
                <a:moveTo>
                  <a:pt x="0" y="0"/>
                </a:moveTo>
                <a:lnTo>
                  <a:pt x="528320" y="677334"/>
                </a:lnTo>
                <a:lnTo>
                  <a:pt x="1896533" y="677334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/>
        </p:nvSpPr>
        <p:spPr>
          <a:xfrm flipH="1" flipV="1">
            <a:off x="1187624" y="3385211"/>
            <a:ext cx="1896533" cy="677334"/>
          </a:xfrm>
          <a:custGeom>
            <a:avLst/>
            <a:gdLst>
              <a:gd name="connsiteX0" fmla="*/ 0 w 1896533"/>
              <a:gd name="connsiteY0" fmla="*/ 0 h 677334"/>
              <a:gd name="connsiteX1" fmla="*/ 528320 w 1896533"/>
              <a:gd name="connsiteY1" fmla="*/ 677334 h 677334"/>
              <a:gd name="connsiteX2" fmla="*/ 1896533 w 1896533"/>
              <a:gd name="connsiteY2" fmla="*/ 677334 h 677334"/>
              <a:gd name="connsiteX3" fmla="*/ 0 w 1896533"/>
              <a:gd name="connsiteY3" fmla="*/ 0 h 67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6533" h="677334">
                <a:moveTo>
                  <a:pt x="0" y="0"/>
                </a:moveTo>
                <a:lnTo>
                  <a:pt x="528320" y="677334"/>
                </a:lnTo>
                <a:lnTo>
                  <a:pt x="1896533" y="677334"/>
                </a:lnTo>
                <a:lnTo>
                  <a:pt x="0" y="0"/>
                </a:lnTo>
                <a:close/>
              </a:path>
            </a:pathLst>
          </a:cu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形 1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2360" y="3723878"/>
            <a:ext cx="807905" cy="807905"/>
          </a:xfrm>
          <a:prstGeom prst="rect">
            <a:avLst/>
          </a:prstGeom>
        </p:spPr>
      </p:pic>
      <p:pic>
        <p:nvPicPr>
          <p:cNvPr id="18" name="图形 1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934589" y="3745014"/>
            <a:ext cx="807905" cy="80790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6E1299D-0D32-F800-3AA5-71D5FB56B172}"/>
              </a:ext>
            </a:extLst>
          </p:cNvPr>
          <p:cNvSpPr/>
          <p:nvPr/>
        </p:nvSpPr>
        <p:spPr>
          <a:xfrm>
            <a:off x="1331640" y="1681144"/>
            <a:ext cx="789440" cy="78944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FA4FDF9-44D3-45AD-C835-42BBF97CF4A5}"/>
              </a:ext>
            </a:extLst>
          </p:cNvPr>
          <p:cNvSpPr/>
          <p:nvPr/>
        </p:nvSpPr>
        <p:spPr>
          <a:xfrm>
            <a:off x="2121080" y="1681144"/>
            <a:ext cx="789440" cy="78944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532" y="704861"/>
            <a:ext cx="813690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拿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个一样的正方形或三角形拼成以下图形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4791601" y="1705873"/>
            <a:ext cx="1824583" cy="1572917"/>
          </a:xfrm>
          <a:prstGeom prst="triangle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6619771" y="1713360"/>
            <a:ext cx="1824583" cy="1572917"/>
          </a:xfrm>
          <a:prstGeom prst="triangle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V="1">
            <a:off x="5705686" y="1698387"/>
            <a:ext cx="1824583" cy="1572917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形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4027" y="3630734"/>
            <a:ext cx="807905" cy="807905"/>
          </a:xfrm>
          <a:prstGeom prst="rect">
            <a:avLst/>
          </a:prstGeom>
        </p:spPr>
      </p:pic>
      <p:pic>
        <p:nvPicPr>
          <p:cNvPr id="10" name="图形 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876256" y="3651870"/>
            <a:ext cx="807905" cy="80790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5C7998C-5B2C-09CB-074D-1389DF71176D}"/>
              </a:ext>
            </a:extLst>
          </p:cNvPr>
          <p:cNvSpPr/>
          <p:nvPr/>
        </p:nvSpPr>
        <p:spPr>
          <a:xfrm>
            <a:off x="720343" y="2166555"/>
            <a:ext cx="1082768" cy="1082768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02FA26-96AD-69F9-B9FC-42B9FC2EF74B}"/>
              </a:ext>
            </a:extLst>
          </p:cNvPr>
          <p:cNvSpPr/>
          <p:nvPr/>
        </p:nvSpPr>
        <p:spPr>
          <a:xfrm>
            <a:off x="1777755" y="2166555"/>
            <a:ext cx="1082768" cy="1082768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515EBDB-34CD-6014-A97B-09169502F41F}"/>
              </a:ext>
            </a:extLst>
          </p:cNvPr>
          <p:cNvSpPr/>
          <p:nvPr/>
        </p:nvSpPr>
        <p:spPr>
          <a:xfrm>
            <a:off x="2860523" y="2166555"/>
            <a:ext cx="1082768" cy="1082768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664277"/>
            <a:ext cx="831641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拿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个一样的正方形或三角形拼成以下图形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170981" y="1594854"/>
            <a:ext cx="2160240" cy="1858362"/>
            <a:chOff x="611560" y="2575663"/>
            <a:chExt cx="2160240" cy="1858362"/>
          </a:xfrm>
        </p:grpSpPr>
        <p:sp>
          <p:nvSpPr>
            <p:cNvPr id="4" name="等腰三角形 3"/>
            <p:cNvSpPr/>
            <p:nvPr/>
          </p:nvSpPr>
          <p:spPr>
            <a:xfrm>
              <a:off x="611560" y="3502887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1691680" y="3502887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1151620" y="2575663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1151620" y="3502887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493753" y="2475028"/>
            <a:ext cx="2700300" cy="931138"/>
            <a:chOff x="3131840" y="3291830"/>
            <a:chExt cx="2700300" cy="931138"/>
          </a:xfrm>
        </p:grpSpPr>
        <p:sp>
          <p:nvSpPr>
            <p:cNvPr id="9" name="等腰三角形 8"/>
            <p:cNvSpPr/>
            <p:nvPr/>
          </p:nvSpPr>
          <p:spPr>
            <a:xfrm>
              <a:off x="3131840" y="3291830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211960" y="3291830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3671900" y="3291830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flipV="1">
              <a:off x="4752020" y="3291830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98801" y="1596438"/>
            <a:ext cx="2245199" cy="2256076"/>
            <a:chOff x="6122653" y="2337638"/>
            <a:chExt cx="2245199" cy="2256076"/>
          </a:xfrm>
        </p:grpSpPr>
        <p:sp>
          <p:nvSpPr>
            <p:cNvPr id="17" name="直角三角形 16"/>
            <p:cNvSpPr/>
            <p:nvPr/>
          </p:nvSpPr>
          <p:spPr>
            <a:xfrm rot="8092250">
              <a:off x="6781067" y="3662576"/>
              <a:ext cx="931138" cy="931138"/>
            </a:xfrm>
            <a:prstGeom prst="rt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122653" y="2337638"/>
              <a:ext cx="2245199" cy="1600570"/>
              <a:chOff x="6122653" y="2337638"/>
              <a:chExt cx="2245199" cy="1600570"/>
            </a:xfrm>
          </p:grpSpPr>
          <p:sp>
            <p:nvSpPr>
              <p:cNvPr id="16" name="直角三角形 15"/>
              <p:cNvSpPr/>
              <p:nvPr/>
            </p:nvSpPr>
            <p:spPr>
              <a:xfrm rot="13479458">
                <a:off x="6122653" y="3007070"/>
                <a:ext cx="931138" cy="931138"/>
              </a:xfrm>
              <a:prstGeom prst="rtTriangle">
                <a:avLst/>
              </a:prstGeom>
              <a:solidFill>
                <a:srgbClr val="CC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直角三角形 17"/>
              <p:cNvSpPr/>
              <p:nvPr/>
            </p:nvSpPr>
            <p:spPr>
              <a:xfrm rot="13474928" flipV="1">
                <a:off x="6777200" y="2337638"/>
                <a:ext cx="931138" cy="931138"/>
              </a:xfrm>
              <a:prstGeom prst="rtTriangle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直角三角形 18"/>
              <p:cNvSpPr/>
              <p:nvPr/>
            </p:nvSpPr>
            <p:spPr>
              <a:xfrm rot="8120542" flipH="1">
                <a:off x="7436714" y="3002296"/>
                <a:ext cx="931138" cy="931138"/>
              </a:xfrm>
              <a:prstGeom prst="rtTriangle">
                <a:avLst/>
              </a:prstGeom>
              <a:solidFill>
                <a:srgbClr val="CC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6" name="图形 2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4368" y="3795886"/>
            <a:ext cx="807905" cy="807905"/>
          </a:xfrm>
          <a:prstGeom prst="rect">
            <a:avLst/>
          </a:prstGeom>
        </p:spPr>
      </p:pic>
      <p:pic>
        <p:nvPicPr>
          <p:cNvPr id="27" name="图形 2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7006597" y="3817022"/>
            <a:ext cx="807905" cy="807905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7074017-6DC5-F5C3-21FE-538D103408D1}"/>
              </a:ext>
            </a:extLst>
          </p:cNvPr>
          <p:cNvGrpSpPr/>
          <p:nvPr/>
        </p:nvGrpSpPr>
        <p:grpSpPr>
          <a:xfrm>
            <a:off x="435765" y="1874336"/>
            <a:ext cx="1578880" cy="1578880"/>
            <a:chOff x="501414" y="1874336"/>
            <a:chExt cx="1578880" cy="157888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BF876FB-4D51-A675-8CDE-7AE2CAFB0829}"/>
                </a:ext>
              </a:extLst>
            </p:cNvPr>
            <p:cNvSpPr/>
            <p:nvPr/>
          </p:nvSpPr>
          <p:spPr>
            <a:xfrm>
              <a:off x="501414" y="2663776"/>
              <a:ext cx="789440" cy="789440"/>
            </a:xfrm>
            <a:prstGeom prst="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0E26140-F8DD-B34A-B228-76C572ACB637}"/>
                </a:ext>
              </a:extLst>
            </p:cNvPr>
            <p:cNvSpPr/>
            <p:nvPr/>
          </p:nvSpPr>
          <p:spPr>
            <a:xfrm>
              <a:off x="1290854" y="2663776"/>
              <a:ext cx="789440" cy="789440"/>
            </a:xfrm>
            <a:prstGeom prst="rect">
              <a:avLst/>
            </a:prstGeom>
            <a:solidFill>
              <a:srgbClr val="CC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6786E37-35F2-C30E-1FC5-428F520440A1}"/>
                </a:ext>
              </a:extLst>
            </p:cNvPr>
            <p:cNvSpPr/>
            <p:nvPr/>
          </p:nvSpPr>
          <p:spPr>
            <a:xfrm>
              <a:off x="1290854" y="1874336"/>
              <a:ext cx="789440" cy="789440"/>
            </a:xfrm>
            <a:prstGeom prst="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B68842E-1F72-B00A-826E-7D4C9C98399D}"/>
                </a:ext>
              </a:extLst>
            </p:cNvPr>
            <p:cNvSpPr/>
            <p:nvPr/>
          </p:nvSpPr>
          <p:spPr>
            <a:xfrm>
              <a:off x="501414" y="1874336"/>
              <a:ext cx="789440" cy="789440"/>
            </a:xfrm>
            <a:prstGeom prst="rect">
              <a:avLst/>
            </a:prstGeom>
            <a:solidFill>
              <a:srgbClr val="CC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044889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请每个小组利用手中的平面图形拼出一些美丽的图案。想一想 ,拼出的图形像什么？</a:t>
            </a:r>
          </a:p>
        </p:txBody>
      </p:sp>
      <p:sp>
        <p:nvSpPr>
          <p:cNvPr id="8" name="矩形 7"/>
          <p:cNvSpPr/>
          <p:nvPr/>
        </p:nvSpPr>
        <p:spPr>
          <a:xfrm>
            <a:off x="2126315" y="4211469"/>
            <a:ext cx="1148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蜡烛</a:t>
            </a:r>
            <a:endParaRPr lang="zh-CN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16891" y="4219223"/>
            <a:ext cx="1148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372057" y="2269025"/>
            <a:ext cx="529858" cy="1820830"/>
            <a:chOff x="2693486" y="2110212"/>
            <a:chExt cx="529858" cy="1820830"/>
          </a:xfrm>
        </p:grpSpPr>
        <p:sp>
          <p:nvSpPr>
            <p:cNvPr id="10" name="流程图: 数据 9"/>
            <p:cNvSpPr/>
            <p:nvPr/>
          </p:nvSpPr>
          <p:spPr>
            <a:xfrm rot="17555656">
              <a:off x="2551566" y="2311494"/>
              <a:ext cx="762604" cy="360040"/>
            </a:xfrm>
            <a:prstGeom prst="flowChartInputOutp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流程图: 过程 10"/>
            <p:cNvSpPr/>
            <p:nvPr/>
          </p:nvSpPr>
          <p:spPr>
            <a:xfrm>
              <a:off x="2693486" y="3442258"/>
              <a:ext cx="529858" cy="488784"/>
            </a:xfrm>
            <a:prstGeom prst="flowChartProcess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rot="5400000">
              <a:off x="2706687" y="2916702"/>
              <a:ext cx="502878" cy="521301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 rot="16200000">
              <a:off x="2708893" y="2924143"/>
              <a:ext cx="502878" cy="521301"/>
            </a:xfrm>
            <a:prstGeom prst="rt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68853" y="2332918"/>
            <a:ext cx="3278462" cy="1714939"/>
            <a:chOff x="4440861" y="2182965"/>
            <a:chExt cx="3278462" cy="1714939"/>
          </a:xfrm>
        </p:grpSpPr>
        <p:grpSp>
          <p:nvGrpSpPr>
            <p:cNvPr id="32" name="组合 31"/>
            <p:cNvGrpSpPr/>
            <p:nvPr/>
          </p:nvGrpSpPr>
          <p:grpSpPr>
            <a:xfrm>
              <a:off x="4440861" y="2182965"/>
              <a:ext cx="3278462" cy="1714939"/>
              <a:chOff x="4440861" y="2182965"/>
              <a:chExt cx="3278462" cy="1714939"/>
            </a:xfrm>
          </p:grpSpPr>
          <p:sp>
            <p:nvSpPr>
              <p:cNvPr id="15" name="等腰三角形 14"/>
              <p:cNvSpPr/>
              <p:nvPr/>
            </p:nvSpPr>
            <p:spPr>
              <a:xfrm rot="8076161">
                <a:off x="4901790" y="2536953"/>
                <a:ext cx="1428231" cy="720255"/>
              </a:xfrm>
              <a:prstGeom prst="triangle">
                <a:avLst>
                  <a:gd name="adj" fmla="val 49901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10800000">
                <a:off x="4440861" y="3149661"/>
                <a:ext cx="1428231" cy="720255"/>
              </a:xfrm>
              <a:prstGeom prst="triangle">
                <a:avLst>
                  <a:gd name="adj" fmla="val 49901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5107870" y="3121676"/>
                <a:ext cx="2611453" cy="776228"/>
                <a:chOff x="5107870" y="3121676"/>
                <a:chExt cx="2611453" cy="776228"/>
              </a:xfrm>
            </p:grpSpPr>
            <p:sp>
              <p:nvSpPr>
                <p:cNvPr id="20" name="流程图: 决策 19"/>
                <p:cNvSpPr/>
                <p:nvPr/>
              </p:nvSpPr>
              <p:spPr>
                <a:xfrm rot="20243012">
                  <a:off x="5107870" y="3121676"/>
                  <a:ext cx="1842739" cy="776227"/>
                </a:xfrm>
                <a:prstGeom prst="flowChartDecision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流程图: 决策 20"/>
                <p:cNvSpPr/>
                <p:nvPr/>
              </p:nvSpPr>
              <p:spPr>
                <a:xfrm rot="20243012">
                  <a:off x="5876584" y="3121677"/>
                  <a:ext cx="1842739" cy="776227"/>
                </a:xfrm>
                <a:prstGeom prst="flowChartDecision">
                  <a:avLst/>
                </a:prstGeom>
                <a:solidFill>
                  <a:schemeClr val="bg2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cxnSp>
          <p:nvCxnSpPr>
            <p:cNvPr id="24" name="直接连接符 23"/>
            <p:cNvCxnSpPr>
              <a:stCxn id="20" idx="0"/>
              <a:endCxn id="21" idx="3"/>
            </p:cNvCxnSpPr>
            <p:nvPr/>
          </p:nvCxnSpPr>
          <p:spPr>
            <a:xfrm>
              <a:off x="5879987" y="3151522"/>
              <a:ext cx="1768483" cy="394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stCxn id="21" idx="3"/>
              <a:endCxn id="21" idx="2"/>
            </p:cNvCxnSpPr>
            <p:nvPr/>
          </p:nvCxnSpPr>
          <p:spPr>
            <a:xfrm flipH="1">
              <a:off x="6947207" y="3155469"/>
              <a:ext cx="701263" cy="71258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>
              <a:stCxn id="20" idx="1"/>
              <a:endCxn id="21" idx="2"/>
            </p:cNvCxnSpPr>
            <p:nvPr/>
          </p:nvCxnSpPr>
          <p:spPr>
            <a:xfrm>
              <a:off x="5178724" y="3864112"/>
              <a:ext cx="1768483" cy="394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/>
          <p:nvPr/>
        </p:nvSpPr>
        <p:spPr>
          <a:xfrm>
            <a:off x="399772" y="441945"/>
            <a:ext cx="547260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76A8A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三、创意拼组，相互欣赏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60" y="417867"/>
            <a:ext cx="634038" cy="682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539552" y="1122879"/>
            <a:ext cx="7820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   和   拼一拼。</a:t>
            </a: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2475011" y="1048921"/>
            <a:ext cx="504825" cy="574675"/>
          </a:xfrm>
          <a:prstGeom prst="rtTriangle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b="1"/>
          </a:p>
        </p:txBody>
      </p:sp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624" y="1666074"/>
            <a:ext cx="983712" cy="104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9"/>
          <p:cNvSpPr>
            <a:spLocks noChangeArrowheads="1"/>
          </p:cNvSpPr>
          <p:nvPr/>
        </p:nvSpPr>
        <p:spPr bwMode="auto">
          <a:xfrm>
            <a:off x="4326479" y="1755914"/>
            <a:ext cx="2305050" cy="1055608"/>
          </a:xfrm>
          <a:prstGeom prst="wedgeRoundRectCallout">
            <a:avLst>
              <a:gd name="adj1" fmla="val 70246"/>
              <a:gd name="adj2" fmla="val -14952"/>
              <a:gd name="adj3" fmla="val 16667"/>
            </a:avLst>
          </a:prstGeom>
          <a:solidFill>
            <a:schemeClr val="bg1"/>
          </a:solidFill>
          <a:ln w="19050">
            <a:solidFill>
              <a:srgbClr val="066250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你还能拼出什么图形？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449564" y="1282194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P3 </a:t>
            </a:r>
            <a:r>
              <a:rPr lang="zh-CN" altLang="en-US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试一试</a:t>
            </a:r>
            <a:r>
              <a:rPr lang="en-US" altLang="zh-CN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772" y="441945"/>
            <a:ext cx="547260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76A8A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四、实践应用，巩固提升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60" y="417867"/>
            <a:ext cx="634038" cy="682811"/>
          </a:xfrm>
          <a:prstGeom prst="rect">
            <a:avLst/>
          </a:prstGeom>
        </p:spPr>
      </p:pic>
      <p:sp>
        <p:nvSpPr>
          <p:cNvPr id="2" name="AutoShape 10"/>
          <p:cNvSpPr>
            <a:spLocks noChangeArrowheads="1"/>
          </p:cNvSpPr>
          <p:nvPr/>
        </p:nvSpPr>
        <p:spPr bwMode="auto">
          <a:xfrm>
            <a:off x="1425742" y="1048920"/>
            <a:ext cx="504825" cy="574675"/>
          </a:xfrm>
          <a:prstGeom prst="rtTriangle">
            <a:avLst/>
          </a:prstGeom>
          <a:solidFill>
            <a:srgbClr val="FFA65E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b="1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25601E-E80C-BA5D-449E-49AD4A9375C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5296" y="2067694"/>
            <a:ext cx="2250542" cy="20973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8035374-EED7-9901-E510-5A18E083832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9836" y="2913201"/>
            <a:ext cx="3547774" cy="1511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377899" y="2292158"/>
            <a:ext cx="1313089" cy="185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08109" y="2056600"/>
            <a:ext cx="1155403" cy="163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80488" y="608558"/>
            <a:ext cx="84969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将一张正方形的纸对折后沿虚线剪开，你发现了什么？</a:t>
            </a:r>
          </a:p>
        </p:txBody>
      </p:sp>
      <p:grpSp>
        <p:nvGrpSpPr>
          <p:cNvPr id="5" name="组合 5"/>
          <p:cNvGrpSpPr/>
          <p:nvPr/>
        </p:nvGrpSpPr>
        <p:grpSpPr bwMode="auto">
          <a:xfrm rot="5400000">
            <a:off x="4785727" y="1719808"/>
            <a:ext cx="1298575" cy="1296987"/>
            <a:chOff x="0" y="0"/>
            <a:chExt cx="1296144" cy="1296144"/>
          </a:xfrm>
        </p:grpSpPr>
        <p:sp>
          <p:nvSpPr>
            <p:cNvPr id="6" name="矩形 2"/>
            <p:cNvSpPr>
              <a:spLocks noChangeArrowheads="1"/>
            </p:cNvSpPr>
            <p:nvPr/>
          </p:nvSpPr>
          <p:spPr bwMode="auto">
            <a:xfrm>
              <a:off x="0" y="0"/>
              <a:ext cx="1296144" cy="1296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cxnSp>
          <p:nvCxnSpPr>
            <p:cNvPr id="7" name="直接连接符 4"/>
            <p:cNvCxnSpPr>
              <a:cxnSpLocks noChangeShapeType="1"/>
            </p:cNvCxnSpPr>
            <p:nvPr/>
          </p:nvCxnSpPr>
          <p:spPr bwMode="auto">
            <a:xfrm>
              <a:off x="0" y="0"/>
              <a:ext cx="1296144" cy="1296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组合 8"/>
          <p:cNvGrpSpPr/>
          <p:nvPr/>
        </p:nvGrpSpPr>
        <p:grpSpPr bwMode="auto">
          <a:xfrm>
            <a:off x="2859403" y="1719807"/>
            <a:ext cx="1295400" cy="1296988"/>
            <a:chOff x="0" y="0"/>
            <a:chExt cx="1296144" cy="1296144"/>
          </a:xfrm>
        </p:grpSpPr>
        <p:sp>
          <p:nvSpPr>
            <p:cNvPr id="9" name="矩形 9"/>
            <p:cNvSpPr>
              <a:spLocks noChangeArrowheads="1"/>
            </p:cNvSpPr>
            <p:nvPr/>
          </p:nvSpPr>
          <p:spPr bwMode="auto">
            <a:xfrm>
              <a:off x="0" y="0"/>
              <a:ext cx="1296144" cy="1296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cxnSp>
          <p:nvCxnSpPr>
            <p:cNvPr id="10" name="直接连接符 7"/>
            <p:cNvCxnSpPr>
              <a:cxnSpLocks noChangeShapeType="1"/>
              <a:stCxn id="9" idx="0"/>
              <a:endCxn id="9" idx="2"/>
            </p:cNvCxnSpPr>
            <p:nvPr/>
          </p:nvCxnSpPr>
          <p:spPr bwMode="auto">
            <a:xfrm>
              <a:off x="648865" y="0"/>
              <a:ext cx="0" cy="1296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组合 12"/>
          <p:cNvGrpSpPr/>
          <p:nvPr/>
        </p:nvGrpSpPr>
        <p:grpSpPr bwMode="auto">
          <a:xfrm>
            <a:off x="1719564" y="3106481"/>
            <a:ext cx="2736850" cy="1380175"/>
            <a:chOff x="0" y="0"/>
            <a:chExt cx="2736602" cy="1381059"/>
          </a:xfrm>
        </p:grpSpPr>
        <p:sp>
          <p:nvSpPr>
            <p:cNvPr id="12" name="圆角矩形标注 10"/>
            <p:cNvSpPr>
              <a:spLocks noChangeArrowheads="1"/>
            </p:cNvSpPr>
            <p:nvPr/>
          </p:nvSpPr>
          <p:spPr bwMode="auto">
            <a:xfrm>
              <a:off x="0" y="0"/>
              <a:ext cx="2736602" cy="1381059"/>
            </a:xfrm>
            <a:prstGeom prst="wedgeRoundRectCallout">
              <a:avLst>
                <a:gd name="adj1" fmla="val -60033"/>
                <a:gd name="adj2" fmla="val -39961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600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0" y="133626"/>
              <a:ext cx="2736602" cy="11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我发现一个正方形能剪成两个相同的长方形。</a:t>
              </a: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513565" y="3106481"/>
            <a:ext cx="2736850" cy="1287677"/>
            <a:chOff x="0" y="0"/>
            <a:chExt cx="2736602" cy="1288502"/>
          </a:xfrm>
        </p:grpSpPr>
        <p:sp>
          <p:nvSpPr>
            <p:cNvPr id="15" name="圆角矩形标注 17"/>
            <p:cNvSpPr>
              <a:spLocks noChangeArrowheads="1"/>
            </p:cNvSpPr>
            <p:nvPr/>
          </p:nvSpPr>
          <p:spPr bwMode="auto">
            <a:xfrm>
              <a:off x="0" y="0"/>
              <a:ext cx="2736602" cy="1283460"/>
            </a:xfrm>
            <a:prstGeom prst="wedgeRoundRectCallout">
              <a:avLst>
                <a:gd name="adj1" fmla="val 62830"/>
                <a:gd name="adj2" fmla="val -40015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600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6" name="TextBox 18"/>
            <p:cNvSpPr txBox="1">
              <a:spLocks noChangeArrowheads="1"/>
            </p:cNvSpPr>
            <p:nvPr/>
          </p:nvSpPr>
          <p:spPr bwMode="auto">
            <a:xfrm>
              <a:off x="0" y="88854"/>
              <a:ext cx="2736602" cy="11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我发现一个正方形能剪成两个相同的三角形。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411760" y="1231605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P3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r="-1008"/>
          <a:stretch>
            <a:fillRect/>
          </a:stretch>
        </p:blipFill>
        <p:spPr bwMode="auto">
          <a:xfrm>
            <a:off x="1835696" y="1825172"/>
            <a:ext cx="2304256" cy="177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9" b="3829"/>
          <a:stretch>
            <a:fillRect/>
          </a:stretch>
        </p:blipFill>
        <p:spPr bwMode="auto">
          <a:xfrm>
            <a:off x="4427984" y="1918947"/>
            <a:ext cx="2836653" cy="15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9552" y="555526"/>
            <a:ext cx="820891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用几张正方形的纸剪一剪、贴一贴，再涂上色。请你设计出漂亮的图案。</a:t>
            </a:r>
          </a:p>
        </p:txBody>
      </p:sp>
      <p:pic>
        <p:nvPicPr>
          <p:cNvPr id="9" name="Picture 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61" y="3149026"/>
            <a:ext cx="724347" cy="14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986" y="3303519"/>
            <a:ext cx="762507" cy="13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2"/>
          <p:cNvGrpSpPr/>
          <p:nvPr/>
        </p:nvGrpSpPr>
        <p:grpSpPr bwMode="auto">
          <a:xfrm>
            <a:off x="1366284" y="3935725"/>
            <a:ext cx="2952328" cy="585020"/>
            <a:chOff x="0" y="0"/>
            <a:chExt cx="2736602" cy="1518622"/>
          </a:xfrm>
        </p:grpSpPr>
        <p:sp>
          <p:nvSpPr>
            <p:cNvPr id="12" name="圆角矩形标注 10"/>
            <p:cNvSpPr>
              <a:spLocks noChangeArrowheads="1"/>
            </p:cNvSpPr>
            <p:nvPr/>
          </p:nvSpPr>
          <p:spPr bwMode="auto">
            <a:xfrm>
              <a:off x="0" y="0"/>
              <a:ext cx="2736602" cy="1518622"/>
            </a:xfrm>
            <a:prstGeom prst="wedgeRoundRectCallout">
              <a:avLst>
                <a:gd name="adj1" fmla="val -59010"/>
                <a:gd name="adj2" fmla="val -31322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0" y="133626"/>
              <a:ext cx="2736602" cy="135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这是我做的小鱼。</a:t>
              </a: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499992" y="3934611"/>
            <a:ext cx="3054844" cy="585020"/>
            <a:chOff x="0" y="0"/>
            <a:chExt cx="2736602" cy="1518622"/>
          </a:xfrm>
        </p:grpSpPr>
        <p:sp>
          <p:nvSpPr>
            <p:cNvPr id="15" name="圆角矩形标注 17"/>
            <p:cNvSpPr>
              <a:spLocks noChangeArrowheads="1"/>
            </p:cNvSpPr>
            <p:nvPr/>
          </p:nvSpPr>
          <p:spPr bwMode="auto">
            <a:xfrm>
              <a:off x="0" y="0"/>
              <a:ext cx="2736602" cy="1518622"/>
            </a:xfrm>
            <a:prstGeom prst="wedgeRoundRectCallout">
              <a:avLst>
                <a:gd name="adj1" fmla="val 60935"/>
                <a:gd name="adj2" fmla="val -31722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6" name="TextBox 18"/>
            <p:cNvSpPr txBox="1">
              <a:spLocks noChangeArrowheads="1"/>
            </p:cNvSpPr>
            <p:nvPr/>
          </p:nvSpPr>
          <p:spPr bwMode="auto">
            <a:xfrm>
              <a:off x="0" y="88853"/>
              <a:ext cx="2736602" cy="135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我做了一架飞机。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EAAC5B9D-81D9-0E71-5BDC-2C295C404E60}"/>
              </a:ext>
            </a:extLst>
          </p:cNvPr>
          <p:cNvSpPr txBox="1"/>
          <p:nvPr/>
        </p:nvSpPr>
        <p:spPr>
          <a:xfrm>
            <a:off x="6056350" y="1284040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P3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>
            <a:off x="437552" y="452052"/>
            <a:ext cx="4924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3200" dirty="0"/>
          </a:p>
        </p:txBody>
      </p:sp>
      <p:sp>
        <p:nvSpPr>
          <p:cNvPr id="65" name="文本框 64"/>
          <p:cNvSpPr txBox="1"/>
          <p:nvPr/>
        </p:nvSpPr>
        <p:spPr>
          <a:xfrm>
            <a:off x="755576" y="667254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Line 44"/>
          <p:cNvSpPr>
            <a:spLocks noChangeShapeType="1"/>
          </p:cNvSpPr>
          <p:nvPr/>
        </p:nvSpPr>
        <p:spPr bwMode="auto">
          <a:xfrm>
            <a:off x="2338388" y="1736725"/>
            <a:ext cx="27368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" name="Line 45"/>
          <p:cNvSpPr>
            <a:spLocks noChangeShapeType="1"/>
          </p:cNvSpPr>
          <p:nvPr/>
        </p:nvSpPr>
        <p:spPr bwMode="auto">
          <a:xfrm>
            <a:off x="2268538" y="2098675"/>
            <a:ext cx="33115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8" name="Line 46"/>
          <p:cNvSpPr>
            <a:spLocks noChangeShapeType="1"/>
          </p:cNvSpPr>
          <p:nvPr/>
        </p:nvSpPr>
        <p:spPr bwMode="auto">
          <a:xfrm rot="16200000">
            <a:off x="3451225" y="1552575"/>
            <a:ext cx="3619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" name="Line 47"/>
          <p:cNvSpPr>
            <a:spLocks noChangeShapeType="1"/>
          </p:cNvSpPr>
          <p:nvPr/>
        </p:nvSpPr>
        <p:spPr bwMode="auto">
          <a:xfrm rot="16200000">
            <a:off x="2711450" y="1906588"/>
            <a:ext cx="4032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" name="Line 48"/>
          <p:cNvSpPr>
            <a:spLocks noChangeShapeType="1"/>
          </p:cNvSpPr>
          <p:nvPr/>
        </p:nvSpPr>
        <p:spPr bwMode="auto">
          <a:xfrm rot="16200000">
            <a:off x="4079875" y="1893888"/>
            <a:ext cx="4032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" name="Line 49"/>
          <p:cNvSpPr>
            <a:spLocks noChangeShapeType="1"/>
          </p:cNvSpPr>
          <p:nvPr/>
        </p:nvSpPr>
        <p:spPr bwMode="auto">
          <a:xfrm rot="16200000">
            <a:off x="3430587" y="2297113"/>
            <a:ext cx="4032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" name="Line 50"/>
          <p:cNvSpPr>
            <a:spLocks noChangeShapeType="1"/>
          </p:cNvSpPr>
          <p:nvPr/>
        </p:nvSpPr>
        <p:spPr bwMode="auto">
          <a:xfrm rot="16200000">
            <a:off x="4799012" y="2297113"/>
            <a:ext cx="4032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3" name="Rectangle 52"/>
          <p:cNvSpPr>
            <a:spLocks noChangeArrowheads="1"/>
          </p:cNvSpPr>
          <p:nvPr/>
        </p:nvSpPr>
        <p:spPr bwMode="auto">
          <a:xfrm>
            <a:off x="5192713" y="3854450"/>
            <a:ext cx="1368425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4" name="Text Box 53"/>
          <p:cNvSpPr txBox="1">
            <a:spLocks noChangeArrowheads="1"/>
          </p:cNvSpPr>
          <p:nvPr/>
        </p:nvSpPr>
        <p:spPr bwMode="auto">
          <a:xfrm>
            <a:off x="2436813" y="3752850"/>
            <a:ext cx="52768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缺了（     ）块                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5" name="Text Box 44"/>
          <p:cNvSpPr txBox="1">
            <a:spLocks noChangeArrowheads="1"/>
          </p:cNvSpPr>
          <p:nvPr/>
        </p:nvSpPr>
        <p:spPr bwMode="auto">
          <a:xfrm>
            <a:off x="3848100" y="3743325"/>
            <a:ext cx="865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76" name="Rectangle 52"/>
          <p:cNvSpPr>
            <a:spLocks noChangeArrowheads="1"/>
          </p:cNvSpPr>
          <p:nvPr/>
        </p:nvSpPr>
        <p:spPr bwMode="auto">
          <a:xfrm>
            <a:off x="2263775" y="1379538"/>
            <a:ext cx="1358900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7" name="Rectangle 52"/>
          <p:cNvSpPr>
            <a:spLocks noChangeArrowheads="1"/>
          </p:cNvSpPr>
          <p:nvPr/>
        </p:nvSpPr>
        <p:spPr bwMode="auto">
          <a:xfrm>
            <a:off x="3649663" y="1379538"/>
            <a:ext cx="1354137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" name="Rectangle 52"/>
          <p:cNvSpPr>
            <a:spLocks noChangeArrowheads="1"/>
          </p:cNvSpPr>
          <p:nvPr/>
        </p:nvSpPr>
        <p:spPr bwMode="auto">
          <a:xfrm>
            <a:off x="1570038" y="1746250"/>
            <a:ext cx="1328737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" name="Rectangle 52"/>
          <p:cNvSpPr>
            <a:spLocks noChangeArrowheads="1"/>
          </p:cNvSpPr>
          <p:nvPr/>
        </p:nvSpPr>
        <p:spPr bwMode="auto">
          <a:xfrm>
            <a:off x="2914650" y="1758950"/>
            <a:ext cx="1363663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" name="Rectangle 52"/>
          <p:cNvSpPr>
            <a:spLocks noChangeArrowheads="1"/>
          </p:cNvSpPr>
          <p:nvPr/>
        </p:nvSpPr>
        <p:spPr bwMode="auto">
          <a:xfrm>
            <a:off x="4287838" y="1749425"/>
            <a:ext cx="1328737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" name="Rectangle 52"/>
          <p:cNvSpPr>
            <a:spLocks noChangeArrowheads="1"/>
          </p:cNvSpPr>
          <p:nvPr/>
        </p:nvSpPr>
        <p:spPr bwMode="auto">
          <a:xfrm>
            <a:off x="2303463" y="2124075"/>
            <a:ext cx="1328737" cy="3492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" name="Rectangle 52"/>
          <p:cNvSpPr>
            <a:spLocks noChangeArrowheads="1"/>
          </p:cNvSpPr>
          <p:nvPr/>
        </p:nvSpPr>
        <p:spPr bwMode="auto">
          <a:xfrm>
            <a:off x="3635375" y="2124075"/>
            <a:ext cx="1328738" cy="371475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3" name="Rectangle 52"/>
          <p:cNvSpPr>
            <a:spLocks noChangeArrowheads="1"/>
          </p:cNvSpPr>
          <p:nvPr/>
        </p:nvSpPr>
        <p:spPr bwMode="auto">
          <a:xfrm>
            <a:off x="4991100" y="2124075"/>
            <a:ext cx="1346200" cy="361950"/>
          </a:xfrm>
          <a:prstGeom prst="rect">
            <a:avLst/>
          </a:prstGeom>
          <a:solidFill>
            <a:srgbClr val="C13D59"/>
          </a:solidFill>
          <a:ln w="285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4" name="组合 64"/>
          <p:cNvGrpSpPr/>
          <p:nvPr/>
        </p:nvGrpSpPr>
        <p:grpSpPr bwMode="auto">
          <a:xfrm>
            <a:off x="881063" y="1009650"/>
            <a:ext cx="7473950" cy="3013075"/>
            <a:chOff x="1414" y="1703"/>
            <a:chExt cx="11770" cy="4744"/>
          </a:xfrm>
        </p:grpSpPr>
        <p:grpSp>
          <p:nvGrpSpPr>
            <p:cNvPr id="85" name="Group 4"/>
            <p:cNvGrpSpPr/>
            <p:nvPr/>
          </p:nvGrpSpPr>
          <p:grpSpPr bwMode="auto">
            <a:xfrm>
              <a:off x="1414" y="1703"/>
              <a:ext cx="11770" cy="4744"/>
              <a:chOff x="0" y="-1"/>
              <a:chExt cx="4709" cy="1899"/>
            </a:xfrm>
          </p:grpSpPr>
          <p:sp>
            <p:nvSpPr>
              <p:cNvPr id="88" name="Rectangle 5"/>
              <p:cNvSpPr>
                <a:spLocks noChangeArrowheads="1"/>
              </p:cNvSpPr>
              <p:nvPr/>
            </p:nvSpPr>
            <p:spPr bwMode="auto">
              <a:xfrm>
                <a:off x="0" y="2"/>
                <a:ext cx="417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9" name="Rectangle 6"/>
              <p:cNvSpPr>
                <a:spLocks noChangeArrowheads="1"/>
              </p:cNvSpPr>
              <p:nvPr/>
            </p:nvSpPr>
            <p:spPr bwMode="auto">
              <a:xfrm>
                <a:off x="0" y="228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0" name="Rectangle 7"/>
              <p:cNvSpPr>
                <a:spLocks noChangeArrowheads="1"/>
              </p:cNvSpPr>
              <p:nvPr/>
            </p:nvSpPr>
            <p:spPr bwMode="auto">
              <a:xfrm>
                <a:off x="862" y="228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1" name="Rectangle 8"/>
              <p:cNvSpPr>
                <a:spLocks noChangeArrowheads="1"/>
              </p:cNvSpPr>
              <p:nvPr/>
            </p:nvSpPr>
            <p:spPr bwMode="auto">
              <a:xfrm>
                <a:off x="1723" y="228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" name="Rectangle 9"/>
              <p:cNvSpPr>
                <a:spLocks noChangeArrowheads="1"/>
              </p:cNvSpPr>
              <p:nvPr/>
            </p:nvSpPr>
            <p:spPr bwMode="auto">
              <a:xfrm>
                <a:off x="2585" y="225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Rectangle 10"/>
              <p:cNvSpPr>
                <a:spLocks noChangeArrowheads="1"/>
              </p:cNvSpPr>
              <p:nvPr/>
            </p:nvSpPr>
            <p:spPr bwMode="auto">
              <a:xfrm>
                <a:off x="3447" y="228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Rectangle 11"/>
              <p:cNvSpPr>
                <a:spLocks noChangeArrowheads="1"/>
              </p:cNvSpPr>
              <p:nvPr/>
            </p:nvSpPr>
            <p:spPr bwMode="auto">
              <a:xfrm>
                <a:off x="0" y="688"/>
                <a:ext cx="884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Rectangle 12"/>
              <p:cNvSpPr>
                <a:spLocks noChangeArrowheads="1"/>
              </p:cNvSpPr>
              <p:nvPr/>
            </p:nvSpPr>
            <p:spPr bwMode="auto">
              <a:xfrm>
                <a:off x="862" y="688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Rectangle 13"/>
              <p:cNvSpPr>
                <a:spLocks noChangeArrowheads="1"/>
              </p:cNvSpPr>
              <p:nvPr/>
            </p:nvSpPr>
            <p:spPr bwMode="auto">
              <a:xfrm>
                <a:off x="1723" y="689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Rectangle 14"/>
              <p:cNvSpPr>
                <a:spLocks noChangeArrowheads="1"/>
              </p:cNvSpPr>
              <p:nvPr/>
            </p:nvSpPr>
            <p:spPr bwMode="auto">
              <a:xfrm>
                <a:off x="2585" y="688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Rectangle 15"/>
              <p:cNvSpPr>
                <a:spLocks noChangeArrowheads="1"/>
              </p:cNvSpPr>
              <p:nvPr/>
            </p:nvSpPr>
            <p:spPr bwMode="auto">
              <a:xfrm>
                <a:off x="3447" y="688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Rectangle 16"/>
              <p:cNvSpPr>
                <a:spLocks noChangeArrowheads="1"/>
              </p:cNvSpPr>
              <p:nvPr/>
            </p:nvSpPr>
            <p:spPr bwMode="auto">
              <a:xfrm>
                <a:off x="399" y="456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Rectangle 17"/>
              <p:cNvSpPr>
                <a:spLocks noChangeArrowheads="1"/>
              </p:cNvSpPr>
              <p:nvPr/>
            </p:nvSpPr>
            <p:spPr bwMode="auto">
              <a:xfrm>
                <a:off x="1270" y="455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Rectangle 18"/>
              <p:cNvSpPr>
                <a:spLocks noChangeArrowheads="1"/>
              </p:cNvSpPr>
              <p:nvPr/>
            </p:nvSpPr>
            <p:spPr bwMode="auto">
              <a:xfrm>
                <a:off x="2122" y="457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Rectangle 19"/>
              <p:cNvSpPr>
                <a:spLocks noChangeArrowheads="1"/>
              </p:cNvSpPr>
              <p:nvPr/>
            </p:nvSpPr>
            <p:spPr bwMode="auto">
              <a:xfrm>
                <a:off x="2984" y="456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Rectangle 20"/>
              <p:cNvSpPr>
                <a:spLocks noChangeArrowheads="1"/>
              </p:cNvSpPr>
              <p:nvPr/>
            </p:nvSpPr>
            <p:spPr bwMode="auto">
              <a:xfrm>
                <a:off x="3846" y="456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04" name="Group 21"/>
              <p:cNvGrpSpPr/>
              <p:nvPr/>
            </p:nvGrpSpPr>
            <p:grpSpPr bwMode="auto">
              <a:xfrm>
                <a:off x="1" y="1153"/>
                <a:ext cx="4309" cy="228"/>
                <a:chOff x="0" y="0"/>
                <a:chExt cx="4309" cy="228"/>
              </a:xfrm>
            </p:grpSpPr>
            <p:sp>
              <p:nvSpPr>
                <p:cNvPr id="121" name="Rectangle 2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862" cy="227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" name="Rectangle 23"/>
                <p:cNvSpPr>
                  <a:spLocks noChangeArrowheads="1"/>
                </p:cNvSpPr>
                <p:nvPr/>
              </p:nvSpPr>
              <p:spPr bwMode="auto">
                <a:xfrm>
                  <a:off x="862" y="0"/>
                  <a:ext cx="862" cy="227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3" name="Rectangle 24"/>
                <p:cNvSpPr>
                  <a:spLocks noChangeArrowheads="1"/>
                </p:cNvSpPr>
                <p:nvPr/>
              </p:nvSpPr>
              <p:spPr bwMode="auto">
                <a:xfrm>
                  <a:off x="1723" y="1"/>
                  <a:ext cx="862" cy="227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4" name="Rectangle 25"/>
                <p:cNvSpPr>
                  <a:spLocks noChangeArrowheads="1"/>
                </p:cNvSpPr>
                <p:nvPr/>
              </p:nvSpPr>
              <p:spPr bwMode="auto">
                <a:xfrm>
                  <a:off x="2585" y="0"/>
                  <a:ext cx="862" cy="227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5" name="Rectangle 26"/>
                <p:cNvSpPr>
                  <a:spLocks noChangeArrowheads="1"/>
                </p:cNvSpPr>
                <p:nvPr/>
              </p:nvSpPr>
              <p:spPr bwMode="auto">
                <a:xfrm>
                  <a:off x="3447" y="0"/>
                  <a:ext cx="862" cy="227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05" name="Rectangle 27"/>
              <p:cNvSpPr>
                <a:spLocks noChangeArrowheads="1"/>
              </p:cNvSpPr>
              <p:nvPr/>
            </p:nvSpPr>
            <p:spPr bwMode="auto">
              <a:xfrm>
                <a:off x="443" y="928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1271" y="1236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3429" y="1671"/>
                <a:ext cx="862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2994" y="928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Rectangle 31"/>
              <p:cNvSpPr>
                <a:spLocks noChangeArrowheads="1"/>
              </p:cNvSpPr>
              <p:nvPr/>
            </p:nvSpPr>
            <p:spPr bwMode="auto">
              <a:xfrm>
                <a:off x="3847" y="928"/>
                <a:ext cx="862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0" name="Group 32"/>
              <p:cNvGrpSpPr/>
              <p:nvPr/>
            </p:nvGrpSpPr>
            <p:grpSpPr bwMode="auto">
              <a:xfrm>
                <a:off x="399" y="-1"/>
                <a:ext cx="4309" cy="233"/>
                <a:chOff x="0" y="-1"/>
                <a:chExt cx="4309" cy="233"/>
              </a:xfrm>
            </p:grpSpPr>
            <p:sp>
              <p:nvSpPr>
                <p:cNvPr id="116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5"/>
                  <a:ext cx="862" cy="222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7" name="Rectangle 34"/>
                <p:cNvSpPr>
                  <a:spLocks noChangeArrowheads="1"/>
                </p:cNvSpPr>
                <p:nvPr/>
              </p:nvSpPr>
              <p:spPr bwMode="auto">
                <a:xfrm>
                  <a:off x="862" y="-1"/>
                  <a:ext cx="862" cy="228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8" name="Rectangle 35"/>
                <p:cNvSpPr>
                  <a:spLocks noChangeArrowheads="1"/>
                </p:cNvSpPr>
                <p:nvPr/>
              </p:nvSpPr>
              <p:spPr bwMode="auto">
                <a:xfrm>
                  <a:off x="1723" y="2"/>
                  <a:ext cx="862" cy="229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9" name="Rectangle 36"/>
                <p:cNvSpPr>
                  <a:spLocks noChangeArrowheads="1"/>
                </p:cNvSpPr>
                <p:nvPr/>
              </p:nvSpPr>
              <p:spPr bwMode="auto">
                <a:xfrm>
                  <a:off x="2585" y="0"/>
                  <a:ext cx="862" cy="232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0" name="Rectangle 37"/>
                <p:cNvSpPr>
                  <a:spLocks noChangeArrowheads="1"/>
                </p:cNvSpPr>
                <p:nvPr/>
              </p:nvSpPr>
              <p:spPr bwMode="auto">
                <a:xfrm>
                  <a:off x="3447" y="0"/>
                  <a:ext cx="862" cy="231"/>
                </a:xfrm>
                <a:prstGeom prst="rect">
                  <a:avLst/>
                </a:prstGeom>
                <a:solidFill>
                  <a:srgbClr val="C13D59"/>
                </a:solidFill>
                <a:ln w="2857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charset="-122"/>
                      <a:ea typeface="等线" panose="02010600030101010101" charset="-122"/>
                    </a:defRPr>
                  </a:lvl9pPr>
                </a:lstStyle>
                <a:p>
                  <a:pPr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11" name="Rectangle 38"/>
              <p:cNvSpPr>
                <a:spLocks noChangeArrowheads="1"/>
              </p:cNvSpPr>
              <p:nvPr/>
            </p:nvSpPr>
            <p:spPr bwMode="auto">
              <a:xfrm>
                <a:off x="0" y="455"/>
                <a:ext cx="417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Rectangle 39"/>
              <p:cNvSpPr>
                <a:spLocks noChangeArrowheads="1"/>
              </p:cNvSpPr>
              <p:nvPr/>
            </p:nvSpPr>
            <p:spPr bwMode="auto">
              <a:xfrm>
                <a:off x="0" y="918"/>
                <a:ext cx="453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Rectangle 40"/>
              <p:cNvSpPr>
                <a:spLocks noChangeArrowheads="1"/>
              </p:cNvSpPr>
              <p:nvPr/>
            </p:nvSpPr>
            <p:spPr bwMode="auto">
              <a:xfrm>
                <a:off x="4291" y="235"/>
                <a:ext cx="417" cy="221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Rectangle 41"/>
              <p:cNvSpPr>
                <a:spLocks noChangeArrowheads="1"/>
              </p:cNvSpPr>
              <p:nvPr/>
            </p:nvSpPr>
            <p:spPr bwMode="auto">
              <a:xfrm>
                <a:off x="4291" y="691"/>
                <a:ext cx="417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Rectangle 42"/>
              <p:cNvSpPr>
                <a:spLocks noChangeArrowheads="1"/>
              </p:cNvSpPr>
              <p:nvPr/>
            </p:nvSpPr>
            <p:spPr bwMode="auto">
              <a:xfrm>
                <a:off x="4291" y="1154"/>
                <a:ext cx="417" cy="227"/>
              </a:xfrm>
              <a:prstGeom prst="rect">
                <a:avLst/>
              </a:prstGeom>
              <a:solidFill>
                <a:srgbClr val="C13D59"/>
              </a:solidFill>
              <a:ln w="2857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charset="-122"/>
                    <a:ea typeface="等线" panose="02010600030101010101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6" name="Rectangle 52"/>
            <p:cNvSpPr>
              <a:spLocks noChangeArrowheads="1"/>
            </p:cNvSpPr>
            <p:nvPr/>
          </p:nvSpPr>
          <p:spPr bwMode="auto">
            <a:xfrm>
              <a:off x="6770" y="4015"/>
              <a:ext cx="2103" cy="583"/>
            </a:xfrm>
            <a:prstGeom prst="rect">
              <a:avLst/>
            </a:prstGeom>
            <a:solidFill>
              <a:srgbClr val="C13D59"/>
            </a:solidFill>
            <a:ln w="2857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Rectangle 52"/>
            <p:cNvSpPr>
              <a:spLocks noChangeArrowheads="1"/>
            </p:cNvSpPr>
            <p:nvPr/>
          </p:nvSpPr>
          <p:spPr bwMode="auto">
            <a:xfrm>
              <a:off x="4703" y="4025"/>
              <a:ext cx="2092" cy="573"/>
            </a:xfrm>
            <a:prstGeom prst="rect">
              <a:avLst/>
            </a:prstGeom>
            <a:solidFill>
              <a:srgbClr val="C13D59"/>
            </a:solidFill>
            <a:ln w="2857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9363E23-3137-8E00-270E-97E86B0F22A1}"/>
              </a:ext>
            </a:extLst>
          </p:cNvPr>
          <p:cNvSpPr/>
          <p:nvPr/>
        </p:nvSpPr>
        <p:spPr>
          <a:xfrm>
            <a:off x="395536" y="699542"/>
            <a:ext cx="7950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用右边的哪几个图形可以拼出左边的图形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把它们圈起来。</a:t>
            </a:r>
            <a:endParaRPr lang="zh-CN" altLang="en-US" sz="32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4C9379-2FE9-5245-6058-63F0EFAE6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923678"/>
            <a:ext cx="6912768" cy="2370907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42E378E8-C06D-4583-C12D-2804C695DA38}"/>
              </a:ext>
            </a:extLst>
          </p:cNvPr>
          <p:cNvSpPr/>
          <p:nvPr/>
        </p:nvSpPr>
        <p:spPr>
          <a:xfrm>
            <a:off x="3059832" y="2211710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CC3E447-1963-E722-C30F-457F3B554A06}"/>
              </a:ext>
            </a:extLst>
          </p:cNvPr>
          <p:cNvSpPr/>
          <p:nvPr/>
        </p:nvSpPr>
        <p:spPr>
          <a:xfrm>
            <a:off x="5796136" y="2175706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AAA429F-CD2E-2B7C-CC28-95DFE176C876}"/>
              </a:ext>
            </a:extLst>
          </p:cNvPr>
          <p:cNvSpPr/>
          <p:nvPr/>
        </p:nvSpPr>
        <p:spPr>
          <a:xfrm>
            <a:off x="2915816" y="3266846"/>
            <a:ext cx="1152128" cy="8599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A3927AD-20C7-7283-24B3-EF0712483AF1}"/>
              </a:ext>
            </a:extLst>
          </p:cNvPr>
          <p:cNvSpPr/>
          <p:nvPr/>
        </p:nvSpPr>
        <p:spPr>
          <a:xfrm>
            <a:off x="4932040" y="3266846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052A43F-0CC2-9098-A3EF-2A32DFDF1C86}"/>
              </a:ext>
            </a:extLst>
          </p:cNvPr>
          <p:cNvSpPr/>
          <p:nvPr/>
        </p:nvSpPr>
        <p:spPr>
          <a:xfrm>
            <a:off x="6101589" y="3266846"/>
            <a:ext cx="1152128" cy="8599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713BF5E-F251-5313-6CAC-D3646309433F}"/>
              </a:ext>
            </a:extLst>
          </p:cNvPr>
          <p:cNvSpPr txBox="1"/>
          <p:nvPr/>
        </p:nvSpPr>
        <p:spPr>
          <a:xfrm>
            <a:off x="3084401" y="1312487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0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36523" r="72104" b="24559"/>
          <a:stretch>
            <a:fillRect/>
          </a:stretch>
        </p:blipFill>
        <p:spPr>
          <a:xfrm>
            <a:off x="6551974" y="1075072"/>
            <a:ext cx="1719072" cy="1158240"/>
          </a:xfrm>
          <a:prstGeom prst="rect">
            <a:avLst/>
          </a:prstGeom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47318" y="2420410"/>
            <a:ext cx="41590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沿对角线剪      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47318" y="2978392"/>
            <a:ext cx="37812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沿长的中间剪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647318" y="3536374"/>
            <a:ext cx="36367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沿宽的中间剪</a:t>
            </a: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6572107" y="1096262"/>
            <a:ext cx="1690356" cy="1099627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7403973" y="1096264"/>
            <a:ext cx="0" cy="1131156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6572107" y="1646075"/>
            <a:ext cx="1696662" cy="0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95536" y="908981"/>
            <a:ext cx="561662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把一张长方形的纸剪成大小相等的两部分，你能想出哪些剪法?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41732" y="2312690"/>
            <a:ext cx="21244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 </a:t>
            </a:r>
            <a:r>
              <a:rPr lang="zh-CN" altLang="en-US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练一练 思考题</a:t>
            </a:r>
            <a:r>
              <a:rPr lang="en-US" altLang="zh-CN" sz="14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</a:endParaRP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 flipH="1" flipV="1">
            <a:off x="6552401" y="1093451"/>
            <a:ext cx="1690356" cy="1099627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1" y="1540698"/>
            <a:ext cx="54982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 algn="just" hangingPunct="0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实际上经过长方形正中心的任意一条直线剪开，都可以把长方形分成相等的两块。所以可以有无数种剪法。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36337" r="72032" b="24318"/>
          <a:stretch>
            <a:fillRect/>
          </a:stretch>
        </p:blipFill>
        <p:spPr>
          <a:xfrm>
            <a:off x="6372200" y="1865194"/>
            <a:ext cx="1723546" cy="1170958"/>
          </a:xfrm>
          <a:prstGeom prst="rect">
            <a:avLst/>
          </a:prstGeom>
        </p:spPr>
      </p:pic>
      <p:sp>
        <p:nvSpPr>
          <p:cNvPr id="4" name="Line 13"/>
          <p:cNvSpPr>
            <a:spLocks noChangeShapeType="1"/>
          </p:cNvSpPr>
          <p:nvPr/>
        </p:nvSpPr>
        <p:spPr bwMode="auto">
          <a:xfrm flipV="1">
            <a:off x="6391017" y="1891910"/>
            <a:ext cx="1690356" cy="1099627"/>
          </a:xfrm>
          <a:prstGeom prst="line">
            <a:avLst/>
          </a:prstGeom>
          <a:noFill/>
          <a:ln w="28575" cap="rnd">
            <a:solidFill>
              <a:schemeClr val="bg1">
                <a:lumMod val="85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 flipH="1" flipV="1">
            <a:off x="6371311" y="1889099"/>
            <a:ext cx="1690356" cy="1099627"/>
          </a:xfrm>
          <a:prstGeom prst="line">
            <a:avLst/>
          </a:prstGeom>
          <a:noFill/>
          <a:ln w="28575" cap="rnd">
            <a:solidFill>
              <a:schemeClr val="bg1">
                <a:lumMod val="85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203603" y="242781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V="1">
            <a:off x="6839187" y="1897218"/>
            <a:ext cx="792088" cy="1099626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H="1" flipV="1">
            <a:off x="6595717" y="1881523"/>
            <a:ext cx="1243841" cy="1109089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V="1">
            <a:off x="6667726" y="1889002"/>
            <a:ext cx="1152128" cy="1103078"/>
          </a:xfrm>
          <a:prstGeom prst="line">
            <a:avLst/>
          </a:prstGeom>
          <a:noFill/>
          <a:ln w="28575" cap="rnd">
            <a:solidFill>
              <a:srgbClr val="FF000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矩形 2"/>
          <p:cNvSpPr>
            <a:spLocks noChangeArrowheads="1"/>
          </p:cNvSpPr>
          <p:nvPr/>
        </p:nvSpPr>
        <p:spPr bwMode="auto">
          <a:xfrm>
            <a:off x="1255714" y="1330325"/>
            <a:ext cx="6902450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同学们，今天的数学课你们有哪些收获呢？</a:t>
            </a:r>
          </a:p>
        </p:txBody>
      </p:sp>
      <p:sp>
        <p:nvSpPr>
          <p:cNvPr id="9" name="矩形 8"/>
          <p:cNvSpPr/>
          <p:nvPr/>
        </p:nvSpPr>
        <p:spPr>
          <a:xfrm>
            <a:off x="-468560" y="417867"/>
            <a:ext cx="547260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76A8A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60" y="417867"/>
            <a:ext cx="634038" cy="68281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31" y="2084638"/>
            <a:ext cx="2670392" cy="200018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565964" y="1923678"/>
            <a:ext cx="3312366" cy="1216697"/>
            <a:chOff x="4565964" y="1923678"/>
            <a:chExt cx="3312366" cy="1216697"/>
          </a:xfrm>
        </p:grpSpPr>
        <p:grpSp>
          <p:nvGrpSpPr>
            <p:cNvPr id="21" name="组合 12"/>
            <p:cNvGrpSpPr/>
            <p:nvPr/>
          </p:nvGrpSpPr>
          <p:grpSpPr bwMode="auto">
            <a:xfrm>
              <a:off x="4565964" y="1923678"/>
              <a:ext cx="3312366" cy="1216697"/>
              <a:chOff x="0" y="-327838"/>
              <a:chExt cx="2736602" cy="1846460"/>
            </a:xfrm>
          </p:grpSpPr>
          <p:sp>
            <p:nvSpPr>
              <p:cNvPr id="22" name="圆角矩形标注 10"/>
              <p:cNvSpPr>
                <a:spLocks noChangeArrowheads="1"/>
              </p:cNvSpPr>
              <p:nvPr/>
            </p:nvSpPr>
            <p:spPr bwMode="auto">
              <a:xfrm>
                <a:off x="0" y="-327838"/>
                <a:ext cx="2736602" cy="1846460"/>
              </a:xfrm>
              <a:prstGeom prst="wedgeRoundRectCallout">
                <a:avLst>
                  <a:gd name="adj1" fmla="val -1559"/>
                  <a:gd name="adj2" fmla="val 70108"/>
                  <a:gd name="adj3" fmla="val 16667"/>
                </a:avLst>
              </a:prstGeom>
              <a:noFill/>
              <a:ln w="15875">
                <a:solidFill>
                  <a:schemeClr val="tx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b="1">
                  <a:solidFill>
                    <a:srgbClr val="FFFFFF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23" name="TextBox 11"/>
              <p:cNvSpPr txBox="1">
                <a:spLocks noChangeArrowheads="1"/>
              </p:cNvSpPr>
              <p:nvPr/>
            </p:nvSpPr>
            <p:spPr bwMode="auto">
              <a:xfrm>
                <a:off x="60970" y="35333"/>
                <a:ext cx="2630738" cy="1354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我在空缺处放  ，可以放（    ）个。</a:t>
                </a:r>
              </a:p>
            </p:txBody>
          </p:sp>
        </p:grpSp>
        <p:sp>
          <p:nvSpPr>
            <p:cNvPr id="6" name="流程图: 过程 5"/>
            <p:cNvSpPr/>
            <p:nvPr/>
          </p:nvSpPr>
          <p:spPr>
            <a:xfrm>
              <a:off x="6732240" y="1969163"/>
              <a:ext cx="325171" cy="640097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流程图: 过程 19"/>
          <p:cNvSpPr/>
          <p:nvPr/>
        </p:nvSpPr>
        <p:spPr>
          <a:xfrm>
            <a:off x="6732240" y="1965326"/>
            <a:ext cx="325785" cy="639932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2147" y="3067734"/>
            <a:ext cx="835264" cy="1599745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9553" y="1275606"/>
            <a:ext cx="4048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补全 下 面 的图形。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259632" y="1020535"/>
            <a:ext cx="3096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ǔ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 qu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á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n xi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à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 mi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à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n de  t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ú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 x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í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n</a:t>
            </a:r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ɡ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67674" y="2561513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流程图: 过程 15"/>
          <p:cNvSpPr/>
          <p:nvPr/>
        </p:nvSpPr>
        <p:spPr>
          <a:xfrm>
            <a:off x="6732240" y="1962689"/>
            <a:ext cx="327026" cy="642569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流程图: 过程 17"/>
          <p:cNvSpPr/>
          <p:nvPr/>
        </p:nvSpPr>
        <p:spPr>
          <a:xfrm>
            <a:off x="6729065" y="1966675"/>
            <a:ext cx="337868" cy="637977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流程图: 过程 16"/>
          <p:cNvSpPr/>
          <p:nvPr/>
        </p:nvSpPr>
        <p:spPr>
          <a:xfrm>
            <a:off x="6729065" y="1966675"/>
            <a:ext cx="337868" cy="637977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612576" y="427121"/>
            <a:ext cx="547260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rgbClr val="76A8A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▶备选练习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60" y="417867"/>
            <a:ext cx="634038" cy="68281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881298" y="4278648"/>
            <a:ext cx="4166521" cy="370094"/>
            <a:chOff x="2362866" y="4755786"/>
            <a:chExt cx="4332983" cy="370094"/>
          </a:xfrm>
        </p:grpSpPr>
        <p:grpSp>
          <p:nvGrpSpPr>
            <p:cNvPr id="26" name="组合 25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28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4D9A56"/>
              </a:solidFill>
              <a:ln w="41275">
                <a:solidFill>
                  <a:srgbClr val="2B5E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rgbClr val="2B5E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rgbClr val="2B5E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矩形 26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9753E-6 L -0.49635 0.026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26" y="1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83951E-6 L -0.4599 0.0274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3" y="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49601 0.15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9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4599 0.1555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3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33" grpId="0"/>
      <p:bldP spid="16" grpId="0" animBg="1"/>
      <p:bldP spid="16" grpId="1" animBg="1"/>
      <p:bldP spid="18" grpId="0" animBg="1"/>
      <p:bldP spid="18" grpId="1" animBg="1"/>
      <p:bldP spid="17" grpId="0" animBg="1"/>
      <p:bldP spid="1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9164" y="2608254"/>
            <a:ext cx="987556" cy="177093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08" y="1459935"/>
            <a:ext cx="2566950" cy="1922708"/>
          </a:xfrm>
          <a:prstGeom prst="rect">
            <a:avLst/>
          </a:prstGeom>
        </p:spPr>
      </p:pic>
      <p:grpSp>
        <p:nvGrpSpPr>
          <p:cNvPr id="25" name="组合 12"/>
          <p:cNvGrpSpPr/>
          <p:nvPr/>
        </p:nvGrpSpPr>
        <p:grpSpPr bwMode="auto">
          <a:xfrm>
            <a:off x="4656875" y="1459935"/>
            <a:ext cx="3168352" cy="1088499"/>
            <a:chOff x="0" y="-149316"/>
            <a:chExt cx="2876167" cy="1667938"/>
          </a:xfrm>
        </p:grpSpPr>
        <p:sp>
          <p:nvSpPr>
            <p:cNvPr id="26" name="圆角矩形标注 10"/>
            <p:cNvSpPr>
              <a:spLocks noChangeArrowheads="1"/>
            </p:cNvSpPr>
            <p:nvPr/>
          </p:nvSpPr>
          <p:spPr bwMode="auto">
            <a:xfrm>
              <a:off x="0" y="-149316"/>
              <a:ext cx="2876167" cy="1667938"/>
            </a:xfrm>
            <a:prstGeom prst="wedgeRoundRectCallout">
              <a:avLst>
                <a:gd name="adj1" fmla="val -6192"/>
                <a:gd name="adj2" fmla="val 80971"/>
                <a:gd name="adj3" fmla="val 16667"/>
              </a:avLst>
            </a:prstGeom>
            <a:noFill/>
            <a:ln w="1587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27" name="TextBox 11"/>
            <p:cNvSpPr txBox="1">
              <a:spLocks noChangeArrowheads="1"/>
            </p:cNvSpPr>
            <p:nvPr/>
          </p:nvSpPr>
          <p:spPr bwMode="auto">
            <a:xfrm>
              <a:off x="11534" y="145305"/>
              <a:ext cx="2864633" cy="1367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我在空缺处放     ，可以放（    ）个。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6272105" y="203198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6782296" y="1494336"/>
            <a:ext cx="639286" cy="613083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过程 17"/>
          <p:cNvSpPr/>
          <p:nvPr/>
        </p:nvSpPr>
        <p:spPr>
          <a:xfrm>
            <a:off x="2439721" y="1480846"/>
            <a:ext cx="644754" cy="613083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流程图: 过程 20"/>
          <p:cNvSpPr/>
          <p:nvPr/>
        </p:nvSpPr>
        <p:spPr>
          <a:xfrm>
            <a:off x="2442016" y="2111572"/>
            <a:ext cx="642459" cy="613084"/>
          </a:xfrm>
          <a:prstGeom prst="flowChart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81298" y="4278648"/>
            <a:ext cx="4166521" cy="370094"/>
            <a:chOff x="2362866" y="4755786"/>
            <a:chExt cx="4332983" cy="370094"/>
          </a:xfrm>
        </p:grpSpPr>
        <p:grpSp>
          <p:nvGrpSpPr>
            <p:cNvPr id="3" name="组合 2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7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4D9A56"/>
              </a:solidFill>
              <a:ln w="41275">
                <a:solidFill>
                  <a:srgbClr val="2B5E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rgbClr val="2B5E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rgbClr val="2B5E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矩形 4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8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88" y="1454777"/>
            <a:ext cx="2566950" cy="1922708"/>
          </a:xfrm>
          <a:prstGeom prst="rect">
            <a:avLst/>
          </a:prstGeom>
        </p:spPr>
      </p:pic>
      <p:grpSp>
        <p:nvGrpSpPr>
          <p:cNvPr id="29" name="组合 12"/>
          <p:cNvGrpSpPr/>
          <p:nvPr/>
        </p:nvGrpSpPr>
        <p:grpSpPr bwMode="auto">
          <a:xfrm>
            <a:off x="4765955" y="1192181"/>
            <a:ext cx="3312367" cy="1223950"/>
            <a:chOff x="0" y="-4728"/>
            <a:chExt cx="3043008" cy="1523350"/>
          </a:xfrm>
        </p:grpSpPr>
        <p:sp>
          <p:nvSpPr>
            <p:cNvPr id="30" name="圆角矩形标注 10"/>
            <p:cNvSpPr>
              <a:spLocks noChangeArrowheads="1"/>
            </p:cNvSpPr>
            <p:nvPr/>
          </p:nvSpPr>
          <p:spPr bwMode="auto">
            <a:xfrm>
              <a:off x="0" y="-4728"/>
              <a:ext cx="2976857" cy="1523350"/>
            </a:xfrm>
            <a:prstGeom prst="wedgeRoundRectCallout">
              <a:avLst>
                <a:gd name="adj1" fmla="val -6192"/>
                <a:gd name="adj2" fmla="val 80971"/>
                <a:gd name="adj3" fmla="val 16667"/>
              </a:avLst>
            </a:prstGeom>
            <a:noFill/>
            <a:ln w="1587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>
              <a:off x="51637" y="390387"/>
              <a:ext cx="2991371" cy="1110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我在空缺处放     ，可以放（    ）个。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6412710" y="1892261"/>
            <a:ext cx="3576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84168" y="2632886"/>
            <a:ext cx="1088120" cy="1440160"/>
          </a:xfrm>
          <a:prstGeom prst="rect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6951797" y="1345369"/>
            <a:ext cx="605946" cy="610546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2552669" y="1472887"/>
            <a:ext cx="622848" cy="636755"/>
          </a:xfrm>
          <a:prstGeom prst="rt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直角三角形 19"/>
          <p:cNvSpPr/>
          <p:nvPr/>
        </p:nvSpPr>
        <p:spPr>
          <a:xfrm rot="10800000">
            <a:off x="2558931" y="1470688"/>
            <a:ext cx="622848" cy="636755"/>
          </a:xfrm>
          <a:prstGeom prst="rt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直角三角形 20"/>
          <p:cNvSpPr/>
          <p:nvPr/>
        </p:nvSpPr>
        <p:spPr>
          <a:xfrm>
            <a:off x="2553784" y="2093743"/>
            <a:ext cx="622848" cy="636755"/>
          </a:xfrm>
          <a:prstGeom prst="rt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直角三角形 21"/>
          <p:cNvSpPr/>
          <p:nvPr/>
        </p:nvSpPr>
        <p:spPr>
          <a:xfrm rot="10800000">
            <a:off x="2563221" y="2097894"/>
            <a:ext cx="622848" cy="636755"/>
          </a:xfrm>
          <a:prstGeom prst="rt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81298" y="4278648"/>
            <a:ext cx="4166521" cy="370094"/>
            <a:chOff x="2362866" y="4755786"/>
            <a:chExt cx="4332983" cy="370094"/>
          </a:xfrm>
        </p:grpSpPr>
        <p:grpSp>
          <p:nvGrpSpPr>
            <p:cNvPr id="3" name="组合 2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7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4D9A56"/>
              </a:solidFill>
              <a:ln w="41275">
                <a:solidFill>
                  <a:srgbClr val="2B5E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rgbClr val="2B5E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rgbClr val="2B5E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矩形 4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9" grpId="0" animBg="1"/>
      <p:bldP spid="20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545</Words>
  <Application>Microsoft Office PowerPoint</Application>
  <PresentationFormat>全屏显示(16:9)</PresentationFormat>
  <Paragraphs>67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楷体_GB2312</vt:lpstr>
      <vt:lpstr>宋体</vt:lpstr>
      <vt:lpstr>Arial</vt:lpstr>
      <vt:lpstr>Calibri</vt:lpstr>
      <vt:lpstr>Times New Roman</vt:lpstr>
      <vt:lpstr>等线</vt:lpstr>
      <vt:lpstr>楷体</vt:lpstr>
      <vt:lpstr>1_自定义设计方案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268</cp:revision>
  <dcterms:created xsi:type="dcterms:W3CDTF">2015-08-27T07:30:00Z</dcterms:created>
  <dcterms:modified xsi:type="dcterms:W3CDTF">2025-05-09T08:41:14Z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B8215B7C90F34FC2917D1C855074D09D</vt:lpwstr>
  </property>
</Properties>
</file>