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</p:sldMasterIdLst>
  <p:notesMasterIdLst>
    <p:notesMasterId r:id="rId25"/>
  </p:notesMasterIdLst>
  <p:sldIdLst>
    <p:sldId id="263" r:id="rId4"/>
    <p:sldId id="356" r:id="rId5"/>
    <p:sldId id="363" r:id="rId6"/>
    <p:sldId id="365" r:id="rId7"/>
    <p:sldId id="366" r:id="rId8"/>
    <p:sldId id="371" r:id="rId9"/>
    <p:sldId id="383" r:id="rId10"/>
    <p:sldId id="372" r:id="rId11"/>
    <p:sldId id="400" r:id="rId12"/>
    <p:sldId id="384" r:id="rId13"/>
    <p:sldId id="385" r:id="rId14"/>
    <p:sldId id="386" r:id="rId15"/>
    <p:sldId id="388" r:id="rId16"/>
    <p:sldId id="377" r:id="rId17"/>
    <p:sldId id="378" r:id="rId18"/>
    <p:sldId id="375" r:id="rId19"/>
    <p:sldId id="376" r:id="rId20"/>
    <p:sldId id="359" r:id="rId21"/>
    <p:sldId id="382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6">
          <p15:clr>
            <a:srgbClr val="A4A3A4"/>
          </p15:clr>
        </p15:guide>
        <p15:guide id="2" orient="horz" pos="706">
          <p15:clr>
            <a:srgbClr val="A4A3A4"/>
          </p15:clr>
        </p15:guide>
        <p15:guide id="3" orient="horz" pos="2929">
          <p15:clr>
            <a:srgbClr val="A4A3A4"/>
          </p15:clr>
        </p15:guide>
        <p15:guide id="4" pos="158">
          <p15:clr>
            <a:srgbClr val="A4A3A4"/>
          </p15:clr>
        </p15:guide>
        <p15:guide id="5" pos="35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962"/>
    <a:srgbClr val="E5C3A8"/>
    <a:srgbClr val="F8A85F"/>
    <a:srgbClr val="8CC63E"/>
    <a:srgbClr val="F04E37"/>
    <a:srgbClr val="F3CC49"/>
    <a:srgbClr val="1DBABF"/>
    <a:srgbClr val="6B68AF"/>
    <a:srgbClr val="FFFFFF"/>
    <a:srgbClr val="2B2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391" autoAdjust="0"/>
  </p:normalViewPr>
  <p:slideViewPr>
    <p:cSldViewPr>
      <p:cViewPr varScale="1">
        <p:scale>
          <a:sx n="144" d="100"/>
          <a:sy n="144" d="100"/>
        </p:scale>
        <p:origin x="126" y="222"/>
      </p:cViewPr>
      <p:guideLst>
        <p:guide orient="horz" pos="1506"/>
        <p:guide orient="horz" pos="706"/>
        <p:guide orient="horz" pos="2929"/>
        <p:guide pos="158"/>
        <p:guide pos="35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361669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678705" y="326038"/>
            <a:ext cx="315265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>
                <a:ea typeface="楷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" y="0"/>
            <a:ext cx="9143570" cy="514362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5" y="-164554"/>
            <a:ext cx="8892480" cy="500237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24"/>
          <a:stretch>
            <a:fillRect/>
          </a:stretch>
        </p:blipFill>
        <p:spPr>
          <a:xfrm>
            <a:off x="14957" y="3575920"/>
            <a:ext cx="9143570" cy="1567580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755361" y="411510"/>
            <a:ext cx="7632848" cy="3312368"/>
          </a:xfrm>
          <a:prstGeom prst="rect">
            <a:avLst/>
          </a:prstGeom>
          <a:solidFill>
            <a:srgbClr val="2B2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" y="0"/>
            <a:ext cx="9143570" cy="514362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5" y="-164554"/>
            <a:ext cx="8892480" cy="500237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24"/>
          <a:stretch>
            <a:fillRect/>
          </a:stretch>
        </p:blipFill>
        <p:spPr>
          <a:xfrm>
            <a:off x="0" y="3575920"/>
            <a:ext cx="9143570" cy="1567580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755361" y="411510"/>
            <a:ext cx="7632848" cy="3312368"/>
          </a:xfrm>
          <a:prstGeom prst="rect">
            <a:avLst/>
          </a:prstGeom>
          <a:solidFill>
            <a:srgbClr val="2B2C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" y="0"/>
            <a:ext cx="9143570" cy="51436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-207041"/>
            <a:ext cx="9361040" cy="5557582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A60F7-0257-40A6-86D9-067A47AEEC04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A843F-D851-46C7-8F94-C1BBFD8B5B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75656" y="627534"/>
            <a:ext cx="352839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511762" y="2311789"/>
            <a:ext cx="4392488" cy="79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七巧板 </a:t>
            </a:r>
            <a:endParaRPr lang="en-US" altLang="zh-CN" sz="40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E59B3A8-8E84-FD26-19B8-FE482A8C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1762" y="1503641"/>
            <a:ext cx="728090" cy="69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5">
            <a:extLst>
              <a:ext uri="{FF2B5EF4-FFF2-40B4-BE49-F238E27FC236}">
                <a16:creationId xmlns:a16="http://schemas.microsoft.com/office/drawing/2014/main" id="{105D6FC3-B349-95DB-623A-AEEC8A118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254" y="1451295"/>
            <a:ext cx="431958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认识平面图形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131272" y="287049"/>
            <a:ext cx="6284937" cy="454470"/>
          </a:xfrm>
          <a:prstGeom prst="rect">
            <a:avLst/>
          </a:prstGeom>
          <a:solidFill>
            <a:srgbClr val="EA5334"/>
          </a:solidFill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800" b="1" dirty="0">
              <a:solidFill>
                <a:schemeClr val="bg1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83" y="-77678"/>
            <a:ext cx="1131590" cy="113159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461603" y="207630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一、创设情境，引入七巧板</a:t>
            </a:r>
          </a:p>
        </p:txBody>
      </p:sp>
      <p:sp>
        <p:nvSpPr>
          <p:cNvPr id="70" name="矩形 69"/>
          <p:cNvSpPr/>
          <p:nvPr/>
        </p:nvSpPr>
        <p:spPr>
          <a:xfrm>
            <a:off x="755576" y="4065945"/>
            <a:ext cx="7235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这些美丽的图案都是由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七巧板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拼成的。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C7E2BCA-C7EA-6127-ABBC-E7D5FDA3600E}"/>
              </a:ext>
            </a:extLst>
          </p:cNvPr>
          <p:cNvGrpSpPr/>
          <p:nvPr/>
        </p:nvGrpSpPr>
        <p:grpSpPr>
          <a:xfrm>
            <a:off x="5538229" y="908208"/>
            <a:ext cx="3034127" cy="3054633"/>
            <a:chOff x="2865686" y="1364400"/>
            <a:chExt cx="3277648" cy="3299798"/>
          </a:xfrm>
        </p:grpSpPr>
        <p:sp>
          <p:nvSpPr>
            <p:cNvPr id="3" name="直角三角形 2">
              <a:extLst>
                <a:ext uri="{FF2B5EF4-FFF2-40B4-BE49-F238E27FC236}">
                  <a16:creationId xmlns:a16="http://schemas.microsoft.com/office/drawing/2014/main" id="{4397F17F-837D-9DBB-B27B-6582DAEE260C}"/>
                </a:ext>
              </a:extLst>
            </p:cNvPr>
            <p:cNvSpPr/>
            <p:nvPr/>
          </p:nvSpPr>
          <p:spPr>
            <a:xfrm rot="16200000">
              <a:off x="3466765" y="3325914"/>
              <a:ext cx="1338282" cy="1338285"/>
            </a:xfrm>
            <a:prstGeom prst="rtTriangle">
              <a:avLst/>
            </a:prstGeom>
            <a:solidFill>
              <a:srgbClr val="F3CC49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31E85B78-C3EF-40B8-3A2F-01E896BF9389}"/>
                </a:ext>
              </a:extLst>
            </p:cNvPr>
            <p:cNvSpPr/>
            <p:nvPr/>
          </p:nvSpPr>
          <p:spPr>
            <a:xfrm rot="3821246">
              <a:off x="3652608" y="1646457"/>
              <a:ext cx="616324" cy="573495"/>
            </a:xfrm>
            <a:prstGeom prst="rtTriangle">
              <a:avLst/>
            </a:prstGeom>
            <a:solidFill>
              <a:srgbClr val="1DBAB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6F676D5C-B01C-5B53-15EB-9E29382F53A2}"/>
                </a:ext>
              </a:extLst>
            </p:cNvPr>
            <p:cNvSpPr/>
            <p:nvPr/>
          </p:nvSpPr>
          <p:spPr>
            <a:xfrm rot="9252956" flipV="1">
              <a:off x="2865686" y="1364400"/>
              <a:ext cx="615889" cy="596203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28ED1BF2-CD7D-42F0-1547-2F3C401B2555}"/>
                </a:ext>
              </a:extLst>
            </p:cNvPr>
            <p:cNvSpPr/>
            <p:nvPr/>
          </p:nvSpPr>
          <p:spPr>
            <a:xfrm rot="13514269">
              <a:off x="3168505" y="2637479"/>
              <a:ext cx="1355893" cy="1355893"/>
            </a:xfrm>
            <a:prstGeom prst="rtTriangle">
              <a:avLst/>
            </a:prstGeom>
            <a:solidFill>
              <a:srgbClr val="F04E37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D42F8184-BCAE-8D90-88FD-DC6B31B5C06A}"/>
                </a:ext>
              </a:extLst>
            </p:cNvPr>
            <p:cNvSpPr/>
            <p:nvPr/>
          </p:nvSpPr>
          <p:spPr>
            <a:xfrm>
              <a:off x="4805049" y="4220216"/>
              <a:ext cx="1338285" cy="443982"/>
            </a:xfrm>
            <a:prstGeom prst="parallelogram">
              <a:avLst>
                <a:gd name="adj" fmla="val 100471"/>
              </a:avLst>
            </a:prstGeom>
            <a:solidFill>
              <a:srgbClr val="F8A8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428C4C9-51B9-93A3-EFB0-A769CAB8889B}"/>
                </a:ext>
              </a:extLst>
            </p:cNvPr>
            <p:cNvSpPr/>
            <p:nvPr/>
          </p:nvSpPr>
          <p:spPr>
            <a:xfrm rot="3817427">
              <a:off x="3133919" y="1908149"/>
              <a:ext cx="608961" cy="608960"/>
            </a:xfrm>
            <a:prstGeom prst="rect">
              <a:avLst/>
            </a:prstGeom>
            <a:solidFill>
              <a:srgbClr val="8CC63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08F01768-A6A2-D758-272B-258AD91752E9}"/>
                </a:ext>
              </a:extLst>
            </p:cNvPr>
            <p:cNvSpPr/>
            <p:nvPr/>
          </p:nvSpPr>
          <p:spPr>
            <a:xfrm rot="18937909" flipV="1">
              <a:off x="3423272" y="3229964"/>
              <a:ext cx="846202" cy="863591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DD26E8C9-6991-2EB3-2276-828E100E30F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8564" y="1425604"/>
            <a:ext cx="2259544" cy="229229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A251BDB-9241-6760-1E46-BCCA036134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410" y="1546286"/>
            <a:ext cx="2764700" cy="2177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539552" y="1111338"/>
            <a:ext cx="8064896" cy="2122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indent="266700" eaLnBrk="0">
              <a:lnSpc>
                <a:spcPct val="110000"/>
              </a:lnSpc>
            </a:pP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宋朝有个叫黄伯思的人，对几何图形很有研究，他热情好客，发明了一种用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件长方形案几组成的“燕几”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请客吃饭的小桌子。后又增设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件，以增加其变化，开启了拼图玩具的先河。到了明朝，在燕几的基础上出现了可以拼合成形如蝶翅的几，故名“蝶翅几” 。蝶翅几传承了燕几的设计之妙，共有一定比例规格的三角形几和梯形几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件。后来的七巧板就是在燕几和蝶翅几的基础上发展而来的。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59832" y="448987"/>
            <a:ext cx="3456384" cy="668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1C91D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七巧板的由来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39552" y="3233303"/>
            <a:ext cx="8000377" cy="10666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indent="266700" eaLnBrk="0">
              <a:lnSpc>
                <a:spcPct val="11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大约在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世纪，七巧板流传到国外，在国外称之为“唐图”，意思是“中国的图板”。之后，七巧板得以发展、改造和创新，成为一种世界性的智力游戏。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131840" y="1361171"/>
            <a:ext cx="5472608" cy="1641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zh-CN" altLang="en-US" sz="2800" b="1" dirty="0"/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七巧板中有三种图形，三角形最多，有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个；正方形、平行四边形最少，各只有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___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个。</a:t>
            </a:r>
          </a:p>
        </p:txBody>
      </p:sp>
      <p:sp>
        <p:nvSpPr>
          <p:cNvPr id="20" name="直角三角形 19"/>
          <p:cNvSpPr/>
          <p:nvPr/>
        </p:nvSpPr>
        <p:spPr>
          <a:xfrm rot="13500000">
            <a:off x="-83454" y="1451878"/>
            <a:ext cx="1625137" cy="1625137"/>
          </a:xfrm>
          <a:prstGeom prst="rtTriangle">
            <a:avLst/>
          </a:prstGeom>
          <a:solidFill>
            <a:srgbClr val="F0565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rot="18931274">
            <a:off x="1062410" y="309104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rot="2702365">
            <a:off x="2623772" y="1299722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2668726" flipV="1">
            <a:off x="1485518" y="2436033"/>
            <a:ext cx="785551" cy="785551"/>
          </a:xfrm>
          <a:prstGeom prst="rtTriangle">
            <a:avLst/>
          </a:prstGeom>
          <a:solidFill>
            <a:srgbClr val="E5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rot="16200000">
            <a:off x="1871487" y="2251055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2700000">
            <a:off x="2052703" y="1864892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平行四边形 25"/>
          <p:cNvSpPr/>
          <p:nvPr/>
        </p:nvSpPr>
        <p:spPr>
          <a:xfrm>
            <a:off x="740079" y="2833190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7A96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853709" y="1989444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569283" y="1282503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554724" y="1420474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162955" y="1973431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296050" y="2861948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605985" y="2365550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441387" y="2837040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sp>
        <p:nvSpPr>
          <p:cNvPr id="34" name="矩形 33"/>
          <p:cNvSpPr/>
          <p:nvPr/>
        </p:nvSpPr>
        <p:spPr>
          <a:xfrm>
            <a:off x="4818874" y="1856210"/>
            <a:ext cx="4924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2410" y="3417442"/>
            <a:ext cx="7859179" cy="108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两个大的三角形一样大，两个小的三角形一样大，还有一块中等的三角形。 </a:t>
            </a:r>
            <a:endParaRPr lang="zh-CN" altLang="en-US" sz="2800" dirty="0"/>
          </a:p>
        </p:txBody>
      </p:sp>
      <p:sp>
        <p:nvSpPr>
          <p:cNvPr id="36" name="矩形 35"/>
          <p:cNvSpPr/>
          <p:nvPr/>
        </p:nvSpPr>
        <p:spPr>
          <a:xfrm>
            <a:off x="6541878" y="2390490"/>
            <a:ext cx="4924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131272" y="287049"/>
            <a:ext cx="6284937" cy="454470"/>
          </a:xfrm>
          <a:prstGeom prst="rect">
            <a:avLst/>
          </a:prstGeom>
          <a:solidFill>
            <a:srgbClr val="EA5334"/>
          </a:solidFill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800" b="1" dirty="0">
              <a:solidFill>
                <a:schemeClr val="bg1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83" y="-77678"/>
            <a:ext cx="1131590" cy="1131590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47112" y="200906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二、动手操作，自主探索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1216396" y="796765"/>
            <a:ext cx="5467456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用一套七巧板拼三角形。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827584" y="1923678"/>
            <a:ext cx="2271879" cy="569604"/>
          </a:xfrm>
          <a:prstGeom prst="roundRect">
            <a:avLst/>
          </a:prstGeom>
          <a:solidFill>
            <a:srgbClr val="F4970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知道了什么？</a:t>
            </a:r>
          </a:p>
        </p:txBody>
      </p:sp>
      <p:pic>
        <p:nvPicPr>
          <p:cNvPr id="2" name="Picture 3" descr="4-1"/>
          <p:cNvPicPr>
            <a:picLocks noChangeAspect="1" noChangeArrowheads="1"/>
          </p:cNvPicPr>
          <p:nvPr/>
        </p:nvPicPr>
        <p:blipFill rotWithShape="1">
          <a:blip r:embed="rId2"/>
          <a:srcRect r="70464"/>
          <a:stretch>
            <a:fillRect/>
          </a:stretch>
        </p:blipFill>
        <p:spPr bwMode="auto">
          <a:xfrm>
            <a:off x="5741923" y="361162"/>
            <a:ext cx="1883857" cy="231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组合 27"/>
          <p:cNvGrpSpPr/>
          <p:nvPr/>
        </p:nvGrpSpPr>
        <p:grpSpPr>
          <a:xfrm>
            <a:off x="814658" y="2643758"/>
            <a:ext cx="7422747" cy="2033648"/>
            <a:chOff x="909515" y="2571750"/>
            <a:chExt cx="7422747" cy="2033648"/>
          </a:xfrm>
        </p:grpSpPr>
        <p:sp>
          <p:nvSpPr>
            <p:cNvPr id="21" name="文本框 20"/>
            <p:cNvSpPr txBox="1"/>
            <p:nvPr/>
          </p:nvSpPr>
          <p:spPr>
            <a:xfrm>
              <a:off x="909515" y="2571750"/>
              <a:ext cx="7422747" cy="19575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用七巧板拼三角形。一套七巧板有（    ）块，其中有（     ）个        、（      ）个           、（      ）个          。</a:t>
              </a:r>
              <a:endParaRPr lang="zh-CN" altLang="en-US" sz="2800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3657800" y="3327206"/>
              <a:ext cx="504056" cy="47859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6" name="流程图: 数据 25"/>
            <p:cNvSpPr/>
            <p:nvPr/>
          </p:nvSpPr>
          <p:spPr>
            <a:xfrm>
              <a:off x="6384042" y="3432132"/>
              <a:ext cx="630534" cy="338562"/>
            </a:xfrm>
            <a:prstGeom prst="flowChartInputOutput">
              <a:avLst/>
            </a:prstGeom>
            <a:solidFill>
              <a:srgbClr val="F4970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/>
                <a:t>  </a:t>
              </a:r>
              <a:endParaRPr lang="zh-CN" altLang="en-US" sz="2000" dirty="0"/>
            </a:p>
          </p:txBody>
        </p:sp>
        <p:sp>
          <p:nvSpPr>
            <p:cNvPr id="27" name="直角三角形 26"/>
            <p:cNvSpPr/>
            <p:nvPr/>
          </p:nvSpPr>
          <p:spPr>
            <a:xfrm rot="8234170">
              <a:off x="2776900" y="4209832"/>
              <a:ext cx="430192" cy="395566"/>
            </a:xfrm>
            <a:prstGeom prst="rtTriangle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6604452" y="2714158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410009" y="3381033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77496" y="3399215"/>
            <a:ext cx="389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19946" y="4015513"/>
            <a:ext cx="389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82A5D33-217A-0DAA-25E3-5BD2887B62DA}"/>
              </a:ext>
            </a:extLst>
          </p:cNvPr>
          <p:cNvSpPr/>
          <p:nvPr/>
        </p:nvSpPr>
        <p:spPr>
          <a:xfrm>
            <a:off x="611560" y="764163"/>
            <a:ext cx="608856" cy="608856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</a:rPr>
              <a:t>3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2813455" y="973660"/>
            <a:ext cx="54340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利用七巧板拼三角形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784275" y="3457823"/>
            <a:ext cx="3743325" cy="1297587"/>
            <a:chOff x="540643" y="3425288"/>
            <a:chExt cx="3743325" cy="1297587"/>
          </a:xfrm>
        </p:grpSpPr>
        <p:pic>
          <p:nvPicPr>
            <p:cNvPr id="3" name="Picture 5" descr="p4_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0643" y="3541775"/>
              <a:ext cx="3743325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177" y="3634655"/>
              <a:ext cx="1457913" cy="472429"/>
            </a:xfrm>
            <a:prstGeom prst="rect">
              <a:avLst/>
            </a:prstGeom>
          </p:spPr>
        </p:pic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634306" y="3425288"/>
              <a:ext cx="1512168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小明拼的：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27855" y="3391535"/>
            <a:ext cx="4013835" cy="1307465"/>
            <a:chOff x="6973" y="5341"/>
            <a:chExt cx="6321" cy="2059"/>
          </a:xfrm>
        </p:grpSpPr>
        <p:pic>
          <p:nvPicPr>
            <p:cNvPr id="11291" name="Picture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185"/>
            <a:stretch>
              <a:fillRect/>
            </a:stretch>
          </p:blipFill>
          <p:spPr bwMode="auto">
            <a:xfrm>
              <a:off x="7540" y="5864"/>
              <a:ext cx="5754" cy="1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6973" y="5341"/>
              <a:ext cx="2381" cy="7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小红拼的：</a:t>
              </a: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618155" y="479866"/>
            <a:ext cx="2271879" cy="569604"/>
          </a:xfrm>
          <a:prstGeom prst="roundRect">
            <a:avLst/>
          </a:prstGeom>
          <a:solidFill>
            <a:srgbClr val="F4970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怎样拼呢？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84275" y="1598287"/>
            <a:ext cx="3643384" cy="1824208"/>
            <a:chOff x="555565" y="1522768"/>
            <a:chExt cx="3643384" cy="1824208"/>
          </a:xfrm>
        </p:grpSpPr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2285964" y="2865377"/>
              <a:ext cx="803587" cy="4623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小明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55565" y="1522768"/>
              <a:ext cx="3643384" cy="1824208"/>
              <a:chOff x="555565" y="1522768"/>
              <a:chExt cx="3643384" cy="1824208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flipH="1">
                <a:off x="2949945" y="1580911"/>
                <a:ext cx="1249004" cy="1766065"/>
              </a:xfrm>
              <a:prstGeom prst="rect">
                <a:avLst/>
              </a:prstGeom>
            </p:spPr>
          </p:pic>
          <p:sp>
            <p:nvSpPr>
              <p:cNvPr id="26" name="AutoShape 7"/>
              <p:cNvSpPr>
                <a:spLocks noChangeArrowheads="1"/>
              </p:cNvSpPr>
              <p:nvPr/>
            </p:nvSpPr>
            <p:spPr bwMode="auto">
              <a:xfrm>
                <a:off x="555565" y="1522768"/>
                <a:ext cx="1924235" cy="1526072"/>
              </a:xfrm>
              <a:prstGeom prst="wedgeRoundRectCallout">
                <a:avLst>
                  <a:gd name="adj1" fmla="val 70989"/>
                  <a:gd name="adj2" fmla="val -11646"/>
                  <a:gd name="adj3" fmla="val 16667"/>
                </a:avLst>
              </a:prstGeom>
              <a:solidFill>
                <a:schemeClr val="bg1"/>
              </a:solidFill>
              <a:ln w="19050">
                <a:solidFill>
                  <a:srgbClr val="7030A0"/>
                </a:solidFill>
                <a:miter lim="800000"/>
              </a:ln>
            </p:spPr>
            <p:txBody>
              <a:bodyPr/>
              <a:lstStyle/>
              <a:p>
                <a:pPr lvl="0"/>
                <a:r>
                  <a:rPr lang="zh-CN" altLang="en-US" sz="28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两块板能不能拼成三角形？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813764" y="1424168"/>
            <a:ext cx="3707942" cy="1967230"/>
            <a:chOff x="4613010" y="1326548"/>
            <a:chExt cx="3707942" cy="1967230"/>
          </a:xfrm>
        </p:grpSpPr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5509828" y="2833403"/>
              <a:ext cx="949325" cy="4603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小红</a:t>
              </a: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4613010" y="1654345"/>
              <a:ext cx="1071052" cy="1516809"/>
            </a:xfrm>
            <a:prstGeom prst="rect">
              <a:avLst/>
            </a:prstGeom>
          </p:spPr>
        </p:pic>
        <p:sp>
          <p:nvSpPr>
            <p:cNvPr id="29" name="AutoShape 7"/>
            <p:cNvSpPr>
              <a:spLocks noChangeArrowheads="1"/>
            </p:cNvSpPr>
            <p:nvPr/>
          </p:nvSpPr>
          <p:spPr bwMode="auto">
            <a:xfrm>
              <a:off x="6154207" y="1326548"/>
              <a:ext cx="2166745" cy="1497691"/>
            </a:xfrm>
            <a:prstGeom prst="wedgeRoundRectCallout">
              <a:avLst>
                <a:gd name="adj1" fmla="val -68498"/>
                <a:gd name="adj2" fmla="val 1621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7030A0"/>
              </a:solidFill>
              <a:miter lim="800000"/>
            </a:ln>
          </p:spPr>
          <p:txBody>
            <a:bodyPr/>
            <a:lstStyle/>
            <a:p>
              <a:pPr lvl="0"/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那么三块板能不能拼成三角形呢？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18" descr="p4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51" y="1059021"/>
            <a:ext cx="19383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658809" y="602512"/>
            <a:ext cx="2155399" cy="569604"/>
          </a:xfrm>
          <a:prstGeom prst="roundRect">
            <a:avLst/>
          </a:prstGeom>
          <a:solidFill>
            <a:srgbClr val="F4970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拼得对吗？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07890" y="1766679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356257" y="1172343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116907" y="1264799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787633" y="1766787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68071" y="2473738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325184" y="2067635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01367" y="2467805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763395" y="3285490"/>
            <a:ext cx="2300605" cy="1155700"/>
            <a:chOff x="2777" y="5174"/>
            <a:chExt cx="3623" cy="1820"/>
          </a:xfrm>
        </p:grpSpPr>
        <p:sp>
          <p:nvSpPr>
            <p:cNvPr id="3" name="直角三角形 2"/>
            <p:cNvSpPr/>
            <p:nvPr/>
          </p:nvSpPr>
          <p:spPr>
            <a:xfrm flipH="1">
              <a:off x="2778" y="5184"/>
              <a:ext cx="1810" cy="1810"/>
            </a:xfrm>
            <a:prstGeom prst="rtTriangle">
              <a:avLst/>
            </a:prstGeom>
            <a:solidFill>
              <a:srgbClr val="F04E3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>
              <a:off x="4590" y="5184"/>
              <a:ext cx="1810" cy="1810"/>
            </a:xfrm>
            <a:prstGeom prst="rtTriangle">
              <a:avLst/>
            </a:prstGeom>
            <a:solidFill>
              <a:srgbClr val="F3CC4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2777" y="5174"/>
              <a:ext cx="1810" cy="1810"/>
            </a:xfrm>
            <a:prstGeom prst="rtTriangle">
              <a:avLst/>
            </a:prstGeom>
            <a:solidFill>
              <a:srgbClr val="F04E3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4589" y="5174"/>
              <a:ext cx="1810" cy="1810"/>
            </a:xfrm>
            <a:prstGeom prst="rtTriangle">
              <a:avLst/>
            </a:prstGeom>
            <a:solidFill>
              <a:srgbClr val="F3CC4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685" y="5977"/>
              <a:ext cx="1247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705" y="5977"/>
              <a:ext cx="1247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②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87900" y="3638550"/>
            <a:ext cx="2228215" cy="824230"/>
            <a:chOff x="7540" y="5730"/>
            <a:chExt cx="3509" cy="1298"/>
          </a:xfrm>
        </p:grpSpPr>
        <p:sp>
          <p:nvSpPr>
            <p:cNvPr id="8" name="直角三角形 7"/>
            <p:cNvSpPr/>
            <p:nvPr/>
          </p:nvSpPr>
          <p:spPr>
            <a:xfrm flipH="1">
              <a:off x="7540" y="5730"/>
              <a:ext cx="1170" cy="1170"/>
            </a:xfrm>
            <a:prstGeom prst="rtTriangle">
              <a:avLst/>
            </a:prstGeom>
            <a:solidFill>
              <a:srgbClr val="1DBAB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8711" y="5731"/>
              <a:ext cx="1167" cy="1168"/>
            </a:xfrm>
            <a:prstGeom prst="rect">
              <a:avLst/>
            </a:prstGeom>
            <a:solidFill>
              <a:srgbClr val="8CC63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901" y="5926"/>
              <a:ext cx="1247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④</a:t>
              </a:r>
            </a:p>
          </p:txBody>
        </p:sp>
        <p:sp>
          <p:nvSpPr>
            <p:cNvPr id="10" name="直角三角形 9"/>
            <p:cNvSpPr/>
            <p:nvPr/>
          </p:nvSpPr>
          <p:spPr>
            <a:xfrm>
              <a:off x="9879" y="5730"/>
              <a:ext cx="1170" cy="1170"/>
            </a:xfrm>
            <a:prstGeom prst="rtTriangle">
              <a:avLst/>
            </a:prstGeom>
            <a:solidFill>
              <a:srgbClr val="E5C3A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802" y="6160"/>
              <a:ext cx="1247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⑤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876" y="6204"/>
              <a:ext cx="1247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③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706876" y="785339"/>
            <a:ext cx="69469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buFontTx/>
              <a:buNone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你能用一套七巧板拼出长方形吗？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259756" y="1780105"/>
            <a:ext cx="1625138" cy="2430455"/>
            <a:chOff x="1475656" y="1784550"/>
            <a:chExt cx="1625138" cy="2430455"/>
          </a:xfrm>
        </p:grpSpPr>
        <p:sp>
          <p:nvSpPr>
            <p:cNvPr id="6" name="直角三角形 5"/>
            <p:cNvSpPr/>
            <p:nvPr/>
          </p:nvSpPr>
          <p:spPr>
            <a:xfrm rot="16200000">
              <a:off x="1475657" y="2584881"/>
              <a:ext cx="1625137" cy="1625137"/>
            </a:xfrm>
            <a:prstGeom prst="rtTriangle">
              <a:avLst/>
            </a:prstGeom>
            <a:solidFill>
              <a:srgbClr val="F04E37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rot="5400000">
              <a:off x="1475656" y="2589868"/>
              <a:ext cx="1625137" cy="1625137"/>
            </a:xfrm>
            <a:prstGeom prst="rtTriangle">
              <a:avLst/>
            </a:prstGeom>
            <a:solidFill>
              <a:srgbClr val="F3CC49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rot="8117662">
              <a:off x="1718065" y="2016991"/>
              <a:ext cx="1145977" cy="1145977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 rot="10800000">
              <a:off x="2300263" y="1784550"/>
              <a:ext cx="799757" cy="799757"/>
            </a:xfrm>
            <a:prstGeom prst="rtTriangle">
              <a:avLst/>
            </a:prstGeom>
            <a:solidFill>
              <a:srgbClr val="1DBAB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 flipV="1">
              <a:off x="1479723" y="1788014"/>
              <a:ext cx="799758" cy="799758"/>
            </a:xfrm>
            <a:prstGeom prst="rtTriangle">
              <a:avLst/>
            </a:prstGeom>
            <a:solidFill>
              <a:srgbClr val="E5C3A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780071" y="1779759"/>
            <a:ext cx="1625138" cy="2426991"/>
            <a:chOff x="6293" y="2822"/>
            <a:chExt cx="2559" cy="3822"/>
          </a:xfrm>
        </p:grpSpPr>
        <p:grpSp>
          <p:nvGrpSpPr>
            <p:cNvPr id="5" name="组合 4"/>
            <p:cNvGrpSpPr/>
            <p:nvPr/>
          </p:nvGrpSpPr>
          <p:grpSpPr>
            <a:xfrm>
              <a:off x="6293" y="2822"/>
              <a:ext cx="2559" cy="3822"/>
              <a:chOff x="1475656" y="1788014"/>
              <a:chExt cx="1625138" cy="2426991"/>
            </a:xfrm>
          </p:grpSpPr>
          <p:sp>
            <p:nvSpPr>
              <p:cNvPr id="20" name="直角三角形 19"/>
              <p:cNvSpPr/>
              <p:nvPr/>
            </p:nvSpPr>
            <p:spPr>
              <a:xfrm rot="16200000">
                <a:off x="1475657" y="2584881"/>
                <a:ext cx="1625137" cy="1625137"/>
              </a:xfrm>
              <a:prstGeom prst="rtTriangle">
                <a:avLst/>
              </a:prstGeom>
              <a:solidFill>
                <a:srgbClr val="F04E37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直角三角形 20"/>
              <p:cNvSpPr/>
              <p:nvPr/>
            </p:nvSpPr>
            <p:spPr>
              <a:xfrm rot="5400000">
                <a:off x="1475656" y="2589868"/>
                <a:ext cx="1625137" cy="1625137"/>
              </a:xfrm>
              <a:prstGeom prst="rtTriangle">
                <a:avLst/>
              </a:prstGeom>
              <a:solidFill>
                <a:srgbClr val="F3CC4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直角三角形 22"/>
              <p:cNvSpPr/>
              <p:nvPr/>
            </p:nvSpPr>
            <p:spPr>
              <a:xfrm rot="16200000">
                <a:off x="1476033" y="1790900"/>
                <a:ext cx="799757" cy="799757"/>
              </a:xfrm>
              <a:prstGeom prst="rtTriangle">
                <a:avLst/>
              </a:prstGeom>
              <a:solidFill>
                <a:srgbClr val="1DBAB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直角三角形 23"/>
              <p:cNvSpPr/>
              <p:nvPr/>
            </p:nvSpPr>
            <p:spPr>
              <a:xfrm flipV="1">
                <a:off x="1479723" y="1788014"/>
                <a:ext cx="799758" cy="799758"/>
              </a:xfrm>
              <a:prstGeom prst="rtTriangle">
                <a:avLst/>
              </a:prstGeom>
              <a:solidFill>
                <a:srgbClr val="E5C3A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7559" y="2824"/>
              <a:ext cx="1268" cy="1268"/>
            </a:xfrm>
            <a:prstGeom prst="rect">
              <a:avLst/>
            </a:prstGeom>
            <a:solidFill>
              <a:srgbClr val="8CC63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rot="18819575">
            <a:off x="6420845" y="2386759"/>
            <a:ext cx="1620297" cy="1378418"/>
            <a:chOff x="3760669" y="2900218"/>
            <a:chExt cx="1620297" cy="1378418"/>
          </a:xfrm>
        </p:grpSpPr>
        <p:sp>
          <p:nvSpPr>
            <p:cNvPr id="28" name="直角三角形 27"/>
            <p:cNvSpPr/>
            <p:nvPr/>
          </p:nvSpPr>
          <p:spPr>
            <a:xfrm rot="8117662">
              <a:off x="3999011" y="3132659"/>
              <a:ext cx="1145977" cy="1145977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直角三角形 28"/>
            <p:cNvSpPr/>
            <p:nvPr/>
          </p:nvSpPr>
          <p:spPr>
            <a:xfrm rot="10800000">
              <a:off x="4581209" y="2900218"/>
              <a:ext cx="799757" cy="799757"/>
            </a:xfrm>
            <a:prstGeom prst="rtTriangle">
              <a:avLst/>
            </a:prstGeom>
            <a:solidFill>
              <a:srgbClr val="1DBAB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直角三角形 29"/>
            <p:cNvSpPr/>
            <p:nvPr/>
          </p:nvSpPr>
          <p:spPr>
            <a:xfrm flipV="1">
              <a:off x="3760669" y="2903682"/>
              <a:ext cx="799758" cy="799758"/>
            </a:xfrm>
            <a:prstGeom prst="rtTriangle">
              <a:avLst/>
            </a:prstGeom>
            <a:solidFill>
              <a:srgbClr val="E5C3A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59840" y="2063750"/>
            <a:ext cx="3280410" cy="1628140"/>
            <a:chOff x="2324" y="4067"/>
            <a:chExt cx="5166" cy="2564"/>
          </a:xfrm>
        </p:grpSpPr>
        <p:grpSp>
          <p:nvGrpSpPr>
            <p:cNvPr id="26" name="组合 25"/>
            <p:cNvGrpSpPr/>
            <p:nvPr/>
          </p:nvGrpSpPr>
          <p:grpSpPr>
            <a:xfrm>
              <a:off x="2324" y="4067"/>
              <a:ext cx="5167" cy="2565"/>
              <a:chOff x="2664" y="4086"/>
              <a:chExt cx="5167" cy="2565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664" y="4086"/>
                <a:ext cx="5167" cy="2565"/>
                <a:chOff x="-828759" y="2590596"/>
                <a:chExt cx="3281218" cy="1628854"/>
              </a:xfrm>
            </p:grpSpPr>
            <p:sp>
              <p:nvSpPr>
                <p:cNvPr id="20" name="直角三角形 19"/>
                <p:cNvSpPr/>
                <p:nvPr/>
              </p:nvSpPr>
              <p:spPr>
                <a:xfrm rot="10800000">
                  <a:off x="827322" y="2590596"/>
                  <a:ext cx="1625137" cy="1625137"/>
                </a:xfrm>
                <a:prstGeom prst="rtTriangle">
                  <a:avLst/>
                </a:prstGeom>
                <a:solidFill>
                  <a:srgbClr val="F04E37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直角三角形 20"/>
                <p:cNvSpPr/>
                <p:nvPr/>
              </p:nvSpPr>
              <p:spPr>
                <a:xfrm rot="5400000">
                  <a:off x="-828759" y="2594313"/>
                  <a:ext cx="1625137" cy="1625137"/>
                </a:xfrm>
                <a:prstGeom prst="rtTriangle">
                  <a:avLst/>
                </a:prstGeom>
                <a:solidFill>
                  <a:srgbClr val="F3CC49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直角三角形 22"/>
                <p:cNvSpPr/>
                <p:nvPr/>
              </p:nvSpPr>
              <p:spPr>
                <a:xfrm rot="5400000" flipH="1">
                  <a:off x="1643038" y="3401260"/>
                  <a:ext cx="799757" cy="799757"/>
                </a:xfrm>
                <a:prstGeom prst="rtTriangle">
                  <a:avLst/>
                </a:prstGeom>
                <a:solidFill>
                  <a:srgbClr val="1DBAB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直角三角形 23"/>
                <p:cNvSpPr/>
                <p:nvPr/>
              </p:nvSpPr>
              <p:spPr>
                <a:xfrm rot="10800000" flipV="1">
                  <a:off x="30653" y="3397739"/>
                  <a:ext cx="799758" cy="799758"/>
                </a:xfrm>
                <a:prstGeom prst="rtTriangle">
                  <a:avLst/>
                </a:prstGeom>
                <a:solidFill>
                  <a:srgbClr val="E5C3A8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" name="矩形 24"/>
              <p:cNvSpPr/>
              <p:nvPr/>
            </p:nvSpPr>
            <p:spPr>
              <a:xfrm>
                <a:off x="5282" y="5357"/>
                <a:ext cx="1268" cy="1268"/>
              </a:xfrm>
              <a:prstGeom prst="rect">
                <a:avLst/>
              </a:prstGeom>
              <a:solidFill>
                <a:srgbClr val="8CC63E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直角三角形 7"/>
            <p:cNvSpPr/>
            <p:nvPr/>
          </p:nvSpPr>
          <p:spPr>
            <a:xfrm rot="8117662">
              <a:off x="4009" y="4420"/>
              <a:ext cx="1805" cy="1805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/>
            <p:cNvSpPr/>
            <p:nvPr/>
          </p:nvSpPr>
          <p:spPr>
            <a:xfrm>
              <a:off x="2357" y="5330"/>
              <a:ext cx="2571" cy="1277"/>
            </a:xfrm>
            <a:prstGeom prst="parallelogram">
              <a:avLst>
                <a:gd name="adj" fmla="val 100471"/>
              </a:avLst>
            </a:prstGeom>
            <a:solidFill>
              <a:srgbClr val="F8A8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84019" y="1995788"/>
            <a:ext cx="806127" cy="1599187"/>
            <a:chOff x="6803474" y="2524743"/>
            <a:chExt cx="806127" cy="1599187"/>
          </a:xfrm>
        </p:grpSpPr>
        <p:sp>
          <p:nvSpPr>
            <p:cNvPr id="7" name="矩形 6"/>
            <p:cNvSpPr/>
            <p:nvPr/>
          </p:nvSpPr>
          <p:spPr>
            <a:xfrm>
              <a:off x="6804248" y="3318577"/>
              <a:ext cx="805353" cy="805353"/>
            </a:xfrm>
            <a:prstGeom prst="rect">
              <a:avLst/>
            </a:prstGeom>
            <a:solidFill>
              <a:srgbClr val="8CC63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>
              <a:off x="6803474" y="2524743"/>
              <a:ext cx="799757" cy="799757"/>
            </a:xfrm>
            <a:prstGeom prst="rtTriangle">
              <a:avLst/>
            </a:prstGeom>
            <a:solidFill>
              <a:srgbClr val="1DBAB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 rot="5400000" flipV="1">
              <a:off x="6807198" y="2525652"/>
              <a:ext cx="797938" cy="797938"/>
            </a:xfrm>
            <a:prstGeom prst="rtTriangle">
              <a:avLst/>
            </a:prstGeom>
            <a:solidFill>
              <a:srgbClr val="E5C3A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Text Box 8">
            <a:extLst>
              <a:ext uri="{FF2B5EF4-FFF2-40B4-BE49-F238E27FC236}">
                <a16:creationId xmlns:a16="http://schemas.microsoft.com/office/drawing/2014/main" id="{E06A28DB-F6F7-3E2E-907F-603B8747B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76" y="785339"/>
            <a:ext cx="69469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buFontTx/>
              <a:buNone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你能用一套七巧板拼出长方形吗？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51"/>
          <p:cNvSpPr>
            <a:spLocks noChangeArrowheads="1"/>
          </p:cNvSpPr>
          <p:nvPr/>
        </p:nvSpPr>
        <p:spPr bwMode="auto">
          <a:xfrm>
            <a:off x="4076298" y="1318834"/>
            <a:ext cx="3159998" cy="2837092"/>
          </a:xfrm>
          <a:prstGeom prst="wedgeRoundRectCallout">
            <a:avLst>
              <a:gd name="adj1" fmla="val 60578"/>
              <a:gd name="adj2" fmla="val 9214"/>
              <a:gd name="adj3" fmla="val 16667"/>
            </a:avLst>
          </a:prstGeom>
          <a:solidFill>
            <a:schemeClr val="bg1"/>
          </a:solidFill>
          <a:ln w="15875">
            <a:solidFill>
              <a:srgbClr val="066250"/>
            </a:solidFill>
            <a:miter lim="800000"/>
          </a:ln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你能移动正方形中的两块，把它变成一个三角形吗？</a:t>
            </a:r>
          </a:p>
        </p:txBody>
      </p:sp>
      <p:pic>
        <p:nvPicPr>
          <p:cNvPr id="31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471" y="2057610"/>
            <a:ext cx="93828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" name="组合 42"/>
          <p:cNvGrpSpPr/>
          <p:nvPr/>
        </p:nvGrpSpPr>
        <p:grpSpPr>
          <a:xfrm>
            <a:off x="235095" y="734898"/>
            <a:ext cx="3506983" cy="3095885"/>
            <a:chOff x="-159119" y="843558"/>
            <a:chExt cx="3506983" cy="3095885"/>
          </a:xfrm>
        </p:grpSpPr>
        <p:sp>
          <p:nvSpPr>
            <p:cNvPr id="44" name="直角三角形 43"/>
            <p:cNvSpPr/>
            <p:nvPr/>
          </p:nvSpPr>
          <p:spPr>
            <a:xfrm rot="13500000">
              <a:off x="-159119" y="1986332"/>
              <a:ext cx="1625137" cy="1625137"/>
            </a:xfrm>
            <a:prstGeom prst="rtTriangle">
              <a:avLst/>
            </a:prstGeom>
            <a:solidFill>
              <a:srgbClr val="F0565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64414" y="843558"/>
              <a:ext cx="2683450" cy="3095885"/>
              <a:chOff x="664414" y="843558"/>
              <a:chExt cx="2683450" cy="3095885"/>
            </a:xfrm>
          </p:grpSpPr>
          <p:sp>
            <p:nvSpPr>
              <p:cNvPr id="46" name="直角三角形 45"/>
              <p:cNvSpPr/>
              <p:nvPr/>
            </p:nvSpPr>
            <p:spPr>
              <a:xfrm rot="2702365">
                <a:off x="2548107" y="1834176"/>
                <a:ext cx="799757" cy="799757"/>
              </a:xfrm>
              <a:prstGeom prst="rtTriangle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直角三角形 46"/>
              <p:cNvSpPr/>
              <p:nvPr/>
            </p:nvSpPr>
            <p:spPr>
              <a:xfrm rot="2668726" flipV="1">
                <a:off x="1409853" y="2970487"/>
                <a:ext cx="785551" cy="785551"/>
              </a:xfrm>
              <a:prstGeom prst="rtTriangle">
                <a:avLst/>
              </a:prstGeom>
              <a:solidFill>
                <a:srgbClr val="E5C3A8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8" name="直角三角形 47"/>
              <p:cNvSpPr/>
              <p:nvPr/>
            </p:nvSpPr>
            <p:spPr>
              <a:xfrm rot="16200000">
                <a:off x="1802595" y="2785509"/>
                <a:ext cx="1153934" cy="1153934"/>
              </a:xfrm>
              <a:prstGeom prst="rtTriangle">
                <a:avLst/>
              </a:prstGeom>
              <a:solidFill>
                <a:srgbClr val="7030A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 rot="2700000">
                <a:off x="1977038" y="2399346"/>
                <a:ext cx="805353" cy="805353"/>
              </a:xfrm>
              <a:prstGeom prst="rect">
                <a:avLst/>
              </a:prstGeom>
              <a:solidFill>
                <a:srgbClr val="00B05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平行四边形 49"/>
              <p:cNvSpPr/>
              <p:nvPr/>
            </p:nvSpPr>
            <p:spPr>
              <a:xfrm>
                <a:off x="664414" y="3367644"/>
                <a:ext cx="1718058" cy="569972"/>
              </a:xfrm>
              <a:prstGeom prst="parallelogram">
                <a:avLst>
                  <a:gd name="adj" fmla="val 100471"/>
                </a:avLst>
              </a:prstGeom>
              <a:solidFill>
                <a:srgbClr val="F7A96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直角三角形 50"/>
              <p:cNvSpPr/>
              <p:nvPr/>
            </p:nvSpPr>
            <p:spPr>
              <a:xfrm rot="18931274">
                <a:off x="986745" y="843558"/>
                <a:ext cx="1625137" cy="1625137"/>
              </a:xfrm>
              <a:prstGeom prst="rtTriangl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31272" y="287049"/>
            <a:ext cx="6284937" cy="454470"/>
          </a:xfrm>
          <a:prstGeom prst="rect">
            <a:avLst/>
          </a:prstGeom>
          <a:solidFill>
            <a:srgbClr val="EA5334"/>
          </a:solidFill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800" b="1" dirty="0">
              <a:solidFill>
                <a:schemeClr val="bg1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83" y="-77678"/>
            <a:ext cx="1131590" cy="113159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447112" y="200906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三、游戏活动，艺术欣赏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角三角形 12"/>
          <p:cNvSpPr/>
          <p:nvPr/>
        </p:nvSpPr>
        <p:spPr>
          <a:xfrm rot="2702365">
            <a:off x="4305587" y="721160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rot="2668726" flipV="1">
            <a:off x="3167333" y="1857471"/>
            <a:ext cx="785551" cy="785551"/>
          </a:xfrm>
          <a:prstGeom prst="rtTriangle">
            <a:avLst/>
          </a:prstGeom>
          <a:solidFill>
            <a:srgbClr val="E5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直角三角形 14"/>
          <p:cNvSpPr/>
          <p:nvPr/>
        </p:nvSpPr>
        <p:spPr>
          <a:xfrm rot="16200000">
            <a:off x="3560075" y="1672493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2700000">
            <a:off x="3734518" y="1286330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2421894" y="2254628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7A96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18931274">
            <a:off x="2744225" y="-269458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13500000">
            <a:off x="1606578" y="876075"/>
            <a:ext cx="1623581" cy="1602538"/>
          </a:xfrm>
          <a:prstGeom prst="rtTriangle">
            <a:avLst/>
          </a:prstGeom>
          <a:solidFill>
            <a:srgbClr val="F0565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055058" y="2994413"/>
            <a:ext cx="7457803" cy="1382462"/>
            <a:chOff x="677028" y="197915"/>
            <a:chExt cx="7457803" cy="1382462"/>
          </a:xfrm>
        </p:grpSpPr>
        <p:sp>
          <p:nvSpPr>
            <p:cNvPr id="24" name="AutoShape 51"/>
            <p:cNvSpPr>
              <a:spLocks noChangeArrowheads="1"/>
            </p:cNvSpPr>
            <p:nvPr/>
          </p:nvSpPr>
          <p:spPr bwMode="auto">
            <a:xfrm>
              <a:off x="677028" y="210971"/>
              <a:ext cx="5409407" cy="1369406"/>
            </a:xfrm>
            <a:prstGeom prst="wedgeRoundRectCallout">
              <a:avLst>
                <a:gd name="adj1" fmla="val 62088"/>
                <a:gd name="adj2" fmla="val -5122"/>
                <a:gd name="adj3" fmla="val 16667"/>
              </a:avLst>
            </a:prstGeom>
            <a:solidFill>
              <a:schemeClr val="bg1"/>
            </a:solidFill>
            <a:ln w="15875">
              <a:solidFill>
                <a:srgbClr val="066250"/>
              </a:solidFill>
              <a:miter lim="800000"/>
            </a:ln>
          </p:spPr>
          <p:txBody>
            <a:bodyPr/>
            <a:lstStyle/>
            <a:p>
              <a:pPr>
                <a:lnSpc>
                  <a:spcPct val="120000"/>
                </a:lnSpc>
                <a:buFontTx/>
                <a:buNone/>
              </a:pP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你能再挪动三角形中的一块，把它变成长方形吗？</a:t>
              </a:r>
              <a:endPara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53692" y="197915"/>
              <a:ext cx="1481139" cy="1340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0.25174 0.004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0.2493 0.224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65" y="1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283457" y="739746"/>
            <a:ext cx="2683450" cy="2105267"/>
            <a:chOff x="664414" y="1834176"/>
            <a:chExt cx="2683450" cy="2105267"/>
          </a:xfrm>
        </p:grpSpPr>
        <p:sp>
          <p:nvSpPr>
            <p:cNvPr id="13" name="直角三角形 12"/>
            <p:cNvSpPr/>
            <p:nvPr/>
          </p:nvSpPr>
          <p:spPr>
            <a:xfrm rot="2702365">
              <a:off x="2548107" y="1834176"/>
              <a:ext cx="799757" cy="799757"/>
            </a:xfrm>
            <a:prstGeom prst="rtTriangle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/>
          </p:nvSpPr>
          <p:spPr>
            <a:xfrm rot="2668726" flipV="1">
              <a:off x="1409853" y="2970487"/>
              <a:ext cx="785551" cy="785551"/>
            </a:xfrm>
            <a:prstGeom prst="rtTriangle">
              <a:avLst/>
            </a:prstGeom>
            <a:solidFill>
              <a:srgbClr val="E5C3A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直角三角形 14"/>
            <p:cNvSpPr/>
            <p:nvPr/>
          </p:nvSpPr>
          <p:spPr>
            <a:xfrm rot="16200000">
              <a:off x="1802595" y="2785509"/>
              <a:ext cx="1153934" cy="1153934"/>
            </a:xfrm>
            <a:prstGeom prst="rtTriangle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700000">
              <a:off x="1977038" y="2399346"/>
              <a:ext cx="805353" cy="805353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664414" y="3367644"/>
              <a:ext cx="1718058" cy="569972"/>
            </a:xfrm>
            <a:prstGeom prst="parallelogram">
              <a:avLst>
                <a:gd name="adj" fmla="val 100471"/>
              </a:avLst>
            </a:prstGeom>
            <a:solidFill>
              <a:srgbClr val="F7A96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直角三角形 18"/>
          <p:cNvSpPr/>
          <p:nvPr/>
        </p:nvSpPr>
        <p:spPr>
          <a:xfrm rot="13500000">
            <a:off x="2755195" y="898273"/>
            <a:ext cx="1625137" cy="1625137"/>
          </a:xfrm>
          <a:prstGeom prst="rtTriangle">
            <a:avLst/>
          </a:prstGeom>
          <a:solidFill>
            <a:srgbClr val="F0565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8094341">
            <a:off x="3910684" y="2042810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直角三角形 21"/>
          <p:cNvSpPr/>
          <p:nvPr/>
        </p:nvSpPr>
        <p:spPr>
          <a:xfrm rot="18892955">
            <a:off x="3923465" y="895416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AutoShape 51"/>
          <p:cNvSpPr>
            <a:spLocks noChangeArrowheads="1"/>
          </p:cNvSpPr>
          <p:nvPr/>
        </p:nvSpPr>
        <p:spPr bwMode="auto">
          <a:xfrm>
            <a:off x="4845018" y="1299947"/>
            <a:ext cx="3251067" cy="1543239"/>
          </a:xfrm>
          <a:prstGeom prst="wedgeRoundRectCallout">
            <a:avLst>
              <a:gd name="adj1" fmla="val 14070"/>
              <a:gd name="adj2" fmla="val 66676"/>
              <a:gd name="adj3" fmla="val 16667"/>
            </a:avLst>
          </a:prstGeom>
          <a:solidFill>
            <a:schemeClr val="bg1"/>
          </a:solidFill>
          <a:ln w="15875">
            <a:solidFill>
              <a:srgbClr val="066250"/>
            </a:solidFill>
            <a:miter lim="800000"/>
          </a:ln>
        </p:spPr>
        <p:txBody>
          <a:bodyPr/>
          <a:lstStyle/>
          <a:p>
            <a:pPr>
              <a:buFontTx/>
              <a:buNone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你能再挪动长方形中的一块，把它变成平行四边形吗 ？</a:t>
            </a:r>
            <a:endParaRPr lang="en-US" altLang="zh-CN" sz="28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3003798"/>
            <a:ext cx="1261733" cy="148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7284E-6 L -0.25139 0.2222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69" y="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 animBg="1"/>
      <p:bldP spid="22" grpId="1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219561" y="1243802"/>
            <a:ext cx="2683450" cy="2105267"/>
            <a:chOff x="664414" y="1834176"/>
            <a:chExt cx="2683450" cy="2105267"/>
          </a:xfrm>
        </p:grpSpPr>
        <p:sp>
          <p:nvSpPr>
            <p:cNvPr id="13" name="直角三角形 12"/>
            <p:cNvSpPr/>
            <p:nvPr/>
          </p:nvSpPr>
          <p:spPr>
            <a:xfrm rot="2702365">
              <a:off x="2548107" y="1834176"/>
              <a:ext cx="799757" cy="799757"/>
            </a:xfrm>
            <a:prstGeom prst="rtTriangle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/>
          </p:nvSpPr>
          <p:spPr>
            <a:xfrm rot="2668726" flipV="1">
              <a:off x="1409853" y="2970487"/>
              <a:ext cx="785551" cy="785551"/>
            </a:xfrm>
            <a:prstGeom prst="rtTriangle">
              <a:avLst/>
            </a:prstGeom>
            <a:solidFill>
              <a:srgbClr val="E5C3A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直角三角形 14"/>
            <p:cNvSpPr/>
            <p:nvPr/>
          </p:nvSpPr>
          <p:spPr>
            <a:xfrm rot="16200000">
              <a:off x="1802595" y="2785509"/>
              <a:ext cx="1153934" cy="1153934"/>
            </a:xfrm>
            <a:prstGeom prst="rtTriangle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700000">
              <a:off x="1977038" y="2399346"/>
              <a:ext cx="805353" cy="805353"/>
            </a:xfrm>
            <a:prstGeom prst="rect">
              <a:avLst/>
            </a:prstGeom>
            <a:solidFill>
              <a:srgbClr val="00B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664414" y="3367644"/>
              <a:ext cx="1718058" cy="569972"/>
            </a:xfrm>
            <a:prstGeom prst="parallelogram">
              <a:avLst>
                <a:gd name="adj" fmla="val 100471"/>
              </a:avLst>
            </a:prstGeom>
            <a:solidFill>
              <a:srgbClr val="F7A96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直角三角形 18"/>
          <p:cNvSpPr/>
          <p:nvPr/>
        </p:nvSpPr>
        <p:spPr>
          <a:xfrm rot="13500000">
            <a:off x="3691299" y="1402329"/>
            <a:ext cx="1625137" cy="1625137"/>
          </a:xfrm>
          <a:prstGeom prst="rtTriangle">
            <a:avLst/>
          </a:prstGeom>
          <a:solidFill>
            <a:srgbClr val="F0565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18908232">
            <a:off x="2543663" y="2543988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8.64198E-7 L 0.25226 -0.44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83568" y="847709"/>
            <a:ext cx="7416824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找出用七巧板拼成的图形，并在括号里画“ √ ”。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589" y="2032979"/>
            <a:ext cx="6708822" cy="171497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730612" y="3747949"/>
            <a:ext cx="648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31273" y="287049"/>
            <a:ext cx="4440728" cy="454470"/>
          </a:xfrm>
          <a:prstGeom prst="rect">
            <a:avLst/>
          </a:prstGeom>
          <a:solidFill>
            <a:srgbClr val="EA5334"/>
          </a:solidFill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800" b="1" dirty="0">
              <a:solidFill>
                <a:schemeClr val="bg1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83" y="-77678"/>
            <a:ext cx="1131590" cy="113159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396552" y="195729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四、巩固提升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BF9F149-EA39-6A1F-336F-FA981F80BFB8}"/>
              </a:ext>
            </a:extLst>
          </p:cNvPr>
          <p:cNvSpPr txBox="1"/>
          <p:nvPr/>
        </p:nvSpPr>
        <p:spPr>
          <a:xfrm>
            <a:off x="1127461" y="3852659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（       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367F30-3CCB-06EA-2A9B-B61D59D00E71}"/>
              </a:ext>
            </a:extLst>
          </p:cNvPr>
          <p:cNvSpPr txBox="1"/>
          <p:nvPr/>
        </p:nvSpPr>
        <p:spPr>
          <a:xfrm>
            <a:off x="3749015" y="3856001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（       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FED40F3-DC69-67FE-DD6C-D376A30D883A}"/>
              </a:ext>
            </a:extLst>
          </p:cNvPr>
          <p:cNvSpPr txBox="1"/>
          <p:nvPr/>
        </p:nvSpPr>
        <p:spPr>
          <a:xfrm>
            <a:off x="6372200" y="3861320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（       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527900" y="560465"/>
            <a:ext cx="482453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用七巧板拼出喜欢的图案。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161475" y="712553"/>
            <a:ext cx="30306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 </a:t>
            </a:r>
            <a:r>
              <a:rPr lang="zh-CN" altLang="en-US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498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498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" name="组合 33">
            <a:extLst>
              <a:ext uri="{FF2B5EF4-FFF2-40B4-BE49-F238E27FC236}">
                <a16:creationId xmlns:a16="http://schemas.microsoft.com/office/drawing/2014/main" id="{65209EC0-8740-6D5D-6CE3-CBE86222254A}"/>
              </a:ext>
            </a:extLst>
          </p:cNvPr>
          <p:cNvGrpSpPr/>
          <p:nvPr/>
        </p:nvGrpSpPr>
        <p:grpSpPr>
          <a:xfrm>
            <a:off x="6323984" y="1822524"/>
            <a:ext cx="1997075" cy="1581150"/>
            <a:chOff x="539552" y="2643758"/>
            <a:chExt cx="1996509" cy="1581586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2CBA926E-841C-1094-061D-C4A628D782CD}"/>
                </a:ext>
              </a:extLst>
            </p:cNvPr>
            <p:cNvSpPr/>
            <p:nvPr/>
          </p:nvSpPr>
          <p:spPr>
            <a:xfrm flipH="1">
              <a:off x="539552" y="2643758"/>
              <a:ext cx="791938" cy="792381"/>
            </a:xfrm>
            <a:prstGeom prst="rtTriangle">
              <a:avLst/>
            </a:prstGeom>
            <a:solidFill>
              <a:srgbClr val="F6D53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25A13AC4-91E7-D3A8-76A0-5FCF1A333B25}"/>
                </a:ext>
              </a:extLst>
            </p:cNvPr>
            <p:cNvSpPr/>
            <p:nvPr/>
          </p:nvSpPr>
          <p:spPr>
            <a:xfrm flipH="1" flipV="1">
              <a:off x="539552" y="3432964"/>
              <a:ext cx="791938" cy="792380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6" name="直角三角形 5">
              <a:extLst>
                <a:ext uri="{FF2B5EF4-FFF2-40B4-BE49-F238E27FC236}">
                  <a16:creationId xmlns:a16="http://schemas.microsoft.com/office/drawing/2014/main" id="{353A532A-DFF6-2A92-6E2D-E66BFF0ABA4C}"/>
                </a:ext>
              </a:extLst>
            </p:cNvPr>
            <p:cNvSpPr/>
            <p:nvPr/>
          </p:nvSpPr>
          <p:spPr>
            <a:xfrm>
              <a:off x="1329903" y="2780321"/>
              <a:ext cx="433265" cy="431919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83CC39D2-BBC5-2AEE-E026-C1F22F6E55BF}"/>
                </a:ext>
              </a:extLst>
            </p:cNvPr>
            <p:cNvSpPr/>
            <p:nvPr/>
          </p:nvSpPr>
          <p:spPr>
            <a:xfrm flipV="1">
              <a:off x="1329903" y="3644159"/>
              <a:ext cx="433265" cy="431919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BCEF8FC-7E72-A98B-4685-ADA43CA9D5F5}"/>
                </a:ext>
              </a:extLst>
            </p:cNvPr>
            <p:cNvSpPr/>
            <p:nvPr/>
          </p:nvSpPr>
          <p:spPr>
            <a:xfrm>
              <a:off x="1329903" y="3217004"/>
              <a:ext cx="433265" cy="431919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D42F0B73-4381-96EE-C99E-A134C1DB9B8D}"/>
                </a:ext>
              </a:extLst>
            </p:cNvPr>
            <p:cNvSpPr/>
            <p:nvPr/>
          </p:nvSpPr>
          <p:spPr>
            <a:xfrm rot="16200000">
              <a:off x="1551058" y="3433877"/>
              <a:ext cx="859075" cy="428504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id="{656DE0FC-24FD-5CE3-CBCE-424B907ACC9D}"/>
                </a:ext>
              </a:extLst>
            </p:cNvPr>
            <p:cNvSpPr/>
            <p:nvPr/>
          </p:nvSpPr>
          <p:spPr>
            <a:xfrm rot="2700000">
              <a:off x="1909006" y="2891656"/>
              <a:ext cx="609768" cy="64434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1" name="组合 34">
            <a:extLst>
              <a:ext uri="{FF2B5EF4-FFF2-40B4-BE49-F238E27FC236}">
                <a16:creationId xmlns:a16="http://schemas.microsoft.com/office/drawing/2014/main" id="{0511EA4F-BB72-18B8-16CB-6F09C7EC8B8E}"/>
              </a:ext>
            </a:extLst>
          </p:cNvPr>
          <p:cNvGrpSpPr/>
          <p:nvPr/>
        </p:nvGrpSpPr>
        <p:grpSpPr>
          <a:xfrm>
            <a:off x="2999894" y="2213843"/>
            <a:ext cx="2743200" cy="1563687"/>
            <a:chOff x="3203848" y="3015799"/>
            <a:chExt cx="2742473" cy="1563777"/>
          </a:xfrm>
        </p:grpSpPr>
        <p:sp>
          <p:nvSpPr>
            <p:cNvPr id="12" name="直角三角形 11">
              <a:extLst>
                <a:ext uri="{FF2B5EF4-FFF2-40B4-BE49-F238E27FC236}">
                  <a16:creationId xmlns:a16="http://schemas.microsoft.com/office/drawing/2014/main" id="{E5A03042-AE6A-1ADD-36E5-ECFDE7EADFE8}"/>
                </a:ext>
              </a:extLst>
            </p:cNvPr>
            <p:cNvSpPr/>
            <p:nvPr/>
          </p:nvSpPr>
          <p:spPr>
            <a:xfrm flipH="1">
              <a:off x="3619663" y="3018974"/>
              <a:ext cx="791952" cy="792208"/>
            </a:xfrm>
            <a:prstGeom prst="rtTriangle">
              <a:avLst/>
            </a:prstGeom>
            <a:solidFill>
              <a:srgbClr val="F6D53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7EBB9DF1-D704-33F7-53D9-93BC4CF1DCC0}"/>
                </a:ext>
              </a:extLst>
            </p:cNvPr>
            <p:cNvSpPr/>
            <p:nvPr/>
          </p:nvSpPr>
          <p:spPr>
            <a:xfrm>
              <a:off x="4843300" y="3018974"/>
              <a:ext cx="791953" cy="792208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9B776E11-986C-59E4-9DFA-7469BA0148EB}"/>
                </a:ext>
              </a:extLst>
            </p:cNvPr>
            <p:cNvSpPr/>
            <p:nvPr/>
          </p:nvSpPr>
          <p:spPr>
            <a:xfrm flipH="1">
              <a:off x="3613314" y="3801656"/>
              <a:ext cx="431686" cy="431825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5D18B387-1ACD-76DA-2B98-FA99370DC037}"/>
                </a:ext>
              </a:extLst>
            </p:cNvPr>
            <p:cNvSpPr/>
            <p:nvPr/>
          </p:nvSpPr>
          <p:spPr>
            <a:xfrm flipV="1">
              <a:off x="5203568" y="3814357"/>
              <a:ext cx="431686" cy="431825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65465D4-300E-7B21-B2A4-B06211389798}"/>
                </a:ext>
              </a:extLst>
            </p:cNvPr>
            <p:cNvSpPr/>
            <p:nvPr/>
          </p:nvSpPr>
          <p:spPr>
            <a:xfrm>
              <a:off x="4411615" y="3015799"/>
              <a:ext cx="433273" cy="431825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直角三角形 17">
              <a:extLst>
                <a:ext uri="{FF2B5EF4-FFF2-40B4-BE49-F238E27FC236}">
                  <a16:creationId xmlns:a16="http://schemas.microsoft.com/office/drawing/2014/main" id="{92425DF0-D9FD-5DA2-2517-598945FFD2DE}"/>
                </a:ext>
              </a:extLst>
            </p:cNvPr>
            <p:cNvSpPr/>
            <p:nvPr/>
          </p:nvSpPr>
          <p:spPr>
            <a:xfrm rot="8100000">
              <a:off x="5336883" y="3935014"/>
              <a:ext cx="609438" cy="64456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2" name="平行四边形 21">
              <a:extLst>
                <a:ext uri="{FF2B5EF4-FFF2-40B4-BE49-F238E27FC236}">
                  <a16:creationId xmlns:a16="http://schemas.microsoft.com/office/drawing/2014/main" id="{0627C44D-50CF-B0CC-1D54-AEDD13A0C7C5}"/>
                </a:ext>
              </a:extLst>
            </p:cNvPr>
            <p:cNvSpPr/>
            <p:nvPr/>
          </p:nvSpPr>
          <p:spPr>
            <a:xfrm>
              <a:off x="3203848" y="3804831"/>
              <a:ext cx="858609" cy="428650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3" name="Picture 3" descr="4-1">
            <a:extLst>
              <a:ext uri="{FF2B5EF4-FFF2-40B4-BE49-F238E27FC236}">
                <a16:creationId xmlns:a16="http://schemas.microsoft.com/office/drawing/2014/main" id="{B8BA5AA3-CA2B-1A20-1101-360D8B31A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70464"/>
          <a:stretch>
            <a:fillRect/>
          </a:stretch>
        </p:blipFill>
        <p:spPr bwMode="auto">
          <a:xfrm>
            <a:off x="735037" y="1412852"/>
            <a:ext cx="1883857" cy="231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 bwMode="auto">
          <a:xfrm>
            <a:off x="3169391" y="1593578"/>
            <a:ext cx="2738939" cy="2214297"/>
            <a:chOff x="0" y="0"/>
            <a:chExt cx="1030" cy="916"/>
          </a:xfrm>
        </p:grpSpPr>
        <p:sp>
          <p:nvSpPr>
            <p:cNvPr id="3" name="AutoShape 5"/>
            <p:cNvSpPr>
              <a:spLocks noChangeArrowheads="1"/>
            </p:cNvSpPr>
            <p:nvPr/>
          </p:nvSpPr>
          <p:spPr bwMode="auto">
            <a:xfrm flipH="1">
              <a:off x="0" y="0"/>
              <a:ext cx="458" cy="458"/>
            </a:xfrm>
            <a:prstGeom prst="rtTriangle">
              <a:avLst/>
            </a:prstGeom>
            <a:solidFill>
              <a:srgbClr val="FF33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4" name="AutoShape 6"/>
            <p:cNvSpPr>
              <a:spLocks noChangeArrowheads="1"/>
            </p:cNvSpPr>
            <p:nvPr/>
          </p:nvSpPr>
          <p:spPr bwMode="auto">
            <a:xfrm flipH="1" flipV="1">
              <a:off x="0" y="458"/>
              <a:ext cx="458" cy="458"/>
            </a:xfrm>
            <a:prstGeom prst="rtTriangle">
              <a:avLst/>
            </a:prstGeom>
            <a:solidFill>
              <a:srgbClr val="3399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>
              <a:off x="458" y="98"/>
              <a:ext cx="246" cy="246"/>
            </a:xfrm>
            <a:prstGeom prst="rtTriangle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458" y="344"/>
              <a:ext cx="246" cy="245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 flipV="1">
              <a:off x="458" y="586"/>
              <a:ext cx="246" cy="245"/>
            </a:xfrm>
            <a:prstGeom prst="rtTriangle">
              <a:avLst/>
            </a:prstGeom>
            <a:solidFill>
              <a:srgbClr val="66FF3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 rot="7852340" flipH="1" flipV="1">
              <a:off x="539" y="263"/>
              <a:ext cx="528" cy="147"/>
            </a:xfrm>
            <a:prstGeom prst="parallelogram">
              <a:avLst>
                <a:gd name="adj" fmla="val 118198"/>
              </a:avLst>
            </a:prstGeom>
            <a:solidFill>
              <a:srgbClr val="CC66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 rot="13249767" flipH="1" flipV="1">
              <a:off x="772" y="383"/>
              <a:ext cx="258" cy="333"/>
            </a:xfrm>
            <a:prstGeom prst="rtTriangle">
              <a:avLst/>
            </a:prstGeom>
            <a:solidFill>
              <a:srgbClr val="F39FF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</p:grpSp>
      <p:grpSp>
        <p:nvGrpSpPr>
          <p:cNvPr id="10" name="Group 4"/>
          <p:cNvGrpSpPr/>
          <p:nvPr/>
        </p:nvGrpSpPr>
        <p:grpSpPr bwMode="auto">
          <a:xfrm flipH="1">
            <a:off x="551355" y="1232686"/>
            <a:ext cx="2756787" cy="2706254"/>
            <a:chOff x="38" y="-14"/>
            <a:chExt cx="1367" cy="1478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 flipH="1">
              <a:off x="279" y="432"/>
              <a:ext cx="672" cy="672"/>
            </a:xfrm>
            <a:prstGeom prst="rtTriangle">
              <a:avLst/>
            </a:prstGeom>
            <a:solidFill>
              <a:srgbClr val="FF33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-5400000" flipH="1" flipV="1">
              <a:off x="279" y="432"/>
              <a:ext cx="672" cy="672"/>
            </a:xfrm>
            <a:prstGeom prst="rtTriangle">
              <a:avLst/>
            </a:prstGeom>
            <a:solidFill>
              <a:srgbClr val="3399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3" name="AutoShape 7"/>
            <p:cNvSpPr>
              <a:spLocks noChangeArrowheads="1"/>
            </p:cNvSpPr>
            <p:nvPr/>
          </p:nvSpPr>
          <p:spPr bwMode="auto">
            <a:xfrm rot="-5400000">
              <a:off x="423" y="1104"/>
              <a:ext cx="360" cy="360"/>
            </a:xfrm>
            <a:prstGeom prst="rtTriangle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8994717">
              <a:off x="423" y="-14"/>
              <a:ext cx="360" cy="36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flipV="1">
              <a:off x="423" y="1104"/>
              <a:ext cx="360" cy="360"/>
            </a:xfrm>
            <a:prstGeom prst="rtTriangle">
              <a:avLst/>
            </a:prstGeom>
            <a:solidFill>
              <a:srgbClr val="66FF3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 rot="2919534" flipH="1">
              <a:off x="-231" y="327"/>
              <a:ext cx="746" cy="208"/>
            </a:xfrm>
            <a:prstGeom prst="parallelogram">
              <a:avLst>
                <a:gd name="adj" fmla="val 118024"/>
              </a:avLst>
            </a:prstGeom>
            <a:solidFill>
              <a:srgbClr val="CC66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auto">
            <a:xfrm rot="10797584" flipH="1" flipV="1">
              <a:off x="948" y="432"/>
              <a:ext cx="457" cy="457"/>
            </a:xfrm>
            <a:prstGeom prst="rtTriangle">
              <a:avLst/>
            </a:prstGeom>
            <a:solidFill>
              <a:srgbClr val="F39FF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</p:grpSp>
      <p:grpSp>
        <p:nvGrpSpPr>
          <p:cNvPr id="18" name="Group 12"/>
          <p:cNvGrpSpPr/>
          <p:nvPr/>
        </p:nvGrpSpPr>
        <p:grpSpPr bwMode="auto">
          <a:xfrm>
            <a:off x="5627286" y="1562270"/>
            <a:ext cx="3002350" cy="2802514"/>
            <a:chOff x="28" y="-2"/>
            <a:chExt cx="1120" cy="1150"/>
          </a:xfrm>
        </p:grpSpPr>
        <p:sp>
          <p:nvSpPr>
            <p:cNvPr id="19" name="AutoShape 13"/>
            <p:cNvSpPr>
              <a:spLocks noChangeArrowheads="1"/>
            </p:cNvSpPr>
            <p:nvPr/>
          </p:nvSpPr>
          <p:spPr bwMode="auto">
            <a:xfrm rot="8094684" flipH="1">
              <a:off x="618" y="297"/>
              <a:ext cx="581" cy="478"/>
            </a:xfrm>
            <a:prstGeom prst="rtTriangle">
              <a:avLst/>
            </a:prstGeom>
            <a:solidFill>
              <a:srgbClr val="FF33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20" name="AutoShape 14"/>
            <p:cNvSpPr>
              <a:spLocks noChangeArrowheads="1"/>
            </p:cNvSpPr>
            <p:nvPr/>
          </p:nvSpPr>
          <p:spPr bwMode="auto">
            <a:xfrm rot="-2720402" flipH="1" flipV="1">
              <a:off x="336" y="672"/>
              <a:ext cx="476" cy="476"/>
            </a:xfrm>
            <a:prstGeom prst="rtTriangle">
              <a:avLst/>
            </a:prstGeom>
            <a:solidFill>
              <a:srgbClr val="3399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21" name="AutoShape 15"/>
            <p:cNvSpPr>
              <a:spLocks noChangeArrowheads="1"/>
            </p:cNvSpPr>
            <p:nvPr/>
          </p:nvSpPr>
          <p:spPr bwMode="auto">
            <a:xfrm rot="14109658">
              <a:off x="734" y="261"/>
              <a:ext cx="358" cy="253"/>
            </a:xfrm>
            <a:prstGeom prst="rtTriangle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 rot="18907437">
              <a:off x="618" y="-2"/>
              <a:ext cx="255" cy="289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23" name="AutoShape 17"/>
            <p:cNvSpPr>
              <a:spLocks noChangeArrowheads="1"/>
            </p:cNvSpPr>
            <p:nvPr/>
          </p:nvSpPr>
          <p:spPr bwMode="auto">
            <a:xfrm rot="13486519" flipV="1">
              <a:off x="28" y="672"/>
              <a:ext cx="255" cy="255"/>
            </a:xfrm>
            <a:prstGeom prst="rtTriangle">
              <a:avLst/>
            </a:prstGeom>
            <a:solidFill>
              <a:srgbClr val="66FF3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24" name="AutoShape 18"/>
            <p:cNvSpPr>
              <a:spLocks noChangeArrowheads="1"/>
            </p:cNvSpPr>
            <p:nvPr/>
          </p:nvSpPr>
          <p:spPr bwMode="auto">
            <a:xfrm rot="5601424" flipH="1">
              <a:off x="754" y="591"/>
              <a:ext cx="481" cy="192"/>
            </a:xfrm>
            <a:prstGeom prst="parallelogram">
              <a:avLst>
                <a:gd name="adj" fmla="val 84771"/>
              </a:avLst>
            </a:prstGeom>
            <a:solidFill>
              <a:srgbClr val="CC66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 rot="16392817" flipH="1" flipV="1">
              <a:off x="400" y="423"/>
              <a:ext cx="324" cy="261"/>
            </a:xfrm>
            <a:prstGeom prst="rtTriangle">
              <a:avLst/>
            </a:prstGeom>
            <a:solidFill>
              <a:srgbClr val="F39FF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 bwMode="auto">
          <a:xfrm>
            <a:off x="546975" y="1458760"/>
            <a:ext cx="3242026" cy="2645887"/>
            <a:chOff x="0" y="0"/>
            <a:chExt cx="1288" cy="1011"/>
          </a:xfrm>
        </p:grpSpPr>
        <p:sp>
          <p:nvSpPr>
            <p:cNvPr id="3" name="AutoShape 13"/>
            <p:cNvSpPr>
              <a:spLocks noChangeArrowheads="1"/>
            </p:cNvSpPr>
            <p:nvPr/>
          </p:nvSpPr>
          <p:spPr bwMode="auto">
            <a:xfrm rot="10761353">
              <a:off x="119" y="228"/>
              <a:ext cx="426" cy="425"/>
            </a:xfrm>
            <a:prstGeom prst="rtTriangle">
              <a:avLst/>
            </a:prstGeom>
            <a:solidFill>
              <a:srgbClr val="3399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4" name="AutoShape 14"/>
            <p:cNvSpPr>
              <a:spLocks noChangeArrowheads="1"/>
            </p:cNvSpPr>
            <p:nvPr/>
          </p:nvSpPr>
          <p:spPr bwMode="auto">
            <a:xfrm rot="8014264" flipV="1">
              <a:off x="330" y="309"/>
              <a:ext cx="426" cy="424"/>
            </a:xfrm>
            <a:prstGeom prst="rtTriangle">
              <a:avLst/>
            </a:prstGeom>
            <a:solidFill>
              <a:srgbClr val="FF33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5" name="AutoShape 15"/>
            <p:cNvSpPr>
              <a:spLocks noChangeArrowheads="1"/>
            </p:cNvSpPr>
            <p:nvPr/>
          </p:nvSpPr>
          <p:spPr bwMode="auto">
            <a:xfrm rot="21419609" flipH="1">
              <a:off x="0" y="0"/>
              <a:ext cx="228" cy="228"/>
            </a:xfrm>
            <a:prstGeom prst="rtTriangle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 rot="2591298" flipH="1">
              <a:off x="712" y="573"/>
              <a:ext cx="228" cy="228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7" name="AutoShape 17"/>
            <p:cNvSpPr>
              <a:spLocks noChangeArrowheads="1"/>
            </p:cNvSpPr>
            <p:nvPr/>
          </p:nvSpPr>
          <p:spPr bwMode="auto">
            <a:xfrm rot="2853153" flipH="1" flipV="1">
              <a:off x="123" y="398"/>
              <a:ext cx="228" cy="228"/>
            </a:xfrm>
            <a:prstGeom prst="rtTriangle">
              <a:avLst/>
            </a:prstGeom>
            <a:solidFill>
              <a:srgbClr val="66FF3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8" name="AutoShape 18"/>
            <p:cNvSpPr>
              <a:spLocks noChangeArrowheads="1"/>
            </p:cNvSpPr>
            <p:nvPr/>
          </p:nvSpPr>
          <p:spPr bwMode="auto">
            <a:xfrm rot="-281836" flipH="1" flipV="1">
              <a:off x="816" y="672"/>
              <a:ext cx="472" cy="153"/>
            </a:xfrm>
            <a:prstGeom prst="parallelogram">
              <a:avLst>
                <a:gd name="adj" fmla="val 101518"/>
              </a:avLst>
            </a:prstGeom>
            <a:solidFill>
              <a:srgbClr val="CC66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9" name="AutoShape 19"/>
            <p:cNvSpPr>
              <a:spLocks noChangeArrowheads="1"/>
            </p:cNvSpPr>
            <p:nvPr/>
          </p:nvSpPr>
          <p:spPr bwMode="auto">
            <a:xfrm rot="10812372" flipV="1">
              <a:off x="354" y="721"/>
              <a:ext cx="290" cy="290"/>
            </a:xfrm>
            <a:prstGeom prst="rtTriangle">
              <a:avLst/>
            </a:prstGeom>
            <a:solidFill>
              <a:srgbClr val="F39FF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</p:grpSp>
      <p:grpSp>
        <p:nvGrpSpPr>
          <p:cNvPr id="10" name="Group 4"/>
          <p:cNvGrpSpPr/>
          <p:nvPr/>
        </p:nvGrpSpPr>
        <p:grpSpPr bwMode="auto">
          <a:xfrm>
            <a:off x="3413343" y="1135103"/>
            <a:ext cx="2533680" cy="2994015"/>
            <a:chOff x="0" y="24"/>
            <a:chExt cx="1504" cy="1751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 rot="2736109">
              <a:off x="682" y="24"/>
              <a:ext cx="672" cy="672"/>
            </a:xfrm>
            <a:prstGeom prst="rtTriangle">
              <a:avLst/>
            </a:prstGeom>
            <a:solidFill>
              <a:srgbClr val="FF33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auto">
            <a:xfrm rot="2707481" flipH="1" flipV="1">
              <a:off x="214" y="486"/>
              <a:ext cx="672" cy="672"/>
            </a:xfrm>
            <a:prstGeom prst="rtTriangle">
              <a:avLst/>
            </a:prstGeom>
            <a:solidFill>
              <a:srgbClr val="3399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 dirty="0"/>
            </a:p>
          </p:txBody>
        </p:sp>
        <p:sp>
          <p:nvSpPr>
            <p:cNvPr id="13" name="AutoShape 7"/>
            <p:cNvSpPr>
              <a:spLocks noChangeArrowheads="1"/>
            </p:cNvSpPr>
            <p:nvPr/>
          </p:nvSpPr>
          <p:spPr bwMode="auto">
            <a:xfrm>
              <a:off x="1144" y="1410"/>
              <a:ext cx="360" cy="360"/>
            </a:xfrm>
            <a:prstGeom prst="rtTriangle">
              <a:avLst/>
            </a:prstGeom>
            <a:solidFill>
              <a:srgbClr val="FF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778" y="1410"/>
              <a:ext cx="360" cy="36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18927068" flipV="1">
              <a:off x="586" y="1344"/>
              <a:ext cx="360" cy="360"/>
            </a:xfrm>
            <a:prstGeom prst="rtTriangle">
              <a:avLst/>
            </a:prstGeom>
            <a:solidFill>
              <a:srgbClr val="66FF3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 rot="10847861" flipV="1">
              <a:off x="0" y="1526"/>
              <a:ext cx="746" cy="249"/>
            </a:xfrm>
            <a:prstGeom prst="parallelogram">
              <a:avLst>
                <a:gd name="adj" fmla="val 88118"/>
              </a:avLst>
            </a:prstGeom>
            <a:solidFill>
              <a:srgbClr val="CC66FF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auto">
            <a:xfrm rot="5400000" flipH="1" flipV="1">
              <a:off x="564" y="825"/>
              <a:ext cx="457" cy="457"/>
            </a:xfrm>
            <a:prstGeom prst="rtTriangle">
              <a:avLst/>
            </a:prstGeom>
            <a:solidFill>
              <a:srgbClr val="F39FF3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>
                <a:buFontTx/>
                <a:buNone/>
              </a:pPr>
              <a:endParaRPr lang="zh-CN" altLang="en-US"/>
            </a:p>
          </p:txBody>
        </p:sp>
      </p:grpSp>
      <p:pic>
        <p:nvPicPr>
          <p:cNvPr id="19" name="Picture 12">
            <a:extLst>
              <a:ext uri="{FF2B5EF4-FFF2-40B4-BE49-F238E27FC236}">
                <a16:creationId xmlns:a16="http://schemas.microsoft.com/office/drawing/2014/main" id="{02D27745-F0BA-3087-BF48-4AD853AF3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61476" y="1465441"/>
            <a:ext cx="3172940" cy="253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720074" y="769866"/>
            <a:ext cx="1847388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七巧板</a:t>
            </a:r>
            <a:endParaRPr lang="zh-CN" altLang="en-US" sz="3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直角三角形 3"/>
          <p:cNvSpPr/>
          <p:nvPr/>
        </p:nvSpPr>
        <p:spPr>
          <a:xfrm rot="16200000">
            <a:off x="2483492" y="1628152"/>
            <a:ext cx="684076" cy="684000"/>
          </a:xfrm>
          <a:prstGeom prst="rtTriangle">
            <a:avLst/>
          </a:prstGeom>
          <a:solidFill>
            <a:srgbClr val="1DBA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>
            <a:off x="3167577" y="1631318"/>
            <a:ext cx="684076" cy="684000"/>
          </a:xfrm>
          <a:prstGeom prst="rtTriangle">
            <a:avLst/>
          </a:prstGeom>
          <a:solidFill>
            <a:srgbClr val="E5C3A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rot="16200000">
            <a:off x="4886865" y="1493079"/>
            <a:ext cx="963117" cy="956818"/>
          </a:xfrm>
          <a:prstGeom prst="rtTriangle">
            <a:avLst/>
          </a:prstGeom>
          <a:solidFill>
            <a:srgbClr val="F04E3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>
            <a:off x="5846833" y="1489929"/>
            <a:ext cx="969458" cy="963118"/>
          </a:xfrm>
          <a:prstGeom prst="rtTriangle">
            <a:avLst/>
          </a:prstGeom>
          <a:solidFill>
            <a:srgbClr val="F3CC4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619265" y="2499525"/>
            <a:ext cx="1361440" cy="1342390"/>
            <a:chOff x="6157" y="4677"/>
            <a:chExt cx="2144" cy="2114"/>
          </a:xfrm>
        </p:grpSpPr>
        <p:sp>
          <p:nvSpPr>
            <p:cNvPr id="11" name="直角三角形 10"/>
            <p:cNvSpPr/>
            <p:nvPr/>
          </p:nvSpPr>
          <p:spPr>
            <a:xfrm>
              <a:off x="6157" y="4677"/>
              <a:ext cx="1077" cy="1070"/>
            </a:xfrm>
            <a:prstGeom prst="rtTriangle">
              <a:avLst/>
            </a:prstGeom>
            <a:solidFill>
              <a:srgbClr val="1DBAB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/>
          </p:nvSpPr>
          <p:spPr>
            <a:xfrm>
              <a:off x="7225" y="5721"/>
              <a:ext cx="1077" cy="1070"/>
            </a:xfrm>
            <a:prstGeom prst="rtTriangle">
              <a:avLst/>
            </a:prstGeom>
            <a:solidFill>
              <a:srgbClr val="E5C3A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过程 12"/>
            <p:cNvSpPr/>
            <p:nvPr/>
          </p:nvSpPr>
          <p:spPr>
            <a:xfrm>
              <a:off x="6161" y="5748"/>
              <a:ext cx="1064" cy="1040"/>
            </a:xfrm>
            <a:prstGeom prst="flowChartProcess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直角三角形 19"/>
          <p:cNvSpPr/>
          <p:nvPr/>
        </p:nvSpPr>
        <p:spPr>
          <a:xfrm rot="8114060">
            <a:off x="6303811" y="3636990"/>
            <a:ext cx="684076" cy="659615"/>
          </a:xfrm>
          <a:prstGeom prst="rtTriangle">
            <a:avLst/>
          </a:prstGeom>
          <a:solidFill>
            <a:srgbClr val="1DBA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rot="2760429">
            <a:off x="6788023" y="3183682"/>
            <a:ext cx="684076" cy="646618"/>
          </a:xfrm>
          <a:prstGeom prst="rtTriangle">
            <a:avLst/>
          </a:prstGeom>
          <a:solidFill>
            <a:srgbClr val="E5C3A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>
            <a:off x="7134568" y="3021968"/>
            <a:ext cx="961619" cy="943456"/>
          </a:xfrm>
          <a:prstGeom prst="rtTriangle">
            <a:avLst/>
          </a:prstGeom>
          <a:solidFill>
            <a:srgbClr val="F04E3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31273" y="287049"/>
            <a:ext cx="4440728" cy="454470"/>
          </a:xfrm>
          <a:prstGeom prst="rect">
            <a:avLst/>
          </a:prstGeom>
          <a:solidFill>
            <a:srgbClr val="EA5334"/>
          </a:solidFill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800" b="1" dirty="0">
              <a:solidFill>
                <a:schemeClr val="bg1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83" y="-77678"/>
            <a:ext cx="1131590" cy="113159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-396552" y="195729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491880" y="2916720"/>
            <a:ext cx="1828800" cy="1187450"/>
            <a:chOff x="1409" y="5136"/>
            <a:chExt cx="2880" cy="1870"/>
          </a:xfrm>
        </p:grpSpPr>
        <p:sp>
          <p:nvSpPr>
            <p:cNvPr id="2" name="直角三角形 1"/>
            <p:cNvSpPr/>
            <p:nvPr/>
          </p:nvSpPr>
          <p:spPr>
            <a:xfrm rot="8100000">
              <a:off x="2429" y="5136"/>
              <a:ext cx="1077" cy="1077"/>
            </a:xfrm>
            <a:prstGeom prst="rtTriangle">
              <a:avLst/>
            </a:prstGeom>
            <a:solidFill>
              <a:srgbClr val="1DBAB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/>
            <p:cNvSpPr/>
            <p:nvPr/>
          </p:nvSpPr>
          <p:spPr>
            <a:xfrm rot="8100000">
              <a:off x="3212" y="5929"/>
              <a:ext cx="1077" cy="1077"/>
            </a:xfrm>
            <a:prstGeom prst="rtTriangle">
              <a:avLst/>
            </a:prstGeom>
            <a:solidFill>
              <a:srgbClr val="E5C3A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平行四边形 4"/>
            <p:cNvSpPr/>
            <p:nvPr/>
          </p:nvSpPr>
          <p:spPr>
            <a:xfrm>
              <a:off x="1409" y="5678"/>
              <a:ext cx="2362" cy="786"/>
            </a:xfrm>
            <a:prstGeom prst="parallelogram">
              <a:avLst>
                <a:gd name="adj" fmla="val 100127"/>
              </a:avLst>
            </a:prstGeom>
            <a:solidFill>
              <a:srgbClr val="F7A96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1881" y="941762"/>
            <a:ext cx="73617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认 识 七 巧 板。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36257" y="653419"/>
            <a:ext cx="284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r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è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n sh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í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q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ī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qi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ǎ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o b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ǎ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6" name="矩形 15"/>
          <p:cNvSpPr/>
          <p:nvPr/>
        </p:nvSpPr>
        <p:spPr>
          <a:xfrm>
            <a:off x="539552" y="1563638"/>
            <a:ext cx="58734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1.七巧板是由(     )种图形组成的，其中(                      )号是三角形，(     ) 号是正方形，(      ) 号是平行四边形。</a:t>
            </a:r>
          </a:p>
          <a:p>
            <a:pPr>
              <a:lnSpc>
                <a:spcPct val="120000"/>
              </a:lnSpc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2.④号和⑥号可以拼成一个(         )形或(           )形或(                 )形。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837747" y="1563638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70539" y="2148413"/>
            <a:ext cx="2247211" cy="543974"/>
            <a:chOff x="5300355" y="775790"/>
            <a:chExt cx="2247211" cy="543974"/>
          </a:xfrm>
        </p:grpSpPr>
        <p:sp>
          <p:nvSpPr>
            <p:cNvPr id="20" name="文本框 19"/>
            <p:cNvSpPr txBox="1"/>
            <p:nvPr/>
          </p:nvSpPr>
          <p:spPr>
            <a:xfrm>
              <a:off x="5300355" y="779864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662030" y="775790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②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023705" y="779864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④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85380" y="783938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⑥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55478" y="796544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⑦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407313" y="2137387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909581" y="2654304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28" name="矩形 27"/>
          <p:cNvSpPr/>
          <p:nvPr/>
        </p:nvSpPr>
        <p:spPr>
          <a:xfrm>
            <a:off x="4897340" y="3183827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三角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47962" y="3661939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正方</a:t>
            </a:r>
          </a:p>
        </p:txBody>
      </p:sp>
      <p:sp>
        <p:nvSpPr>
          <p:cNvPr id="30" name="矩形 29"/>
          <p:cNvSpPr/>
          <p:nvPr/>
        </p:nvSpPr>
        <p:spPr>
          <a:xfrm>
            <a:off x="2959407" y="3687873"/>
            <a:ext cx="17669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平行四边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412240" y="1507950"/>
            <a:ext cx="2352736" cy="2032000"/>
            <a:chOff x="6562317" y="1854630"/>
            <a:chExt cx="2352736" cy="2032000"/>
          </a:xfrm>
        </p:grpSpPr>
        <p:pic>
          <p:nvPicPr>
            <p:cNvPr id="31" name="Picture 74" descr="4-1"/>
            <p:cNvPicPr>
              <a:picLocks noChangeAspect="1" noChangeArrowheads="1"/>
            </p:cNvPicPr>
            <p:nvPr/>
          </p:nvPicPr>
          <p:blipFill>
            <a:blip r:embed="rId2"/>
            <a:srcRect t="17905" r="71411" b="5360"/>
            <a:stretch>
              <a:fillRect/>
            </a:stretch>
          </p:blipFill>
          <p:spPr bwMode="auto">
            <a:xfrm>
              <a:off x="6562317" y="1854630"/>
              <a:ext cx="2082800" cy="203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文本框 31"/>
            <p:cNvSpPr txBox="1"/>
            <p:nvPr/>
          </p:nvSpPr>
          <p:spPr>
            <a:xfrm>
              <a:off x="7367860" y="2022605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751888" y="2584500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②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099189" y="3320491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③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367860" y="2880834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④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122965" y="2136648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⑥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27456" y="2592696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⑤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032105" y="3285148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⑦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582</Words>
  <Application>Microsoft Office PowerPoint</Application>
  <PresentationFormat>全屏显示(16:9)</PresentationFormat>
  <Paragraphs>89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等线</vt:lpstr>
      <vt:lpstr>楷体</vt:lpstr>
      <vt:lpstr>楷体_GB2312</vt:lpstr>
      <vt:lpstr>宋体</vt:lpstr>
      <vt:lpstr>字魂36号-正文宋楷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258</cp:revision>
  <dcterms:created xsi:type="dcterms:W3CDTF">2015-08-27T07:30:00Z</dcterms:created>
  <dcterms:modified xsi:type="dcterms:W3CDTF">2025-05-09T02:18:37Z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C28BD4E1527A452BA9B155B70083D47D</vt:lpwstr>
  </property>
</Properties>
</file>