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3" r:id="rId2"/>
  </p:sldMasterIdLst>
  <p:notesMasterIdLst>
    <p:notesMasterId r:id="rId21"/>
  </p:notesMasterIdLst>
  <p:sldIdLst>
    <p:sldId id="256" r:id="rId3"/>
    <p:sldId id="259" r:id="rId4"/>
    <p:sldId id="320" r:id="rId5"/>
    <p:sldId id="403" r:id="rId6"/>
    <p:sldId id="404" r:id="rId7"/>
    <p:sldId id="322" r:id="rId8"/>
    <p:sldId id="324" r:id="rId9"/>
    <p:sldId id="406" r:id="rId10"/>
    <p:sldId id="405" r:id="rId11"/>
    <p:sldId id="323" r:id="rId12"/>
    <p:sldId id="407" r:id="rId13"/>
    <p:sldId id="401" r:id="rId14"/>
    <p:sldId id="402" r:id="rId15"/>
    <p:sldId id="328" r:id="rId16"/>
    <p:sldId id="329" r:id="rId17"/>
    <p:sldId id="330" r:id="rId1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等线" panose="02010600030101010101" pitchFamily="2" charset="-122"/>
      <p:regular r:id="rId26"/>
      <p:bold r:id="rId27"/>
    </p:embeddedFont>
    <p:embeddedFont>
      <p:font typeface="楷体" panose="02010609060101010101" pitchFamily="49" charset="-122"/>
      <p:regular r:id="rId28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>
          <p15:clr>
            <a:srgbClr val="A4A3A4"/>
          </p15:clr>
        </p15:guide>
        <p15:guide id="2" pos="28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6678"/>
    <a:srgbClr val="FFFFCC"/>
    <a:srgbClr val="B58B5C"/>
    <a:srgbClr val="FF0066"/>
    <a:srgbClr val="42FFFF"/>
    <a:srgbClr val="FBCF53"/>
    <a:srgbClr val="3399FF"/>
    <a:srgbClr val="BDDF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 autoAdjust="0"/>
  </p:normalViewPr>
  <p:slideViewPr>
    <p:cSldViewPr snapToGrid="0">
      <p:cViewPr varScale="1">
        <p:scale>
          <a:sx n="142" d="100"/>
          <a:sy n="142" d="100"/>
        </p:scale>
        <p:origin x="762" y="102"/>
      </p:cViewPr>
      <p:guideLst>
        <p:guide orient="horz" pos="1597"/>
        <p:guide pos="28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ea typeface="楷体" panose="02010609060101010101" pitchFamily="49" charset="-122"/>
                <a:cs typeface="+mn-ea"/>
              </a:defRPr>
            </a:lvl1pPr>
          </a:lstStyle>
          <a:p>
            <a:pPr>
              <a:defRPr/>
            </a:pPr>
            <a:fld id="{E97C8F78-C290-4DF6-8820-4CDB2B7DB815}" type="datetimeFigureOut">
              <a:rPr lang="zh-CN" altLang="en-US"/>
              <a:t>2025/5/10</a:t>
            </a:fld>
            <a:endParaRPr lang="zh-CN" altLang="en-US">
              <a:cs typeface="+mn-cs"/>
            </a:endParaRPr>
          </a:p>
        </p:txBody>
      </p:sp>
      <p:sp>
        <p:nvSpPr>
          <p:cNvPr id="10244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959FEBD8-B764-4757-855A-EB75D395C0E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3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62E4022-09D0-4B95-B547-2A5F5E982DD0}" type="slidenum">
              <a:rPr lang="zh-CN" altLang="en-US">
                <a:ea typeface="楷体" panose="02010609060101010101" pitchFamily="49" charset="-122"/>
              </a:rPr>
              <a:t>10</a:t>
            </a:fld>
            <a:endParaRPr lang="zh-CN" altLang="en-US">
              <a:ea typeface="楷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ea typeface="楷体" panose="02010609060101010101" pitchFamily="49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ea typeface="楷体" panose="02010609060101010101" pitchFamily="49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ea typeface="楷体" panose="02010609060101010101" pitchFamily="49" charset="-122"/>
                </a:endParaRPr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 descr="F:\项目\1结束项目\1\PPT\千库网_手持喇叭_元素编号12532533.png千库网_手持喇叭_元素编号1253253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4" b="14922"/>
          <a:stretch>
            <a:fillRect/>
          </a:stretch>
        </p:blipFill>
        <p:spPr bwMode="auto">
          <a:xfrm>
            <a:off x="0" y="2635250"/>
            <a:ext cx="2517775" cy="250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100" y="1511300"/>
            <a:ext cx="37338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255615" y="166482"/>
            <a:ext cx="8632770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"/>
          <p:cNvSpPr/>
          <p:nvPr userDrawn="1"/>
        </p:nvSpPr>
        <p:spPr>
          <a:xfrm>
            <a:off x="190500" y="781050"/>
            <a:ext cx="8769350" cy="42052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4" name="图片 3" descr="F:\项目\1结束项目\1\PPT\千库网_手持喇叭_元素编号12532533.png千库网_手持喇叭_元素编号12532533"/>
          <p:cNvPicPr>
            <a:picLocks noChangeAspect="1"/>
          </p:cNvPicPr>
          <p:nvPr userDrawn="1"/>
        </p:nvPicPr>
        <p:blipFill>
          <a:blip r:embed="rId3"/>
          <a:srcRect l="14424" b="14921"/>
          <a:stretch>
            <a:fillRect/>
          </a:stretch>
        </p:blipFill>
        <p:spPr>
          <a:xfrm rot="1243426">
            <a:off x="17463" y="-150813"/>
            <a:ext cx="1236662" cy="1230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anchor="t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660D866-F4CC-4BA6-AB09-68DF92F79D9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ea typeface="楷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4B2036F0-0E72-4E2B-9B61-669231ADD175}" type="datetimeFigureOut">
              <a:rPr lang="zh-CN" altLang="en-US"/>
              <a:t>2025/5/10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 smtClean="0">
                <a:solidFill>
                  <a:srgbClr val="898989"/>
                </a:solidFill>
                <a:ea typeface="楷体" panose="02010609060101010101" pitchFamily="49" charset="-122"/>
              </a:defRPr>
            </a:lvl1pPr>
          </a:lstStyle>
          <a:p>
            <a:pPr>
              <a:defRPr/>
            </a:pPr>
            <a:fld id="{E8582140-4FDA-408E-B20E-1002B5D597C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19.png"/><Relationship Id="rId4" Type="http://schemas.openxmlformats.org/officeDocument/2006/relationships/tags" Target="../tags/tag4.xml"/><Relationship Id="rId9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3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文本框 15"/>
          <p:cNvSpPr txBox="1"/>
          <p:nvPr>
            <p:custDataLst>
              <p:tags r:id="rId1"/>
            </p:custDataLst>
          </p:nvPr>
        </p:nvSpPr>
        <p:spPr>
          <a:xfrm>
            <a:off x="-396875" y="2327275"/>
            <a:ext cx="403225" cy="11699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315" name="PA_图片 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913" y="5362575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A_图片 10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350" y="2171700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A_图片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966351" y="5120651"/>
            <a:ext cx="1184275" cy="2746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PA_文本框 4"/>
          <p:cNvSpPr txBox="1"/>
          <p:nvPr>
            <p:custDataLst>
              <p:tags r:id="rId5"/>
            </p:custDataLst>
          </p:nvPr>
        </p:nvSpPr>
        <p:spPr>
          <a:xfrm>
            <a:off x="2447896" y="1410970"/>
            <a:ext cx="2376193" cy="1084860"/>
          </a:xfrm>
          <a:prstGeom prst="rect">
            <a:avLst/>
          </a:prstGeom>
          <a:noFill/>
        </p:spPr>
        <p:txBody>
          <a:bodyPr wrap="none" lIns="68531" tIns="34264" rIns="68531" bIns="34264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ctr">
              <a:defRPr sz="4000" b="1">
                <a:gradFill flip="none" rotWithShape="1">
                  <a:gsLst>
                    <a:gs pos="0">
                      <a:srgbClr val="FBD04E">
                        <a:lumMod val="65000"/>
                        <a:lumOff val="35000"/>
                      </a:srgbClr>
                    </a:gs>
                    <a:gs pos="51000">
                      <a:srgbClr val="B87600">
                        <a:lumMod val="98000"/>
                        <a:lumOff val="2000"/>
                      </a:srgbClr>
                    </a:gs>
                    <a:gs pos="78000">
                      <a:srgbClr val="F4CF68">
                        <a:lumMod val="90000"/>
                        <a:lumOff val="10000"/>
                      </a:srgbClr>
                    </a:gs>
                    <a:gs pos="28000">
                      <a:srgbClr val="F4CF68">
                        <a:lumMod val="93000"/>
                        <a:lumOff val="7000"/>
                      </a:srgbClr>
                    </a:gs>
                    <a:gs pos="100000">
                      <a:srgbClr val="FBD04E">
                        <a:lumMod val="64000"/>
                        <a:lumOff val="36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17500" dist="38100" dir="2700000" algn="tl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685165">
              <a:defRPr/>
            </a:pPr>
            <a:r>
              <a:rPr lang="zh-CN" altLang="en-US" sz="6600" kern="0" spc="2100" dirty="0">
                <a:ln w="34925">
                  <a:noFill/>
                </a:ln>
                <a:solidFill>
                  <a:srgbClr val="F69B4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endParaRPr lang="zh-CN" altLang="en-US" sz="6600" kern="0" spc="2100" dirty="0">
              <a:ln w="34925">
                <a:noFill/>
              </a:ln>
              <a:solidFill>
                <a:srgbClr val="00B05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PA_矩形 8"/>
          <p:cNvSpPr/>
          <p:nvPr>
            <p:custDataLst>
              <p:tags r:id="rId6"/>
            </p:custDataLst>
          </p:nvPr>
        </p:nvSpPr>
        <p:spPr>
          <a:xfrm flipH="1">
            <a:off x="939800" y="2647950"/>
            <a:ext cx="5224463" cy="398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P2-P7</a:t>
            </a:r>
            <a:r>
              <a:rPr lang="zh-CN" altLang="en-US" sz="2000" b="1" spc="600" dirty="0">
                <a:solidFill>
                  <a:srgbClr val="F69B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4"/>
          <p:cNvSpPr txBox="1"/>
          <p:nvPr/>
        </p:nvSpPr>
        <p:spPr>
          <a:xfrm>
            <a:off x="4123863" y="-52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6" name="文本框 15"/>
          <p:cNvSpPr txBox="1"/>
          <p:nvPr/>
        </p:nvSpPr>
        <p:spPr>
          <a:xfrm>
            <a:off x="-259225" y="189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434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000" y="173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611544" y="375526"/>
            <a:ext cx="2520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涂一涂。</a:t>
            </a:r>
          </a:p>
        </p:txBody>
      </p:sp>
      <p:sp>
        <p:nvSpPr>
          <p:cNvPr id="4" name="文本框 60"/>
          <p:cNvSpPr txBox="1">
            <a:spLocks noChangeArrowheads="1"/>
          </p:cNvSpPr>
          <p:nvPr/>
        </p:nvSpPr>
        <p:spPr bwMode="auto">
          <a:xfrm>
            <a:off x="2394306" y="537451"/>
            <a:ext cx="25209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11B1260B-11D4-4D3B-9596-379B55FC2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2" b="3652"/>
          <a:stretch/>
        </p:blipFill>
        <p:spPr>
          <a:xfrm>
            <a:off x="1854746" y="1438179"/>
            <a:ext cx="4968552" cy="2908371"/>
          </a:xfrm>
          <a:prstGeom prst="rect">
            <a:avLst/>
          </a:prstGeom>
        </p:spPr>
      </p:pic>
      <p:sp>
        <p:nvSpPr>
          <p:cNvPr id="46" name="椭圆 45">
            <a:extLst>
              <a:ext uri="{FF2B5EF4-FFF2-40B4-BE49-F238E27FC236}">
                <a16:creationId xmlns:a16="http://schemas.microsoft.com/office/drawing/2014/main" id="{1BE89C90-5140-4145-8AE7-40A7B7E71916}"/>
              </a:ext>
            </a:extLst>
          </p:cNvPr>
          <p:cNvSpPr/>
          <p:nvPr/>
        </p:nvSpPr>
        <p:spPr>
          <a:xfrm>
            <a:off x="6327985" y="3212425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2ADF5915-7AFB-4258-B2E5-DBA4A67F2B3C}"/>
              </a:ext>
            </a:extLst>
          </p:cNvPr>
          <p:cNvSpPr/>
          <p:nvPr/>
        </p:nvSpPr>
        <p:spPr>
          <a:xfrm>
            <a:off x="5806419" y="3298843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AC79DE84-9C36-47AA-9567-2B4B680ED4F7}"/>
              </a:ext>
            </a:extLst>
          </p:cNvPr>
          <p:cNvSpPr/>
          <p:nvPr/>
        </p:nvSpPr>
        <p:spPr>
          <a:xfrm>
            <a:off x="2372824" y="2364440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BAEA4DFF-27CD-4DED-A444-CD3B1E15E77F}"/>
              </a:ext>
            </a:extLst>
          </p:cNvPr>
          <p:cNvSpPr/>
          <p:nvPr/>
        </p:nvSpPr>
        <p:spPr>
          <a:xfrm>
            <a:off x="2787512" y="2325299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D9CC4EE9-FCB0-4E77-95FB-900EE84AF440}"/>
              </a:ext>
            </a:extLst>
          </p:cNvPr>
          <p:cNvSpPr/>
          <p:nvPr/>
        </p:nvSpPr>
        <p:spPr>
          <a:xfrm>
            <a:off x="3105976" y="2611890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535D1627-2FB8-49AE-9EDF-DB14F7FCEF82}"/>
              </a:ext>
            </a:extLst>
          </p:cNvPr>
          <p:cNvSpPr/>
          <p:nvPr/>
        </p:nvSpPr>
        <p:spPr>
          <a:xfrm>
            <a:off x="2945188" y="2840761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B2B14990-AB2D-4254-B285-2DFBCA9E200C}"/>
              </a:ext>
            </a:extLst>
          </p:cNvPr>
          <p:cNvSpPr/>
          <p:nvPr/>
        </p:nvSpPr>
        <p:spPr>
          <a:xfrm>
            <a:off x="2399946" y="2684479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F2BC497D-5E99-40F0-8485-96BCABA34A82}"/>
              </a:ext>
            </a:extLst>
          </p:cNvPr>
          <p:cNvSpPr/>
          <p:nvPr/>
        </p:nvSpPr>
        <p:spPr>
          <a:xfrm>
            <a:off x="2166385" y="2864786"/>
            <a:ext cx="221890" cy="21602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2F80CB22-65C2-4009-BBBC-A6A3910E7AA3}"/>
              </a:ext>
            </a:extLst>
          </p:cNvPr>
          <p:cNvSpPr/>
          <p:nvPr/>
        </p:nvSpPr>
        <p:spPr>
          <a:xfrm>
            <a:off x="3491880" y="1683316"/>
            <a:ext cx="312904" cy="29427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E7047DC1-4660-4B5B-8C08-5B37061D6715}"/>
              </a:ext>
            </a:extLst>
          </p:cNvPr>
          <p:cNvSpPr/>
          <p:nvPr/>
        </p:nvSpPr>
        <p:spPr>
          <a:xfrm>
            <a:off x="4153438" y="2972798"/>
            <a:ext cx="223713" cy="225627"/>
          </a:xfrm>
          <a:prstGeom prst="rect">
            <a:avLst/>
          </a:prstGeom>
          <a:solidFill>
            <a:srgbClr val="B9E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28B60CEC-CD01-4BC6-883F-7261D394024C}"/>
              </a:ext>
            </a:extLst>
          </p:cNvPr>
          <p:cNvSpPr/>
          <p:nvPr/>
        </p:nvSpPr>
        <p:spPr>
          <a:xfrm>
            <a:off x="4468472" y="2972798"/>
            <a:ext cx="225029" cy="225627"/>
          </a:xfrm>
          <a:prstGeom prst="rect">
            <a:avLst/>
          </a:prstGeom>
          <a:solidFill>
            <a:srgbClr val="B9E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B37C203F-EE39-4BB4-8714-BAB28F646DA7}"/>
              </a:ext>
            </a:extLst>
          </p:cNvPr>
          <p:cNvSpPr/>
          <p:nvPr/>
        </p:nvSpPr>
        <p:spPr>
          <a:xfrm>
            <a:off x="2151154" y="4018244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EC44F1A1-1217-4A49-8E43-5234F4858986}"/>
              </a:ext>
            </a:extLst>
          </p:cNvPr>
          <p:cNvSpPr/>
          <p:nvPr/>
        </p:nvSpPr>
        <p:spPr>
          <a:xfrm>
            <a:off x="3323831" y="3992887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469189F5-4A3E-4D48-A70C-958C01291C04}"/>
              </a:ext>
            </a:extLst>
          </p:cNvPr>
          <p:cNvSpPr/>
          <p:nvPr/>
        </p:nvSpPr>
        <p:spPr>
          <a:xfrm>
            <a:off x="3844471" y="4086027"/>
            <a:ext cx="248792" cy="242215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等腰三角形 59">
            <a:extLst>
              <a:ext uri="{FF2B5EF4-FFF2-40B4-BE49-F238E27FC236}">
                <a16:creationId xmlns:a16="http://schemas.microsoft.com/office/drawing/2014/main" id="{241ED298-445D-4E35-8A8E-7510274FDE5A}"/>
              </a:ext>
            </a:extLst>
          </p:cNvPr>
          <p:cNvSpPr/>
          <p:nvPr/>
        </p:nvSpPr>
        <p:spPr>
          <a:xfrm>
            <a:off x="4339022" y="2049907"/>
            <a:ext cx="154714" cy="95250"/>
          </a:xfrm>
          <a:prstGeom prst="triangle">
            <a:avLst>
              <a:gd name="adj" fmla="val 46520"/>
            </a:avLst>
          </a:prstGeom>
          <a:solidFill>
            <a:srgbClr val="F8634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1" name="等腰三角形 60">
            <a:extLst>
              <a:ext uri="{FF2B5EF4-FFF2-40B4-BE49-F238E27FC236}">
                <a16:creationId xmlns:a16="http://schemas.microsoft.com/office/drawing/2014/main" id="{CE8FF7C4-9526-43B3-93BF-83AE58AABF0C}"/>
              </a:ext>
            </a:extLst>
          </p:cNvPr>
          <p:cNvSpPr/>
          <p:nvPr/>
        </p:nvSpPr>
        <p:spPr>
          <a:xfrm>
            <a:off x="5544016" y="1990076"/>
            <a:ext cx="362921" cy="256388"/>
          </a:xfrm>
          <a:prstGeom prst="triangle">
            <a:avLst>
              <a:gd name="adj" fmla="val 51769"/>
            </a:avLst>
          </a:prstGeom>
          <a:solidFill>
            <a:srgbClr val="F8634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1" name="等腰三角形 70">
            <a:extLst>
              <a:ext uri="{FF2B5EF4-FFF2-40B4-BE49-F238E27FC236}">
                <a16:creationId xmlns:a16="http://schemas.microsoft.com/office/drawing/2014/main" id="{0893BCDC-6696-42B5-B55D-C9A364A63C4F}"/>
              </a:ext>
            </a:extLst>
          </p:cNvPr>
          <p:cNvSpPr/>
          <p:nvPr/>
        </p:nvSpPr>
        <p:spPr>
          <a:xfrm>
            <a:off x="5097318" y="2348372"/>
            <a:ext cx="407611" cy="516890"/>
          </a:xfrm>
          <a:prstGeom prst="triangle">
            <a:avLst>
              <a:gd name="adj" fmla="val 48857"/>
            </a:avLst>
          </a:prstGeom>
          <a:solidFill>
            <a:srgbClr val="F8634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2" name="任意多边形 2">
            <a:extLst>
              <a:ext uri="{FF2B5EF4-FFF2-40B4-BE49-F238E27FC236}">
                <a16:creationId xmlns:a16="http://schemas.microsoft.com/office/drawing/2014/main" id="{692EB0CF-C277-451F-A76F-F937316F6974}"/>
              </a:ext>
            </a:extLst>
          </p:cNvPr>
          <p:cNvSpPr/>
          <p:nvPr/>
        </p:nvSpPr>
        <p:spPr>
          <a:xfrm>
            <a:off x="3957552" y="2343104"/>
            <a:ext cx="1329055" cy="530225"/>
          </a:xfrm>
          <a:custGeom>
            <a:avLst/>
            <a:gdLst>
              <a:gd name="connsiteX0" fmla="*/ 260350 w 1651000"/>
              <a:gd name="connsiteY0" fmla="*/ 9525 h 641350"/>
              <a:gd name="connsiteX1" fmla="*/ 1651000 w 1651000"/>
              <a:gd name="connsiteY1" fmla="*/ 0 h 641350"/>
              <a:gd name="connsiteX2" fmla="*/ 1409700 w 1651000"/>
              <a:gd name="connsiteY2" fmla="*/ 641350 h 641350"/>
              <a:gd name="connsiteX3" fmla="*/ 0 w 1651000"/>
              <a:gd name="connsiteY3" fmla="*/ 635000 h 641350"/>
              <a:gd name="connsiteX4" fmla="*/ 260350 w 1651000"/>
              <a:gd name="connsiteY4" fmla="*/ 9525 h 64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1000" h="641350">
                <a:moveTo>
                  <a:pt x="260350" y="9525"/>
                </a:moveTo>
                <a:lnTo>
                  <a:pt x="1651000" y="0"/>
                </a:lnTo>
                <a:lnTo>
                  <a:pt x="1409700" y="641350"/>
                </a:lnTo>
                <a:lnTo>
                  <a:pt x="0" y="635000"/>
                </a:lnTo>
                <a:lnTo>
                  <a:pt x="260350" y="9525"/>
                </a:lnTo>
                <a:close/>
              </a:path>
            </a:pathLst>
          </a:cu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4DA06B8C-415B-430E-A1F8-5E85D83BF287}"/>
              </a:ext>
            </a:extLst>
          </p:cNvPr>
          <p:cNvSpPr/>
          <p:nvPr/>
        </p:nvSpPr>
        <p:spPr>
          <a:xfrm rot="16200000">
            <a:off x="5121088" y="3228267"/>
            <a:ext cx="379326" cy="160798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7E4B96E7-505F-482B-B63F-E712D905A436}"/>
              </a:ext>
            </a:extLst>
          </p:cNvPr>
          <p:cNvSpPr/>
          <p:nvPr/>
        </p:nvSpPr>
        <p:spPr>
          <a:xfrm rot="16200000">
            <a:off x="5251862" y="3471445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4C390622-CA7D-4DDE-BC19-E22930CE6BA4}"/>
              </a:ext>
            </a:extLst>
          </p:cNvPr>
          <p:cNvSpPr/>
          <p:nvPr/>
        </p:nvSpPr>
        <p:spPr>
          <a:xfrm rot="16200000">
            <a:off x="5251862" y="3608765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1AFCE37A-E703-48E5-B8EA-87ED3CE78E6C}"/>
              </a:ext>
            </a:extLst>
          </p:cNvPr>
          <p:cNvSpPr/>
          <p:nvPr/>
        </p:nvSpPr>
        <p:spPr>
          <a:xfrm rot="16200000">
            <a:off x="5251862" y="3757845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3F72A379-7F70-4E2C-BA59-E2AC76D623B9}"/>
              </a:ext>
            </a:extLst>
          </p:cNvPr>
          <p:cNvSpPr/>
          <p:nvPr/>
        </p:nvSpPr>
        <p:spPr>
          <a:xfrm rot="16200000">
            <a:off x="5251862" y="3897464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282A09ED-E982-4020-8387-EDD4ADE96AD3}"/>
              </a:ext>
            </a:extLst>
          </p:cNvPr>
          <p:cNvSpPr/>
          <p:nvPr/>
        </p:nvSpPr>
        <p:spPr>
          <a:xfrm rot="16200000">
            <a:off x="5251862" y="4038948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72CDEF84-56CD-4420-99A9-ED739B8D1F5B}"/>
              </a:ext>
            </a:extLst>
          </p:cNvPr>
          <p:cNvSpPr/>
          <p:nvPr/>
        </p:nvSpPr>
        <p:spPr>
          <a:xfrm rot="16200000">
            <a:off x="5251862" y="4177288"/>
            <a:ext cx="86124" cy="21900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2083D206-C15A-4F6D-99B6-F75FC398E0DF}"/>
              </a:ext>
            </a:extLst>
          </p:cNvPr>
          <p:cNvSpPr/>
          <p:nvPr/>
        </p:nvSpPr>
        <p:spPr>
          <a:xfrm rot="16200000">
            <a:off x="4310273" y="2191156"/>
            <a:ext cx="203200" cy="106680"/>
          </a:xfrm>
          <a:prstGeom prst="rect">
            <a:avLst/>
          </a:prstGeom>
          <a:solidFill>
            <a:srgbClr val="8B82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81" name="平行四边形 80">
            <a:extLst>
              <a:ext uri="{FF2B5EF4-FFF2-40B4-BE49-F238E27FC236}">
                <a16:creationId xmlns:a16="http://schemas.microsoft.com/office/drawing/2014/main" id="{CC8337A3-DA41-4878-B535-E8B64B97E478}"/>
              </a:ext>
            </a:extLst>
          </p:cNvPr>
          <p:cNvSpPr/>
          <p:nvPr/>
        </p:nvSpPr>
        <p:spPr>
          <a:xfrm>
            <a:off x="5936508" y="3739921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2" name="平行四边形 81">
            <a:extLst>
              <a:ext uri="{FF2B5EF4-FFF2-40B4-BE49-F238E27FC236}">
                <a16:creationId xmlns:a16="http://schemas.microsoft.com/office/drawing/2014/main" id="{22D02123-0890-43C9-BACE-D0EE203801A2}"/>
              </a:ext>
            </a:extLst>
          </p:cNvPr>
          <p:cNvSpPr/>
          <p:nvPr/>
        </p:nvSpPr>
        <p:spPr>
          <a:xfrm>
            <a:off x="5936508" y="3906291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3" name="平行四边形 82">
            <a:extLst>
              <a:ext uri="{FF2B5EF4-FFF2-40B4-BE49-F238E27FC236}">
                <a16:creationId xmlns:a16="http://schemas.microsoft.com/office/drawing/2014/main" id="{A3AE4F52-735A-442F-8053-FDF942314DF7}"/>
              </a:ext>
            </a:extLst>
          </p:cNvPr>
          <p:cNvSpPr/>
          <p:nvPr/>
        </p:nvSpPr>
        <p:spPr>
          <a:xfrm>
            <a:off x="6454033" y="364276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4" name="平行四边形 83">
            <a:extLst>
              <a:ext uri="{FF2B5EF4-FFF2-40B4-BE49-F238E27FC236}">
                <a16:creationId xmlns:a16="http://schemas.microsoft.com/office/drawing/2014/main" id="{16D85B8D-F43C-437C-A3E9-37968BD0BA06}"/>
              </a:ext>
            </a:extLst>
          </p:cNvPr>
          <p:cNvSpPr/>
          <p:nvPr/>
        </p:nvSpPr>
        <p:spPr>
          <a:xfrm>
            <a:off x="6454033" y="380913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5" name="平行四边形 84">
            <a:extLst>
              <a:ext uri="{FF2B5EF4-FFF2-40B4-BE49-F238E27FC236}">
                <a16:creationId xmlns:a16="http://schemas.microsoft.com/office/drawing/2014/main" id="{95A7CA23-8186-4945-8E60-BA1D3BACA678}"/>
              </a:ext>
            </a:extLst>
          </p:cNvPr>
          <p:cNvSpPr/>
          <p:nvPr/>
        </p:nvSpPr>
        <p:spPr>
          <a:xfrm flipH="1">
            <a:off x="5659648" y="367070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6" name="平行四边形 85">
            <a:extLst>
              <a:ext uri="{FF2B5EF4-FFF2-40B4-BE49-F238E27FC236}">
                <a16:creationId xmlns:a16="http://schemas.microsoft.com/office/drawing/2014/main" id="{4A12CBC5-7C03-4B85-9C46-9E8E76479A51}"/>
              </a:ext>
            </a:extLst>
          </p:cNvPr>
          <p:cNvSpPr/>
          <p:nvPr/>
        </p:nvSpPr>
        <p:spPr>
          <a:xfrm flipH="1">
            <a:off x="5659648" y="382437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7" name="平行四边形 86">
            <a:extLst>
              <a:ext uri="{FF2B5EF4-FFF2-40B4-BE49-F238E27FC236}">
                <a16:creationId xmlns:a16="http://schemas.microsoft.com/office/drawing/2014/main" id="{95BF7D6E-0CB8-4796-B450-2FC8BE386C93}"/>
              </a:ext>
            </a:extLst>
          </p:cNvPr>
          <p:cNvSpPr/>
          <p:nvPr/>
        </p:nvSpPr>
        <p:spPr>
          <a:xfrm flipH="1">
            <a:off x="5667268" y="398820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8" name="平行四边形 87">
            <a:extLst>
              <a:ext uri="{FF2B5EF4-FFF2-40B4-BE49-F238E27FC236}">
                <a16:creationId xmlns:a16="http://schemas.microsoft.com/office/drawing/2014/main" id="{55B9F603-E4D0-452C-82AE-D0307130D0B0}"/>
              </a:ext>
            </a:extLst>
          </p:cNvPr>
          <p:cNvSpPr/>
          <p:nvPr/>
        </p:nvSpPr>
        <p:spPr>
          <a:xfrm flipH="1">
            <a:off x="6186698" y="359323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89" name="平行四边形 88">
            <a:extLst>
              <a:ext uri="{FF2B5EF4-FFF2-40B4-BE49-F238E27FC236}">
                <a16:creationId xmlns:a16="http://schemas.microsoft.com/office/drawing/2014/main" id="{765D1A2B-C1A5-47A5-9DAC-63B88ADDE943}"/>
              </a:ext>
            </a:extLst>
          </p:cNvPr>
          <p:cNvSpPr/>
          <p:nvPr/>
        </p:nvSpPr>
        <p:spPr>
          <a:xfrm flipH="1">
            <a:off x="6186698" y="374055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sp>
        <p:nvSpPr>
          <p:cNvPr id="90" name="平行四边形 89">
            <a:extLst>
              <a:ext uri="{FF2B5EF4-FFF2-40B4-BE49-F238E27FC236}">
                <a16:creationId xmlns:a16="http://schemas.microsoft.com/office/drawing/2014/main" id="{19919EDE-F20E-4DF8-B110-FF1206178D59}"/>
              </a:ext>
            </a:extLst>
          </p:cNvPr>
          <p:cNvSpPr/>
          <p:nvPr/>
        </p:nvSpPr>
        <p:spPr>
          <a:xfrm flipH="1">
            <a:off x="6194318" y="3910736"/>
            <a:ext cx="257175" cy="102235"/>
          </a:xfrm>
          <a:prstGeom prst="parallelogram">
            <a:avLst>
              <a:gd name="adj" fmla="val 139130"/>
            </a:avLst>
          </a:prstGeom>
          <a:solidFill>
            <a:srgbClr val="DAF1B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  <a:defRPr/>
            </a:pPr>
            <a:endParaRPr lang="zh-CN" altLang="en-US" sz="1800">
              <a:sym typeface="+mn-ea"/>
            </a:endParaRPr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43DE199A-74B7-49CC-8B84-60D581FFF1F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073" y="1630747"/>
            <a:ext cx="975984" cy="29555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bldLvl="0" animBg="1"/>
      <p:bldP spid="56" grpId="0" bldLvl="0" animBg="1"/>
      <p:bldP spid="57" grpId="0" animBg="1"/>
      <p:bldP spid="58" grpId="0" animBg="1"/>
      <p:bldP spid="59" grpId="0" animBg="1"/>
      <p:bldP spid="60" grpId="0" bldLvl="0" animBg="1"/>
      <p:bldP spid="61" grpId="0" bldLvl="0" animBg="1"/>
      <p:bldP spid="71" grpId="0" bldLvl="0" animBg="1"/>
      <p:bldP spid="73" grpId="0" bldLvl="0" animBg="1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7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5368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1">
            <a:extLst>
              <a:ext uri="{FF2B5EF4-FFF2-40B4-BE49-F238E27FC236}">
                <a16:creationId xmlns:a16="http://schemas.microsoft.com/office/drawing/2014/main" id="{57A7FA78-496D-7809-EC39-7C5A283FA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627063"/>
            <a:ext cx="3669249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在钉板上围一围。</a:t>
            </a:r>
          </a:p>
        </p:txBody>
      </p:sp>
      <p:sp>
        <p:nvSpPr>
          <p:cNvPr id="4" name="文本框 60">
            <a:extLst>
              <a:ext uri="{FF2B5EF4-FFF2-40B4-BE49-F238E27FC236}">
                <a16:creationId xmlns:a16="http://schemas.microsoft.com/office/drawing/2014/main" id="{B3B899D2-1736-F27F-250C-FF3A4F9D7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1922" y="739883"/>
            <a:ext cx="206853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7648250-2573-17FC-4DE5-28FBA467C2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38" t="4854" r="5113" b="3074"/>
          <a:stretch/>
        </p:blipFill>
        <p:spPr>
          <a:xfrm>
            <a:off x="895329" y="1491630"/>
            <a:ext cx="7353342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E6EA97F1-DC52-7C7B-566C-C06DE72D5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3" y="1058863"/>
            <a:ext cx="4176712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3">
            <a:extLst>
              <a:ext uri="{FF2B5EF4-FFF2-40B4-BE49-F238E27FC236}">
                <a16:creationId xmlns:a16="http://schemas.microsoft.com/office/drawing/2014/main" id="{B44A5567-583C-B4E3-C016-4A54F17DD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703263"/>
            <a:ext cx="5041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画出喜欢的图案。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9D5345BF-F204-7A19-4E33-AAC3142FAC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138" y="846865"/>
            <a:ext cx="20162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0D0FEDF-979C-5C09-DC7E-703BE409A2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3672" y="1869004"/>
            <a:ext cx="3734264" cy="2119854"/>
          </a:xfrm>
          <a:custGeom>
            <a:avLst/>
            <a:gdLst>
              <a:gd name="connsiteX0" fmla="*/ 0 w 3734264"/>
              <a:gd name="connsiteY0" fmla="*/ 0 h 2211710"/>
              <a:gd name="connsiteX1" fmla="*/ 3467692 w 3734264"/>
              <a:gd name="connsiteY1" fmla="*/ 0 h 2211710"/>
              <a:gd name="connsiteX2" fmla="*/ 3503876 w 3734264"/>
              <a:gd name="connsiteY2" fmla="*/ 572028 h 2211710"/>
              <a:gd name="connsiteX3" fmla="*/ 3734264 w 3734264"/>
              <a:gd name="connsiteY3" fmla="*/ 557454 h 2211710"/>
              <a:gd name="connsiteX4" fmla="*/ 3734264 w 3734264"/>
              <a:gd name="connsiteY4" fmla="*/ 2211710 h 2211710"/>
              <a:gd name="connsiteX5" fmla="*/ 0 w 3734264"/>
              <a:gd name="connsiteY5" fmla="*/ 2211710 h 221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4264" h="2211710">
                <a:moveTo>
                  <a:pt x="0" y="0"/>
                </a:moveTo>
                <a:lnTo>
                  <a:pt x="3467692" y="0"/>
                </a:lnTo>
                <a:lnTo>
                  <a:pt x="3503876" y="572028"/>
                </a:lnTo>
                <a:lnTo>
                  <a:pt x="3734264" y="557454"/>
                </a:lnTo>
                <a:lnTo>
                  <a:pt x="3734264" y="2211710"/>
                </a:lnTo>
                <a:lnTo>
                  <a:pt x="0" y="2211710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4789062-D974-F49F-A523-749A0AB1BA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2" r="32550"/>
          <a:stretch/>
        </p:blipFill>
        <p:spPr>
          <a:xfrm>
            <a:off x="4658281" y="1707654"/>
            <a:ext cx="1027037" cy="120246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B8C6353-AE73-4933-D529-ED99896E2A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83"/>
          <a:stretch/>
        </p:blipFill>
        <p:spPr>
          <a:xfrm>
            <a:off x="5685318" y="1707654"/>
            <a:ext cx="936104" cy="120246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75BDF61-5A75-C5A3-B961-E5FEC090F9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683"/>
          <a:stretch/>
        </p:blipFill>
        <p:spPr>
          <a:xfrm>
            <a:off x="6680307" y="1685940"/>
            <a:ext cx="936104" cy="1202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937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6">
            <a:extLst>
              <a:ext uri="{FF2B5EF4-FFF2-40B4-BE49-F238E27FC236}">
                <a16:creationId xmlns:a16="http://schemas.microsoft.com/office/drawing/2014/main" id="{BA084D85-EA85-187C-9A00-9D41B5D0E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377899" y="2292158"/>
            <a:ext cx="1313089" cy="185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0">
            <a:extLst>
              <a:ext uri="{FF2B5EF4-FFF2-40B4-BE49-F238E27FC236}">
                <a16:creationId xmlns:a16="http://schemas.microsoft.com/office/drawing/2014/main" id="{A5751197-4161-CAD9-CD84-0FD8B61B8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08109" y="2056600"/>
            <a:ext cx="1155403" cy="163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8B589F27-1825-6AE6-79F8-5E5A36588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88" y="608558"/>
            <a:ext cx="849694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将一张正方形的纸对折后沿虚线剪开，你能发现什么？</a:t>
            </a:r>
          </a:p>
        </p:txBody>
      </p:sp>
      <p:grpSp>
        <p:nvGrpSpPr>
          <p:cNvPr id="5" name="组合 5">
            <a:extLst>
              <a:ext uri="{FF2B5EF4-FFF2-40B4-BE49-F238E27FC236}">
                <a16:creationId xmlns:a16="http://schemas.microsoft.com/office/drawing/2014/main" id="{2D4A95CF-3CD3-E645-ADC4-F299D7CD19A9}"/>
              </a:ext>
            </a:extLst>
          </p:cNvPr>
          <p:cNvGrpSpPr/>
          <p:nvPr/>
        </p:nvGrpSpPr>
        <p:grpSpPr bwMode="auto">
          <a:xfrm rot="5400000">
            <a:off x="4785727" y="1719808"/>
            <a:ext cx="1298575" cy="1296987"/>
            <a:chOff x="0" y="0"/>
            <a:chExt cx="1296144" cy="1296144"/>
          </a:xfrm>
        </p:grpSpPr>
        <p:sp>
          <p:nvSpPr>
            <p:cNvPr id="6" name="矩形 2">
              <a:extLst>
                <a:ext uri="{FF2B5EF4-FFF2-40B4-BE49-F238E27FC236}">
                  <a16:creationId xmlns:a16="http://schemas.microsoft.com/office/drawing/2014/main" id="{EE50CAEE-0E44-203B-63D8-A8037B23FA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96144" cy="1296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cxnSp>
          <p:nvCxnSpPr>
            <p:cNvPr id="7" name="直接连接符 4">
              <a:extLst>
                <a:ext uri="{FF2B5EF4-FFF2-40B4-BE49-F238E27FC236}">
                  <a16:creationId xmlns:a16="http://schemas.microsoft.com/office/drawing/2014/main" id="{71604BD3-1FBE-4041-53C2-17C4FA6F503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0" y="0"/>
              <a:ext cx="1296144" cy="1296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组合 8">
            <a:extLst>
              <a:ext uri="{FF2B5EF4-FFF2-40B4-BE49-F238E27FC236}">
                <a16:creationId xmlns:a16="http://schemas.microsoft.com/office/drawing/2014/main" id="{72681381-8EFB-AA06-F314-1DB77199AED8}"/>
              </a:ext>
            </a:extLst>
          </p:cNvPr>
          <p:cNvGrpSpPr/>
          <p:nvPr/>
        </p:nvGrpSpPr>
        <p:grpSpPr bwMode="auto">
          <a:xfrm>
            <a:off x="2859403" y="1719807"/>
            <a:ext cx="1295400" cy="1296988"/>
            <a:chOff x="0" y="0"/>
            <a:chExt cx="1296144" cy="1296144"/>
          </a:xfrm>
        </p:grpSpPr>
        <p:sp>
          <p:nvSpPr>
            <p:cNvPr id="9" name="矩形 9">
              <a:extLst>
                <a:ext uri="{FF2B5EF4-FFF2-40B4-BE49-F238E27FC236}">
                  <a16:creationId xmlns:a16="http://schemas.microsoft.com/office/drawing/2014/main" id="{E155D6CE-C316-EC0E-0284-95B269470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296144" cy="129614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cxnSp>
          <p:nvCxnSpPr>
            <p:cNvPr id="10" name="直接连接符 7">
              <a:extLst>
                <a:ext uri="{FF2B5EF4-FFF2-40B4-BE49-F238E27FC236}">
                  <a16:creationId xmlns:a16="http://schemas.microsoft.com/office/drawing/2014/main" id="{6E66F1DF-9F9C-0AC2-10FB-189B0D17CB55}"/>
                </a:ext>
              </a:extLst>
            </p:cNvPr>
            <p:cNvCxnSpPr>
              <a:cxnSpLocks noChangeShapeType="1"/>
              <a:stCxn id="9" idx="0"/>
              <a:endCxn id="9" idx="2"/>
            </p:cNvCxnSpPr>
            <p:nvPr/>
          </p:nvCxnSpPr>
          <p:spPr bwMode="auto">
            <a:xfrm>
              <a:off x="648865" y="0"/>
              <a:ext cx="0" cy="1296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组合 12">
            <a:extLst>
              <a:ext uri="{FF2B5EF4-FFF2-40B4-BE49-F238E27FC236}">
                <a16:creationId xmlns:a16="http://schemas.microsoft.com/office/drawing/2014/main" id="{2683E17D-0415-CF04-22EF-695567301A26}"/>
              </a:ext>
            </a:extLst>
          </p:cNvPr>
          <p:cNvGrpSpPr/>
          <p:nvPr/>
        </p:nvGrpSpPr>
        <p:grpSpPr bwMode="auto">
          <a:xfrm>
            <a:off x="1719564" y="3106481"/>
            <a:ext cx="2736850" cy="1380175"/>
            <a:chOff x="0" y="0"/>
            <a:chExt cx="2736602" cy="1381059"/>
          </a:xfrm>
        </p:grpSpPr>
        <p:sp>
          <p:nvSpPr>
            <p:cNvPr id="12" name="圆角矩形标注 10">
              <a:extLst>
                <a:ext uri="{FF2B5EF4-FFF2-40B4-BE49-F238E27FC236}">
                  <a16:creationId xmlns:a16="http://schemas.microsoft.com/office/drawing/2014/main" id="{8F8F89B7-952F-D9E7-B860-E5E5AB2D25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736602" cy="1381059"/>
            </a:xfrm>
            <a:prstGeom prst="wedgeRoundRectCallout">
              <a:avLst>
                <a:gd name="adj1" fmla="val -60033"/>
                <a:gd name="adj2" fmla="val -39961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600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3" name="TextBox 11">
              <a:extLst>
                <a:ext uri="{FF2B5EF4-FFF2-40B4-BE49-F238E27FC236}">
                  <a16:creationId xmlns:a16="http://schemas.microsoft.com/office/drawing/2014/main" id="{22D3C0A1-4648-C354-E980-898CAE0381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33626"/>
              <a:ext cx="2736602" cy="11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我发现一个正方形能剪成两个相同的长方形。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F9F4E10-FD7B-6CB8-38E3-710BB51D3947}"/>
              </a:ext>
            </a:extLst>
          </p:cNvPr>
          <p:cNvGrpSpPr/>
          <p:nvPr/>
        </p:nvGrpSpPr>
        <p:grpSpPr bwMode="auto">
          <a:xfrm>
            <a:off x="4513565" y="3106481"/>
            <a:ext cx="2736850" cy="1287677"/>
            <a:chOff x="0" y="0"/>
            <a:chExt cx="2736602" cy="1288502"/>
          </a:xfrm>
        </p:grpSpPr>
        <p:sp>
          <p:nvSpPr>
            <p:cNvPr id="15" name="圆角矩形标注 17">
              <a:extLst>
                <a:ext uri="{FF2B5EF4-FFF2-40B4-BE49-F238E27FC236}">
                  <a16:creationId xmlns:a16="http://schemas.microsoft.com/office/drawing/2014/main" id="{1F18C813-CE37-AC57-C102-10D466171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736602" cy="1283460"/>
            </a:xfrm>
            <a:prstGeom prst="wedgeRoundRectCallout">
              <a:avLst>
                <a:gd name="adj1" fmla="val 62830"/>
                <a:gd name="adj2" fmla="val -40015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600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16" name="TextBox 18">
              <a:extLst>
                <a:ext uri="{FF2B5EF4-FFF2-40B4-BE49-F238E27FC236}">
                  <a16:creationId xmlns:a16="http://schemas.microsoft.com/office/drawing/2014/main" id="{11350EEE-14CE-335E-BF9A-28132EF777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88854"/>
              <a:ext cx="2736602" cy="1199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我发现一个正方形能剪成两个相同的三角形。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96A7AED5-CE6D-52F6-1F89-C42DEA60D7F0}"/>
              </a:ext>
            </a:extLst>
          </p:cNvPr>
          <p:cNvSpPr txBox="1"/>
          <p:nvPr/>
        </p:nvSpPr>
        <p:spPr>
          <a:xfrm>
            <a:off x="2411760" y="1231605"/>
            <a:ext cx="188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P3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28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4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8437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39552" y="555526"/>
            <a:ext cx="7956748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用几张正方形的纸剪一剪、贴一贴，再涂上色。请你设计出漂亮的图案。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F1EB336-0A16-A481-BA5E-72E08F7CB313}"/>
              </a:ext>
            </a:extLst>
          </p:cNvPr>
          <p:cNvSpPr txBox="1"/>
          <p:nvPr/>
        </p:nvSpPr>
        <p:spPr>
          <a:xfrm>
            <a:off x="6078648" y="1325287"/>
            <a:ext cx="18862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P3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23FE0173-BB3C-4940-8D48-C852026D3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9" r="-1008"/>
          <a:stretch>
            <a:fillRect/>
          </a:stretch>
        </p:blipFill>
        <p:spPr bwMode="auto">
          <a:xfrm>
            <a:off x="1876040" y="1825172"/>
            <a:ext cx="2304256" cy="177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DEF5D13D-5144-4EC9-B3BB-10A9C7846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9" b="3829"/>
          <a:stretch>
            <a:fillRect/>
          </a:stretch>
        </p:blipFill>
        <p:spPr bwMode="auto">
          <a:xfrm>
            <a:off x="4468328" y="1918947"/>
            <a:ext cx="2836653" cy="15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6">
            <a:extLst>
              <a:ext uri="{FF2B5EF4-FFF2-40B4-BE49-F238E27FC236}">
                <a16:creationId xmlns:a16="http://schemas.microsoft.com/office/drawing/2014/main" id="{1B85643D-F9A0-47E7-90D2-576EAC6EF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05" y="3149026"/>
            <a:ext cx="724347" cy="1472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0">
            <a:extLst>
              <a:ext uri="{FF2B5EF4-FFF2-40B4-BE49-F238E27FC236}">
                <a16:creationId xmlns:a16="http://schemas.microsoft.com/office/drawing/2014/main" id="{1831ADD5-1D52-4CCF-94C9-797092247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330" y="3303519"/>
            <a:ext cx="762507" cy="136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" name="组合 12">
            <a:extLst>
              <a:ext uri="{FF2B5EF4-FFF2-40B4-BE49-F238E27FC236}">
                <a16:creationId xmlns:a16="http://schemas.microsoft.com/office/drawing/2014/main" id="{20A18481-C2F8-45D5-B69E-2FF7EDC95F1C}"/>
              </a:ext>
            </a:extLst>
          </p:cNvPr>
          <p:cNvGrpSpPr/>
          <p:nvPr/>
        </p:nvGrpSpPr>
        <p:grpSpPr bwMode="auto">
          <a:xfrm>
            <a:off x="1406628" y="3935725"/>
            <a:ext cx="2952328" cy="585020"/>
            <a:chOff x="0" y="0"/>
            <a:chExt cx="2736602" cy="1518622"/>
          </a:xfrm>
        </p:grpSpPr>
        <p:sp>
          <p:nvSpPr>
            <p:cNvPr id="24" name="圆角矩形标注 10">
              <a:extLst>
                <a:ext uri="{FF2B5EF4-FFF2-40B4-BE49-F238E27FC236}">
                  <a16:creationId xmlns:a16="http://schemas.microsoft.com/office/drawing/2014/main" id="{95A3B630-BCBC-40AA-A82F-93DF07F12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736602" cy="1518622"/>
            </a:xfrm>
            <a:prstGeom prst="wedgeRoundRectCallout">
              <a:avLst>
                <a:gd name="adj1" fmla="val -59010"/>
                <a:gd name="adj2" fmla="val -31322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25" name="TextBox 11">
              <a:extLst>
                <a:ext uri="{FF2B5EF4-FFF2-40B4-BE49-F238E27FC236}">
                  <a16:creationId xmlns:a16="http://schemas.microsoft.com/office/drawing/2014/main" id="{88648AB7-D75C-4BB9-BD7A-39D8E12FA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33626"/>
              <a:ext cx="2736602" cy="135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这是我做的小鱼。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5B573E8-8461-45E6-A1B9-AE8D22C42F00}"/>
              </a:ext>
            </a:extLst>
          </p:cNvPr>
          <p:cNvGrpSpPr/>
          <p:nvPr/>
        </p:nvGrpSpPr>
        <p:grpSpPr bwMode="auto">
          <a:xfrm>
            <a:off x="4540336" y="3934611"/>
            <a:ext cx="3054844" cy="585020"/>
            <a:chOff x="0" y="0"/>
            <a:chExt cx="2736602" cy="1518622"/>
          </a:xfrm>
        </p:grpSpPr>
        <p:sp>
          <p:nvSpPr>
            <p:cNvPr id="27" name="圆角矩形标注 17">
              <a:extLst>
                <a:ext uri="{FF2B5EF4-FFF2-40B4-BE49-F238E27FC236}">
                  <a16:creationId xmlns:a16="http://schemas.microsoft.com/office/drawing/2014/main" id="{482F8AED-EAE2-4B14-9B54-E852374DD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736602" cy="1518622"/>
            </a:xfrm>
            <a:prstGeom prst="wedgeRoundRectCallout">
              <a:avLst>
                <a:gd name="adj1" fmla="val 60935"/>
                <a:gd name="adj2" fmla="val -31722"/>
                <a:gd name="adj3" fmla="val 16667"/>
              </a:avLst>
            </a:prstGeom>
            <a:noFill/>
            <a:ln w="15875">
              <a:solidFill>
                <a:srgbClr val="06625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b="1">
                <a:solidFill>
                  <a:srgbClr val="FFFFFF"/>
                </a:solidFill>
                <a:latin typeface="Calibri" panose="020F0502020204030204" charset="0"/>
              </a:endParaRPr>
            </a:p>
          </p:txBody>
        </p:sp>
        <p:sp>
          <p:nvSpPr>
            <p:cNvPr id="28" name="TextBox 18">
              <a:extLst>
                <a:ext uri="{FF2B5EF4-FFF2-40B4-BE49-F238E27FC236}">
                  <a16:creationId xmlns:a16="http://schemas.microsoft.com/office/drawing/2014/main" id="{00C86BF4-46F5-46EF-BBA9-F69189639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88853"/>
              <a:ext cx="2736602" cy="135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我做了一架飞机。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9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1514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1"/>
          <a:stretch/>
        </p:blipFill>
        <p:spPr>
          <a:xfrm>
            <a:off x="1190002" y="1790889"/>
            <a:ext cx="6598991" cy="2062521"/>
          </a:xfrm>
          <a:prstGeom prst="rect">
            <a:avLst/>
          </a:prstGeom>
        </p:spPr>
      </p:pic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539552" y="615578"/>
            <a:ext cx="8130554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用右边的哪个物体可以画出左边的图形？把它圈起来。</a:t>
            </a:r>
          </a:p>
        </p:txBody>
      </p:sp>
      <p:sp>
        <p:nvSpPr>
          <p:cNvPr id="11" name="椭圆 10"/>
          <p:cNvSpPr/>
          <p:nvPr/>
        </p:nvSpPr>
        <p:spPr>
          <a:xfrm>
            <a:off x="4314382" y="1856360"/>
            <a:ext cx="1529183" cy="57459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317330" y="2498922"/>
            <a:ext cx="1433810" cy="57459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3140917" y="3196098"/>
            <a:ext cx="864096" cy="5040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073674" y="3196098"/>
            <a:ext cx="864096" cy="5040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541314" y="1199419"/>
            <a:ext cx="303068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 </a:t>
            </a:r>
            <a:r>
              <a:rPr lang="zh-CN" altLang="en-US" sz="16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>
            <a:extLst>
              <a:ext uri="{FF2B5EF4-FFF2-40B4-BE49-F238E27FC236}">
                <a16:creationId xmlns:a16="http://schemas.microsoft.com/office/drawing/2014/main" id="{5987DE4D-9C96-7C77-A7D5-DF29019C2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9" y="873437"/>
            <a:ext cx="1955457" cy="3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cs typeface="Times New Roman" panose="02020603050405020304" pitchFamily="18" charset="0"/>
              </a:rPr>
              <a:t>P6</a:t>
            </a:r>
            <a:r>
              <a:rPr lang="zh-CN" altLang="en-US" sz="1400" b="1" dirty="0">
                <a:solidFill>
                  <a:srgbClr val="F49800"/>
                </a:solidFill>
                <a:cs typeface="Times New Roman" panose="02020603050405020304" pitchFamily="18" charset="0"/>
              </a:rPr>
              <a:t> 练一练第</a:t>
            </a:r>
            <a:r>
              <a:rPr lang="en-US" altLang="zh-CN" sz="1400" b="1" dirty="0">
                <a:solidFill>
                  <a:srgbClr val="F498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1378858-E285-338F-28AE-7AB61C7AAEDA}"/>
              </a:ext>
            </a:extLst>
          </p:cNvPr>
          <p:cNvSpPr txBox="1"/>
          <p:nvPr/>
        </p:nvSpPr>
        <p:spPr>
          <a:xfrm>
            <a:off x="429913" y="723845"/>
            <a:ext cx="60486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在点子图上画出学过的图形。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CD174CE-5EE9-7B71-17FB-9E2F4107D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644" y="1625252"/>
            <a:ext cx="6408712" cy="270989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536DADD8-863E-0132-BD89-52806B35C736}"/>
              </a:ext>
            </a:extLst>
          </p:cNvPr>
          <p:cNvSpPr/>
          <p:nvPr/>
        </p:nvSpPr>
        <p:spPr>
          <a:xfrm>
            <a:off x="1187624" y="1538114"/>
            <a:ext cx="6768752" cy="282446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B76514C-9CAD-F918-E27A-AD38A5EADF84}"/>
              </a:ext>
            </a:extLst>
          </p:cNvPr>
          <p:cNvSpPr/>
          <p:nvPr/>
        </p:nvSpPr>
        <p:spPr>
          <a:xfrm>
            <a:off x="2123728" y="2279575"/>
            <a:ext cx="1453130" cy="8156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:a16="http://schemas.microsoft.com/office/drawing/2014/main" id="{274FB1CD-9409-F117-E7F7-714035F00537}"/>
              </a:ext>
            </a:extLst>
          </p:cNvPr>
          <p:cNvSpPr/>
          <p:nvPr/>
        </p:nvSpPr>
        <p:spPr>
          <a:xfrm>
            <a:off x="4408529" y="2247150"/>
            <a:ext cx="823466" cy="868239"/>
          </a:xfrm>
          <a:prstGeom prst="triangle">
            <a:avLst>
              <a:gd name="adj" fmla="val 47637"/>
            </a:avLst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:a16="http://schemas.microsoft.com/office/drawing/2014/main" id="{80A07EDE-7397-2608-081D-84F25A70D2F8}"/>
              </a:ext>
            </a:extLst>
          </p:cNvPr>
          <p:cNvSpPr/>
          <p:nvPr/>
        </p:nvSpPr>
        <p:spPr>
          <a:xfrm>
            <a:off x="6030158" y="2499742"/>
            <a:ext cx="1468230" cy="615646"/>
          </a:xfrm>
          <a:prstGeom prst="parallelogram">
            <a:avLst>
              <a:gd name="adj" fmla="val 28160"/>
            </a:avLst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77C5556-8812-3AFC-C87D-9AEF093B0820}"/>
              </a:ext>
            </a:extLst>
          </p:cNvPr>
          <p:cNvSpPr/>
          <p:nvPr/>
        </p:nvSpPr>
        <p:spPr>
          <a:xfrm>
            <a:off x="3966636" y="3502311"/>
            <a:ext cx="648072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79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>
            <a:extLst>
              <a:ext uri="{FF2B5EF4-FFF2-40B4-BE49-F238E27FC236}">
                <a16:creationId xmlns:a16="http://schemas.microsoft.com/office/drawing/2014/main" id="{AC0969A1-5E73-45FB-3715-6D56C7425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78" y="974549"/>
            <a:ext cx="81741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8.</a:t>
            </a:r>
            <a:r>
              <a: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接下来应该摆什么</a:t>
            </a:r>
            <a:r>
              <a:rPr lang="en-US" altLang="zh-CN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圈出正确答案。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A9DBB9EC-12B7-FC25-5DE4-4D5201635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810" y="1082270"/>
            <a:ext cx="20162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C7BD5BED-66B9-40A8-8E4B-9303ADD675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5636" y="1841403"/>
            <a:ext cx="8312727" cy="1713128"/>
          </a:xfrm>
          <a:prstGeom prst="rect">
            <a:avLst/>
          </a:prstGeom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804BAB0E-049A-4B33-8187-3BFA43881511}"/>
              </a:ext>
            </a:extLst>
          </p:cNvPr>
          <p:cNvSpPr/>
          <p:nvPr/>
        </p:nvSpPr>
        <p:spPr>
          <a:xfrm>
            <a:off x="6829018" y="1709171"/>
            <a:ext cx="893962" cy="106080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299DDCE6-AB86-4D83-A198-C978182A23D5}"/>
              </a:ext>
            </a:extLst>
          </p:cNvPr>
          <p:cNvSpPr/>
          <p:nvPr/>
        </p:nvSpPr>
        <p:spPr>
          <a:xfrm>
            <a:off x="7699735" y="2697967"/>
            <a:ext cx="867621" cy="94776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35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/>
          <a:stretch>
            <a:fillRect/>
          </a:stretch>
        </p:blipFill>
        <p:spPr bwMode="auto">
          <a:xfrm>
            <a:off x="1188720" y="1046163"/>
            <a:ext cx="7161530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349500" y="3486150"/>
            <a:ext cx="4333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</a:rPr>
              <a:t>8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696368" y="1546224"/>
            <a:ext cx="1338263" cy="354013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48125" y="1546224"/>
            <a:ext cx="1339850" cy="354013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18125" y="1908968"/>
            <a:ext cx="1338263" cy="362644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63532" y="1900237"/>
            <a:ext cx="1338262" cy="367903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701794" y="1908671"/>
            <a:ext cx="1359695" cy="354013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96367" y="2271612"/>
            <a:ext cx="1338263" cy="367605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8125" y="2277467"/>
            <a:ext cx="1339850" cy="361749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401469" y="2277468"/>
            <a:ext cx="1338263" cy="354012"/>
          </a:xfrm>
          <a:prstGeom prst="rect">
            <a:avLst/>
          </a:prstGeom>
          <a:solidFill>
            <a:srgbClr val="B58B5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3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470" name="图片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605027" y="461388"/>
            <a:ext cx="4924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9.</a:t>
            </a:r>
            <a:endParaRPr lang="zh-CN" altLang="en-US" sz="3200" dirty="0"/>
          </a:p>
        </p:txBody>
      </p:sp>
      <p:sp>
        <p:nvSpPr>
          <p:cNvPr id="14" name="文本框 4">
            <a:extLst>
              <a:ext uri="{FF2B5EF4-FFF2-40B4-BE49-F238E27FC236}">
                <a16:creationId xmlns:a16="http://schemas.microsoft.com/office/drawing/2014/main" id="{D426A1DE-FAAA-4F83-954E-06A6EE7932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413" y="599886"/>
            <a:ext cx="20162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P6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52CDFAF-6EE0-5F95-8DDC-7D76C88D0164}"/>
              </a:ext>
            </a:extLst>
          </p:cNvPr>
          <p:cNvSpPr/>
          <p:nvPr/>
        </p:nvSpPr>
        <p:spPr>
          <a:xfrm>
            <a:off x="465297" y="714936"/>
            <a:ext cx="83274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用右边的哪几个图形可以拼出左边的图形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把它们圈起来。</a:t>
            </a:r>
            <a:endParaRPr lang="zh-CN" altLang="en-US" sz="32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C79890A-E4E2-4CCD-B207-7E3B27B84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628" y="1923678"/>
            <a:ext cx="6912768" cy="2370907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6F5F300A-12C0-E30E-4924-BA4B032D436D}"/>
              </a:ext>
            </a:extLst>
          </p:cNvPr>
          <p:cNvSpPr/>
          <p:nvPr/>
        </p:nvSpPr>
        <p:spPr>
          <a:xfrm>
            <a:off x="3260860" y="2211710"/>
            <a:ext cx="1152128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2B89C15-C7E6-8BB6-CD5B-EBD078B8F377}"/>
              </a:ext>
            </a:extLst>
          </p:cNvPr>
          <p:cNvSpPr/>
          <p:nvPr/>
        </p:nvSpPr>
        <p:spPr>
          <a:xfrm>
            <a:off x="5997164" y="2175706"/>
            <a:ext cx="1152128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D3D7342-0742-0E89-A422-5BC9EB85ED9B}"/>
              </a:ext>
            </a:extLst>
          </p:cNvPr>
          <p:cNvSpPr/>
          <p:nvPr/>
        </p:nvSpPr>
        <p:spPr>
          <a:xfrm>
            <a:off x="3116844" y="3266846"/>
            <a:ext cx="1152128" cy="8599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EDEC2C9-5273-A11F-6886-6AD787B0AE01}"/>
              </a:ext>
            </a:extLst>
          </p:cNvPr>
          <p:cNvSpPr/>
          <p:nvPr/>
        </p:nvSpPr>
        <p:spPr>
          <a:xfrm>
            <a:off x="5133068" y="3266846"/>
            <a:ext cx="1152128" cy="7920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9F407EB-FE45-94F5-C800-58F192DB0F19}"/>
              </a:ext>
            </a:extLst>
          </p:cNvPr>
          <p:cNvSpPr/>
          <p:nvPr/>
        </p:nvSpPr>
        <p:spPr>
          <a:xfrm>
            <a:off x="6302617" y="3266846"/>
            <a:ext cx="1152128" cy="8599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7745D88-D7F9-58C5-B036-233440CC77B0}"/>
              </a:ext>
            </a:extLst>
          </p:cNvPr>
          <p:cNvSpPr txBox="1"/>
          <p:nvPr/>
        </p:nvSpPr>
        <p:spPr>
          <a:xfrm>
            <a:off x="3202862" y="1330489"/>
            <a:ext cx="21322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843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01623F8C-8602-7E85-4E81-13E36F700A54}"/>
              </a:ext>
            </a:extLst>
          </p:cNvPr>
          <p:cNvSpPr/>
          <p:nvPr/>
        </p:nvSpPr>
        <p:spPr>
          <a:xfrm>
            <a:off x="458422" y="439928"/>
            <a:ext cx="83274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用七巧板拼出喜欢的图案。</a:t>
            </a:r>
            <a:endParaRPr lang="zh-CN" altLang="en-US" sz="3200" dirty="0"/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7DE7C1DA-B7FA-2424-39DB-B5B4BBEBE17F}"/>
              </a:ext>
            </a:extLst>
          </p:cNvPr>
          <p:cNvSpPr/>
          <p:nvPr/>
        </p:nvSpPr>
        <p:spPr>
          <a:xfrm rot="13500000">
            <a:off x="-253013" y="1501125"/>
            <a:ext cx="1625137" cy="1625137"/>
          </a:xfrm>
          <a:prstGeom prst="rtTriangle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E48D3A59-6955-E697-4646-E96BD5315C31}"/>
              </a:ext>
            </a:extLst>
          </p:cNvPr>
          <p:cNvSpPr/>
          <p:nvPr/>
        </p:nvSpPr>
        <p:spPr>
          <a:xfrm rot="18931274">
            <a:off x="892851" y="358351"/>
            <a:ext cx="1625137" cy="1625137"/>
          </a:xfrm>
          <a:prstGeom prst="rtTriangle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>
            <a:extLst>
              <a:ext uri="{FF2B5EF4-FFF2-40B4-BE49-F238E27FC236}">
                <a16:creationId xmlns:a16="http://schemas.microsoft.com/office/drawing/2014/main" id="{EC8BDB78-C83B-7B8D-5C5B-0BDA046A1496}"/>
              </a:ext>
            </a:extLst>
          </p:cNvPr>
          <p:cNvSpPr/>
          <p:nvPr/>
        </p:nvSpPr>
        <p:spPr>
          <a:xfrm rot="2702365">
            <a:off x="2454213" y="1348969"/>
            <a:ext cx="799757" cy="799757"/>
          </a:xfrm>
          <a:prstGeom prst="rtTriangle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id="{88291B84-A405-FA49-CB5B-16A118CD9F28}"/>
              </a:ext>
            </a:extLst>
          </p:cNvPr>
          <p:cNvSpPr/>
          <p:nvPr/>
        </p:nvSpPr>
        <p:spPr>
          <a:xfrm rot="2668726" flipV="1">
            <a:off x="1315959" y="2485280"/>
            <a:ext cx="785551" cy="785551"/>
          </a:xfrm>
          <a:prstGeom prst="rtTriangle">
            <a:avLst/>
          </a:prstGeom>
          <a:solidFill>
            <a:srgbClr val="E4C3A8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直角三角形 14">
            <a:extLst>
              <a:ext uri="{FF2B5EF4-FFF2-40B4-BE49-F238E27FC236}">
                <a16:creationId xmlns:a16="http://schemas.microsoft.com/office/drawing/2014/main" id="{1B597DAD-3908-06C4-1A3B-71D2FC326C37}"/>
              </a:ext>
            </a:extLst>
          </p:cNvPr>
          <p:cNvSpPr/>
          <p:nvPr/>
        </p:nvSpPr>
        <p:spPr>
          <a:xfrm rot="16200000">
            <a:off x="1701928" y="2300302"/>
            <a:ext cx="1153934" cy="1153934"/>
          </a:xfrm>
          <a:prstGeom prst="rtTriangle">
            <a:avLst/>
          </a:prstGeom>
          <a:solidFill>
            <a:srgbClr val="7030A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FD2AA21-54E2-B4AB-3D16-D9EC8EDA9E50}"/>
              </a:ext>
            </a:extLst>
          </p:cNvPr>
          <p:cNvSpPr/>
          <p:nvPr/>
        </p:nvSpPr>
        <p:spPr>
          <a:xfrm rot="2700000">
            <a:off x="1883144" y="1914139"/>
            <a:ext cx="805353" cy="805353"/>
          </a:xfrm>
          <a:prstGeom prst="rect">
            <a:avLst/>
          </a:prstGeom>
          <a:solidFill>
            <a:srgbClr val="00B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AA9C9765-B2DC-E462-741D-972C4C5FFA79}"/>
              </a:ext>
            </a:extLst>
          </p:cNvPr>
          <p:cNvSpPr/>
          <p:nvPr/>
        </p:nvSpPr>
        <p:spPr>
          <a:xfrm>
            <a:off x="570520" y="2882437"/>
            <a:ext cx="1718058" cy="569972"/>
          </a:xfrm>
          <a:prstGeom prst="parallelogram">
            <a:avLst>
              <a:gd name="adj" fmla="val 100471"/>
            </a:avLst>
          </a:prstGeom>
          <a:solidFill>
            <a:srgbClr val="F9A85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2126F9F-2AD7-BC10-EB6D-E2F67967D56A}"/>
              </a:ext>
            </a:extLst>
          </p:cNvPr>
          <p:cNvSpPr txBox="1"/>
          <p:nvPr/>
        </p:nvSpPr>
        <p:spPr>
          <a:xfrm>
            <a:off x="5705430" y="578426"/>
            <a:ext cx="21322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组合 33">
            <a:extLst>
              <a:ext uri="{FF2B5EF4-FFF2-40B4-BE49-F238E27FC236}">
                <a16:creationId xmlns:a16="http://schemas.microsoft.com/office/drawing/2014/main" id="{C4FC88C2-9C26-8106-4F16-C88F8C545248}"/>
              </a:ext>
            </a:extLst>
          </p:cNvPr>
          <p:cNvGrpSpPr/>
          <p:nvPr/>
        </p:nvGrpSpPr>
        <p:grpSpPr>
          <a:xfrm>
            <a:off x="6576405" y="1532035"/>
            <a:ext cx="1997075" cy="1581150"/>
            <a:chOff x="539552" y="2643758"/>
            <a:chExt cx="1996509" cy="1581586"/>
          </a:xfrm>
        </p:grpSpPr>
        <p:sp>
          <p:nvSpPr>
            <p:cNvPr id="33" name="直角三角形 32">
              <a:extLst>
                <a:ext uri="{FF2B5EF4-FFF2-40B4-BE49-F238E27FC236}">
                  <a16:creationId xmlns:a16="http://schemas.microsoft.com/office/drawing/2014/main" id="{F773E8FC-B3F0-9CA8-B44C-FA43A8DB1195}"/>
                </a:ext>
              </a:extLst>
            </p:cNvPr>
            <p:cNvSpPr/>
            <p:nvPr/>
          </p:nvSpPr>
          <p:spPr>
            <a:xfrm flipH="1">
              <a:off x="539552" y="2643758"/>
              <a:ext cx="791938" cy="792381"/>
            </a:xfrm>
            <a:prstGeom prst="rtTriangl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4" name="直角三角形 33">
              <a:extLst>
                <a:ext uri="{FF2B5EF4-FFF2-40B4-BE49-F238E27FC236}">
                  <a16:creationId xmlns:a16="http://schemas.microsoft.com/office/drawing/2014/main" id="{409EB9E8-9E05-BC01-FF02-C62A889D3F45}"/>
                </a:ext>
              </a:extLst>
            </p:cNvPr>
            <p:cNvSpPr/>
            <p:nvPr/>
          </p:nvSpPr>
          <p:spPr>
            <a:xfrm flipH="1" flipV="1">
              <a:off x="539552" y="3432964"/>
              <a:ext cx="791938" cy="792380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5" name="直角三角形 34">
              <a:extLst>
                <a:ext uri="{FF2B5EF4-FFF2-40B4-BE49-F238E27FC236}">
                  <a16:creationId xmlns:a16="http://schemas.microsoft.com/office/drawing/2014/main" id="{6703E4DB-BEAF-1F14-3091-413C7AA85D83}"/>
                </a:ext>
              </a:extLst>
            </p:cNvPr>
            <p:cNvSpPr/>
            <p:nvPr/>
          </p:nvSpPr>
          <p:spPr>
            <a:xfrm>
              <a:off x="1329903" y="2780321"/>
              <a:ext cx="433265" cy="431919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6" name="直角三角形 35">
              <a:extLst>
                <a:ext uri="{FF2B5EF4-FFF2-40B4-BE49-F238E27FC236}">
                  <a16:creationId xmlns:a16="http://schemas.microsoft.com/office/drawing/2014/main" id="{36044FC8-92C9-276E-C8F2-5FA64667C7D0}"/>
                </a:ext>
              </a:extLst>
            </p:cNvPr>
            <p:cNvSpPr/>
            <p:nvPr/>
          </p:nvSpPr>
          <p:spPr>
            <a:xfrm flipV="1">
              <a:off x="1329903" y="3644159"/>
              <a:ext cx="433265" cy="431919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4F00F316-6255-8569-7FE9-DC5F7E7CC018}"/>
                </a:ext>
              </a:extLst>
            </p:cNvPr>
            <p:cNvSpPr/>
            <p:nvPr/>
          </p:nvSpPr>
          <p:spPr>
            <a:xfrm>
              <a:off x="1329903" y="3217004"/>
              <a:ext cx="433265" cy="431919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8" name="平行四边形 37">
              <a:extLst>
                <a:ext uri="{FF2B5EF4-FFF2-40B4-BE49-F238E27FC236}">
                  <a16:creationId xmlns:a16="http://schemas.microsoft.com/office/drawing/2014/main" id="{E78F6F07-D5F6-163B-3854-8B80A6CC625D}"/>
                </a:ext>
              </a:extLst>
            </p:cNvPr>
            <p:cNvSpPr/>
            <p:nvPr/>
          </p:nvSpPr>
          <p:spPr>
            <a:xfrm rot="16200000">
              <a:off x="1551058" y="3433877"/>
              <a:ext cx="859075" cy="428504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39" name="直角三角形 38">
              <a:extLst>
                <a:ext uri="{FF2B5EF4-FFF2-40B4-BE49-F238E27FC236}">
                  <a16:creationId xmlns:a16="http://schemas.microsoft.com/office/drawing/2014/main" id="{F07EA8C7-D669-BB43-6060-28C65B2E3D2D}"/>
                </a:ext>
              </a:extLst>
            </p:cNvPr>
            <p:cNvSpPr/>
            <p:nvPr/>
          </p:nvSpPr>
          <p:spPr>
            <a:xfrm rot="2700000">
              <a:off x="1909006" y="2891656"/>
              <a:ext cx="609768" cy="644342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40" name="组合 34">
            <a:extLst>
              <a:ext uri="{FF2B5EF4-FFF2-40B4-BE49-F238E27FC236}">
                <a16:creationId xmlns:a16="http://schemas.microsoft.com/office/drawing/2014/main" id="{EAB8424B-CA90-6936-60B0-C66D2F555730}"/>
              </a:ext>
            </a:extLst>
          </p:cNvPr>
          <p:cNvGrpSpPr/>
          <p:nvPr/>
        </p:nvGrpSpPr>
        <p:grpSpPr>
          <a:xfrm>
            <a:off x="3163217" y="1756403"/>
            <a:ext cx="2784961" cy="1547634"/>
            <a:chOff x="3203848" y="3015799"/>
            <a:chExt cx="2784223" cy="1547723"/>
          </a:xfrm>
        </p:grpSpPr>
        <p:sp>
          <p:nvSpPr>
            <p:cNvPr id="41" name="直角三角形 40">
              <a:extLst>
                <a:ext uri="{FF2B5EF4-FFF2-40B4-BE49-F238E27FC236}">
                  <a16:creationId xmlns:a16="http://schemas.microsoft.com/office/drawing/2014/main" id="{822EC87E-B747-2C42-8A80-8E7AD89D9117}"/>
                </a:ext>
              </a:extLst>
            </p:cNvPr>
            <p:cNvSpPr/>
            <p:nvPr/>
          </p:nvSpPr>
          <p:spPr>
            <a:xfrm flipH="1">
              <a:off x="3619663" y="3018974"/>
              <a:ext cx="791952" cy="792208"/>
            </a:xfrm>
            <a:prstGeom prst="rtTriangle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2" name="直角三角形 41">
              <a:extLst>
                <a:ext uri="{FF2B5EF4-FFF2-40B4-BE49-F238E27FC236}">
                  <a16:creationId xmlns:a16="http://schemas.microsoft.com/office/drawing/2014/main" id="{E34FE6C8-2725-E00E-DE49-80480FC4AC32}"/>
                </a:ext>
              </a:extLst>
            </p:cNvPr>
            <p:cNvSpPr/>
            <p:nvPr/>
          </p:nvSpPr>
          <p:spPr>
            <a:xfrm>
              <a:off x="4843300" y="3018974"/>
              <a:ext cx="791953" cy="792208"/>
            </a:xfrm>
            <a:prstGeom prst="rtTriangl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3" name="直角三角形 42">
              <a:extLst>
                <a:ext uri="{FF2B5EF4-FFF2-40B4-BE49-F238E27FC236}">
                  <a16:creationId xmlns:a16="http://schemas.microsoft.com/office/drawing/2014/main" id="{FA4591C2-E7A7-553A-7179-2CF76B00565C}"/>
                </a:ext>
              </a:extLst>
            </p:cNvPr>
            <p:cNvSpPr/>
            <p:nvPr/>
          </p:nvSpPr>
          <p:spPr>
            <a:xfrm flipH="1">
              <a:off x="3620188" y="3808532"/>
              <a:ext cx="431686" cy="431825"/>
            </a:xfrm>
            <a:prstGeom prst="rtTriangle">
              <a:avLst/>
            </a:prstGeom>
            <a:solidFill>
              <a:srgbClr val="22B8C2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4" name="直角三角形 43">
              <a:extLst>
                <a:ext uri="{FF2B5EF4-FFF2-40B4-BE49-F238E27FC236}">
                  <a16:creationId xmlns:a16="http://schemas.microsoft.com/office/drawing/2014/main" id="{52003DA8-91AE-9959-0E94-EADE728A4E25}"/>
                </a:ext>
              </a:extLst>
            </p:cNvPr>
            <p:cNvSpPr/>
            <p:nvPr/>
          </p:nvSpPr>
          <p:spPr>
            <a:xfrm flipV="1">
              <a:off x="5203568" y="3814357"/>
              <a:ext cx="431686" cy="431825"/>
            </a:xfrm>
            <a:prstGeom prst="rtTriangle">
              <a:avLst/>
            </a:prstGeom>
            <a:solidFill>
              <a:srgbClr val="E4C3A8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1E36B3A3-ADA3-7684-6CE9-1376C1E13A46}"/>
                </a:ext>
              </a:extLst>
            </p:cNvPr>
            <p:cNvSpPr/>
            <p:nvPr/>
          </p:nvSpPr>
          <p:spPr>
            <a:xfrm>
              <a:off x="4411615" y="3015799"/>
              <a:ext cx="433273" cy="431825"/>
            </a:xfrm>
            <a:prstGeom prst="rect">
              <a:avLst/>
            </a:prstGeom>
            <a:solidFill>
              <a:srgbClr val="8CC63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6" name="直角三角形 45">
              <a:extLst>
                <a:ext uri="{FF2B5EF4-FFF2-40B4-BE49-F238E27FC236}">
                  <a16:creationId xmlns:a16="http://schemas.microsoft.com/office/drawing/2014/main" id="{15545A32-E3ED-4EFF-2574-51E0EC7C4912}"/>
                </a:ext>
              </a:extLst>
            </p:cNvPr>
            <p:cNvSpPr/>
            <p:nvPr/>
          </p:nvSpPr>
          <p:spPr>
            <a:xfrm rot="8040380">
              <a:off x="5361077" y="3936528"/>
              <a:ext cx="609634" cy="644354"/>
            </a:xfrm>
            <a:prstGeom prst="rtTriangle">
              <a:avLst/>
            </a:prstGeom>
            <a:solidFill>
              <a:srgbClr val="7F528B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  <p:sp>
          <p:nvSpPr>
            <p:cNvPr id="47" name="平行四边形 46">
              <a:extLst>
                <a:ext uri="{FF2B5EF4-FFF2-40B4-BE49-F238E27FC236}">
                  <a16:creationId xmlns:a16="http://schemas.microsoft.com/office/drawing/2014/main" id="{80C01A36-9039-BA3B-1F09-60F58E7A3DE7}"/>
                </a:ext>
              </a:extLst>
            </p:cNvPr>
            <p:cNvSpPr/>
            <p:nvPr/>
          </p:nvSpPr>
          <p:spPr>
            <a:xfrm>
              <a:off x="3203848" y="3804831"/>
              <a:ext cx="858609" cy="428650"/>
            </a:xfrm>
            <a:prstGeom prst="parallelogram">
              <a:avLst>
                <a:gd name="adj" fmla="val 100791"/>
              </a:avLst>
            </a:prstGeom>
            <a:solidFill>
              <a:srgbClr val="F9A85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just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-25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7372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47204344-2868-5148-8CC6-75DF68860FE2}"/>
              </a:ext>
            </a:extLst>
          </p:cNvPr>
          <p:cNvGrpSpPr/>
          <p:nvPr/>
        </p:nvGrpSpPr>
        <p:grpSpPr>
          <a:xfrm>
            <a:off x="259103" y="705294"/>
            <a:ext cx="3837226" cy="3777332"/>
            <a:chOff x="2683562" y="760821"/>
            <a:chExt cx="4145204" cy="4080501"/>
          </a:xfrm>
        </p:grpSpPr>
        <p:sp>
          <p:nvSpPr>
            <p:cNvPr id="3" name="直角三角形 2">
              <a:extLst>
                <a:ext uri="{FF2B5EF4-FFF2-40B4-BE49-F238E27FC236}">
                  <a16:creationId xmlns:a16="http://schemas.microsoft.com/office/drawing/2014/main" id="{092A3561-ED8B-439F-2A43-2F98A5FDE4D2}"/>
                </a:ext>
              </a:extLst>
            </p:cNvPr>
            <p:cNvSpPr/>
            <p:nvPr/>
          </p:nvSpPr>
          <p:spPr>
            <a:xfrm rot="16200000">
              <a:off x="3485574" y="3216185"/>
              <a:ext cx="1625136" cy="1625138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" name="直角三角形 3">
              <a:extLst>
                <a:ext uri="{FF2B5EF4-FFF2-40B4-BE49-F238E27FC236}">
                  <a16:creationId xmlns:a16="http://schemas.microsoft.com/office/drawing/2014/main" id="{33741045-5ED4-37E5-D2FD-EAACA785FA89}"/>
                </a:ext>
              </a:extLst>
            </p:cNvPr>
            <p:cNvSpPr/>
            <p:nvPr/>
          </p:nvSpPr>
          <p:spPr>
            <a:xfrm rot="3821246">
              <a:off x="3736681" y="1103448"/>
              <a:ext cx="799758" cy="799757"/>
            </a:xfrm>
            <a:prstGeom prst="rtTriangle">
              <a:avLst/>
            </a:prstGeom>
            <a:solidFill>
              <a:srgbClr val="1DBAB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>
              <a:extLst>
                <a:ext uri="{FF2B5EF4-FFF2-40B4-BE49-F238E27FC236}">
                  <a16:creationId xmlns:a16="http://schemas.microsoft.com/office/drawing/2014/main" id="{06F3C2D1-AA0B-B860-075C-0177B02C60F6}"/>
                </a:ext>
              </a:extLst>
            </p:cNvPr>
            <p:cNvSpPr/>
            <p:nvPr/>
          </p:nvSpPr>
          <p:spPr>
            <a:xfrm rot="9252956" flipV="1">
              <a:off x="2683562" y="760821"/>
              <a:ext cx="785551" cy="785551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>
              <a:extLst>
                <a:ext uri="{FF2B5EF4-FFF2-40B4-BE49-F238E27FC236}">
                  <a16:creationId xmlns:a16="http://schemas.microsoft.com/office/drawing/2014/main" id="{8305F758-B5A5-4A93-1173-6B753E76D6FF}"/>
                </a:ext>
              </a:extLst>
            </p:cNvPr>
            <p:cNvSpPr/>
            <p:nvPr/>
          </p:nvSpPr>
          <p:spPr>
            <a:xfrm rot="13514269">
              <a:off x="3148475" y="2403398"/>
              <a:ext cx="1625575" cy="1625576"/>
            </a:xfrm>
            <a:prstGeom prst="rtTriangle">
              <a:avLst/>
            </a:prstGeom>
            <a:solidFill>
              <a:srgbClr val="F04E37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平行四边形 6">
              <a:extLst>
                <a:ext uri="{FF2B5EF4-FFF2-40B4-BE49-F238E27FC236}">
                  <a16:creationId xmlns:a16="http://schemas.microsoft.com/office/drawing/2014/main" id="{B7C20F1A-7171-34FE-8170-62A41F993970}"/>
                </a:ext>
              </a:extLst>
            </p:cNvPr>
            <p:cNvSpPr/>
            <p:nvPr/>
          </p:nvSpPr>
          <p:spPr>
            <a:xfrm>
              <a:off x="5110708" y="4271350"/>
              <a:ext cx="1718058" cy="569972"/>
            </a:xfrm>
            <a:prstGeom prst="parallelogram">
              <a:avLst>
                <a:gd name="adj" fmla="val 100471"/>
              </a:avLst>
            </a:prstGeom>
            <a:solidFill>
              <a:srgbClr val="F8A8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2E403B12-ED69-B9ED-84E9-AA7ABA310C9F}"/>
                </a:ext>
              </a:extLst>
            </p:cNvPr>
            <p:cNvSpPr/>
            <p:nvPr/>
          </p:nvSpPr>
          <p:spPr>
            <a:xfrm rot="3817427">
              <a:off x="3018935" y="1476542"/>
              <a:ext cx="805353" cy="805353"/>
            </a:xfrm>
            <a:prstGeom prst="rect">
              <a:avLst/>
            </a:prstGeom>
            <a:solidFill>
              <a:srgbClr val="8CC63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>
              <a:extLst>
                <a:ext uri="{FF2B5EF4-FFF2-40B4-BE49-F238E27FC236}">
                  <a16:creationId xmlns:a16="http://schemas.microsoft.com/office/drawing/2014/main" id="{BFD48D44-3C7E-170D-31E7-D3C1A4ECD04D}"/>
                </a:ext>
              </a:extLst>
            </p:cNvPr>
            <p:cNvSpPr/>
            <p:nvPr/>
          </p:nvSpPr>
          <p:spPr>
            <a:xfrm rot="18937909" flipV="1">
              <a:off x="3402544" y="3016816"/>
              <a:ext cx="1117437" cy="1117437"/>
            </a:xfrm>
            <a:prstGeom prst="rtTriangle">
              <a:avLst/>
            </a:prstGeom>
            <a:solidFill>
              <a:srgbClr val="6B68A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22A2968-1770-323A-B06F-2F99E5C9196B}"/>
              </a:ext>
            </a:extLst>
          </p:cNvPr>
          <p:cNvGrpSpPr/>
          <p:nvPr/>
        </p:nvGrpSpPr>
        <p:grpSpPr>
          <a:xfrm>
            <a:off x="2540604" y="1561523"/>
            <a:ext cx="3075160" cy="2655594"/>
            <a:chOff x="5901306" y="2441566"/>
            <a:chExt cx="3488431" cy="3012483"/>
          </a:xfrm>
        </p:grpSpPr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id="{6302D6FF-45BB-B29C-C1CC-1AFCB2624EB2}"/>
                </a:ext>
              </a:extLst>
            </p:cNvPr>
            <p:cNvSpPr/>
            <p:nvPr/>
          </p:nvSpPr>
          <p:spPr>
            <a:xfrm rot="2659352" flipH="1" flipV="1">
              <a:off x="5901306" y="2806645"/>
              <a:ext cx="1718058" cy="569972"/>
            </a:xfrm>
            <a:prstGeom prst="parallelogram">
              <a:avLst>
                <a:gd name="adj" fmla="val 100471"/>
              </a:avLst>
            </a:prstGeom>
            <a:solidFill>
              <a:srgbClr val="F8A8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>
              <a:extLst>
                <a:ext uri="{FF2B5EF4-FFF2-40B4-BE49-F238E27FC236}">
                  <a16:creationId xmlns:a16="http://schemas.microsoft.com/office/drawing/2014/main" id="{0A386F14-F6F7-3F28-9191-ED67D16FF243}"/>
                </a:ext>
              </a:extLst>
            </p:cNvPr>
            <p:cNvSpPr/>
            <p:nvPr/>
          </p:nvSpPr>
          <p:spPr>
            <a:xfrm rot="2727270" flipV="1">
              <a:off x="7892413" y="4300115"/>
              <a:ext cx="1153934" cy="1153934"/>
            </a:xfrm>
            <a:prstGeom prst="rtTriangle">
              <a:avLst/>
            </a:prstGeom>
            <a:solidFill>
              <a:srgbClr val="F04E37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B451960-4C6D-CF9E-B55F-03A2FBECE22B}"/>
                </a:ext>
              </a:extLst>
            </p:cNvPr>
            <p:cNvSpPr/>
            <p:nvPr/>
          </p:nvSpPr>
          <p:spPr>
            <a:xfrm rot="2700000">
              <a:off x="7485709" y="3652947"/>
              <a:ext cx="805353" cy="805353"/>
            </a:xfrm>
            <a:prstGeom prst="rect">
              <a:avLst/>
            </a:prstGeom>
            <a:solidFill>
              <a:srgbClr val="8CC63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>
              <a:extLst>
                <a:ext uri="{FF2B5EF4-FFF2-40B4-BE49-F238E27FC236}">
                  <a16:creationId xmlns:a16="http://schemas.microsoft.com/office/drawing/2014/main" id="{76C03C42-F5D5-320E-A54B-6FD2134F30E7}"/>
                </a:ext>
              </a:extLst>
            </p:cNvPr>
            <p:cNvSpPr/>
            <p:nvPr/>
          </p:nvSpPr>
          <p:spPr>
            <a:xfrm rot="13472250" flipV="1">
              <a:off x="6916213" y="3107398"/>
              <a:ext cx="785551" cy="785551"/>
            </a:xfrm>
            <a:prstGeom prst="rtTriangle">
              <a:avLst/>
            </a:prstGeom>
            <a:solidFill>
              <a:srgbClr val="E5C3A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>
              <a:extLst>
                <a:ext uri="{FF2B5EF4-FFF2-40B4-BE49-F238E27FC236}">
                  <a16:creationId xmlns:a16="http://schemas.microsoft.com/office/drawing/2014/main" id="{297EC7C0-EB53-5330-8259-EC20BD29F415}"/>
                </a:ext>
              </a:extLst>
            </p:cNvPr>
            <p:cNvSpPr/>
            <p:nvPr/>
          </p:nvSpPr>
          <p:spPr>
            <a:xfrm rot="2699980" flipH="1">
              <a:off x="8139960" y="2903682"/>
              <a:ext cx="1153934" cy="1153934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直角三角形 15">
              <a:extLst>
                <a:ext uri="{FF2B5EF4-FFF2-40B4-BE49-F238E27FC236}">
                  <a16:creationId xmlns:a16="http://schemas.microsoft.com/office/drawing/2014/main" id="{25965F8A-99EF-F70D-4700-F1008132BF99}"/>
                </a:ext>
              </a:extLst>
            </p:cNvPr>
            <p:cNvSpPr/>
            <p:nvPr/>
          </p:nvSpPr>
          <p:spPr>
            <a:xfrm rot="5400000">
              <a:off x="8372618" y="2472541"/>
              <a:ext cx="1048094" cy="986144"/>
            </a:xfrm>
            <a:prstGeom prst="rtTriangle">
              <a:avLst/>
            </a:prstGeom>
            <a:solidFill>
              <a:srgbClr val="6B68A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直角三角形 16">
              <a:extLst>
                <a:ext uri="{FF2B5EF4-FFF2-40B4-BE49-F238E27FC236}">
                  <a16:creationId xmlns:a16="http://schemas.microsoft.com/office/drawing/2014/main" id="{DAE33ACD-2EB8-7196-D33E-4E9124A9C327}"/>
                </a:ext>
              </a:extLst>
            </p:cNvPr>
            <p:cNvSpPr/>
            <p:nvPr/>
          </p:nvSpPr>
          <p:spPr>
            <a:xfrm rot="8075972">
              <a:off x="8576427" y="3069022"/>
              <a:ext cx="799757" cy="799757"/>
            </a:xfrm>
            <a:prstGeom prst="rtTriangle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0FA8A4B-2757-3492-CDCA-6438AD78C3E3}"/>
              </a:ext>
            </a:extLst>
          </p:cNvPr>
          <p:cNvGrpSpPr/>
          <p:nvPr/>
        </p:nvGrpSpPr>
        <p:grpSpPr>
          <a:xfrm>
            <a:off x="5935726" y="1381732"/>
            <a:ext cx="2806188" cy="2947599"/>
            <a:chOff x="5398944" y="15346"/>
            <a:chExt cx="3031413" cy="3184172"/>
          </a:xfrm>
        </p:grpSpPr>
        <p:sp>
          <p:nvSpPr>
            <p:cNvPr id="19" name="直角三角形 18">
              <a:extLst>
                <a:ext uri="{FF2B5EF4-FFF2-40B4-BE49-F238E27FC236}">
                  <a16:creationId xmlns:a16="http://schemas.microsoft.com/office/drawing/2014/main" id="{68EC58B7-92E7-4FE0-5F6C-DA11AECA3E1D}"/>
                </a:ext>
              </a:extLst>
            </p:cNvPr>
            <p:cNvSpPr/>
            <p:nvPr/>
          </p:nvSpPr>
          <p:spPr>
            <a:xfrm rot="18888475">
              <a:off x="6139003" y="833696"/>
              <a:ext cx="1625137" cy="1625137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>
              <a:extLst>
                <a:ext uri="{FF2B5EF4-FFF2-40B4-BE49-F238E27FC236}">
                  <a16:creationId xmlns:a16="http://schemas.microsoft.com/office/drawing/2014/main" id="{F4DD99D1-8DAD-809D-B672-B43FA5B1ECD2}"/>
                </a:ext>
              </a:extLst>
            </p:cNvPr>
            <p:cNvSpPr/>
            <p:nvPr/>
          </p:nvSpPr>
          <p:spPr>
            <a:xfrm rot="8061112">
              <a:off x="5976625" y="2399760"/>
              <a:ext cx="799758" cy="799757"/>
            </a:xfrm>
            <a:prstGeom prst="rtTriangle">
              <a:avLst/>
            </a:prstGeom>
            <a:solidFill>
              <a:srgbClr val="1DBAB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直角三角形 20">
              <a:extLst>
                <a:ext uri="{FF2B5EF4-FFF2-40B4-BE49-F238E27FC236}">
                  <a16:creationId xmlns:a16="http://schemas.microsoft.com/office/drawing/2014/main" id="{4AA3E39A-41CB-BB41-FD25-4DA7CF57A715}"/>
                </a:ext>
              </a:extLst>
            </p:cNvPr>
            <p:cNvSpPr/>
            <p:nvPr/>
          </p:nvSpPr>
          <p:spPr>
            <a:xfrm rot="8092497" flipV="1">
              <a:off x="5404752" y="1817826"/>
              <a:ext cx="801648" cy="813263"/>
            </a:xfrm>
            <a:prstGeom prst="rt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直角三角形 21">
              <a:extLst>
                <a:ext uri="{FF2B5EF4-FFF2-40B4-BE49-F238E27FC236}">
                  <a16:creationId xmlns:a16="http://schemas.microsoft.com/office/drawing/2014/main" id="{81090E76-87E2-6CE2-4551-3A3D649E9BAF}"/>
                </a:ext>
              </a:extLst>
            </p:cNvPr>
            <p:cNvSpPr/>
            <p:nvPr/>
          </p:nvSpPr>
          <p:spPr>
            <a:xfrm rot="8078230">
              <a:off x="5609839" y="843197"/>
              <a:ext cx="1625575" cy="1625576"/>
            </a:xfrm>
            <a:prstGeom prst="rtTriangle">
              <a:avLst/>
            </a:prstGeom>
            <a:solidFill>
              <a:srgbClr val="F04E37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平行四边形 22">
              <a:extLst>
                <a:ext uri="{FF2B5EF4-FFF2-40B4-BE49-F238E27FC236}">
                  <a16:creationId xmlns:a16="http://schemas.microsoft.com/office/drawing/2014/main" id="{3CE8B548-B264-E5E7-B4A8-DBC0A3D17942}"/>
                </a:ext>
              </a:extLst>
            </p:cNvPr>
            <p:cNvSpPr/>
            <p:nvPr/>
          </p:nvSpPr>
          <p:spPr>
            <a:xfrm rot="13464379">
              <a:off x="6712299" y="950445"/>
              <a:ext cx="1718058" cy="569972"/>
            </a:xfrm>
            <a:prstGeom prst="parallelogram">
              <a:avLst>
                <a:gd name="adj" fmla="val 100471"/>
              </a:avLst>
            </a:prstGeom>
            <a:solidFill>
              <a:srgbClr val="F8A85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6D58E58C-9275-2FF9-56E3-05630A68E4EA}"/>
                </a:ext>
              </a:extLst>
            </p:cNvPr>
            <p:cNvSpPr/>
            <p:nvPr/>
          </p:nvSpPr>
          <p:spPr>
            <a:xfrm>
              <a:off x="6758224" y="15346"/>
              <a:ext cx="805355" cy="805353"/>
            </a:xfrm>
            <a:prstGeom prst="rect">
              <a:avLst/>
            </a:prstGeom>
            <a:solidFill>
              <a:srgbClr val="8CC63E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直角三角形 24">
              <a:extLst>
                <a:ext uri="{FF2B5EF4-FFF2-40B4-BE49-F238E27FC236}">
                  <a16:creationId xmlns:a16="http://schemas.microsoft.com/office/drawing/2014/main" id="{D0671F71-F7A0-2760-A51B-1DEA0A894B70}"/>
                </a:ext>
              </a:extLst>
            </p:cNvPr>
            <p:cNvSpPr/>
            <p:nvPr/>
          </p:nvSpPr>
          <p:spPr>
            <a:xfrm rot="10800000" flipV="1">
              <a:off x="6988067" y="1652220"/>
              <a:ext cx="1102063" cy="1130955"/>
            </a:xfrm>
            <a:prstGeom prst="rtTriangle">
              <a:avLst/>
            </a:prstGeom>
            <a:solidFill>
              <a:srgbClr val="6B68AF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872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5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4581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1" t="36523" r="72104" b="24559"/>
          <a:stretch>
            <a:fillRect/>
          </a:stretch>
        </p:blipFill>
        <p:spPr>
          <a:xfrm>
            <a:off x="6551974" y="1075072"/>
            <a:ext cx="1719072" cy="115824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39552" y="915566"/>
            <a:ext cx="5616622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12.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把一张长方形的纸剪成大小相等的两部分，你能想出哪些剪法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29633" y="2263973"/>
            <a:ext cx="21685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思考题</a:t>
            </a:r>
            <a:r>
              <a:rPr lang="en-US" altLang="zh-CN" sz="1400" b="1" dirty="0">
                <a:solidFill>
                  <a:srgbClr val="F498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727075"/>
            <a:ext cx="6419850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6334125" y="1419225"/>
            <a:ext cx="1781175" cy="120015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224713" y="830263"/>
            <a:ext cx="0" cy="2351087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076950" y="2019300"/>
            <a:ext cx="2343150" cy="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6076950" y="1243013"/>
            <a:ext cx="2371725" cy="1609725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5830888" y="1323975"/>
            <a:ext cx="2465387" cy="1644650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/>
        </p:nvSpPr>
        <p:spPr>
          <a:xfrm>
            <a:off x="6334125" y="1422400"/>
            <a:ext cx="1104900" cy="1196975"/>
          </a:xfrm>
          <a:custGeom>
            <a:avLst/>
            <a:gdLst>
              <a:gd name="connsiteX0" fmla="*/ 0 w 1104900"/>
              <a:gd name="connsiteY0" fmla="*/ 0 h 1219200"/>
              <a:gd name="connsiteX1" fmla="*/ 609600 w 1104900"/>
              <a:gd name="connsiteY1" fmla="*/ 0 h 1219200"/>
              <a:gd name="connsiteX2" fmla="*/ 1104900 w 1104900"/>
              <a:gd name="connsiteY2" fmla="*/ 1219200 h 1219200"/>
              <a:gd name="connsiteX3" fmla="*/ 0 w 1104900"/>
              <a:gd name="connsiteY3" fmla="*/ 1219200 h 1219200"/>
              <a:gd name="connsiteX4" fmla="*/ 0 w 1104900"/>
              <a:gd name="connsiteY4" fmla="*/ 0 h 12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4900" h="1219200">
                <a:moveTo>
                  <a:pt x="0" y="0"/>
                </a:moveTo>
                <a:lnTo>
                  <a:pt x="609600" y="0"/>
                </a:lnTo>
                <a:lnTo>
                  <a:pt x="1104900" y="1219200"/>
                </a:lnTo>
                <a:lnTo>
                  <a:pt x="0" y="1219200"/>
                </a:ln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任意多边形: 形状 14"/>
          <p:cNvSpPr/>
          <p:nvPr/>
        </p:nvSpPr>
        <p:spPr>
          <a:xfrm>
            <a:off x="6953250" y="1419226"/>
            <a:ext cx="1166813" cy="1200150"/>
          </a:xfrm>
          <a:custGeom>
            <a:avLst/>
            <a:gdLst>
              <a:gd name="connsiteX0" fmla="*/ 1162050 w 1171575"/>
              <a:gd name="connsiteY0" fmla="*/ 1219200 h 1228725"/>
              <a:gd name="connsiteX1" fmla="*/ 495300 w 1171575"/>
              <a:gd name="connsiteY1" fmla="*/ 1228725 h 1228725"/>
              <a:gd name="connsiteX2" fmla="*/ 0 w 1171575"/>
              <a:gd name="connsiteY2" fmla="*/ 0 h 1228725"/>
              <a:gd name="connsiteX3" fmla="*/ 1171575 w 1171575"/>
              <a:gd name="connsiteY3" fmla="*/ 19050 h 1228725"/>
              <a:gd name="connsiteX4" fmla="*/ 1162050 w 1171575"/>
              <a:gd name="connsiteY4" fmla="*/ 1219200 h 1228725"/>
              <a:gd name="connsiteX0" fmla="*/ 1162050 w 1166813"/>
              <a:gd name="connsiteY0" fmla="*/ 1219200 h 1228725"/>
              <a:gd name="connsiteX1" fmla="*/ 495300 w 1166813"/>
              <a:gd name="connsiteY1" fmla="*/ 1228725 h 1228725"/>
              <a:gd name="connsiteX2" fmla="*/ 0 w 1166813"/>
              <a:gd name="connsiteY2" fmla="*/ 0 h 1228725"/>
              <a:gd name="connsiteX3" fmla="*/ 1166813 w 1166813"/>
              <a:gd name="connsiteY3" fmla="*/ 4763 h 1228725"/>
              <a:gd name="connsiteX4" fmla="*/ 1162050 w 1166813"/>
              <a:gd name="connsiteY4" fmla="*/ 1219200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66813" h="1228725">
                <a:moveTo>
                  <a:pt x="1162050" y="1219200"/>
                </a:moveTo>
                <a:lnTo>
                  <a:pt x="495300" y="1228725"/>
                </a:lnTo>
                <a:lnTo>
                  <a:pt x="0" y="0"/>
                </a:lnTo>
                <a:lnTo>
                  <a:pt x="1166813" y="4763"/>
                </a:lnTo>
                <a:cubicBezTo>
                  <a:pt x="1165225" y="409575"/>
                  <a:pt x="1163638" y="814388"/>
                  <a:pt x="1162050" y="1219200"/>
                </a:cubicBezTo>
                <a:close/>
              </a:path>
            </a:pathLst>
          </a:cu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sp>
        <p:nvSpPr>
          <p:cNvPr id="12" name="文本框 15"/>
          <p:cNvSpPr txBox="1"/>
          <p:nvPr/>
        </p:nvSpPr>
        <p:spPr>
          <a:xfrm>
            <a:off x="-403225" y="2074863"/>
            <a:ext cx="403225" cy="11699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5612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图片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919288"/>
            <a:ext cx="401638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3979863" y="-344488"/>
            <a:ext cx="1184275" cy="307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26627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5110163"/>
            <a:ext cx="118427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47" y="761081"/>
            <a:ext cx="8419306" cy="3621338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3486150" y="2514599"/>
            <a:ext cx="2447925" cy="1003969"/>
          </a:xfrm>
          <a:prstGeom prst="wedgeRoundRectCallout">
            <a:avLst>
              <a:gd name="adj1" fmla="val 64951"/>
              <a:gd name="adj2" fmla="val 31731"/>
              <a:gd name="adj3" fmla="val 16667"/>
            </a:avLst>
          </a:prstGeom>
          <a:solidFill>
            <a:schemeClr val="bg1"/>
          </a:solidFill>
          <a:ln>
            <a:solidFill>
              <a:srgbClr val="E966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我发现有些物体的表面是平面图形。</a:t>
            </a:r>
          </a:p>
        </p:txBody>
      </p:sp>
      <p:sp>
        <p:nvSpPr>
          <p:cNvPr id="10" name="对话气泡: 圆角矩形 9"/>
          <p:cNvSpPr/>
          <p:nvPr/>
        </p:nvSpPr>
        <p:spPr>
          <a:xfrm>
            <a:off x="6286500" y="1632074"/>
            <a:ext cx="2409825" cy="882525"/>
          </a:xfrm>
          <a:prstGeom prst="wedgeRoundRectCallout">
            <a:avLst>
              <a:gd name="adj1" fmla="val 7945"/>
              <a:gd name="adj2" fmla="val 77270"/>
              <a:gd name="adj3" fmla="val 16667"/>
            </a:avLst>
          </a:prstGeom>
          <a:solidFill>
            <a:schemeClr val="bg1"/>
          </a:solidFill>
          <a:ln>
            <a:solidFill>
              <a:srgbClr val="E966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我会用平面图形拼出好看的图案。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378</Words>
  <Application>Microsoft Office PowerPoint</Application>
  <PresentationFormat>全屏显示(16:9)</PresentationFormat>
  <Paragraphs>50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5" baseType="lpstr">
      <vt:lpstr>Calibri</vt:lpstr>
      <vt:lpstr>等线</vt:lpstr>
      <vt:lpstr>Arial</vt:lpstr>
      <vt:lpstr>Times New Roman</vt:lpstr>
      <vt:lpstr>楷体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状元成才路;User</dc:creator>
  <cp:keywords>状元成才路</cp:keywords>
  <dc:description>www.wookey.cn</dc:description>
  <cp:lastModifiedBy>Administrator</cp:lastModifiedBy>
  <cp:revision>148</cp:revision>
  <dcterms:created xsi:type="dcterms:W3CDTF">2016-01-14T07:05:00Z</dcterms:created>
  <dcterms:modified xsi:type="dcterms:W3CDTF">2025-05-10T03:16:14Z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824CC703D84F4D5D95196D35C111C661</vt:lpwstr>
  </property>
</Properties>
</file>