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63" r:id="rId2"/>
    <p:sldId id="264" r:id="rId3"/>
    <p:sldId id="350" r:id="rId4"/>
    <p:sldId id="406" r:id="rId5"/>
    <p:sldId id="405" r:id="rId6"/>
    <p:sldId id="407" r:id="rId7"/>
    <p:sldId id="360" r:id="rId8"/>
    <p:sldId id="399" r:id="rId9"/>
    <p:sldId id="400" r:id="rId10"/>
    <p:sldId id="404" r:id="rId11"/>
    <p:sldId id="403" r:id="rId12"/>
    <p:sldId id="401" r:id="rId13"/>
    <p:sldId id="376" r:id="rId1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29700"/>
    <a:srgbClr val="0000FF"/>
    <a:srgbClr val="FFFFFF"/>
    <a:srgbClr val="7F7F7F"/>
    <a:srgbClr val="F1F0F5"/>
    <a:srgbClr val="F2F2F2"/>
    <a:srgbClr val="CC3399"/>
    <a:srgbClr val="1548EB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646" autoAdjust="0"/>
    <p:restoredTop sz="96209" autoAdjust="0"/>
  </p:normalViewPr>
  <p:slideViewPr>
    <p:cSldViewPr>
      <p:cViewPr varScale="1">
        <p:scale>
          <a:sx n="133" d="100"/>
          <a:sy n="133" d="100"/>
        </p:scale>
        <p:origin x="96" y="318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2748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5721">
            <a:off x="8079368" y="3949884"/>
            <a:ext cx="1255885" cy="125588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180018" y="19548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971600" y="2211710"/>
            <a:ext cx="72008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 图形的认识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F21BB33-F4ED-48B5-B109-210DF21DA6EC}"/>
              </a:ext>
            </a:extLst>
          </p:cNvPr>
          <p:cNvGrpSpPr/>
          <p:nvPr/>
        </p:nvGrpSpPr>
        <p:grpSpPr>
          <a:xfrm flipH="1">
            <a:off x="2627784" y="1046670"/>
            <a:ext cx="3755495" cy="1048129"/>
            <a:chOff x="-391788" y="1079644"/>
            <a:chExt cx="3755495" cy="1048129"/>
          </a:xfrm>
        </p:grpSpPr>
        <p:pic>
          <p:nvPicPr>
            <p:cNvPr id="11" name="14-1" descr="图标&#10;&#10;描述已自动生成">
              <a:extLst>
                <a:ext uri="{FF2B5EF4-FFF2-40B4-BE49-F238E27FC236}">
                  <a16:creationId xmlns:a16="http://schemas.microsoft.com/office/drawing/2014/main" id="{5B25E528-0813-48BC-8F74-9EDEB1413E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06" t="68826" r="60332" b="14051"/>
            <a:stretch>
              <a:fillRect/>
            </a:stretch>
          </p:blipFill>
          <p:spPr>
            <a:xfrm>
              <a:off x="2920580" y="1080050"/>
              <a:ext cx="443127" cy="1047722"/>
            </a:xfrm>
            <a:prstGeom prst="rect">
              <a:avLst/>
            </a:prstGeom>
          </p:spPr>
        </p:pic>
        <p:pic>
          <p:nvPicPr>
            <p:cNvPr id="12" name="14-1" descr="图标&#10;&#10;描述已自动生成">
              <a:extLst>
                <a:ext uri="{FF2B5EF4-FFF2-40B4-BE49-F238E27FC236}">
                  <a16:creationId xmlns:a16="http://schemas.microsoft.com/office/drawing/2014/main" id="{303BCCD0-0BE3-4F4E-958C-4E63EA7F5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6" t="68826" r="79394" b="14051"/>
            <a:stretch>
              <a:fillRect/>
            </a:stretch>
          </p:blipFill>
          <p:spPr>
            <a:xfrm>
              <a:off x="-391788" y="1080051"/>
              <a:ext cx="792088" cy="1047722"/>
            </a:xfrm>
            <a:prstGeom prst="rect">
              <a:avLst/>
            </a:prstGeom>
          </p:spPr>
        </p:pic>
        <p:pic>
          <p:nvPicPr>
            <p:cNvPr id="15" name="14-1" descr="图标&#10;&#10;描述已自动生成">
              <a:extLst>
                <a:ext uri="{FF2B5EF4-FFF2-40B4-BE49-F238E27FC236}">
                  <a16:creationId xmlns:a16="http://schemas.microsoft.com/office/drawing/2014/main" id="{81DBD081-BCBE-4AD9-B01E-0A3425536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11" t="68826" r="68262" b="14051"/>
            <a:stretch>
              <a:fillRect/>
            </a:stretch>
          </p:blipFill>
          <p:spPr>
            <a:xfrm>
              <a:off x="397702" y="1079644"/>
              <a:ext cx="2522878" cy="1047722"/>
            </a:xfrm>
            <a:prstGeom prst="rect">
              <a:avLst/>
            </a:prstGeom>
          </p:spPr>
        </p:pic>
      </p:grpSp>
      <p:sp>
        <p:nvSpPr>
          <p:cNvPr id="16" name="标题 5">
            <a:extLst>
              <a:ext uri="{FF2B5EF4-FFF2-40B4-BE49-F238E27FC236}">
                <a16:creationId xmlns:a16="http://schemas.microsoft.com/office/drawing/2014/main" id="{59E4D028-1B10-40BB-B168-9794A1C23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424" y="1122899"/>
            <a:ext cx="3488784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复习与关联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66B3805-7913-4372-8D1F-1C43D1590FA9}"/>
              </a:ext>
            </a:extLst>
          </p:cNvPr>
          <p:cNvSpPr/>
          <p:nvPr/>
        </p:nvSpPr>
        <p:spPr>
          <a:xfrm>
            <a:off x="1695783" y="1154343"/>
            <a:ext cx="733757" cy="733757"/>
          </a:xfrm>
          <a:prstGeom prst="ellipse">
            <a:avLst/>
          </a:prstGeom>
          <a:solidFill>
            <a:srgbClr val="3D80B5"/>
          </a:solidFill>
          <a:ln>
            <a:solidFill>
              <a:srgbClr val="3B7D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700" b="1" dirty="0"/>
              <a:t>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27754" y="157176"/>
            <a:ext cx="5398746" cy="686382"/>
            <a:chOff x="327754" y="157176"/>
            <a:chExt cx="5398746" cy="68638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527" y="157176"/>
              <a:ext cx="5283201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一、情境引入，揭示课题</a:t>
              </a:r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C302AF98-7AAE-40B6-A9FB-31D0BA02C3D0}"/>
              </a:ext>
            </a:extLst>
          </p:cNvPr>
          <p:cNvGrpSpPr/>
          <p:nvPr/>
        </p:nvGrpSpPr>
        <p:grpSpPr>
          <a:xfrm>
            <a:off x="251520" y="1523039"/>
            <a:ext cx="2629519" cy="2016225"/>
            <a:chOff x="268570" y="1279763"/>
            <a:chExt cx="2629519" cy="2016225"/>
          </a:xfrm>
        </p:grpSpPr>
        <p:sp>
          <p:nvSpPr>
            <p:cNvPr id="65" name="直角三角形 64">
              <a:extLst>
                <a:ext uri="{FF2B5EF4-FFF2-40B4-BE49-F238E27FC236}">
                  <a16:creationId xmlns:a16="http://schemas.microsoft.com/office/drawing/2014/main" id="{CAC90186-B624-41A3-BAB8-6B051D6F1093}"/>
                </a:ext>
              </a:extLst>
            </p:cNvPr>
            <p:cNvSpPr/>
            <p:nvPr/>
          </p:nvSpPr>
          <p:spPr>
            <a:xfrm flipH="1">
              <a:off x="268570" y="1279763"/>
              <a:ext cx="1008112" cy="1008112"/>
            </a:xfrm>
            <a:prstGeom prst="rt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直角三角形 65">
              <a:extLst>
                <a:ext uri="{FF2B5EF4-FFF2-40B4-BE49-F238E27FC236}">
                  <a16:creationId xmlns:a16="http://schemas.microsoft.com/office/drawing/2014/main" id="{16E26D7B-289F-4294-96B9-59122F43FD72}"/>
                </a:ext>
              </a:extLst>
            </p:cNvPr>
            <p:cNvSpPr/>
            <p:nvPr/>
          </p:nvSpPr>
          <p:spPr>
            <a:xfrm flipH="1" flipV="1">
              <a:off x="268570" y="2287876"/>
              <a:ext cx="1008112" cy="1008112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直角三角形 66">
              <a:extLst>
                <a:ext uri="{FF2B5EF4-FFF2-40B4-BE49-F238E27FC236}">
                  <a16:creationId xmlns:a16="http://schemas.microsoft.com/office/drawing/2014/main" id="{C96C1887-47DA-48AC-8583-5B28332BB8FA}"/>
                </a:ext>
              </a:extLst>
            </p:cNvPr>
            <p:cNvSpPr/>
            <p:nvPr/>
          </p:nvSpPr>
          <p:spPr>
            <a:xfrm>
              <a:off x="1276682" y="1396247"/>
              <a:ext cx="576000" cy="576000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44C89F75-8FCC-4215-81D5-52B54581BECF}"/>
                </a:ext>
              </a:extLst>
            </p:cNvPr>
            <p:cNvSpPr/>
            <p:nvPr/>
          </p:nvSpPr>
          <p:spPr>
            <a:xfrm>
              <a:off x="1276912" y="1972247"/>
              <a:ext cx="576064" cy="576064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直角三角形 68">
              <a:extLst>
                <a:ext uri="{FF2B5EF4-FFF2-40B4-BE49-F238E27FC236}">
                  <a16:creationId xmlns:a16="http://schemas.microsoft.com/office/drawing/2014/main" id="{E8258BF0-8C8E-4A9D-AB30-00C8A8F5B25F}"/>
                </a:ext>
              </a:extLst>
            </p:cNvPr>
            <p:cNvSpPr/>
            <p:nvPr/>
          </p:nvSpPr>
          <p:spPr>
            <a:xfrm rot="5400000">
              <a:off x="1276682" y="2542218"/>
              <a:ext cx="576000" cy="576000"/>
            </a:xfrm>
            <a:prstGeom prst="rt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平行四边形 69">
              <a:extLst>
                <a:ext uri="{FF2B5EF4-FFF2-40B4-BE49-F238E27FC236}">
                  <a16:creationId xmlns:a16="http://schemas.microsoft.com/office/drawing/2014/main" id="{86D7E061-093F-4CFB-80FC-DBE340A819BA}"/>
                </a:ext>
              </a:extLst>
            </p:cNvPr>
            <p:cNvSpPr/>
            <p:nvPr/>
          </p:nvSpPr>
          <p:spPr>
            <a:xfrm rot="5400000">
              <a:off x="1727556" y="2108068"/>
              <a:ext cx="1008586" cy="758335"/>
            </a:xfrm>
            <a:prstGeom prst="parallelogram">
              <a:avLst>
                <a:gd name="adj" fmla="val 59743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直角三角形 71">
              <a:extLst>
                <a:ext uri="{FF2B5EF4-FFF2-40B4-BE49-F238E27FC236}">
                  <a16:creationId xmlns:a16="http://schemas.microsoft.com/office/drawing/2014/main" id="{2C01EB2C-A882-4F95-A0E2-36D5A8B1C4A4}"/>
                </a:ext>
              </a:extLst>
            </p:cNvPr>
            <p:cNvSpPr/>
            <p:nvPr/>
          </p:nvSpPr>
          <p:spPr>
            <a:xfrm rot="1863305">
              <a:off x="2017036" y="1383325"/>
              <a:ext cx="881053" cy="882000"/>
            </a:xfrm>
            <a:prstGeom prst="rtTriangle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4194230F-68AA-43A8-AF55-FBDD6C67DAEA}"/>
              </a:ext>
            </a:extLst>
          </p:cNvPr>
          <p:cNvGrpSpPr/>
          <p:nvPr/>
        </p:nvGrpSpPr>
        <p:grpSpPr>
          <a:xfrm>
            <a:off x="2669439" y="1773276"/>
            <a:ext cx="3474707" cy="1881335"/>
            <a:chOff x="2686489" y="1530000"/>
            <a:chExt cx="3474707" cy="1881335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7670AF6D-90C4-4823-B12D-7C9CD1DA309B}"/>
                </a:ext>
              </a:extLst>
            </p:cNvPr>
            <p:cNvSpPr/>
            <p:nvPr/>
          </p:nvSpPr>
          <p:spPr>
            <a:xfrm>
              <a:off x="4208631" y="1530000"/>
              <a:ext cx="576064" cy="57606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直角三角形 75">
              <a:extLst>
                <a:ext uri="{FF2B5EF4-FFF2-40B4-BE49-F238E27FC236}">
                  <a16:creationId xmlns:a16="http://schemas.microsoft.com/office/drawing/2014/main" id="{B35D60B3-DF9D-4A07-8A7D-851CEF3A9F05}"/>
                </a:ext>
              </a:extLst>
            </p:cNvPr>
            <p:cNvSpPr/>
            <p:nvPr/>
          </p:nvSpPr>
          <p:spPr>
            <a:xfrm>
              <a:off x="4784695" y="1532991"/>
              <a:ext cx="1008112" cy="1008112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直角三角形 76">
              <a:extLst>
                <a:ext uri="{FF2B5EF4-FFF2-40B4-BE49-F238E27FC236}">
                  <a16:creationId xmlns:a16="http://schemas.microsoft.com/office/drawing/2014/main" id="{801CB9D9-2714-43DB-A36E-88EB3DC1DF91}"/>
                </a:ext>
              </a:extLst>
            </p:cNvPr>
            <p:cNvSpPr/>
            <p:nvPr/>
          </p:nvSpPr>
          <p:spPr>
            <a:xfrm flipH="1">
              <a:off x="3196329" y="1532991"/>
              <a:ext cx="1008112" cy="1008112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直角三角形 77">
              <a:extLst>
                <a:ext uri="{FF2B5EF4-FFF2-40B4-BE49-F238E27FC236}">
                  <a16:creationId xmlns:a16="http://schemas.microsoft.com/office/drawing/2014/main" id="{2628F1D2-BC2F-4FC8-946D-BECE688A7B3C}"/>
                </a:ext>
              </a:extLst>
            </p:cNvPr>
            <p:cNvSpPr/>
            <p:nvPr/>
          </p:nvSpPr>
          <p:spPr>
            <a:xfrm rot="5400000">
              <a:off x="5288807" y="2545618"/>
              <a:ext cx="504000" cy="504000"/>
            </a:xfrm>
            <a:prstGeom prst="rtTriangl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直角三角形 78">
              <a:extLst>
                <a:ext uri="{FF2B5EF4-FFF2-40B4-BE49-F238E27FC236}">
                  <a16:creationId xmlns:a16="http://schemas.microsoft.com/office/drawing/2014/main" id="{8ACD048A-99D5-4A6A-B011-D6E0910652AD}"/>
                </a:ext>
              </a:extLst>
            </p:cNvPr>
            <p:cNvSpPr/>
            <p:nvPr/>
          </p:nvSpPr>
          <p:spPr>
            <a:xfrm rot="8100000">
              <a:off x="5441196" y="2691335"/>
              <a:ext cx="720000" cy="720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直角三角形 79">
              <a:extLst>
                <a:ext uri="{FF2B5EF4-FFF2-40B4-BE49-F238E27FC236}">
                  <a16:creationId xmlns:a16="http://schemas.microsoft.com/office/drawing/2014/main" id="{0AFF4135-77A1-469B-85CA-ED44D722FBE1}"/>
                </a:ext>
              </a:extLst>
            </p:cNvPr>
            <p:cNvSpPr/>
            <p:nvPr/>
          </p:nvSpPr>
          <p:spPr>
            <a:xfrm rot="10800000" flipV="1">
              <a:off x="3210281" y="2539932"/>
              <a:ext cx="504000" cy="504000"/>
            </a:xfrm>
            <a:prstGeom prst="rt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平行四边形 80">
              <a:extLst>
                <a:ext uri="{FF2B5EF4-FFF2-40B4-BE49-F238E27FC236}">
                  <a16:creationId xmlns:a16="http://schemas.microsoft.com/office/drawing/2014/main" id="{89C0779E-CF84-43DF-9DD7-9F1C211A58AA}"/>
                </a:ext>
              </a:extLst>
            </p:cNvPr>
            <p:cNvSpPr/>
            <p:nvPr/>
          </p:nvSpPr>
          <p:spPr>
            <a:xfrm>
              <a:off x="2686489" y="2541103"/>
              <a:ext cx="1025697" cy="504000"/>
            </a:xfrm>
            <a:prstGeom prst="parallelogram">
              <a:avLst>
                <a:gd name="adj" fmla="val 101239"/>
              </a:avLst>
            </a:prstGeom>
            <a:solidFill>
              <a:schemeClr val="accent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7525E3C5-D300-45C0-B782-5791E469F7E6}"/>
              </a:ext>
            </a:extLst>
          </p:cNvPr>
          <p:cNvGrpSpPr/>
          <p:nvPr/>
        </p:nvGrpSpPr>
        <p:grpSpPr>
          <a:xfrm>
            <a:off x="5798444" y="1271038"/>
            <a:ext cx="2918163" cy="2229409"/>
            <a:chOff x="5815494" y="1027762"/>
            <a:chExt cx="2918163" cy="2229409"/>
          </a:xfrm>
        </p:grpSpPr>
        <p:sp>
          <p:nvSpPr>
            <p:cNvPr id="82" name="直角三角形 81">
              <a:extLst>
                <a:ext uri="{FF2B5EF4-FFF2-40B4-BE49-F238E27FC236}">
                  <a16:creationId xmlns:a16="http://schemas.microsoft.com/office/drawing/2014/main" id="{D7E9F2C1-0611-455A-B384-30253FD622C3}"/>
                </a:ext>
              </a:extLst>
            </p:cNvPr>
            <p:cNvSpPr/>
            <p:nvPr/>
          </p:nvSpPr>
          <p:spPr>
            <a:xfrm flipV="1">
              <a:off x="6623027" y="2129423"/>
              <a:ext cx="1008112" cy="1008112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直角三角形 83">
              <a:extLst>
                <a:ext uri="{FF2B5EF4-FFF2-40B4-BE49-F238E27FC236}">
                  <a16:creationId xmlns:a16="http://schemas.microsoft.com/office/drawing/2014/main" id="{D581A42B-7CE9-4BB1-88AA-049C275B61FF}"/>
                </a:ext>
              </a:extLst>
            </p:cNvPr>
            <p:cNvSpPr/>
            <p:nvPr/>
          </p:nvSpPr>
          <p:spPr>
            <a:xfrm flipH="1">
              <a:off x="7139782" y="1625951"/>
              <a:ext cx="1008112" cy="1008112"/>
            </a:xfrm>
            <a:prstGeom prst="rt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直角三角形 84">
              <a:extLst>
                <a:ext uri="{FF2B5EF4-FFF2-40B4-BE49-F238E27FC236}">
                  <a16:creationId xmlns:a16="http://schemas.microsoft.com/office/drawing/2014/main" id="{796A66B0-AA58-4260-90C7-4AD1BFE2E073}"/>
                </a:ext>
              </a:extLst>
            </p:cNvPr>
            <p:cNvSpPr/>
            <p:nvPr/>
          </p:nvSpPr>
          <p:spPr>
            <a:xfrm rot="5400000" flipV="1">
              <a:off x="7636125" y="1144247"/>
              <a:ext cx="504000" cy="504000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CFD5B4F0-025F-44E6-8C73-57362E8BEB9A}"/>
                </a:ext>
              </a:extLst>
            </p:cNvPr>
            <p:cNvSpPr/>
            <p:nvPr/>
          </p:nvSpPr>
          <p:spPr>
            <a:xfrm rot="-2700000">
              <a:off x="8257571" y="1389928"/>
              <a:ext cx="476086" cy="4752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直角三角形 88">
              <a:extLst>
                <a:ext uri="{FF2B5EF4-FFF2-40B4-BE49-F238E27FC236}">
                  <a16:creationId xmlns:a16="http://schemas.microsoft.com/office/drawing/2014/main" id="{3A2B6113-6FDD-41A0-A13D-1F8A360BED72}"/>
                </a:ext>
              </a:extLst>
            </p:cNvPr>
            <p:cNvSpPr/>
            <p:nvPr/>
          </p:nvSpPr>
          <p:spPr>
            <a:xfrm rot="8100000" flipV="1">
              <a:off x="7888125" y="1027762"/>
              <a:ext cx="504000" cy="504000"/>
            </a:xfrm>
            <a:prstGeom prst="rtTriangl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90" name="直角三角形 89">
              <a:extLst>
                <a:ext uri="{FF2B5EF4-FFF2-40B4-BE49-F238E27FC236}">
                  <a16:creationId xmlns:a16="http://schemas.microsoft.com/office/drawing/2014/main" id="{DFD9C7FB-A4C3-416A-8E00-7E6DEDCEAE58}"/>
                </a:ext>
              </a:extLst>
            </p:cNvPr>
            <p:cNvSpPr/>
            <p:nvPr/>
          </p:nvSpPr>
          <p:spPr>
            <a:xfrm rot="5400000" flipV="1">
              <a:off x="7538054" y="2647331"/>
              <a:ext cx="609840" cy="609840"/>
            </a:xfrm>
            <a:prstGeom prst="rtTriangl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平行四边形 91">
              <a:extLst>
                <a:ext uri="{FF2B5EF4-FFF2-40B4-BE49-F238E27FC236}">
                  <a16:creationId xmlns:a16="http://schemas.microsoft.com/office/drawing/2014/main" id="{D3FB6EA4-D1BA-4484-92C0-DCCFE1FCF526}"/>
                </a:ext>
              </a:extLst>
            </p:cNvPr>
            <p:cNvSpPr/>
            <p:nvPr/>
          </p:nvSpPr>
          <p:spPr>
            <a:xfrm flipH="1">
              <a:off x="5815494" y="1611802"/>
              <a:ext cx="1338686" cy="504000"/>
            </a:xfrm>
            <a:prstGeom prst="parallelogram">
              <a:avLst>
                <a:gd name="adj" fmla="val 59743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AFB063D9-53AA-45D8-96D7-D28F54A31A00}"/>
              </a:ext>
            </a:extLst>
          </p:cNvPr>
          <p:cNvGrpSpPr/>
          <p:nvPr/>
        </p:nvGrpSpPr>
        <p:grpSpPr>
          <a:xfrm>
            <a:off x="1115616" y="3998466"/>
            <a:ext cx="5752257" cy="542366"/>
            <a:chOff x="1115616" y="3755190"/>
            <a:chExt cx="5752257" cy="542366"/>
          </a:xfrm>
        </p:grpSpPr>
        <p:sp>
          <p:nvSpPr>
            <p:cNvPr id="96" name="对话气泡: 圆角矩形 95">
              <a:extLst>
                <a:ext uri="{FF2B5EF4-FFF2-40B4-BE49-F238E27FC236}">
                  <a16:creationId xmlns:a16="http://schemas.microsoft.com/office/drawing/2014/main" id="{173BE816-45C4-4F29-8D4F-4EB7B320D3E5}"/>
                </a:ext>
              </a:extLst>
            </p:cNvPr>
            <p:cNvSpPr/>
            <p:nvPr/>
          </p:nvSpPr>
          <p:spPr>
            <a:xfrm>
              <a:off x="1115616" y="3755190"/>
              <a:ext cx="5752257" cy="542366"/>
            </a:xfrm>
            <a:prstGeom prst="wedgeRoundRectCallout">
              <a:avLst>
                <a:gd name="adj1" fmla="val -2836"/>
                <a:gd name="adj2" fmla="val -115374"/>
                <a:gd name="adj3" fmla="val 16667"/>
              </a:avLst>
            </a:prstGeom>
            <a:no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01DD30BD-9B5C-4C82-A269-D354ED528CA6}"/>
                </a:ext>
              </a:extLst>
            </p:cNvPr>
            <p:cNvSpPr txBox="1"/>
            <p:nvPr/>
          </p:nvSpPr>
          <p:spPr>
            <a:xfrm>
              <a:off x="1276682" y="3794526"/>
              <a:ext cx="550741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这里面有我们学过的哪些平面图形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文本框 116">
            <a:extLst>
              <a:ext uri="{FF2B5EF4-FFF2-40B4-BE49-F238E27FC236}">
                <a16:creationId xmlns:a16="http://schemas.microsoft.com/office/drawing/2014/main" id="{B9C65F89-EB25-418D-B84F-3FFA56C3C497}"/>
              </a:ext>
            </a:extLst>
          </p:cNvPr>
          <p:cNvSpPr txBox="1"/>
          <p:nvPr/>
        </p:nvSpPr>
        <p:spPr>
          <a:xfrm>
            <a:off x="4469154" y="3129313"/>
            <a:ext cx="2945532" cy="10009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长方形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长长方方的，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条边都是直直的。</a:t>
            </a: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B78DB595-9ED5-4460-8EFC-A8E6E2136C88}"/>
              </a:ext>
            </a:extLst>
          </p:cNvPr>
          <p:cNvSpPr txBox="1"/>
          <p:nvPr/>
        </p:nvSpPr>
        <p:spPr>
          <a:xfrm>
            <a:off x="4469154" y="3129313"/>
            <a:ext cx="2945532" cy="10009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正方形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四四方方的，每条边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一样长的。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F858388B-0B10-4F22-A5E5-5F040CD09835}"/>
              </a:ext>
            </a:extLst>
          </p:cNvPr>
          <p:cNvSpPr txBox="1"/>
          <p:nvPr/>
        </p:nvSpPr>
        <p:spPr>
          <a:xfrm>
            <a:off x="4469154" y="3369379"/>
            <a:ext cx="3373639" cy="5208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条直直的边。</a:t>
            </a: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2CD86967-1B27-4F71-BFC2-07F8B0AEFA86}"/>
              </a:ext>
            </a:extLst>
          </p:cNvPr>
          <p:cNvSpPr txBox="1"/>
          <p:nvPr/>
        </p:nvSpPr>
        <p:spPr>
          <a:xfrm>
            <a:off x="4469154" y="3369379"/>
            <a:ext cx="2808312" cy="5208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围成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圆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的线是曲线。</a:t>
            </a:r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507F43F1-0462-4302-9B0D-2D202F25F99C}"/>
              </a:ext>
            </a:extLst>
          </p:cNvPr>
          <p:cNvSpPr txBox="1"/>
          <p:nvPr/>
        </p:nvSpPr>
        <p:spPr>
          <a:xfrm>
            <a:off x="4469154" y="3129313"/>
            <a:ext cx="3991410" cy="10009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平行四边形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条边都是直直的，其中一组对边是倾斜的。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86111" y="141166"/>
            <a:ext cx="4967616" cy="702392"/>
            <a:chOff x="186111" y="141166"/>
            <a:chExt cx="4710557" cy="70239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4710557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61036" y="141166"/>
              <a:ext cx="4535632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二、师生合作，复习整理</a:t>
              </a:r>
            </a:p>
          </p:txBody>
        </p:sp>
      </p:grpSp>
      <p:sp>
        <p:nvSpPr>
          <p:cNvPr id="74" name="矩形 73">
            <a:extLst>
              <a:ext uri="{FF2B5EF4-FFF2-40B4-BE49-F238E27FC236}">
                <a16:creationId xmlns:a16="http://schemas.microsoft.com/office/drawing/2014/main" id="{AE76548E-0F1D-4F32-AAFC-325DB5D31B90}"/>
              </a:ext>
            </a:extLst>
          </p:cNvPr>
          <p:cNvSpPr/>
          <p:nvPr/>
        </p:nvSpPr>
        <p:spPr>
          <a:xfrm>
            <a:off x="464010" y="1519788"/>
            <a:ext cx="1844717" cy="95842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75C38315-4AA2-40FE-B499-36D8D942ECB6}"/>
              </a:ext>
            </a:extLst>
          </p:cNvPr>
          <p:cNvSpPr/>
          <p:nvPr/>
        </p:nvSpPr>
        <p:spPr>
          <a:xfrm>
            <a:off x="2550271" y="1519788"/>
            <a:ext cx="958427" cy="95842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等腰三角形 79">
            <a:extLst>
              <a:ext uri="{FF2B5EF4-FFF2-40B4-BE49-F238E27FC236}">
                <a16:creationId xmlns:a16="http://schemas.microsoft.com/office/drawing/2014/main" id="{51C38E8E-61A7-41D5-9EC1-E39EA83259BC}"/>
              </a:ext>
            </a:extLst>
          </p:cNvPr>
          <p:cNvSpPr/>
          <p:nvPr/>
        </p:nvSpPr>
        <p:spPr>
          <a:xfrm>
            <a:off x="3750242" y="1414180"/>
            <a:ext cx="1356784" cy="1169642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id="{45B5E4FA-EFBC-4C3F-A84B-550452129878}"/>
              </a:ext>
            </a:extLst>
          </p:cNvPr>
          <p:cNvSpPr/>
          <p:nvPr/>
        </p:nvSpPr>
        <p:spPr>
          <a:xfrm>
            <a:off x="5348570" y="1414180"/>
            <a:ext cx="1169642" cy="116964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平行四边形 85">
            <a:extLst>
              <a:ext uri="{FF2B5EF4-FFF2-40B4-BE49-F238E27FC236}">
                <a16:creationId xmlns:a16="http://schemas.microsoft.com/office/drawing/2014/main" id="{F21E36E4-9789-4FB3-9BD2-87D7BFB49237}"/>
              </a:ext>
            </a:extLst>
          </p:cNvPr>
          <p:cNvSpPr/>
          <p:nvPr/>
        </p:nvSpPr>
        <p:spPr>
          <a:xfrm>
            <a:off x="6759757" y="1406307"/>
            <a:ext cx="1576567" cy="1185389"/>
          </a:xfrm>
          <a:prstGeom prst="parallelogram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1FA025E-554D-4CD5-8D65-96508549C1CF}"/>
              </a:ext>
            </a:extLst>
          </p:cNvPr>
          <p:cNvGrpSpPr/>
          <p:nvPr/>
        </p:nvGrpSpPr>
        <p:grpSpPr>
          <a:xfrm>
            <a:off x="611560" y="2571750"/>
            <a:ext cx="3657328" cy="2116150"/>
            <a:chOff x="611560" y="2571750"/>
            <a:chExt cx="3657328" cy="211615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5D23B7B1-C280-47D7-878D-A30444B82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11560" y="2571750"/>
              <a:ext cx="1067235" cy="2116150"/>
            </a:xfrm>
            <a:prstGeom prst="rect">
              <a:avLst/>
            </a:prstGeom>
          </p:spPr>
        </p:pic>
        <p:sp>
          <p:nvSpPr>
            <p:cNvPr id="93" name="对话气泡: 圆角矩形 92">
              <a:extLst>
                <a:ext uri="{FF2B5EF4-FFF2-40B4-BE49-F238E27FC236}">
                  <a16:creationId xmlns:a16="http://schemas.microsoft.com/office/drawing/2014/main" id="{308600D1-1909-44E4-B52B-4F1E9436BDC4}"/>
                </a:ext>
              </a:extLst>
            </p:cNvPr>
            <p:cNvSpPr/>
            <p:nvPr/>
          </p:nvSpPr>
          <p:spPr>
            <a:xfrm>
              <a:off x="1890166" y="3099639"/>
              <a:ext cx="2367617" cy="797284"/>
            </a:xfrm>
            <a:prstGeom prst="wedgeRoundRectCallout">
              <a:avLst>
                <a:gd name="adj1" fmla="val -57697"/>
                <a:gd name="adj2" fmla="val -42846"/>
                <a:gd name="adj3" fmla="val 16667"/>
              </a:avLst>
            </a:prstGeom>
            <a:solidFill>
              <a:schemeClr val="bg1"/>
            </a:solidFill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FD7103DE-3BFC-422E-A7A6-E987728E5831}"/>
                </a:ext>
              </a:extLst>
            </p:cNvPr>
            <p:cNvSpPr txBox="1"/>
            <p:nvPr/>
          </p:nvSpPr>
          <p:spPr>
            <a:xfrm>
              <a:off x="1901271" y="3065926"/>
              <a:ext cx="23676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你知道上面平面图形的名称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7" name="文本框 96">
            <a:extLst>
              <a:ext uri="{FF2B5EF4-FFF2-40B4-BE49-F238E27FC236}">
                <a16:creationId xmlns:a16="http://schemas.microsoft.com/office/drawing/2014/main" id="{DF4973E1-1FBA-45DF-A2D8-A151AD880743}"/>
              </a:ext>
            </a:extLst>
          </p:cNvPr>
          <p:cNvSpPr txBox="1"/>
          <p:nvPr/>
        </p:nvSpPr>
        <p:spPr>
          <a:xfrm>
            <a:off x="803804" y="859568"/>
            <a:ext cx="1385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长方形</a:t>
            </a: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BF45554B-ADC3-41FD-8945-E675C26DF696}"/>
              </a:ext>
            </a:extLst>
          </p:cNvPr>
          <p:cNvSpPr txBox="1"/>
          <p:nvPr/>
        </p:nvSpPr>
        <p:spPr>
          <a:xfrm>
            <a:off x="2419159" y="859568"/>
            <a:ext cx="1385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正方形</a:t>
            </a: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954C41AB-81C7-42E4-87F5-BBFD8BA340C5}"/>
              </a:ext>
            </a:extLst>
          </p:cNvPr>
          <p:cNvSpPr txBox="1"/>
          <p:nvPr/>
        </p:nvSpPr>
        <p:spPr>
          <a:xfrm>
            <a:off x="3796344" y="851708"/>
            <a:ext cx="1385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三角形</a:t>
            </a: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68ADA426-864B-4437-9F18-02920773E728}"/>
              </a:ext>
            </a:extLst>
          </p:cNvPr>
          <p:cNvSpPr txBox="1"/>
          <p:nvPr/>
        </p:nvSpPr>
        <p:spPr>
          <a:xfrm>
            <a:off x="5632313" y="859568"/>
            <a:ext cx="619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圆</a:t>
            </a: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58F93DD2-3AF7-4D09-802A-A4CCCB403959}"/>
              </a:ext>
            </a:extLst>
          </p:cNvPr>
          <p:cNvSpPr txBox="1"/>
          <p:nvPr/>
        </p:nvSpPr>
        <p:spPr>
          <a:xfrm>
            <a:off x="6757429" y="892408"/>
            <a:ext cx="2131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平行四边形</a:t>
            </a:r>
          </a:p>
        </p:txBody>
      </p: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C2407370-0009-4141-856B-8B3F327AEB75}"/>
              </a:ext>
            </a:extLst>
          </p:cNvPr>
          <p:cNvGrpSpPr/>
          <p:nvPr/>
        </p:nvGrpSpPr>
        <p:grpSpPr>
          <a:xfrm>
            <a:off x="611560" y="2571728"/>
            <a:ext cx="3657328" cy="2116150"/>
            <a:chOff x="611560" y="2571750"/>
            <a:chExt cx="3657328" cy="2116150"/>
          </a:xfrm>
        </p:grpSpPr>
        <p:pic>
          <p:nvPicPr>
            <p:cNvPr id="112" name="图片 111">
              <a:extLst>
                <a:ext uri="{FF2B5EF4-FFF2-40B4-BE49-F238E27FC236}">
                  <a16:creationId xmlns:a16="http://schemas.microsoft.com/office/drawing/2014/main" id="{6A1A0F35-4994-4F55-BE19-2F282EA63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11560" y="2571750"/>
              <a:ext cx="1067235" cy="2116150"/>
            </a:xfrm>
            <a:prstGeom prst="rect">
              <a:avLst/>
            </a:prstGeom>
          </p:spPr>
        </p:pic>
        <p:sp>
          <p:nvSpPr>
            <p:cNvPr id="113" name="对话气泡: 圆角矩形 112">
              <a:extLst>
                <a:ext uri="{FF2B5EF4-FFF2-40B4-BE49-F238E27FC236}">
                  <a16:creationId xmlns:a16="http://schemas.microsoft.com/office/drawing/2014/main" id="{E71240B5-3944-41FB-A1BB-CC98941502AF}"/>
                </a:ext>
              </a:extLst>
            </p:cNvPr>
            <p:cNvSpPr/>
            <p:nvPr/>
          </p:nvSpPr>
          <p:spPr>
            <a:xfrm>
              <a:off x="1890166" y="3099639"/>
              <a:ext cx="2367617" cy="797284"/>
            </a:xfrm>
            <a:prstGeom prst="wedgeRoundRectCallout">
              <a:avLst>
                <a:gd name="adj1" fmla="val -57697"/>
                <a:gd name="adj2" fmla="val -42846"/>
                <a:gd name="adj3" fmla="val 16667"/>
              </a:avLst>
            </a:prstGeom>
            <a:solidFill>
              <a:schemeClr val="bg1"/>
            </a:solidFill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C4CAAF12-315D-4BF4-A1A3-6628938D55FE}"/>
                </a:ext>
              </a:extLst>
            </p:cNvPr>
            <p:cNvSpPr txBox="1"/>
            <p:nvPr/>
          </p:nvSpPr>
          <p:spPr>
            <a:xfrm>
              <a:off x="1901271" y="3065926"/>
              <a:ext cx="23676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你是怎样分辨这些图形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15" name="矩形 114">
            <a:extLst>
              <a:ext uri="{FF2B5EF4-FFF2-40B4-BE49-F238E27FC236}">
                <a16:creationId xmlns:a16="http://schemas.microsoft.com/office/drawing/2014/main" id="{BB5E282A-C455-41C3-86B0-2581A5C3809B}"/>
              </a:ext>
            </a:extLst>
          </p:cNvPr>
          <p:cNvSpPr/>
          <p:nvPr/>
        </p:nvSpPr>
        <p:spPr>
          <a:xfrm>
            <a:off x="464010" y="1517107"/>
            <a:ext cx="1844717" cy="9584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E5FA7CA2-7910-418D-BFEA-8C9A3EE9900F}"/>
              </a:ext>
            </a:extLst>
          </p:cNvPr>
          <p:cNvSpPr/>
          <p:nvPr/>
        </p:nvSpPr>
        <p:spPr>
          <a:xfrm>
            <a:off x="2550270" y="1524976"/>
            <a:ext cx="958427" cy="9584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等腰三角形 120">
            <a:extLst>
              <a:ext uri="{FF2B5EF4-FFF2-40B4-BE49-F238E27FC236}">
                <a16:creationId xmlns:a16="http://schemas.microsoft.com/office/drawing/2014/main" id="{6E31DCC2-99E5-42F7-9FE0-6EEB59602C57}"/>
              </a:ext>
            </a:extLst>
          </p:cNvPr>
          <p:cNvSpPr/>
          <p:nvPr/>
        </p:nvSpPr>
        <p:spPr>
          <a:xfrm>
            <a:off x="3750242" y="1414180"/>
            <a:ext cx="1356784" cy="1169642"/>
          </a:xfrm>
          <a:prstGeom prst="triangl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>
            <a:extLst>
              <a:ext uri="{FF2B5EF4-FFF2-40B4-BE49-F238E27FC236}">
                <a16:creationId xmlns:a16="http://schemas.microsoft.com/office/drawing/2014/main" id="{00DF19A2-BDB8-450B-BBF1-4B80946843CB}"/>
              </a:ext>
            </a:extLst>
          </p:cNvPr>
          <p:cNvSpPr/>
          <p:nvPr/>
        </p:nvSpPr>
        <p:spPr>
          <a:xfrm>
            <a:off x="5346286" y="1414586"/>
            <a:ext cx="1169642" cy="11696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平行四边形 123">
            <a:extLst>
              <a:ext uri="{FF2B5EF4-FFF2-40B4-BE49-F238E27FC236}">
                <a16:creationId xmlns:a16="http://schemas.microsoft.com/office/drawing/2014/main" id="{4C2FE0B9-82F5-44A0-84A8-5C3DDE320C12}"/>
              </a:ext>
            </a:extLst>
          </p:cNvPr>
          <p:cNvSpPr/>
          <p:nvPr/>
        </p:nvSpPr>
        <p:spPr>
          <a:xfrm>
            <a:off x="6759757" y="1406307"/>
            <a:ext cx="1576567" cy="1185389"/>
          </a:xfrm>
          <a:prstGeom prst="parallelogram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7" grpId="1" animBg="1"/>
      <p:bldP spid="119" grpId="0" animBg="1"/>
      <p:bldP spid="119" grpId="1" animBg="1"/>
      <p:bldP spid="120" grpId="0" animBg="1"/>
      <p:bldP spid="120" grpId="1" animBg="1"/>
      <p:bldP spid="123" grpId="0" animBg="1"/>
      <p:bldP spid="123" grpId="1" animBg="1"/>
      <p:bldP spid="125" grpId="0" animBg="1"/>
      <p:bldP spid="97" grpId="0"/>
      <p:bldP spid="100" grpId="0"/>
      <p:bldP spid="103" grpId="0"/>
      <p:bldP spid="106" grpId="0"/>
      <p:bldP spid="109" grpId="0"/>
      <p:bldP spid="115" grpId="0" animBg="1"/>
      <p:bldP spid="115" grpId="1" animBg="1"/>
      <p:bldP spid="118" grpId="0" animBg="1"/>
      <p:bldP spid="118" grpId="1" animBg="1"/>
      <p:bldP spid="121" grpId="0" animBg="1"/>
      <p:bldP spid="121" grpId="1" animBg="1"/>
      <p:bldP spid="122" grpId="0" animBg="1"/>
      <p:bldP spid="122" grpId="1" animBg="1"/>
      <p:bldP spid="1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DB1B7BF-3680-4A69-BD00-E7990963D2E9}"/>
              </a:ext>
            </a:extLst>
          </p:cNvPr>
          <p:cNvGrpSpPr/>
          <p:nvPr/>
        </p:nvGrpSpPr>
        <p:grpSpPr>
          <a:xfrm>
            <a:off x="467544" y="699542"/>
            <a:ext cx="3674866" cy="2116150"/>
            <a:chOff x="611560" y="2571750"/>
            <a:chExt cx="3674866" cy="211615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74ECEF14-7C60-46B3-B826-CAF0E5957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11560" y="2571750"/>
              <a:ext cx="1067235" cy="2116150"/>
            </a:xfrm>
            <a:prstGeom prst="rect">
              <a:avLst/>
            </a:prstGeom>
          </p:spPr>
        </p:pic>
        <p:sp>
          <p:nvSpPr>
            <p:cNvPr id="4" name="对话气泡: 圆角矩形 3">
              <a:extLst>
                <a:ext uri="{FF2B5EF4-FFF2-40B4-BE49-F238E27FC236}">
                  <a16:creationId xmlns:a16="http://schemas.microsoft.com/office/drawing/2014/main" id="{F3D389A1-C11A-4519-91F1-1C71556E6F92}"/>
                </a:ext>
              </a:extLst>
            </p:cNvPr>
            <p:cNvSpPr/>
            <p:nvPr/>
          </p:nvSpPr>
          <p:spPr>
            <a:xfrm>
              <a:off x="1907704" y="2859782"/>
              <a:ext cx="2367617" cy="1128295"/>
            </a:xfrm>
            <a:prstGeom prst="wedgeRoundRectCallout">
              <a:avLst>
                <a:gd name="adj1" fmla="val -57697"/>
                <a:gd name="adj2" fmla="val -42846"/>
                <a:gd name="adj3" fmla="val 16667"/>
              </a:avLst>
            </a:prstGeom>
            <a:solidFill>
              <a:schemeClr val="bg1"/>
            </a:solidFill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F4876382-794A-490D-AB73-127BE68D03F4}"/>
                </a:ext>
              </a:extLst>
            </p:cNvPr>
            <p:cNvSpPr txBox="1"/>
            <p:nvPr/>
          </p:nvSpPr>
          <p:spPr>
            <a:xfrm>
              <a:off x="1918809" y="2826070"/>
              <a:ext cx="236761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</a:t>
              </a:r>
              <a:r>
                <a:rPr lang="en-US" altLang="zh-CN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个同样的三角形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可以拼出什么图形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0E0406AA-5ECD-4F6C-9DA0-D7BA5058F405}"/>
              </a:ext>
            </a:extLst>
          </p:cNvPr>
          <p:cNvSpPr/>
          <p:nvPr/>
        </p:nvSpPr>
        <p:spPr>
          <a:xfrm>
            <a:off x="4617720" y="1569720"/>
            <a:ext cx="1714500" cy="701040"/>
          </a:xfrm>
          <a:custGeom>
            <a:avLst/>
            <a:gdLst>
              <a:gd name="connsiteX0" fmla="*/ 1120140 w 1714500"/>
              <a:gd name="connsiteY0" fmla="*/ 0 h 701040"/>
              <a:gd name="connsiteX1" fmla="*/ 0 w 1714500"/>
              <a:gd name="connsiteY1" fmla="*/ 701040 h 701040"/>
              <a:gd name="connsiteX2" fmla="*/ 1714500 w 1714500"/>
              <a:gd name="connsiteY2" fmla="*/ 701040 h 701040"/>
              <a:gd name="connsiteX3" fmla="*/ 1120140 w 1714500"/>
              <a:gd name="connsiteY3" fmla="*/ 0 h 70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500" h="701040">
                <a:moveTo>
                  <a:pt x="1120140" y="0"/>
                </a:moveTo>
                <a:lnTo>
                  <a:pt x="0" y="701040"/>
                </a:lnTo>
                <a:lnTo>
                  <a:pt x="1714500" y="701040"/>
                </a:lnTo>
                <a:lnTo>
                  <a:pt x="112014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2B0888B4-C084-43FD-878A-D335AA4CC42C}"/>
              </a:ext>
            </a:extLst>
          </p:cNvPr>
          <p:cNvSpPr/>
          <p:nvPr/>
        </p:nvSpPr>
        <p:spPr>
          <a:xfrm>
            <a:off x="6511957" y="1569720"/>
            <a:ext cx="1714500" cy="701040"/>
          </a:xfrm>
          <a:custGeom>
            <a:avLst/>
            <a:gdLst>
              <a:gd name="connsiteX0" fmla="*/ 1120140 w 1714500"/>
              <a:gd name="connsiteY0" fmla="*/ 0 h 701040"/>
              <a:gd name="connsiteX1" fmla="*/ 0 w 1714500"/>
              <a:gd name="connsiteY1" fmla="*/ 701040 h 701040"/>
              <a:gd name="connsiteX2" fmla="*/ 1714500 w 1714500"/>
              <a:gd name="connsiteY2" fmla="*/ 701040 h 701040"/>
              <a:gd name="connsiteX3" fmla="*/ 1120140 w 1714500"/>
              <a:gd name="connsiteY3" fmla="*/ 0 h 70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500" h="701040">
                <a:moveTo>
                  <a:pt x="1120140" y="0"/>
                </a:moveTo>
                <a:lnTo>
                  <a:pt x="0" y="701040"/>
                </a:lnTo>
                <a:lnTo>
                  <a:pt x="1714500" y="701040"/>
                </a:lnTo>
                <a:lnTo>
                  <a:pt x="112014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A53A9D10-EA78-46F5-97D5-C1B2BCAFA5AF}"/>
              </a:ext>
            </a:extLst>
          </p:cNvPr>
          <p:cNvGrpSpPr/>
          <p:nvPr/>
        </p:nvGrpSpPr>
        <p:grpSpPr>
          <a:xfrm>
            <a:off x="2483768" y="3001756"/>
            <a:ext cx="2839566" cy="703060"/>
            <a:chOff x="2627784" y="3284526"/>
            <a:chExt cx="2839566" cy="703060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0D771571-514F-4F09-BDF3-1C6C4EDFE0EA}"/>
                </a:ext>
              </a:extLst>
            </p:cNvPr>
            <p:cNvSpPr/>
            <p:nvPr/>
          </p:nvSpPr>
          <p:spPr>
            <a:xfrm>
              <a:off x="2627784" y="3284526"/>
              <a:ext cx="1714500" cy="701040"/>
            </a:xfrm>
            <a:custGeom>
              <a:avLst/>
              <a:gdLst>
                <a:gd name="connsiteX0" fmla="*/ 1120140 w 1714500"/>
                <a:gd name="connsiteY0" fmla="*/ 0 h 701040"/>
                <a:gd name="connsiteX1" fmla="*/ 0 w 1714500"/>
                <a:gd name="connsiteY1" fmla="*/ 701040 h 701040"/>
                <a:gd name="connsiteX2" fmla="*/ 1714500 w 1714500"/>
                <a:gd name="connsiteY2" fmla="*/ 701040 h 701040"/>
                <a:gd name="connsiteX3" fmla="*/ 1120140 w 1714500"/>
                <a:gd name="connsiteY3" fmla="*/ 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0" h="701040">
                  <a:moveTo>
                    <a:pt x="1120140" y="0"/>
                  </a:moveTo>
                  <a:lnTo>
                    <a:pt x="0" y="701040"/>
                  </a:lnTo>
                  <a:lnTo>
                    <a:pt x="1714500" y="701040"/>
                  </a:lnTo>
                  <a:lnTo>
                    <a:pt x="112014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3B3E431E-58C5-4245-A2A3-EFB6E81221E5}"/>
                </a:ext>
              </a:extLst>
            </p:cNvPr>
            <p:cNvSpPr/>
            <p:nvPr/>
          </p:nvSpPr>
          <p:spPr>
            <a:xfrm flipH="1" flipV="1">
              <a:off x="3752850" y="3286546"/>
              <a:ext cx="1714500" cy="701040"/>
            </a:xfrm>
            <a:custGeom>
              <a:avLst/>
              <a:gdLst>
                <a:gd name="connsiteX0" fmla="*/ 1120140 w 1714500"/>
                <a:gd name="connsiteY0" fmla="*/ 0 h 701040"/>
                <a:gd name="connsiteX1" fmla="*/ 0 w 1714500"/>
                <a:gd name="connsiteY1" fmla="*/ 701040 h 701040"/>
                <a:gd name="connsiteX2" fmla="*/ 1714500 w 1714500"/>
                <a:gd name="connsiteY2" fmla="*/ 701040 h 701040"/>
                <a:gd name="connsiteX3" fmla="*/ 1120140 w 1714500"/>
                <a:gd name="connsiteY3" fmla="*/ 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0" h="701040">
                  <a:moveTo>
                    <a:pt x="1120140" y="0"/>
                  </a:moveTo>
                  <a:lnTo>
                    <a:pt x="0" y="701040"/>
                  </a:lnTo>
                  <a:lnTo>
                    <a:pt x="1714500" y="701040"/>
                  </a:lnTo>
                  <a:lnTo>
                    <a:pt x="112014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8034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DB1B7BF-3680-4A69-BD00-E7990963D2E9}"/>
              </a:ext>
            </a:extLst>
          </p:cNvPr>
          <p:cNvGrpSpPr/>
          <p:nvPr/>
        </p:nvGrpSpPr>
        <p:grpSpPr>
          <a:xfrm>
            <a:off x="467544" y="699542"/>
            <a:ext cx="3674866" cy="2116150"/>
            <a:chOff x="611560" y="2571750"/>
            <a:chExt cx="3674866" cy="211615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74ECEF14-7C60-46B3-B826-CAF0E5957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11560" y="2571750"/>
              <a:ext cx="1067235" cy="2116150"/>
            </a:xfrm>
            <a:prstGeom prst="rect">
              <a:avLst/>
            </a:prstGeom>
          </p:spPr>
        </p:pic>
        <p:sp>
          <p:nvSpPr>
            <p:cNvPr id="4" name="对话气泡: 圆角矩形 3">
              <a:extLst>
                <a:ext uri="{FF2B5EF4-FFF2-40B4-BE49-F238E27FC236}">
                  <a16:creationId xmlns:a16="http://schemas.microsoft.com/office/drawing/2014/main" id="{F3D389A1-C11A-4519-91F1-1C71556E6F92}"/>
                </a:ext>
              </a:extLst>
            </p:cNvPr>
            <p:cNvSpPr/>
            <p:nvPr/>
          </p:nvSpPr>
          <p:spPr>
            <a:xfrm>
              <a:off x="1907704" y="2859782"/>
              <a:ext cx="2367617" cy="1128295"/>
            </a:xfrm>
            <a:prstGeom prst="wedgeRoundRectCallout">
              <a:avLst>
                <a:gd name="adj1" fmla="val -57697"/>
                <a:gd name="adj2" fmla="val -42846"/>
                <a:gd name="adj3" fmla="val 16667"/>
              </a:avLst>
            </a:prstGeom>
            <a:solidFill>
              <a:schemeClr val="bg1"/>
            </a:solidFill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F4876382-794A-490D-AB73-127BE68D03F4}"/>
                </a:ext>
              </a:extLst>
            </p:cNvPr>
            <p:cNvSpPr txBox="1"/>
            <p:nvPr/>
          </p:nvSpPr>
          <p:spPr>
            <a:xfrm>
              <a:off x="1918809" y="2826070"/>
              <a:ext cx="236761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</a:t>
              </a:r>
              <a:r>
                <a:rPr lang="en-US" altLang="zh-CN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个同样的正方形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可以拼出什么图形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D92C6F0A-1645-4910-9DA0-2652149CFFDF}"/>
              </a:ext>
            </a:extLst>
          </p:cNvPr>
          <p:cNvSpPr/>
          <p:nvPr/>
        </p:nvSpPr>
        <p:spPr>
          <a:xfrm>
            <a:off x="4788024" y="1347614"/>
            <a:ext cx="576064" cy="576064"/>
          </a:xfrm>
          <a:prstGeom prst="rect">
            <a:avLst/>
          </a:prstGeom>
          <a:solidFill>
            <a:srgbClr val="FFCCFF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02B545C-0C62-4D24-81C0-039CECCC9EA7}"/>
              </a:ext>
            </a:extLst>
          </p:cNvPr>
          <p:cNvSpPr/>
          <p:nvPr/>
        </p:nvSpPr>
        <p:spPr>
          <a:xfrm>
            <a:off x="5721670" y="1347614"/>
            <a:ext cx="576064" cy="576064"/>
          </a:xfrm>
          <a:prstGeom prst="rect">
            <a:avLst/>
          </a:prstGeom>
          <a:solidFill>
            <a:srgbClr val="FFCCFF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4C954CF-F789-4D7B-8218-B3A2EDBB6DE3}"/>
              </a:ext>
            </a:extLst>
          </p:cNvPr>
          <p:cNvSpPr/>
          <p:nvPr/>
        </p:nvSpPr>
        <p:spPr>
          <a:xfrm>
            <a:off x="6645218" y="1347614"/>
            <a:ext cx="576064" cy="576064"/>
          </a:xfrm>
          <a:prstGeom prst="rect">
            <a:avLst/>
          </a:prstGeom>
          <a:solidFill>
            <a:srgbClr val="FFCCFF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21B9C8D-1416-405B-BF65-35BE4E8D8DA4}"/>
              </a:ext>
            </a:extLst>
          </p:cNvPr>
          <p:cNvSpPr/>
          <p:nvPr/>
        </p:nvSpPr>
        <p:spPr>
          <a:xfrm>
            <a:off x="7452320" y="1347614"/>
            <a:ext cx="576064" cy="576064"/>
          </a:xfrm>
          <a:prstGeom prst="rect">
            <a:avLst/>
          </a:prstGeom>
          <a:solidFill>
            <a:srgbClr val="FFCCFF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342585E-A975-4EEC-8D33-DDD51069A239}"/>
              </a:ext>
            </a:extLst>
          </p:cNvPr>
          <p:cNvGrpSpPr/>
          <p:nvPr/>
        </p:nvGrpSpPr>
        <p:grpSpPr>
          <a:xfrm>
            <a:off x="2051720" y="2920123"/>
            <a:ext cx="1152128" cy="1151736"/>
            <a:chOff x="2054178" y="2873741"/>
            <a:chExt cx="1152128" cy="1151736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5E2FDE6-02BD-4E3B-BE4F-1F1B5AE064FF}"/>
                </a:ext>
              </a:extLst>
            </p:cNvPr>
            <p:cNvSpPr/>
            <p:nvPr/>
          </p:nvSpPr>
          <p:spPr>
            <a:xfrm>
              <a:off x="2054178" y="2873741"/>
              <a:ext cx="576064" cy="576064"/>
            </a:xfrm>
            <a:prstGeom prst="rect">
              <a:avLst/>
            </a:prstGeom>
            <a:solidFill>
              <a:srgbClr val="FFCCFF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EB2BDEF6-EE8D-483E-B261-42CC7E47CAE5}"/>
                </a:ext>
              </a:extLst>
            </p:cNvPr>
            <p:cNvSpPr/>
            <p:nvPr/>
          </p:nvSpPr>
          <p:spPr>
            <a:xfrm>
              <a:off x="2630242" y="2873741"/>
              <a:ext cx="576064" cy="576064"/>
            </a:xfrm>
            <a:prstGeom prst="rect">
              <a:avLst/>
            </a:prstGeom>
            <a:solidFill>
              <a:srgbClr val="FFCCFF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7586645-9767-458B-B698-2A2B99B804C1}"/>
                </a:ext>
              </a:extLst>
            </p:cNvPr>
            <p:cNvSpPr/>
            <p:nvPr/>
          </p:nvSpPr>
          <p:spPr>
            <a:xfrm>
              <a:off x="2054178" y="3449413"/>
              <a:ext cx="576064" cy="576064"/>
            </a:xfrm>
            <a:prstGeom prst="rect">
              <a:avLst/>
            </a:prstGeom>
            <a:solidFill>
              <a:srgbClr val="FFCCFF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90BAD89-BEAA-4F00-81F4-A978D581FAEA}"/>
                </a:ext>
              </a:extLst>
            </p:cNvPr>
            <p:cNvSpPr/>
            <p:nvPr/>
          </p:nvSpPr>
          <p:spPr>
            <a:xfrm>
              <a:off x="2630242" y="3449413"/>
              <a:ext cx="576064" cy="576064"/>
            </a:xfrm>
            <a:prstGeom prst="rect">
              <a:avLst/>
            </a:prstGeom>
            <a:solidFill>
              <a:srgbClr val="FFCCFF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F577ED6-5B4E-4FAC-9BA0-FF6F7D3684C1}"/>
              </a:ext>
            </a:extLst>
          </p:cNvPr>
          <p:cNvGrpSpPr/>
          <p:nvPr/>
        </p:nvGrpSpPr>
        <p:grpSpPr>
          <a:xfrm>
            <a:off x="4334498" y="3495991"/>
            <a:ext cx="2310720" cy="576064"/>
            <a:chOff x="4569542" y="3579862"/>
            <a:chExt cx="2310720" cy="576064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9B6E5DB-33C4-44DE-B200-81C86875FFB1}"/>
                </a:ext>
              </a:extLst>
            </p:cNvPr>
            <p:cNvSpPr/>
            <p:nvPr/>
          </p:nvSpPr>
          <p:spPr>
            <a:xfrm>
              <a:off x="4569542" y="3579862"/>
              <a:ext cx="576064" cy="576064"/>
            </a:xfrm>
            <a:prstGeom prst="rect">
              <a:avLst/>
            </a:prstGeom>
            <a:solidFill>
              <a:srgbClr val="FFCCFF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5799DA4-F250-43CA-8A79-AC53EAD867BC}"/>
                </a:ext>
              </a:extLst>
            </p:cNvPr>
            <p:cNvSpPr/>
            <p:nvPr/>
          </p:nvSpPr>
          <p:spPr>
            <a:xfrm>
              <a:off x="5145606" y="3579862"/>
              <a:ext cx="576064" cy="576064"/>
            </a:xfrm>
            <a:prstGeom prst="rect">
              <a:avLst/>
            </a:prstGeom>
            <a:solidFill>
              <a:srgbClr val="FFCCFF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712F3FB0-1B4B-4908-876F-0D91729AC4BE}"/>
                </a:ext>
              </a:extLst>
            </p:cNvPr>
            <p:cNvSpPr/>
            <p:nvPr/>
          </p:nvSpPr>
          <p:spPr>
            <a:xfrm>
              <a:off x="5728134" y="3579862"/>
              <a:ext cx="576064" cy="576064"/>
            </a:xfrm>
            <a:prstGeom prst="rect">
              <a:avLst/>
            </a:prstGeom>
            <a:solidFill>
              <a:srgbClr val="FFCCFF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0571AA4-7B28-4686-980F-5871C2E503CA}"/>
                </a:ext>
              </a:extLst>
            </p:cNvPr>
            <p:cNvSpPr/>
            <p:nvPr/>
          </p:nvSpPr>
          <p:spPr>
            <a:xfrm>
              <a:off x="6304198" y="3579862"/>
              <a:ext cx="576064" cy="576064"/>
            </a:xfrm>
            <a:prstGeom prst="rect">
              <a:avLst/>
            </a:prstGeom>
            <a:solidFill>
              <a:srgbClr val="FFCCFF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800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DB1B7BF-3680-4A69-BD00-E7990963D2E9}"/>
              </a:ext>
            </a:extLst>
          </p:cNvPr>
          <p:cNvGrpSpPr/>
          <p:nvPr/>
        </p:nvGrpSpPr>
        <p:grpSpPr>
          <a:xfrm>
            <a:off x="467544" y="699542"/>
            <a:ext cx="3674866" cy="2116150"/>
            <a:chOff x="611560" y="2571750"/>
            <a:chExt cx="3674866" cy="211615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74ECEF14-7C60-46B3-B826-CAF0E5957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11560" y="2571750"/>
              <a:ext cx="1067235" cy="2116150"/>
            </a:xfrm>
            <a:prstGeom prst="rect">
              <a:avLst/>
            </a:prstGeom>
          </p:spPr>
        </p:pic>
        <p:sp>
          <p:nvSpPr>
            <p:cNvPr id="4" name="对话气泡: 圆角矩形 3">
              <a:extLst>
                <a:ext uri="{FF2B5EF4-FFF2-40B4-BE49-F238E27FC236}">
                  <a16:creationId xmlns:a16="http://schemas.microsoft.com/office/drawing/2014/main" id="{F3D389A1-C11A-4519-91F1-1C71556E6F92}"/>
                </a:ext>
              </a:extLst>
            </p:cNvPr>
            <p:cNvSpPr/>
            <p:nvPr/>
          </p:nvSpPr>
          <p:spPr>
            <a:xfrm>
              <a:off x="1907704" y="2859782"/>
              <a:ext cx="2367617" cy="1128295"/>
            </a:xfrm>
            <a:prstGeom prst="wedgeRoundRectCallout">
              <a:avLst>
                <a:gd name="adj1" fmla="val -57697"/>
                <a:gd name="adj2" fmla="val -42846"/>
                <a:gd name="adj3" fmla="val 16667"/>
              </a:avLst>
            </a:prstGeom>
            <a:solidFill>
              <a:schemeClr val="bg1"/>
            </a:solidFill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F4876382-794A-490D-AB73-127BE68D03F4}"/>
                </a:ext>
              </a:extLst>
            </p:cNvPr>
            <p:cNvSpPr txBox="1"/>
            <p:nvPr/>
          </p:nvSpPr>
          <p:spPr>
            <a:xfrm>
              <a:off x="1918809" y="2826070"/>
              <a:ext cx="236761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你能用学过的图形拼出一个有趣的图案吗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FD245857-0CDB-444E-BF58-C7CBAE507CA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27984" y="1156171"/>
            <a:ext cx="2496254" cy="331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97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86111" y="157176"/>
            <a:ext cx="5105046" cy="686382"/>
            <a:chOff x="186111" y="157176"/>
            <a:chExt cx="4820310" cy="686382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4820310" cy="686382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327754" y="174460"/>
              <a:ext cx="4678667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三、应用所学，解决问题</a:t>
              </a:r>
            </a:p>
          </p:txBody>
        </p:sp>
      </p:grpSp>
      <p:sp>
        <p:nvSpPr>
          <p:cNvPr id="19" name="TextBox 1">
            <a:extLst>
              <a:ext uri="{FF2B5EF4-FFF2-40B4-BE49-F238E27FC236}">
                <a16:creationId xmlns:a16="http://schemas.microsoft.com/office/drawing/2014/main" id="{269CA613-4B52-45C0-8C2F-4FFA4DB75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951653"/>
            <a:ext cx="31686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看图回答问题。</a:t>
            </a:r>
          </a:p>
        </p:txBody>
      </p:sp>
      <p:sp>
        <p:nvSpPr>
          <p:cNvPr id="20" name="文本框 4">
            <a:extLst>
              <a:ext uri="{FF2B5EF4-FFF2-40B4-BE49-F238E27FC236}">
                <a16:creationId xmlns:a16="http://schemas.microsoft.com/office/drawing/2014/main" id="{6EAB9D98-DD5B-4892-BEB5-D80A768FD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5457" y="1091150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P89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ED10AF3-3B8A-4EFA-8CCE-15A665C3C4C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1616356"/>
            <a:ext cx="7557025" cy="1910786"/>
          </a:xfrm>
          <a:prstGeom prst="rect">
            <a:avLst/>
          </a:prstGeom>
        </p:spPr>
      </p:pic>
      <p:sp>
        <p:nvSpPr>
          <p:cNvPr id="22" name="TextBox 1">
            <a:extLst>
              <a:ext uri="{FF2B5EF4-FFF2-40B4-BE49-F238E27FC236}">
                <a16:creationId xmlns:a16="http://schemas.microsoft.com/office/drawing/2014/main" id="{5CADD96B-5D0C-45B7-9542-C0B74F63A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485" y="3390628"/>
            <a:ext cx="7557025" cy="122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）图中有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个长方形，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个圆，</a:t>
            </a:r>
            <a:endParaRPr lang="en-US" altLang="zh-CN" sz="30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个平行四边形。图中一共有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个图形。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TextBox 4">
            <a:extLst>
              <a:ext uri="{FF2B5EF4-FFF2-40B4-BE49-F238E27FC236}">
                <a16:creationId xmlns:a16="http://schemas.microsoft.com/office/drawing/2014/main" id="{03A4E905-452C-4A9D-A140-753EC4E9281F}"/>
              </a:ext>
            </a:extLst>
          </p:cNvPr>
          <p:cNvSpPr txBox="1"/>
          <p:nvPr/>
        </p:nvSpPr>
        <p:spPr>
          <a:xfrm>
            <a:off x="3177945" y="3457208"/>
            <a:ext cx="6477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DAFC6F04-DEA5-4C54-AB58-CDFC8E303F84}"/>
              </a:ext>
            </a:extLst>
          </p:cNvPr>
          <p:cNvSpPr txBox="1"/>
          <p:nvPr/>
        </p:nvSpPr>
        <p:spPr>
          <a:xfrm>
            <a:off x="5886252" y="3492175"/>
            <a:ext cx="6477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6C6FB9A3-796C-4365-8E20-51138A9EBCCE}"/>
              </a:ext>
            </a:extLst>
          </p:cNvPr>
          <p:cNvSpPr txBox="1"/>
          <p:nvPr/>
        </p:nvSpPr>
        <p:spPr>
          <a:xfrm>
            <a:off x="1082163" y="4046854"/>
            <a:ext cx="2792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TextBox 4">
            <a:extLst>
              <a:ext uri="{FF2B5EF4-FFF2-40B4-BE49-F238E27FC236}">
                <a16:creationId xmlns:a16="http://schemas.microsoft.com/office/drawing/2014/main" id="{127205B1-8C1F-4869-AEBA-B6687D263976}"/>
              </a:ext>
            </a:extLst>
          </p:cNvPr>
          <p:cNvSpPr txBox="1"/>
          <p:nvPr/>
        </p:nvSpPr>
        <p:spPr>
          <a:xfrm>
            <a:off x="6264044" y="4033946"/>
            <a:ext cx="6476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D80741C-8A9C-49F7-B8A2-EE6EDB6C73B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7" y="339502"/>
            <a:ext cx="7557025" cy="1910786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C8075020-4C91-4754-A95F-D977050DD3E7}"/>
              </a:ext>
            </a:extLst>
          </p:cNvPr>
          <p:cNvGrpSpPr/>
          <p:nvPr/>
        </p:nvGrpSpPr>
        <p:grpSpPr>
          <a:xfrm>
            <a:off x="793484" y="2057111"/>
            <a:ext cx="7557025" cy="1284756"/>
            <a:chOff x="793484" y="2057111"/>
            <a:chExt cx="7557025" cy="1284756"/>
          </a:xfrm>
        </p:grpSpPr>
        <p:sp>
          <p:nvSpPr>
            <p:cNvPr id="3" name="TextBox 1">
              <a:extLst>
                <a:ext uri="{FF2B5EF4-FFF2-40B4-BE49-F238E27FC236}">
                  <a16:creationId xmlns:a16="http://schemas.microsoft.com/office/drawing/2014/main" id="{C80004BC-1500-40AD-86AF-5B67C0B846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484" y="2113774"/>
              <a:ext cx="7557025" cy="1228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0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30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0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）小明想摆 </a:t>
              </a:r>
              <a:r>
                <a:rPr lang="en-US" altLang="zh-CN" sz="30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 </a:t>
              </a:r>
              <a:r>
                <a:rPr lang="zh-CN" altLang="en-US" sz="30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                        。他原来有 </a:t>
              </a:r>
              <a:r>
                <a:rPr lang="en-US" altLang="zh-CN" sz="30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 </a:t>
              </a:r>
              <a:r>
                <a:rPr lang="zh-CN" altLang="en-US" sz="30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     ，还需要几个     </a:t>
              </a:r>
              <a:r>
                <a:rPr lang="en-US" altLang="zh-CN" sz="30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F83618AD-51F8-4A34-84BD-9A3E8B1EE8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6989" r="54764" b="18946"/>
            <a:stretch/>
          </p:blipFill>
          <p:spPr>
            <a:xfrm>
              <a:off x="4121951" y="2057111"/>
              <a:ext cx="2334867" cy="836102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5A3CD8C0-B7CE-47EC-B7F8-DA412D808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46499" y="2910322"/>
              <a:ext cx="435520" cy="371674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95A4CA8-CDA5-42EE-9F45-F2AF1FB24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62984" y="2910322"/>
              <a:ext cx="435520" cy="371674"/>
            </a:xfrm>
            <a:prstGeom prst="rect">
              <a:avLst/>
            </a:prstGeom>
          </p:spPr>
        </p:pic>
      </p:grpSp>
      <p:sp>
        <p:nvSpPr>
          <p:cNvPr id="10" name="TextBox 5">
            <a:extLst>
              <a:ext uri="{FF2B5EF4-FFF2-40B4-BE49-F238E27FC236}">
                <a16:creationId xmlns:a16="http://schemas.microsoft.com/office/drawing/2014/main" id="{C41BBD45-3E24-4826-93B4-3710D2E0A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5759" y="3501340"/>
            <a:ext cx="2198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4+4+4+4=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9332523A-1ED5-4284-9C7A-39FC8326B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361" y="3501340"/>
            <a:ext cx="6555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FCE23587-0E71-4ACA-A784-1C5804DCE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8224" y="3501340"/>
            <a:ext cx="9361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2CA6912D-7BD4-477E-820F-0AD5CC9A7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7199" y="4104243"/>
            <a:ext cx="2198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586025D0-2F53-45E4-A8EF-FE97F7893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7795" y="4093666"/>
            <a:ext cx="2880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358A695D-5B94-4100-BE7D-4045E0D5E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816" y="4093666"/>
            <a:ext cx="9361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5D4ED32-7F32-8BFF-CB18-7FF5803E2DDB}"/>
              </a:ext>
            </a:extLst>
          </p:cNvPr>
          <p:cNvGrpSpPr/>
          <p:nvPr/>
        </p:nvGrpSpPr>
        <p:grpSpPr>
          <a:xfrm>
            <a:off x="4560038" y="4093666"/>
            <a:ext cx="3612362" cy="523220"/>
            <a:chOff x="4560038" y="4093666"/>
            <a:chExt cx="3612362" cy="523220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A399106-5A18-E43E-8207-5823AA7E18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038" y="4093666"/>
              <a:ext cx="361236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答：还需要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      。</a:t>
              </a: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3C842B4D-70AA-C899-1DA8-91BC377F9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11281" y="4180016"/>
              <a:ext cx="435520" cy="3716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425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D80741C-8A9C-49F7-B8A2-EE6EDB6C73B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7" y="339502"/>
            <a:ext cx="7557025" cy="1910786"/>
          </a:xfrm>
          <a:prstGeom prst="rect">
            <a:avLst/>
          </a:prstGeom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C80004BC-1500-40AD-86AF-5B67C0B84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484" y="2113774"/>
            <a:ext cx="7557025" cy="62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）请你尝试提出其他数学问题并解答。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10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2B70C0-2100-44B8-B714-A3435B0E9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951653"/>
            <a:ext cx="46085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用“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---------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”分一分。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A868D45-DE31-4B86-95BE-A6209B0AD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283718"/>
            <a:ext cx="4384078" cy="1696075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8675CDEF-55AF-49AE-B4E5-A06C151BB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537966"/>
            <a:ext cx="57606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）分别分成两个相同的图形。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7FB887F-64A6-4EBA-A071-BC55A790E80D}"/>
              </a:ext>
            </a:extLst>
          </p:cNvPr>
          <p:cNvCxnSpPr>
            <a:cxnSpLocks/>
          </p:cNvCxnSpPr>
          <p:nvPr/>
        </p:nvCxnSpPr>
        <p:spPr>
          <a:xfrm>
            <a:off x="2699792" y="2283718"/>
            <a:ext cx="0" cy="1696075"/>
          </a:xfrm>
          <a:prstGeom prst="line">
            <a:avLst/>
          </a:prstGeom>
          <a:ln w="317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B4CD8C09-458B-4810-ACF1-8406823CFB15}"/>
              </a:ext>
            </a:extLst>
          </p:cNvPr>
          <p:cNvCxnSpPr>
            <a:cxnSpLocks/>
          </p:cNvCxnSpPr>
          <p:nvPr/>
        </p:nvCxnSpPr>
        <p:spPr>
          <a:xfrm>
            <a:off x="4499992" y="2283718"/>
            <a:ext cx="1719782" cy="1696075"/>
          </a:xfrm>
          <a:prstGeom prst="line">
            <a:avLst/>
          </a:prstGeom>
          <a:ln w="317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62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2B70C0-2100-44B8-B714-A3435B0E9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951653"/>
            <a:ext cx="46085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用“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---------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”分一分。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8675CDEF-55AF-49AE-B4E5-A06C151BB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537966"/>
            <a:ext cx="633670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分别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分成四个相同的图形。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5E4F338-CA0A-4C6B-B8F5-E64DCDF98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276975"/>
            <a:ext cx="6074031" cy="1549123"/>
          </a:xfrm>
          <a:prstGeom prst="rect">
            <a:avLst/>
          </a:prstGeo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C3DA9930-4B0F-4545-A777-9A11EB4B4A9E}"/>
              </a:ext>
            </a:extLst>
          </p:cNvPr>
          <p:cNvCxnSpPr>
            <a:cxnSpLocks/>
          </p:cNvCxnSpPr>
          <p:nvPr/>
        </p:nvCxnSpPr>
        <p:spPr>
          <a:xfrm>
            <a:off x="3059832" y="2276975"/>
            <a:ext cx="0" cy="1549123"/>
          </a:xfrm>
          <a:prstGeom prst="line">
            <a:avLst/>
          </a:prstGeom>
          <a:ln w="317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604BECED-1559-42BC-97CB-E2C3FFADD68B}"/>
              </a:ext>
            </a:extLst>
          </p:cNvPr>
          <p:cNvCxnSpPr>
            <a:cxnSpLocks/>
          </p:cNvCxnSpPr>
          <p:nvPr/>
        </p:nvCxnSpPr>
        <p:spPr>
          <a:xfrm>
            <a:off x="5292080" y="2276975"/>
            <a:ext cx="2524860" cy="1518911"/>
          </a:xfrm>
          <a:prstGeom prst="line">
            <a:avLst/>
          </a:prstGeom>
          <a:ln w="317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9DE9EF2-B602-4A27-9EBF-65B08E4E62EC}"/>
              </a:ext>
            </a:extLst>
          </p:cNvPr>
          <p:cNvCxnSpPr>
            <a:cxnSpLocks/>
          </p:cNvCxnSpPr>
          <p:nvPr/>
        </p:nvCxnSpPr>
        <p:spPr>
          <a:xfrm flipH="1">
            <a:off x="5292080" y="2276975"/>
            <a:ext cx="2524860" cy="1518911"/>
          </a:xfrm>
          <a:prstGeom prst="line">
            <a:avLst/>
          </a:prstGeom>
          <a:ln w="317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386FDE6-0C71-4DC8-B24B-12BF718F2EE6}"/>
              </a:ext>
            </a:extLst>
          </p:cNvPr>
          <p:cNvCxnSpPr>
            <a:cxnSpLocks/>
          </p:cNvCxnSpPr>
          <p:nvPr/>
        </p:nvCxnSpPr>
        <p:spPr>
          <a:xfrm flipH="1">
            <a:off x="1763688" y="3051537"/>
            <a:ext cx="2520280" cy="0"/>
          </a:xfrm>
          <a:prstGeom prst="line">
            <a:avLst/>
          </a:prstGeom>
          <a:ln w="317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05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2B70C0-2100-44B8-B714-A3435B0E9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951653"/>
            <a:ext cx="46085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用“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---------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”分一分。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8675CDEF-55AF-49AE-B4E5-A06C151BB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537966"/>
            <a:ext cx="705678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）分成一个三角形和一个平行四边形。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BE26AC9-2465-4C62-AB02-FAF3067B6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541" y="2369657"/>
            <a:ext cx="4202837" cy="1858947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B75ACE4-2D3A-4403-9D00-68B5F33EC857}"/>
              </a:ext>
            </a:extLst>
          </p:cNvPr>
          <p:cNvCxnSpPr>
            <a:cxnSpLocks/>
          </p:cNvCxnSpPr>
          <p:nvPr/>
        </p:nvCxnSpPr>
        <p:spPr>
          <a:xfrm>
            <a:off x="2110541" y="2941950"/>
            <a:ext cx="2965515" cy="0"/>
          </a:xfrm>
          <a:prstGeom prst="line">
            <a:avLst/>
          </a:prstGeom>
          <a:ln w="317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64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1341A0AE-5D43-2F4C-DE93-98D767972328}"/>
              </a:ext>
            </a:extLst>
          </p:cNvPr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7CAFAA-4272-FE3D-D281-F53E0AC98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B931F17-DB7D-3416-471F-281C3A7CB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A6DF03D-956C-06C8-FDDD-3126B723F326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四、课堂小结</a:t>
              </a:r>
            </a:p>
          </p:txBody>
        </p:sp>
      </p:grpSp>
      <p:sp>
        <p:nvSpPr>
          <p:cNvPr id="12" name="矩形 2">
            <a:extLst>
              <a:ext uri="{FF2B5EF4-FFF2-40B4-BE49-F238E27FC236}">
                <a16:creationId xmlns:a16="http://schemas.microsoft.com/office/drawing/2014/main" id="{7880239D-2387-4C02-9A3C-4FB56837B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910" y="1059582"/>
            <a:ext cx="355725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图形的认识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529C564-5842-4C94-AE38-68C23A30B848}"/>
              </a:ext>
            </a:extLst>
          </p:cNvPr>
          <p:cNvGrpSpPr/>
          <p:nvPr/>
        </p:nvGrpSpPr>
        <p:grpSpPr>
          <a:xfrm>
            <a:off x="757868" y="2017752"/>
            <a:ext cx="1385963" cy="1562110"/>
            <a:chOff x="757868" y="2017752"/>
            <a:chExt cx="1385963" cy="1562110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84E71B58-956C-46A3-BE1E-B53A3C000414}"/>
                </a:ext>
              </a:extLst>
            </p:cNvPr>
            <p:cNvSpPr txBox="1"/>
            <p:nvPr/>
          </p:nvSpPr>
          <p:spPr>
            <a:xfrm>
              <a:off x="757868" y="2017752"/>
              <a:ext cx="138596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长方形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3083A8F-9D15-41C7-AA77-3839C110D63E}"/>
                </a:ext>
              </a:extLst>
            </p:cNvPr>
            <p:cNvSpPr/>
            <p:nvPr/>
          </p:nvSpPr>
          <p:spPr>
            <a:xfrm>
              <a:off x="757868" y="2859782"/>
              <a:ext cx="1385963" cy="72008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EE77E7B-A1ED-459C-9FE3-A214C8B18171}"/>
              </a:ext>
            </a:extLst>
          </p:cNvPr>
          <p:cNvGrpSpPr/>
          <p:nvPr/>
        </p:nvGrpSpPr>
        <p:grpSpPr>
          <a:xfrm>
            <a:off x="2389142" y="2017752"/>
            <a:ext cx="1385963" cy="1562110"/>
            <a:chOff x="2389142" y="2017752"/>
            <a:chExt cx="1385963" cy="1562110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9EC8102-BE64-445A-91ED-12DB2B5EC094}"/>
                </a:ext>
              </a:extLst>
            </p:cNvPr>
            <p:cNvSpPr txBox="1"/>
            <p:nvPr/>
          </p:nvSpPr>
          <p:spPr>
            <a:xfrm>
              <a:off x="2389142" y="2017752"/>
              <a:ext cx="138596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正方形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CB57FB4-C393-4957-9EC3-B0B1ACF2C46F}"/>
                </a:ext>
              </a:extLst>
            </p:cNvPr>
            <p:cNvSpPr/>
            <p:nvPr/>
          </p:nvSpPr>
          <p:spPr>
            <a:xfrm>
              <a:off x="2700749" y="2859782"/>
              <a:ext cx="720080" cy="72008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74AAB5D-0B92-4B69-92C6-406F921E4FAC}"/>
              </a:ext>
            </a:extLst>
          </p:cNvPr>
          <p:cNvGrpSpPr/>
          <p:nvPr/>
        </p:nvGrpSpPr>
        <p:grpSpPr>
          <a:xfrm>
            <a:off x="4020416" y="2017752"/>
            <a:ext cx="1385963" cy="1562110"/>
            <a:chOff x="4020416" y="2017752"/>
            <a:chExt cx="1385963" cy="156211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A3AFC2A-9294-4243-81F6-BEF58C253C12}"/>
                </a:ext>
              </a:extLst>
            </p:cNvPr>
            <p:cNvSpPr txBox="1"/>
            <p:nvPr/>
          </p:nvSpPr>
          <p:spPr>
            <a:xfrm>
              <a:off x="4020416" y="2017752"/>
              <a:ext cx="138596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三角形</a:t>
              </a:r>
            </a:p>
          </p:txBody>
        </p:sp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59EADCD6-6870-47EA-8576-BBD7A46C1FA2}"/>
                </a:ext>
              </a:extLst>
            </p:cNvPr>
            <p:cNvSpPr/>
            <p:nvPr/>
          </p:nvSpPr>
          <p:spPr>
            <a:xfrm>
              <a:off x="4211960" y="2701093"/>
              <a:ext cx="1019372" cy="878769"/>
            </a:xfrm>
            <a:prstGeom prst="triangl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01B6240-0B9E-4607-8AAE-1B66D9B0AF5D}"/>
              </a:ext>
            </a:extLst>
          </p:cNvPr>
          <p:cNvGrpSpPr/>
          <p:nvPr/>
        </p:nvGrpSpPr>
        <p:grpSpPr>
          <a:xfrm>
            <a:off x="5559784" y="2017752"/>
            <a:ext cx="878769" cy="1596834"/>
            <a:chOff x="5559784" y="2017752"/>
            <a:chExt cx="878769" cy="1596834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6D9598E-AC76-436A-8473-B626526F9F87}"/>
                </a:ext>
              </a:extLst>
            </p:cNvPr>
            <p:cNvSpPr txBox="1"/>
            <p:nvPr/>
          </p:nvSpPr>
          <p:spPr>
            <a:xfrm>
              <a:off x="5651690" y="2017752"/>
              <a:ext cx="61921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圆</a:t>
              </a: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DB37C996-D6BC-4F8B-ABD3-489094273358}"/>
                </a:ext>
              </a:extLst>
            </p:cNvPr>
            <p:cNvSpPr/>
            <p:nvPr/>
          </p:nvSpPr>
          <p:spPr>
            <a:xfrm>
              <a:off x="5559784" y="2735817"/>
              <a:ext cx="878769" cy="87876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F98BE379-DCCE-410B-A6F4-F94A90721C74}"/>
              </a:ext>
            </a:extLst>
          </p:cNvPr>
          <p:cNvGrpSpPr/>
          <p:nvPr/>
        </p:nvGrpSpPr>
        <p:grpSpPr>
          <a:xfrm>
            <a:off x="6516216" y="2017752"/>
            <a:ext cx="2131382" cy="1562110"/>
            <a:chOff x="6516216" y="2017752"/>
            <a:chExt cx="2131382" cy="1562110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1C467FE-6A9D-4E1E-BDE2-ED790897F671}"/>
                </a:ext>
              </a:extLst>
            </p:cNvPr>
            <p:cNvSpPr txBox="1"/>
            <p:nvPr/>
          </p:nvSpPr>
          <p:spPr>
            <a:xfrm>
              <a:off x="6516216" y="2017752"/>
              <a:ext cx="213138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平行四边形</a:t>
              </a:r>
            </a:p>
          </p:txBody>
        </p:sp>
        <p:sp>
          <p:nvSpPr>
            <p:cNvPr id="17" name="平行四边形 16">
              <a:extLst>
                <a:ext uri="{FF2B5EF4-FFF2-40B4-BE49-F238E27FC236}">
                  <a16:creationId xmlns:a16="http://schemas.microsoft.com/office/drawing/2014/main" id="{DFE4F334-B17F-4A8C-B7BC-A08FAD42EDDC}"/>
                </a:ext>
              </a:extLst>
            </p:cNvPr>
            <p:cNvSpPr/>
            <p:nvPr/>
          </p:nvSpPr>
          <p:spPr>
            <a:xfrm>
              <a:off x="7020272" y="2689262"/>
              <a:ext cx="1184498" cy="890600"/>
            </a:xfrm>
            <a:prstGeom prst="parallelogram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0502704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rgbClr val="FF0000"/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333</Words>
  <Application>Microsoft Office PowerPoint</Application>
  <PresentationFormat>全屏显示(16:9)</PresentationFormat>
  <Paragraphs>55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等线</vt:lpstr>
      <vt:lpstr>黑体</vt:lpstr>
      <vt:lpstr>楷体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</cp:lastModifiedBy>
  <cp:revision>255</cp:revision>
  <dcterms:created xsi:type="dcterms:W3CDTF">2015-08-27T07:30:00Z</dcterms:created>
  <dcterms:modified xsi:type="dcterms:W3CDTF">2025-05-09T02:55:48Z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0A45F74E148D460483AAC7057F4BD097</vt:lpwstr>
  </property>
</Properties>
</file>