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9"/>
  </p:notesMasterIdLst>
  <p:sldIdLst>
    <p:sldId id="263" r:id="rId2"/>
    <p:sldId id="264" r:id="rId3"/>
    <p:sldId id="382" r:id="rId4"/>
    <p:sldId id="350" r:id="rId5"/>
    <p:sldId id="383" r:id="rId6"/>
    <p:sldId id="384" r:id="rId7"/>
    <p:sldId id="385" r:id="rId8"/>
    <p:sldId id="386" r:id="rId9"/>
    <p:sldId id="387" r:id="rId10"/>
    <p:sldId id="388" r:id="rId11"/>
    <p:sldId id="389" r:id="rId12"/>
    <p:sldId id="390" r:id="rId13"/>
    <p:sldId id="391" r:id="rId14"/>
    <p:sldId id="376" r:id="rId15"/>
    <p:sldId id="404" r:id="rId16"/>
  </p:sldIdLst>
  <p:sldSz cx="9144000" cy="5143500" type="screen16x9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32">
          <p15:clr>
            <a:srgbClr val="A4A3A4"/>
          </p15:clr>
        </p15:guide>
        <p15:guide id="2" orient="horz" pos="713">
          <p15:clr>
            <a:srgbClr val="A4A3A4"/>
          </p15:clr>
        </p15:guide>
        <p15:guide id="3" orient="horz" pos="2970">
          <p15:clr>
            <a:srgbClr val="A4A3A4"/>
          </p15:clr>
        </p15:guide>
        <p15:guide id="4" pos="158">
          <p15:clr>
            <a:srgbClr val="A4A3A4"/>
          </p15:clr>
        </p15:guide>
        <p15:guide id="5" pos="35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F7F7F"/>
    <a:srgbClr val="FFFFFF"/>
    <a:srgbClr val="F1F0F5"/>
    <a:srgbClr val="F2F2F2"/>
    <a:srgbClr val="CC3399"/>
    <a:srgbClr val="0000FF"/>
    <a:srgbClr val="1548EB"/>
    <a:srgbClr val="F29700"/>
    <a:srgbClr val="0000CC"/>
    <a:srgbClr val="F4970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470" autoAdjust="0"/>
    <p:restoredTop sz="96209" autoAdjust="0"/>
  </p:normalViewPr>
  <p:slideViewPr>
    <p:cSldViewPr>
      <p:cViewPr varScale="1">
        <p:scale>
          <a:sx n="85" d="100"/>
          <a:sy n="85" d="100"/>
        </p:scale>
        <p:origin x="102" y="1158"/>
      </p:cViewPr>
      <p:guideLst>
        <p:guide orient="horz" pos="1632"/>
        <p:guide orient="horz" pos="713"/>
        <p:guide orient="horz" pos="2970"/>
        <p:guide pos="158"/>
        <p:guide pos="35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96C4006-5F16-4DF0-B32E-F43F745AFE5E}" type="datetimeFigureOut">
              <a:rPr lang="zh-CN" altLang="en-US" smtClean="0"/>
              <a:t>2025/5/10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D270D31-C002-479B-894A-47AD5EC02CF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270D31-C002-479B-894A-47AD5EC02CF9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2.png"/><Relationship Id="rId4" Type="http://schemas.openxmlformats.org/officeDocument/2006/relationships/image" Target="../media/image4.png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11" descr="徽标&#10;&#10;低可信度描述已自动生成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59" t="3260" r="20266" b="60322"/>
          <a:stretch>
            <a:fillRect/>
          </a:stretch>
        </p:blipFill>
        <p:spPr>
          <a:xfrm>
            <a:off x="0" y="0"/>
            <a:ext cx="9144000" cy="51435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2" name="文本框 11"/>
          <p:cNvSpPr txBox="1"/>
          <p:nvPr userDrawn="1"/>
        </p:nvSpPr>
        <p:spPr>
          <a:xfrm rot="19800000">
            <a:off x="3707904" y="2387084"/>
            <a:ext cx="17281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pic>
        <p:nvPicPr>
          <p:cNvPr id="5" name="图片 7" descr="C:\Users\nk\Desktop\状元成才路.png状元成才路"/>
          <p:cNvPicPr>
            <a:picLocks noChangeAspect="1" noChangeArrowheads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8403590" y="64135"/>
            <a:ext cx="681990" cy="6692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11" descr="徽标&#10;&#10;低可信度描述已自动生成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59" t="3260" r="20266" b="60322"/>
          <a:stretch>
            <a:fillRect/>
          </a:stretch>
        </p:blipFill>
        <p:spPr>
          <a:xfrm>
            <a:off x="0" y="0"/>
            <a:ext cx="9144000" cy="51435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pic>
        <p:nvPicPr>
          <p:cNvPr id="4" name="图片 3"/>
          <p:cNvPicPr>
            <a:picLocks noChangeAspect="1"/>
          </p:cNvPicPr>
          <p:nvPr userDrawn="1"/>
        </p:nvPicPr>
        <p:blipFill>
          <a:blip r:embed="rId3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6" name="文本框 15"/>
          <p:cNvSpPr txBox="1"/>
          <p:nvPr userDrawn="1"/>
        </p:nvSpPr>
        <p:spPr>
          <a:xfrm rot="19800000">
            <a:off x="3707904" y="2387084"/>
            <a:ext cx="17281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>
                <a:solidFill>
                  <a:schemeClr val="bg1">
                    <a:lumMod val="8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pic>
        <p:nvPicPr>
          <p:cNvPr id="19" name="图片 18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855721">
            <a:off x="8079368" y="3949884"/>
            <a:ext cx="1255885" cy="1255885"/>
          </a:xfrm>
          <a:prstGeom prst="rect">
            <a:avLst/>
          </a:prstGeom>
        </p:spPr>
      </p:pic>
      <p:pic>
        <p:nvPicPr>
          <p:cNvPr id="5" name="图片 7" descr="C:\Users\nk\Desktop\状元成才路.png状元成才路"/>
          <p:cNvPicPr>
            <a:picLocks noChangeAspect="1" noChangeArrowheads="1"/>
          </p:cNvPicPr>
          <p:nvPr userDrawn="1"/>
        </p:nvPicPr>
        <p:blipFill>
          <a:blip r:embed="rId5"/>
          <a:srcRect/>
          <a:stretch>
            <a:fillRect/>
          </a:stretch>
        </p:blipFill>
        <p:spPr bwMode="auto">
          <a:xfrm>
            <a:off x="8403590" y="64135"/>
            <a:ext cx="681990" cy="6692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226" y="0"/>
            <a:ext cx="909955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0"/>
            <a:ext cx="0" cy="0"/>
          </a:xfrm>
        </p:spPr>
        <p:txBody>
          <a:bodyPr vert="horz" wrap="square" lIns="91440" tIns="45720" rIns="91440" bIns="45720" numCol="1" anchor="t" anchorCtr="0" compatLnSpc="1"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fld id="{706132C3-28DF-4685-8E4C-BC50E7B16C18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副标题 6"/>
          <p:cNvSpPr txBox="1">
            <a:spLocks noChangeArrowheads="1"/>
          </p:cNvSpPr>
          <p:nvPr/>
        </p:nvSpPr>
        <p:spPr bwMode="auto">
          <a:xfrm>
            <a:off x="180018" y="195486"/>
            <a:ext cx="1905584" cy="665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6858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 altLang="zh-CN" sz="2000" dirty="0">
                <a:latin typeface="Times New Roman" panose="02020603050405020304" pitchFamily="18" charset="0"/>
                <a:ea typeface="楷体_GB2312" panose="02010609030101010101" pitchFamily="49" charset="-122"/>
              </a:rPr>
              <a:t>R</a:t>
            </a:r>
            <a:r>
              <a:rPr lang="zh-CN" altLang="en-US" sz="2000" dirty="0">
                <a:latin typeface="宋体" panose="02010600030101010101" pitchFamily="2" charset="-122"/>
                <a:ea typeface="楷体_GB2312" panose="02010609030101010101" pitchFamily="49" charset="-122"/>
              </a:rPr>
              <a:t>·</a:t>
            </a:r>
            <a:r>
              <a:rPr lang="zh-CN" altLang="en-US" sz="2000" dirty="0">
                <a:latin typeface="楷体" panose="02010609060101010101" pitchFamily="49" charset="-122"/>
                <a:ea typeface="楷体" panose="02010609060101010101" pitchFamily="49" charset="-122"/>
              </a:rPr>
              <a:t>一年级下册</a:t>
            </a:r>
          </a:p>
        </p:txBody>
      </p:sp>
      <p:sp>
        <p:nvSpPr>
          <p:cNvPr id="14" name="标题 5"/>
          <p:cNvSpPr txBox="1">
            <a:spLocks noChangeArrowheads="1"/>
          </p:cNvSpPr>
          <p:nvPr/>
        </p:nvSpPr>
        <p:spPr bwMode="auto">
          <a:xfrm>
            <a:off x="1835696" y="2211710"/>
            <a:ext cx="5895392" cy="1400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>
              <a:lnSpc>
                <a:spcPct val="90000"/>
              </a:lnSpc>
            </a:pPr>
            <a:r>
              <a:rPr lang="zh-CN" altLang="en-US" sz="6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摆一摆，想一想</a:t>
            </a:r>
          </a:p>
        </p:txBody>
      </p:sp>
      <p:grpSp>
        <p:nvGrpSpPr>
          <p:cNvPr id="10" name="组合 9">
            <a:extLst>
              <a:ext uri="{FF2B5EF4-FFF2-40B4-BE49-F238E27FC236}">
                <a16:creationId xmlns:a16="http://schemas.microsoft.com/office/drawing/2014/main" id="{DF21BB33-F4ED-48B5-B109-210DF21DA6EC}"/>
              </a:ext>
            </a:extLst>
          </p:cNvPr>
          <p:cNvGrpSpPr/>
          <p:nvPr/>
        </p:nvGrpSpPr>
        <p:grpSpPr>
          <a:xfrm flipH="1">
            <a:off x="2627784" y="1046670"/>
            <a:ext cx="3755495" cy="1048129"/>
            <a:chOff x="-391788" y="1079644"/>
            <a:chExt cx="3755495" cy="1048129"/>
          </a:xfrm>
        </p:grpSpPr>
        <p:pic>
          <p:nvPicPr>
            <p:cNvPr id="11" name="14-1" descr="图标&#10;&#10;描述已自动生成">
              <a:extLst>
                <a:ext uri="{FF2B5EF4-FFF2-40B4-BE49-F238E27FC236}">
                  <a16:creationId xmlns:a16="http://schemas.microsoft.com/office/drawing/2014/main" id="{5B25E528-0813-48BC-8F74-9EDEB1413E7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3206" t="68826" r="60332" b="14051"/>
            <a:stretch>
              <a:fillRect/>
            </a:stretch>
          </p:blipFill>
          <p:spPr>
            <a:xfrm>
              <a:off x="2920580" y="1080050"/>
              <a:ext cx="443127" cy="1047722"/>
            </a:xfrm>
            <a:prstGeom prst="rect">
              <a:avLst/>
            </a:prstGeom>
          </p:spPr>
        </p:pic>
        <p:pic>
          <p:nvPicPr>
            <p:cNvPr id="12" name="14-1" descr="图标&#10;&#10;描述已自动生成">
              <a:extLst>
                <a:ext uri="{FF2B5EF4-FFF2-40B4-BE49-F238E27FC236}">
                  <a16:creationId xmlns:a16="http://schemas.microsoft.com/office/drawing/2014/main" id="{303BCCD0-0BE3-4F4E-958C-4E63EA7F541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056" t="68826" r="79394" b="14051"/>
            <a:stretch>
              <a:fillRect/>
            </a:stretch>
          </p:blipFill>
          <p:spPr>
            <a:xfrm>
              <a:off x="-391788" y="1080051"/>
              <a:ext cx="792088" cy="1047722"/>
            </a:xfrm>
            <a:prstGeom prst="rect">
              <a:avLst/>
            </a:prstGeom>
          </p:spPr>
        </p:pic>
        <p:pic>
          <p:nvPicPr>
            <p:cNvPr id="15" name="14-1" descr="图标&#10;&#10;描述已自动生成">
              <a:extLst>
                <a:ext uri="{FF2B5EF4-FFF2-40B4-BE49-F238E27FC236}">
                  <a16:creationId xmlns:a16="http://schemas.microsoft.com/office/drawing/2014/main" id="{81DBD081-BCBE-4AD9-B01E-0A3425536E7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9611" t="68826" r="68262" b="14051"/>
            <a:stretch>
              <a:fillRect/>
            </a:stretch>
          </p:blipFill>
          <p:spPr>
            <a:xfrm>
              <a:off x="397702" y="1079644"/>
              <a:ext cx="2522878" cy="1047722"/>
            </a:xfrm>
            <a:prstGeom prst="rect">
              <a:avLst/>
            </a:prstGeom>
          </p:spPr>
        </p:pic>
      </p:grpSp>
      <p:sp>
        <p:nvSpPr>
          <p:cNvPr id="16" name="标题 5">
            <a:extLst>
              <a:ext uri="{FF2B5EF4-FFF2-40B4-BE49-F238E27FC236}">
                <a16:creationId xmlns:a16="http://schemas.microsoft.com/office/drawing/2014/main" id="{59E4D028-1B10-40BB-B168-9794A1C23AF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74424" y="1122899"/>
            <a:ext cx="3488784" cy="7966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>
              <a:buFont typeface="Arial" panose="020B0604020202020204" pitchFamily="34" charset="0"/>
              <a:buNone/>
            </a:pP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100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以内数的认识</a:t>
            </a:r>
          </a:p>
        </p:txBody>
      </p:sp>
      <p:sp>
        <p:nvSpPr>
          <p:cNvPr id="17" name="椭圆 16">
            <a:extLst>
              <a:ext uri="{FF2B5EF4-FFF2-40B4-BE49-F238E27FC236}">
                <a16:creationId xmlns:a16="http://schemas.microsoft.com/office/drawing/2014/main" id="{F66B3805-7913-4372-8D1F-1C43D1590FA9}"/>
              </a:ext>
            </a:extLst>
          </p:cNvPr>
          <p:cNvSpPr/>
          <p:nvPr/>
        </p:nvSpPr>
        <p:spPr>
          <a:xfrm>
            <a:off x="1695783" y="1154343"/>
            <a:ext cx="733757" cy="733757"/>
          </a:xfrm>
          <a:prstGeom prst="ellipse">
            <a:avLst/>
          </a:prstGeom>
          <a:solidFill>
            <a:srgbClr val="3D80B5"/>
          </a:solidFill>
          <a:ln>
            <a:solidFill>
              <a:srgbClr val="3B7DAF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4700" b="1" dirty="0"/>
              <a:t>三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/>
          <p:cNvGrpSpPr/>
          <p:nvPr/>
        </p:nvGrpSpPr>
        <p:grpSpPr>
          <a:xfrm>
            <a:off x="385527" y="157176"/>
            <a:ext cx="5667291" cy="686382"/>
            <a:chOff x="385527" y="157176"/>
            <a:chExt cx="5667291" cy="686382"/>
          </a:xfrm>
        </p:grpSpPr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85527" y="157176"/>
              <a:ext cx="5283201" cy="686382"/>
            </a:xfrm>
            <a:prstGeom prst="rect">
              <a:avLst/>
            </a:prstGeom>
          </p:spPr>
        </p:pic>
        <p:sp>
          <p:nvSpPr>
            <p:cNvPr id="8" name="矩形 7"/>
            <p:cNvSpPr/>
            <p:nvPr/>
          </p:nvSpPr>
          <p:spPr>
            <a:xfrm>
              <a:off x="654072" y="186672"/>
              <a:ext cx="5398746" cy="584775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32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黑体" panose="02010609060101010101" pitchFamily="49" charset="-122"/>
                  <a:ea typeface="黑体" panose="02010609060101010101" pitchFamily="49" charset="-122"/>
                  <a:cs typeface="+mn-ea"/>
                </a:rPr>
                <a:t>一、激趣导入，演示铺垫</a:t>
              </a:r>
            </a:p>
          </p:txBody>
        </p:sp>
      </p:grpSp>
      <p:graphicFrame>
        <p:nvGraphicFramePr>
          <p:cNvPr id="6" name="表格 5">
            <a:extLst>
              <a:ext uri="{FF2B5EF4-FFF2-40B4-BE49-F238E27FC236}">
                <a16:creationId xmlns:a16="http://schemas.microsoft.com/office/drawing/2014/main" id="{57DAC0CF-4C6B-405F-A6F7-C20CDFF28144}"/>
              </a:ext>
            </a:extLst>
          </p:cNvPr>
          <p:cNvGraphicFramePr>
            <a:graphicFrameLocks noGrp="1"/>
          </p:cNvGraphicFramePr>
          <p:nvPr/>
        </p:nvGraphicFramePr>
        <p:xfrm>
          <a:off x="1882298" y="1400208"/>
          <a:ext cx="3566418" cy="1512168"/>
        </p:xfrm>
        <a:graphic>
          <a:graphicData uri="http://schemas.openxmlformats.org/drawingml/2006/table">
            <a:tbl>
              <a:tblPr firstRow="1">
                <a:tableStyleId>{5DA37D80-6434-44D0-A028-1B22A696006F}</a:tableStyleId>
              </a:tblPr>
              <a:tblGrid>
                <a:gridCol w="178354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8287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756084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200" dirty="0"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十位</a:t>
                      </a:r>
                    </a:p>
                  </a:txBody>
                  <a:tcPr marL="91428" marR="91428" marT="45741" marB="45741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200" dirty="0"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个位</a:t>
                      </a:r>
                    </a:p>
                  </a:txBody>
                  <a:tcPr marL="91428" marR="91428" marT="45741" marB="45741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56084">
                <a:tc>
                  <a:txBody>
                    <a:bodyPr/>
                    <a:lstStyle/>
                    <a:p>
                      <a:pPr algn="ctr"/>
                      <a:endParaRPr lang="zh-CN" altLang="en-US" sz="3200" dirty="0"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91428" marR="91428" marT="45741" marB="45741"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3200" dirty="0"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91428" marR="91428" marT="45741" marB="45741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9" name="椭圆 8">
            <a:extLst>
              <a:ext uri="{FF2B5EF4-FFF2-40B4-BE49-F238E27FC236}">
                <a16:creationId xmlns:a16="http://schemas.microsoft.com/office/drawing/2014/main" id="{73307CAD-A057-44F5-912C-AEA751B7828A}"/>
              </a:ext>
            </a:extLst>
          </p:cNvPr>
          <p:cNvSpPr/>
          <p:nvPr/>
        </p:nvSpPr>
        <p:spPr>
          <a:xfrm>
            <a:off x="4317336" y="2289817"/>
            <a:ext cx="509327" cy="509327"/>
          </a:xfrm>
          <a:prstGeom prst="ellipse">
            <a:avLst/>
          </a:prstGeom>
          <a:solidFill>
            <a:srgbClr val="ABD7FD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3" name="组合 12">
            <a:extLst>
              <a:ext uri="{FF2B5EF4-FFF2-40B4-BE49-F238E27FC236}">
                <a16:creationId xmlns:a16="http://schemas.microsoft.com/office/drawing/2014/main" id="{FB7D1DC9-50B8-4F51-A586-11E4B4E35DAD}"/>
              </a:ext>
            </a:extLst>
          </p:cNvPr>
          <p:cNvGrpSpPr/>
          <p:nvPr/>
        </p:nvGrpSpPr>
        <p:grpSpPr>
          <a:xfrm>
            <a:off x="6240092" y="1105798"/>
            <a:ext cx="2181932" cy="1497206"/>
            <a:chOff x="6240092" y="1105798"/>
            <a:chExt cx="2181932" cy="1497206"/>
          </a:xfrm>
        </p:grpSpPr>
        <p:pic>
          <p:nvPicPr>
            <p:cNvPr id="14" name="图片 13">
              <a:extLst>
                <a:ext uri="{FF2B5EF4-FFF2-40B4-BE49-F238E27FC236}">
                  <a16:creationId xmlns:a16="http://schemas.microsoft.com/office/drawing/2014/main" id="{F037B9C2-7432-4F2A-886A-8D11C46A8E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 flipH="1">
              <a:off x="7685334" y="1105798"/>
              <a:ext cx="736690" cy="1497206"/>
            </a:xfrm>
            <a:prstGeom prst="rect">
              <a:avLst/>
            </a:prstGeom>
          </p:spPr>
        </p:pic>
        <p:sp>
          <p:nvSpPr>
            <p:cNvPr id="15" name="对话气泡: 圆角矩形 14">
              <a:extLst>
                <a:ext uri="{FF2B5EF4-FFF2-40B4-BE49-F238E27FC236}">
                  <a16:creationId xmlns:a16="http://schemas.microsoft.com/office/drawing/2014/main" id="{11DB8D3A-79BB-4ECE-9834-7CF4AA22B188}"/>
                </a:ext>
              </a:extLst>
            </p:cNvPr>
            <p:cNvSpPr/>
            <p:nvPr/>
          </p:nvSpPr>
          <p:spPr>
            <a:xfrm>
              <a:off x="6240092" y="1335441"/>
              <a:ext cx="879065" cy="901064"/>
            </a:xfrm>
            <a:prstGeom prst="wedgeRoundRectCallout">
              <a:avLst>
                <a:gd name="adj1" fmla="val 87541"/>
                <a:gd name="adj2" fmla="val 32727"/>
                <a:gd name="adj3" fmla="val 16667"/>
              </a:avLst>
            </a:prstGeom>
            <a:noFill/>
            <a:ln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3200" b="1" dirty="0"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1</a:t>
              </a:r>
              <a:endParaRPr lang="zh-CN" altLang="en-US" sz="3200" b="1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endParaRPr>
            </a:p>
          </p:txBody>
        </p:sp>
      </p:grpSp>
      <p:grpSp>
        <p:nvGrpSpPr>
          <p:cNvPr id="16" name="组合 15">
            <a:extLst>
              <a:ext uri="{FF2B5EF4-FFF2-40B4-BE49-F238E27FC236}">
                <a16:creationId xmlns:a16="http://schemas.microsoft.com/office/drawing/2014/main" id="{2B16C809-48DA-4646-87D7-5923894CD398}"/>
              </a:ext>
            </a:extLst>
          </p:cNvPr>
          <p:cNvGrpSpPr/>
          <p:nvPr/>
        </p:nvGrpSpPr>
        <p:grpSpPr>
          <a:xfrm>
            <a:off x="6334100" y="2912376"/>
            <a:ext cx="2386778" cy="1390008"/>
            <a:chOff x="6372200" y="2931426"/>
            <a:chExt cx="2386778" cy="1390008"/>
          </a:xfrm>
        </p:grpSpPr>
        <p:pic>
          <p:nvPicPr>
            <p:cNvPr id="17" name="图片 16">
              <a:extLst>
                <a:ext uri="{FF2B5EF4-FFF2-40B4-BE49-F238E27FC236}">
                  <a16:creationId xmlns:a16="http://schemas.microsoft.com/office/drawing/2014/main" id="{A5C6421F-324E-4B16-B67A-46B37DEE968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7708750" y="2931426"/>
              <a:ext cx="1050228" cy="1390008"/>
            </a:xfrm>
            <a:prstGeom prst="rect">
              <a:avLst/>
            </a:prstGeom>
          </p:spPr>
        </p:pic>
        <p:sp>
          <p:nvSpPr>
            <p:cNvPr id="18" name="对话气泡: 圆角矩形 17">
              <a:extLst>
                <a:ext uri="{FF2B5EF4-FFF2-40B4-BE49-F238E27FC236}">
                  <a16:creationId xmlns:a16="http://schemas.microsoft.com/office/drawing/2014/main" id="{1750DCD2-FBD8-43DB-89A6-5D1AA6B812B7}"/>
                </a:ext>
              </a:extLst>
            </p:cNvPr>
            <p:cNvSpPr/>
            <p:nvPr/>
          </p:nvSpPr>
          <p:spPr>
            <a:xfrm>
              <a:off x="6372200" y="3075806"/>
              <a:ext cx="879065" cy="901064"/>
            </a:xfrm>
            <a:prstGeom prst="wedgeRoundRectCallout">
              <a:avLst>
                <a:gd name="adj1" fmla="val 87541"/>
                <a:gd name="adj2" fmla="val 25581"/>
                <a:gd name="adj3" fmla="val 16667"/>
              </a:avLst>
            </a:prstGeom>
            <a:noFill/>
            <a:ln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3200" b="1" dirty="0"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10</a:t>
              </a:r>
              <a:endParaRPr lang="zh-CN" altLang="en-US" sz="3200" b="1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endParaRPr>
            </a:p>
          </p:txBody>
        </p:sp>
      </p:grpSp>
      <p:sp>
        <p:nvSpPr>
          <p:cNvPr id="11" name="对话气泡: 圆角矩形 10">
            <a:extLst>
              <a:ext uri="{FF2B5EF4-FFF2-40B4-BE49-F238E27FC236}">
                <a16:creationId xmlns:a16="http://schemas.microsoft.com/office/drawing/2014/main" id="{DCE837D9-ED10-46ED-AC68-085A5B04F9A3}"/>
              </a:ext>
            </a:extLst>
          </p:cNvPr>
          <p:cNvSpPr/>
          <p:nvPr/>
        </p:nvSpPr>
        <p:spPr>
          <a:xfrm>
            <a:off x="2109237" y="3056756"/>
            <a:ext cx="3112539" cy="901064"/>
          </a:xfrm>
          <a:prstGeom prst="wedgeRoundRectCallout">
            <a:avLst>
              <a:gd name="adj1" fmla="val -63361"/>
              <a:gd name="adj2" fmla="val -11581"/>
              <a:gd name="adj3" fmla="val 16667"/>
            </a:avLst>
          </a:prstGeom>
          <a:noFill/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200" b="1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这个数是几</a:t>
            </a:r>
            <a:r>
              <a:rPr lang="en-US" altLang="zh-CN" sz="3200" b="1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?</a:t>
            </a:r>
            <a:endParaRPr lang="zh-CN" altLang="en-US" sz="3200" b="1" dirty="0">
              <a:solidFill>
                <a:schemeClr val="tx1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pic>
        <p:nvPicPr>
          <p:cNvPr id="19" name="图片 18">
            <a:extLst>
              <a:ext uri="{FF2B5EF4-FFF2-40B4-BE49-F238E27FC236}">
                <a16:creationId xmlns:a16="http://schemas.microsoft.com/office/drawing/2014/main" id="{4526B7E8-4BB8-4461-A75F-1B2AECCF57E8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843684" y="2865470"/>
            <a:ext cx="984506" cy="1886716"/>
          </a:xfrm>
          <a:prstGeom prst="rect">
            <a:avLst/>
          </a:prstGeom>
        </p:spPr>
      </p:pic>
      <p:sp>
        <p:nvSpPr>
          <p:cNvPr id="21" name="对话气泡: 圆角矩形 20">
            <a:extLst>
              <a:ext uri="{FF2B5EF4-FFF2-40B4-BE49-F238E27FC236}">
                <a16:creationId xmlns:a16="http://schemas.microsoft.com/office/drawing/2014/main" id="{A3726553-8C6B-4BEA-9B09-ECA1C2C21EA4}"/>
              </a:ext>
            </a:extLst>
          </p:cNvPr>
          <p:cNvSpPr/>
          <p:nvPr/>
        </p:nvSpPr>
        <p:spPr>
          <a:xfrm>
            <a:off x="2109237" y="3056756"/>
            <a:ext cx="3112539" cy="901064"/>
          </a:xfrm>
          <a:prstGeom prst="wedgeRoundRectCallout">
            <a:avLst>
              <a:gd name="adj1" fmla="val -63361"/>
              <a:gd name="adj2" fmla="val -11581"/>
              <a:gd name="adj3" fmla="val 16667"/>
            </a:avLst>
          </a:prstGeom>
          <a:noFill/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200" b="1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现在呢？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7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3.55618E-17 L -0.05295 0.0358 C -0.06406 0.04383 -0.08056 0.04846 -0.09774 0.04846 C -0.11753 0.04846 -0.13316 0.04383 -0.14427 0.0358 L -0.19687 3.55618E-17 " pathEditMode="relative" rAng="0" ptsTypes="AAAAA">
                                      <p:cBhvr>
                                        <p:cTn id="24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844" y="240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9" grpId="1" animBg="1"/>
      <p:bldP spid="11" grpId="0" animBg="1"/>
      <p:bldP spid="11" grpId="1" animBg="1"/>
      <p:bldP spid="21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表格 1">
            <a:extLst>
              <a:ext uri="{FF2B5EF4-FFF2-40B4-BE49-F238E27FC236}">
                <a16:creationId xmlns:a16="http://schemas.microsoft.com/office/drawing/2014/main" id="{0AB63CB8-705A-495C-B95A-21746E19A1AB}"/>
              </a:ext>
            </a:extLst>
          </p:cNvPr>
          <p:cNvGraphicFramePr>
            <a:graphicFrameLocks noGrp="1"/>
          </p:cNvGraphicFramePr>
          <p:nvPr/>
        </p:nvGraphicFramePr>
        <p:xfrm>
          <a:off x="755576" y="1347614"/>
          <a:ext cx="3566418" cy="1512168"/>
        </p:xfrm>
        <a:graphic>
          <a:graphicData uri="http://schemas.openxmlformats.org/drawingml/2006/table">
            <a:tbl>
              <a:tblPr firstRow="1">
                <a:tableStyleId>{5DA37D80-6434-44D0-A028-1B22A696006F}</a:tableStyleId>
              </a:tblPr>
              <a:tblGrid>
                <a:gridCol w="178354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8287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756084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200" dirty="0"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十位</a:t>
                      </a:r>
                    </a:p>
                  </a:txBody>
                  <a:tcPr marL="91428" marR="91428" marT="45741" marB="45741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200" dirty="0"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个位</a:t>
                      </a:r>
                    </a:p>
                  </a:txBody>
                  <a:tcPr marL="91428" marR="91428" marT="45741" marB="45741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56084">
                <a:tc>
                  <a:txBody>
                    <a:bodyPr/>
                    <a:lstStyle/>
                    <a:p>
                      <a:pPr algn="ctr"/>
                      <a:endParaRPr lang="zh-CN" altLang="en-US" sz="3200" dirty="0"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91428" marR="91428" marT="45741" marB="45741"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3200" dirty="0"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91428" marR="91428" marT="45741" marB="45741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椭圆 2">
            <a:extLst>
              <a:ext uri="{FF2B5EF4-FFF2-40B4-BE49-F238E27FC236}">
                <a16:creationId xmlns:a16="http://schemas.microsoft.com/office/drawing/2014/main" id="{3E83C4C6-785F-4357-AD2C-60E2CC75E143}"/>
              </a:ext>
            </a:extLst>
          </p:cNvPr>
          <p:cNvSpPr/>
          <p:nvPr/>
        </p:nvSpPr>
        <p:spPr>
          <a:xfrm>
            <a:off x="3190614" y="2237223"/>
            <a:ext cx="509327" cy="509327"/>
          </a:xfrm>
          <a:prstGeom prst="ellipse">
            <a:avLst/>
          </a:prstGeom>
          <a:solidFill>
            <a:srgbClr val="ABD7FD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aphicFrame>
        <p:nvGraphicFramePr>
          <p:cNvPr id="4" name="表格 3">
            <a:extLst>
              <a:ext uri="{FF2B5EF4-FFF2-40B4-BE49-F238E27FC236}">
                <a16:creationId xmlns:a16="http://schemas.microsoft.com/office/drawing/2014/main" id="{3FE9C25B-8880-4879-B994-B87BAE0F8345}"/>
              </a:ext>
            </a:extLst>
          </p:cNvPr>
          <p:cNvGraphicFramePr>
            <a:graphicFrameLocks noGrp="1"/>
          </p:cNvGraphicFramePr>
          <p:nvPr/>
        </p:nvGraphicFramePr>
        <p:xfrm>
          <a:off x="4973823" y="1347614"/>
          <a:ext cx="3566418" cy="1512168"/>
        </p:xfrm>
        <a:graphic>
          <a:graphicData uri="http://schemas.openxmlformats.org/drawingml/2006/table">
            <a:tbl>
              <a:tblPr firstRow="1">
                <a:tableStyleId>{5DA37D80-6434-44D0-A028-1B22A696006F}</a:tableStyleId>
              </a:tblPr>
              <a:tblGrid>
                <a:gridCol w="178354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8287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756084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200" dirty="0"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十位</a:t>
                      </a:r>
                    </a:p>
                  </a:txBody>
                  <a:tcPr marL="91428" marR="91428" marT="45741" marB="45741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200" dirty="0"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个位</a:t>
                      </a:r>
                    </a:p>
                  </a:txBody>
                  <a:tcPr marL="91428" marR="91428" marT="45741" marB="45741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56084">
                <a:tc>
                  <a:txBody>
                    <a:bodyPr/>
                    <a:lstStyle/>
                    <a:p>
                      <a:pPr algn="ctr"/>
                      <a:endParaRPr lang="zh-CN" altLang="en-US" sz="3200" dirty="0"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91428" marR="91428" marT="45741" marB="45741"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3200" dirty="0"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91428" marR="91428" marT="45741" marB="45741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5" name="椭圆 4">
            <a:extLst>
              <a:ext uri="{FF2B5EF4-FFF2-40B4-BE49-F238E27FC236}">
                <a16:creationId xmlns:a16="http://schemas.microsoft.com/office/drawing/2014/main" id="{0E47078B-B2C4-4A79-BB31-18AFB8ACE9EB}"/>
              </a:ext>
            </a:extLst>
          </p:cNvPr>
          <p:cNvSpPr/>
          <p:nvPr/>
        </p:nvSpPr>
        <p:spPr>
          <a:xfrm>
            <a:off x="5618188" y="2237223"/>
            <a:ext cx="509327" cy="509327"/>
          </a:xfrm>
          <a:prstGeom prst="ellipse">
            <a:avLst/>
          </a:prstGeom>
          <a:solidFill>
            <a:srgbClr val="ABD7FD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对话气泡: 圆角矩形 5">
            <a:extLst>
              <a:ext uri="{FF2B5EF4-FFF2-40B4-BE49-F238E27FC236}">
                <a16:creationId xmlns:a16="http://schemas.microsoft.com/office/drawing/2014/main" id="{28E928A9-DA69-4568-B1D0-7F4D112F9BEC}"/>
              </a:ext>
            </a:extLst>
          </p:cNvPr>
          <p:cNvSpPr/>
          <p:nvPr/>
        </p:nvSpPr>
        <p:spPr>
          <a:xfrm>
            <a:off x="2099252" y="3219822"/>
            <a:ext cx="2472748" cy="901064"/>
          </a:xfrm>
          <a:prstGeom prst="wedgeRoundRectCallout">
            <a:avLst>
              <a:gd name="adj1" fmla="val 78"/>
              <a:gd name="adj2" fmla="val -83046"/>
              <a:gd name="adj3" fmla="val 16667"/>
            </a:avLst>
          </a:prstGeom>
          <a:noFill/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200" b="1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表示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个一</a:t>
            </a:r>
          </a:p>
        </p:txBody>
      </p:sp>
      <p:sp>
        <p:nvSpPr>
          <p:cNvPr id="7" name="对话气泡: 圆角矩形 6">
            <a:extLst>
              <a:ext uri="{FF2B5EF4-FFF2-40B4-BE49-F238E27FC236}">
                <a16:creationId xmlns:a16="http://schemas.microsoft.com/office/drawing/2014/main" id="{EA5CF13D-6110-48F5-AB6E-7D3AE0C671DE}"/>
              </a:ext>
            </a:extLst>
          </p:cNvPr>
          <p:cNvSpPr/>
          <p:nvPr/>
        </p:nvSpPr>
        <p:spPr>
          <a:xfrm>
            <a:off x="4973823" y="3219822"/>
            <a:ext cx="2472748" cy="901064"/>
          </a:xfrm>
          <a:prstGeom prst="wedgeRoundRectCallout">
            <a:avLst>
              <a:gd name="adj1" fmla="val 78"/>
              <a:gd name="adj2" fmla="val -83046"/>
              <a:gd name="adj3" fmla="val 16667"/>
            </a:avLst>
          </a:prstGeom>
          <a:noFill/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200" b="1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表示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个十</a:t>
            </a:r>
          </a:p>
        </p:txBody>
      </p:sp>
    </p:spTree>
    <p:extLst>
      <p:ext uri="{BB962C8B-B14F-4D97-AF65-F5344CB8AC3E}">
        <p14:creationId xmlns:p14="http://schemas.microsoft.com/office/powerpoint/2010/main" val="21027485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186111" y="157176"/>
            <a:ext cx="5693982" cy="686382"/>
            <a:chOff x="186111" y="157176"/>
            <a:chExt cx="5693982" cy="686382"/>
          </a:xfrm>
        </p:grpSpPr>
        <p:pic>
          <p:nvPicPr>
            <p:cNvPr id="7" name="图片 6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86111" y="157176"/>
              <a:ext cx="5682034" cy="686382"/>
            </a:xfrm>
            <a:prstGeom prst="rect">
              <a:avLst/>
            </a:prstGeom>
          </p:spPr>
        </p:pic>
        <p:sp>
          <p:nvSpPr>
            <p:cNvPr id="8" name="矩形 7"/>
            <p:cNvSpPr/>
            <p:nvPr/>
          </p:nvSpPr>
          <p:spPr>
            <a:xfrm>
              <a:off x="481347" y="168456"/>
              <a:ext cx="5398746" cy="584775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32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黑体" panose="02010609060101010101" pitchFamily="49" charset="-122"/>
                  <a:ea typeface="黑体" panose="02010609060101010101" pitchFamily="49" charset="-122"/>
                  <a:cs typeface="+mn-ea"/>
                </a:rPr>
                <a:t>二、动手操作，活动探究</a:t>
              </a:r>
            </a:p>
          </p:txBody>
        </p:sp>
      </p:grpSp>
      <p:sp>
        <p:nvSpPr>
          <p:cNvPr id="453" name="文本框 452">
            <a:extLst>
              <a:ext uri="{FF2B5EF4-FFF2-40B4-BE49-F238E27FC236}">
                <a16:creationId xmlns:a16="http://schemas.microsoft.com/office/drawing/2014/main" id="{BDDBAF7F-B53C-4E84-A47F-013E8639D803}"/>
              </a:ext>
            </a:extLst>
          </p:cNvPr>
          <p:cNvSpPr txBox="1"/>
          <p:nvPr/>
        </p:nvSpPr>
        <p:spPr>
          <a:xfrm>
            <a:off x="402330" y="1032631"/>
            <a:ext cx="562049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用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个       在数位表上摆一摆。</a:t>
            </a:r>
          </a:p>
        </p:txBody>
      </p:sp>
      <p:sp>
        <p:nvSpPr>
          <p:cNvPr id="454" name="椭圆 453">
            <a:extLst>
              <a:ext uri="{FF2B5EF4-FFF2-40B4-BE49-F238E27FC236}">
                <a16:creationId xmlns:a16="http://schemas.microsoft.com/office/drawing/2014/main" id="{B816E614-DC3B-46E6-B769-4DA85C24F3D7}"/>
              </a:ext>
            </a:extLst>
          </p:cNvPr>
          <p:cNvSpPr/>
          <p:nvPr/>
        </p:nvSpPr>
        <p:spPr>
          <a:xfrm>
            <a:off x="1630628" y="1055353"/>
            <a:ext cx="509327" cy="509327"/>
          </a:xfrm>
          <a:prstGeom prst="ellipse">
            <a:avLst/>
          </a:prstGeom>
          <a:solidFill>
            <a:srgbClr val="ABD7FD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aphicFrame>
        <p:nvGraphicFramePr>
          <p:cNvPr id="455" name="表格 454">
            <a:extLst>
              <a:ext uri="{FF2B5EF4-FFF2-40B4-BE49-F238E27FC236}">
                <a16:creationId xmlns:a16="http://schemas.microsoft.com/office/drawing/2014/main" id="{C88186AE-DFC6-4BAD-8C80-9DA40A840B12}"/>
              </a:ext>
            </a:extLst>
          </p:cNvPr>
          <p:cNvGraphicFramePr>
            <a:graphicFrameLocks noGrp="1"/>
          </p:cNvGraphicFramePr>
          <p:nvPr/>
        </p:nvGraphicFramePr>
        <p:xfrm>
          <a:off x="560286" y="1849108"/>
          <a:ext cx="2482780" cy="1512168"/>
        </p:xfrm>
        <a:graphic>
          <a:graphicData uri="http://schemas.openxmlformats.org/drawingml/2006/table">
            <a:tbl>
              <a:tblPr firstRow="1">
                <a:tableStyleId>{5DA37D80-6434-44D0-A028-1B22A696006F}</a:tableStyleId>
              </a:tblPr>
              <a:tblGrid>
                <a:gridCol w="124162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4115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756084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200" dirty="0"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十位</a:t>
                      </a:r>
                    </a:p>
                  </a:txBody>
                  <a:tcPr marL="91428" marR="91428" marT="45741" marB="45741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200" dirty="0"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个位</a:t>
                      </a:r>
                    </a:p>
                  </a:txBody>
                  <a:tcPr marL="91428" marR="91428" marT="45741" marB="45741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56084">
                <a:tc>
                  <a:txBody>
                    <a:bodyPr/>
                    <a:lstStyle/>
                    <a:p>
                      <a:pPr algn="ctr"/>
                      <a:endParaRPr lang="zh-CN" altLang="en-US" sz="3200" dirty="0"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91428" marR="91428" marT="45741" marB="45741"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3200" dirty="0"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91428" marR="91428" marT="45741" marB="45741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456" name="表格 455">
            <a:extLst>
              <a:ext uri="{FF2B5EF4-FFF2-40B4-BE49-F238E27FC236}">
                <a16:creationId xmlns:a16="http://schemas.microsoft.com/office/drawing/2014/main" id="{FEAB3461-59C5-405F-9801-5FDF77BA3039}"/>
              </a:ext>
            </a:extLst>
          </p:cNvPr>
          <p:cNvGraphicFramePr>
            <a:graphicFrameLocks noGrp="1"/>
          </p:cNvGraphicFramePr>
          <p:nvPr/>
        </p:nvGraphicFramePr>
        <p:xfrm>
          <a:off x="3406098" y="1849108"/>
          <a:ext cx="2482780" cy="1512168"/>
        </p:xfrm>
        <a:graphic>
          <a:graphicData uri="http://schemas.openxmlformats.org/drawingml/2006/table">
            <a:tbl>
              <a:tblPr firstRow="1">
                <a:tableStyleId>{5DA37D80-6434-44D0-A028-1B22A696006F}</a:tableStyleId>
              </a:tblPr>
              <a:tblGrid>
                <a:gridCol w="124162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4115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756084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200" dirty="0"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十位</a:t>
                      </a:r>
                    </a:p>
                  </a:txBody>
                  <a:tcPr marL="91428" marR="91428" marT="45741" marB="45741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200" dirty="0"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个位</a:t>
                      </a:r>
                    </a:p>
                  </a:txBody>
                  <a:tcPr marL="91428" marR="91428" marT="45741" marB="45741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56084">
                <a:tc>
                  <a:txBody>
                    <a:bodyPr/>
                    <a:lstStyle/>
                    <a:p>
                      <a:pPr algn="ctr"/>
                      <a:endParaRPr lang="zh-CN" altLang="en-US" sz="3200" dirty="0"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91428" marR="91428" marT="45741" marB="45741"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3200" dirty="0"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91428" marR="91428" marT="45741" marB="45741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457" name="表格 456">
            <a:extLst>
              <a:ext uri="{FF2B5EF4-FFF2-40B4-BE49-F238E27FC236}">
                <a16:creationId xmlns:a16="http://schemas.microsoft.com/office/drawing/2014/main" id="{B595E719-C8F2-464B-8F04-5AD5A29F3257}"/>
              </a:ext>
            </a:extLst>
          </p:cNvPr>
          <p:cNvGraphicFramePr>
            <a:graphicFrameLocks noGrp="1"/>
          </p:cNvGraphicFramePr>
          <p:nvPr/>
        </p:nvGraphicFramePr>
        <p:xfrm>
          <a:off x="6251910" y="1849108"/>
          <a:ext cx="2482780" cy="1512168"/>
        </p:xfrm>
        <a:graphic>
          <a:graphicData uri="http://schemas.openxmlformats.org/drawingml/2006/table">
            <a:tbl>
              <a:tblPr firstRow="1">
                <a:tableStyleId>{5DA37D80-6434-44D0-A028-1B22A696006F}</a:tableStyleId>
              </a:tblPr>
              <a:tblGrid>
                <a:gridCol w="124162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4115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756084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200" dirty="0"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十位</a:t>
                      </a:r>
                    </a:p>
                  </a:txBody>
                  <a:tcPr marL="91428" marR="91428" marT="45741" marB="45741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200" dirty="0"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个位</a:t>
                      </a:r>
                    </a:p>
                  </a:txBody>
                  <a:tcPr marL="91428" marR="91428" marT="45741" marB="45741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56084">
                <a:tc>
                  <a:txBody>
                    <a:bodyPr/>
                    <a:lstStyle/>
                    <a:p>
                      <a:pPr algn="ctr"/>
                      <a:endParaRPr lang="zh-CN" altLang="en-US" sz="3200" dirty="0"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91428" marR="91428" marT="45741" marB="45741"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3200" dirty="0"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91428" marR="91428" marT="45741" marB="45741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458" name="椭圆 457">
            <a:extLst>
              <a:ext uri="{FF2B5EF4-FFF2-40B4-BE49-F238E27FC236}">
                <a16:creationId xmlns:a16="http://schemas.microsoft.com/office/drawing/2014/main" id="{901A8865-D2C1-4FCC-9409-859CF994CAFE}"/>
              </a:ext>
            </a:extLst>
          </p:cNvPr>
          <p:cNvSpPr/>
          <p:nvPr/>
        </p:nvSpPr>
        <p:spPr>
          <a:xfrm>
            <a:off x="1928438" y="2713204"/>
            <a:ext cx="509327" cy="509327"/>
          </a:xfrm>
          <a:prstGeom prst="ellipse">
            <a:avLst/>
          </a:prstGeom>
          <a:solidFill>
            <a:srgbClr val="ABD7FD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59" name="椭圆 458">
            <a:extLst>
              <a:ext uri="{FF2B5EF4-FFF2-40B4-BE49-F238E27FC236}">
                <a16:creationId xmlns:a16="http://schemas.microsoft.com/office/drawing/2014/main" id="{839282F3-4D07-4858-A290-289B8B654F21}"/>
              </a:ext>
            </a:extLst>
          </p:cNvPr>
          <p:cNvSpPr/>
          <p:nvPr/>
        </p:nvSpPr>
        <p:spPr>
          <a:xfrm>
            <a:off x="2460592" y="2713204"/>
            <a:ext cx="509327" cy="509327"/>
          </a:xfrm>
          <a:prstGeom prst="ellipse">
            <a:avLst/>
          </a:prstGeom>
          <a:solidFill>
            <a:srgbClr val="ABD7FD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60" name="椭圆 459">
            <a:extLst>
              <a:ext uri="{FF2B5EF4-FFF2-40B4-BE49-F238E27FC236}">
                <a16:creationId xmlns:a16="http://schemas.microsoft.com/office/drawing/2014/main" id="{66CC491D-2A10-47D1-B9C1-7F37D7A05A16}"/>
              </a:ext>
            </a:extLst>
          </p:cNvPr>
          <p:cNvSpPr/>
          <p:nvPr/>
        </p:nvSpPr>
        <p:spPr>
          <a:xfrm>
            <a:off x="3762007" y="2753652"/>
            <a:ext cx="509327" cy="509327"/>
          </a:xfrm>
          <a:prstGeom prst="ellipse">
            <a:avLst/>
          </a:prstGeom>
          <a:solidFill>
            <a:srgbClr val="ABD7FD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61" name="椭圆 460">
            <a:extLst>
              <a:ext uri="{FF2B5EF4-FFF2-40B4-BE49-F238E27FC236}">
                <a16:creationId xmlns:a16="http://schemas.microsoft.com/office/drawing/2014/main" id="{E2DF7B8C-D1B2-4B00-9369-7ABECE197CFB}"/>
              </a:ext>
            </a:extLst>
          </p:cNvPr>
          <p:cNvSpPr/>
          <p:nvPr/>
        </p:nvSpPr>
        <p:spPr>
          <a:xfrm>
            <a:off x="5024782" y="2753652"/>
            <a:ext cx="509327" cy="509327"/>
          </a:xfrm>
          <a:prstGeom prst="ellipse">
            <a:avLst/>
          </a:prstGeom>
          <a:solidFill>
            <a:srgbClr val="ABD7FD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462" name="椭圆 461">
            <a:extLst>
              <a:ext uri="{FF2B5EF4-FFF2-40B4-BE49-F238E27FC236}">
                <a16:creationId xmlns:a16="http://schemas.microsoft.com/office/drawing/2014/main" id="{E7C3867C-924F-4AA6-A919-D032FE3487FE}"/>
              </a:ext>
            </a:extLst>
          </p:cNvPr>
          <p:cNvSpPr/>
          <p:nvPr/>
        </p:nvSpPr>
        <p:spPr>
          <a:xfrm>
            <a:off x="6858350" y="2755463"/>
            <a:ext cx="509327" cy="509327"/>
          </a:xfrm>
          <a:prstGeom prst="ellipse">
            <a:avLst/>
          </a:prstGeom>
          <a:solidFill>
            <a:srgbClr val="ABD7FD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463" name="椭圆 462">
            <a:extLst>
              <a:ext uri="{FF2B5EF4-FFF2-40B4-BE49-F238E27FC236}">
                <a16:creationId xmlns:a16="http://schemas.microsoft.com/office/drawing/2014/main" id="{80299A31-12C1-40DC-92B8-9E3D920602EC}"/>
              </a:ext>
            </a:extLst>
          </p:cNvPr>
          <p:cNvSpPr/>
          <p:nvPr/>
        </p:nvSpPr>
        <p:spPr>
          <a:xfrm>
            <a:off x="6317721" y="2753652"/>
            <a:ext cx="509327" cy="509327"/>
          </a:xfrm>
          <a:prstGeom prst="ellipse">
            <a:avLst/>
          </a:prstGeom>
          <a:solidFill>
            <a:srgbClr val="ABD7FD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464" name="箭头: 下 463">
            <a:extLst>
              <a:ext uri="{FF2B5EF4-FFF2-40B4-BE49-F238E27FC236}">
                <a16:creationId xmlns:a16="http://schemas.microsoft.com/office/drawing/2014/main" id="{C95DE840-400F-41A8-979D-643335D1678C}"/>
              </a:ext>
            </a:extLst>
          </p:cNvPr>
          <p:cNvSpPr/>
          <p:nvPr/>
        </p:nvSpPr>
        <p:spPr>
          <a:xfrm>
            <a:off x="1529044" y="3505292"/>
            <a:ext cx="432048" cy="452153"/>
          </a:xfrm>
          <a:prstGeom prst="downArrow">
            <a:avLst/>
          </a:prstGeom>
          <a:solidFill>
            <a:srgbClr val="F297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65" name="箭头: 下 464">
            <a:extLst>
              <a:ext uri="{FF2B5EF4-FFF2-40B4-BE49-F238E27FC236}">
                <a16:creationId xmlns:a16="http://schemas.microsoft.com/office/drawing/2014/main" id="{8AEEF5B7-DCA8-4141-A6E8-F83FAFF0A0CC}"/>
              </a:ext>
            </a:extLst>
          </p:cNvPr>
          <p:cNvSpPr/>
          <p:nvPr/>
        </p:nvSpPr>
        <p:spPr>
          <a:xfrm>
            <a:off x="4531997" y="3505292"/>
            <a:ext cx="432048" cy="452153"/>
          </a:xfrm>
          <a:prstGeom prst="downArrow">
            <a:avLst/>
          </a:prstGeom>
          <a:solidFill>
            <a:srgbClr val="F297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66" name="箭头: 下 465">
            <a:extLst>
              <a:ext uri="{FF2B5EF4-FFF2-40B4-BE49-F238E27FC236}">
                <a16:creationId xmlns:a16="http://schemas.microsoft.com/office/drawing/2014/main" id="{C6506298-9844-467B-BB1A-2E0C4AFA70F5}"/>
              </a:ext>
            </a:extLst>
          </p:cNvPr>
          <p:cNvSpPr/>
          <p:nvPr/>
        </p:nvSpPr>
        <p:spPr>
          <a:xfrm>
            <a:off x="7367677" y="3505292"/>
            <a:ext cx="432048" cy="452153"/>
          </a:xfrm>
          <a:prstGeom prst="downArrow">
            <a:avLst/>
          </a:prstGeom>
          <a:solidFill>
            <a:srgbClr val="F297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67" name="文本框 466">
            <a:extLst>
              <a:ext uri="{FF2B5EF4-FFF2-40B4-BE49-F238E27FC236}">
                <a16:creationId xmlns:a16="http://schemas.microsoft.com/office/drawing/2014/main" id="{56C0A8E3-014D-4333-85C9-B1A0BB3E4E61}"/>
              </a:ext>
            </a:extLst>
          </p:cNvPr>
          <p:cNvSpPr txBox="1"/>
          <p:nvPr/>
        </p:nvSpPr>
        <p:spPr>
          <a:xfrm>
            <a:off x="1545185" y="3988934"/>
            <a:ext cx="562819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  <a:endParaRPr lang="zh-CN" altLang="en-US" sz="32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468" name="文本框 467">
            <a:extLst>
              <a:ext uri="{FF2B5EF4-FFF2-40B4-BE49-F238E27FC236}">
                <a16:creationId xmlns:a16="http://schemas.microsoft.com/office/drawing/2014/main" id="{68426499-E58B-49D4-B9D0-8B1F8E74A378}"/>
              </a:ext>
            </a:extLst>
          </p:cNvPr>
          <p:cNvSpPr txBox="1"/>
          <p:nvPr/>
        </p:nvSpPr>
        <p:spPr>
          <a:xfrm>
            <a:off x="4477740" y="3985659"/>
            <a:ext cx="80170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11</a:t>
            </a:r>
            <a:endParaRPr lang="zh-CN" altLang="en-US" sz="32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469" name="文本框 468">
            <a:extLst>
              <a:ext uri="{FF2B5EF4-FFF2-40B4-BE49-F238E27FC236}">
                <a16:creationId xmlns:a16="http://schemas.microsoft.com/office/drawing/2014/main" id="{806DD00A-D6AB-4190-A23C-9FB7511E4625}"/>
              </a:ext>
            </a:extLst>
          </p:cNvPr>
          <p:cNvSpPr txBox="1"/>
          <p:nvPr/>
        </p:nvSpPr>
        <p:spPr>
          <a:xfrm>
            <a:off x="7367677" y="3985659"/>
            <a:ext cx="80170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20</a:t>
            </a:r>
            <a:endParaRPr lang="zh-CN" altLang="en-US" sz="32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4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10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4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00"/>
                            </p:stCondLst>
                            <p:childTnLst>
                              <p:par>
                                <p:cTn id="34" presetID="10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4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4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4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9" dur="500"/>
                                        <p:tgtEl>
                                          <p:spTgt spid="4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00"/>
                            </p:stCondLst>
                            <p:childTnLst>
                              <p:par>
                                <p:cTn id="51" presetID="10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4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3" grpId="0"/>
      <p:bldP spid="458" grpId="0" animBg="1"/>
      <p:bldP spid="459" grpId="0" animBg="1"/>
      <p:bldP spid="460" grpId="0" animBg="1"/>
      <p:bldP spid="461" grpId="0" animBg="1"/>
      <p:bldP spid="462" grpId="0" animBg="1"/>
      <p:bldP spid="463" grpId="0" animBg="1"/>
      <p:bldP spid="464" grpId="0" animBg="1"/>
      <p:bldP spid="465" grpId="0" animBg="1"/>
      <p:bldP spid="466" grpId="0" animBg="1"/>
      <p:bldP spid="467" grpId="0"/>
      <p:bldP spid="467" grpId="1"/>
      <p:bldP spid="468" grpId="0"/>
      <p:bldP spid="468" grpId="1"/>
      <p:bldP spid="469" grpId="0"/>
      <p:bldP spid="469" grpId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id="{99F044E6-A973-42CC-B04F-3606749EB785}"/>
              </a:ext>
            </a:extLst>
          </p:cNvPr>
          <p:cNvSpPr/>
          <p:nvPr/>
        </p:nvSpPr>
        <p:spPr>
          <a:xfrm>
            <a:off x="755576" y="3529939"/>
            <a:ext cx="7704856" cy="11957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200" b="1" dirty="0">
                <a:latin typeface="黑体" panose="02010609060101010101" pitchFamily="49" charset="-122"/>
                <a:ea typeface="黑体" panose="02010609060101010101" pitchFamily="49" charset="-122"/>
              </a:rPr>
              <a:t>把圆片摆在</a:t>
            </a:r>
            <a:r>
              <a:rPr lang="zh-CN" altLang="en-US" sz="32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不同的数位</a:t>
            </a:r>
            <a:r>
              <a:rPr lang="zh-CN" altLang="en-US" sz="3200" b="1" dirty="0">
                <a:latin typeface="黑体" panose="02010609060101010101" pitchFamily="49" charset="-122"/>
                <a:ea typeface="黑体" panose="02010609060101010101" pitchFamily="49" charset="-122"/>
              </a:rPr>
              <a:t>上，它</a:t>
            </a:r>
            <a:r>
              <a:rPr lang="zh-CN" altLang="en-US" sz="32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表示的意义就不一样</a:t>
            </a:r>
            <a:r>
              <a:rPr lang="zh-CN" altLang="en-US" sz="3200" b="1" dirty="0">
                <a:latin typeface="黑体" panose="02010609060101010101" pitchFamily="49" charset="-122"/>
                <a:ea typeface="黑体" panose="02010609060101010101" pitchFamily="49" charset="-122"/>
              </a:rPr>
              <a:t>，我们就可以得到不同的数。</a:t>
            </a: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D5EEFE99-0C17-4F56-9981-C5FA640F30F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5616" y="417849"/>
            <a:ext cx="6870023" cy="3004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16590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对话气泡: 圆角矩形 1">
            <a:extLst>
              <a:ext uri="{FF2B5EF4-FFF2-40B4-BE49-F238E27FC236}">
                <a16:creationId xmlns:a16="http://schemas.microsoft.com/office/drawing/2014/main" id="{E4D30B2F-F2B3-42E8-A170-C29DFBACE083}"/>
              </a:ext>
            </a:extLst>
          </p:cNvPr>
          <p:cNvSpPr/>
          <p:nvPr/>
        </p:nvSpPr>
        <p:spPr>
          <a:xfrm>
            <a:off x="2453797" y="810786"/>
            <a:ext cx="5126648" cy="1266571"/>
          </a:xfrm>
          <a:prstGeom prst="wedgeRoundRectCallout">
            <a:avLst>
              <a:gd name="adj1" fmla="val -59186"/>
              <a:gd name="adj2" fmla="val -11327"/>
              <a:gd name="adj3" fmla="val 16667"/>
            </a:avLst>
          </a:prstGeom>
          <a:noFill/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3200" b="1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用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个</a:t>
            </a:r>
            <a:r>
              <a:rPr lang="zh-CN" altLang="en-US" sz="3200" b="1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圆片在数位表上摆一摆，在记录表上写一写。</a:t>
            </a: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EBF9D36B-AEF6-495C-8F04-2F08D812658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049856" y="699542"/>
            <a:ext cx="1189494" cy="1676961"/>
          </a:xfrm>
          <a:prstGeom prst="rect">
            <a:avLst/>
          </a:prstGeom>
        </p:spPr>
      </p:pic>
      <p:graphicFrame>
        <p:nvGraphicFramePr>
          <p:cNvPr id="4" name="表格 3">
            <a:extLst>
              <a:ext uri="{FF2B5EF4-FFF2-40B4-BE49-F238E27FC236}">
                <a16:creationId xmlns:a16="http://schemas.microsoft.com/office/drawing/2014/main" id="{E6E72D97-E645-448B-A34D-946EB5519922}"/>
              </a:ext>
            </a:extLst>
          </p:cNvPr>
          <p:cNvGraphicFramePr>
            <a:graphicFrameLocks noGrp="1"/>
          </p:cNvGraphicFramePr>
          <p:nvPr/>
        </p:nvGraphicFramePr>
        <p:xfrm>
          <a:off x="5162195" y="2376503"/>
          <a:ext cx="2482780" cy="1512168"/>
        </p:xfrm>
        <a:graphic>
          <a:graphicData uri="http://schemas.openxmlformats.org/drawingml/2006/table">
            <a:tbl>
              <a:tblPr firstRow="1">
                <a:tableStyleId>{5DA37D80-6434-44D0-A028-1B22A696006F}</a:tableStyleId>
              </a:tblPr>
              <a:tblGrid>
                <a:gridCol w="124162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4115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756084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200" dirty="0"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十位</a:t>
                      </a:r>
                    </a:p>
                  </a:txBody>
                  <a:tcPr marL="91428" marR="91428" marT="45741" marB="45741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200" dirty="0"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个位</a:t>
                      </a:r>
                    </a:p>
                  </a:txBody>
                  <a:tcPr marL="91428" marR="91428" marT="45741" marB="45741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56084">
                <a:tc>
                  <a:txBody>
                    <a:bodyPr/>
                    <a:lstStyle/>
                    <a:p>
                      <a:pPr algn="ctr"/>
                      <a:endParaRPr lang="zh-CN" altLang="en-US" sz="3200" dirty="0"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91428" marR="91428" marT="45741" marB="45741"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3200" dirty="0"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91428" marR="91428" marT="45741" marB="45741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5" name="椭圆 4">
            <a:extLst>
              <a:ext uri="{FF2B5EF4-FFF2-40B4-BE49-F238E27FC236}">
                <a16:creationId xmlns:a16="http://schemas.microsoft.com/office/drawing/2014/main" id="{587E4351-4C6D-4D4B-886F-DC039D85162C}"/>
              </a:ext>
            </a:extLst>
          </p:cNvPr>
          <p:cNvSpPr/>
          <p:nvPr/>
        </p:nvSpPr>
        <p:spPr>
          <a:xfrm>
            <a:off x="1777610" y="2901336"/>
            <a:ext cx="509327" cy="509327"/>
          </a:xfrm>
          <a:prstGeom prst="ellipse">
            <a:avLst/>
          </a:prstGeom>
          <a:solidFill>
            <a:srgbClr val="ABD7FD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椭圆 5">
            <a:extLst>
              <a:ext uri="{FF2B5EF4-FFF2-40B4-BE49-F238E27FC236}">
                <a16:creationId xmlns:a16="http://schemas.microsoft.com/office/drawing/2014/main" id="{87D01B68-4870-4F29-B610-355F6A426BA7}"/>
              </a:ext>
            </a:extLst>
          </p:cNvPr>
          <p:cNvSpPr/>
          <p:nvPr/>
        </p:nvSpPr>
        <p:spPr>
          <a:xfrm>
            <a:off x="2724448" y="2901336"/>
            <a:ext cx="509327" cy="509327"/>
          </a:xfrm>
          <a:prstGeom prst="ellipse">
            <a:avLst/>
          </a:prstGeom>
          <a:solidFill>
            <a:srgbClr val="ABD7FD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椭圆 6">
            <a:extLst>
              <a:ext uri="{FF2B5EF4-FFF2-40B4-BE49-F238E27FC236}">
                <a16:creationId xmlns:a16="http://schemas.microsoft.com/office/drawing/2014/main" id="{3DF8CB46-B37B-48A4-91F9-FF1C28901B23}"/>
              </a:ext>
            </a:extLst>
          </p:cNvPr>
          <p:cNvSpPr/>
          <p:nvPr/>
        </p:nvSpPr>
        <p:spPr>
          <a:xfrm>
            <a:off x="3621912" y="2901336"/>
            <a:ext cx="509327" cy="509327"/>
          </a:xfrm>
          <a:prstGeom prst="ellipse">
            <a:avLst/>
          </a:prstGeom>
          <a:solidFill>
            <a:srgbClr val="ABD7FD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5750481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表格 1">
            <a:extLst>
              <a:ext uri="{FF2B5EF4-FFF2-40B4-BE49-F238E27FC236}">
                <a16:creationId xmlns:a16="http://schemas.microsoft.com/office/drawing/2014/main" id="{540753A9-5918-4B0C-8C45-59CDFC86292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1879485"/>
              </p:ext>
            </p:extLst>
          </p:nvPr>
        </p:nvGraphicFramePr>
        <p:xfrm>
          <a:off x="328800" y="754894"/>
          <a:ext cx="3990993" cy="3420000"/>
        </p:xfrm>
        <a:graphic>
          <a:graphicData uri="http://schemas.openxmlformats.org/drawingml/2006/table">
            <a:tbl>
              <a:tblPr firstRow="1">
                <a:tableStyleId>{5DA37D80-6434-44D0-A028-1B22A696006F}</a:tableStyleId>
              </a:tblPr>
              <a:tblGrid>
                <a:gridCol w="121886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5212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20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8400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dirty="0"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十位</a:t>
                      </a:r>
                    </a:p>
                  </a:txBody>
                  <a:tcPr marL="91428" marR="91428" marT="45741" marB="45741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dirty="0"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个位</a:t>
                      </a:r>
                    </a:p>
                  </a:txBody>
                  <a:tcPr marL="91428" marR="91428" marT="45741" marB="45741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dirty="0"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组成的数</a:t>
                      </a:r>
                    </a:p>
                  </a:txBody>
                  <a:tcPr marL="91428" marR="91428" marT="45741" marB="45741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84000">
                <a:tc>
                  <a:txBody>
                    <a:bodyPr/>
                    <a:lstStyle/>
                    <a:p>
                      <a:pPr algn="ctr"/>
                      <a:endParaRPr lang="zh-CN" altLang="en-US" sz="2800" dirty="0"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91428" marR="91428" marT="45741" marB="45741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800" dirty="0"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91428" marR="91428" marT="45741" marB="45741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800" dirty="0"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91428" marR="91428" marT="45741" marB="45741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84000">
                <a:tc>
                  <a:txBody>
                    <a:bodyPr/>
                    <a:lstStyle/>
                    <a:p>
                      <a:pPr algn="ctr"/>
                      <a:endParaRPr lang="zh-CN" altLang="en-US" sz="2800" dirty="0"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91428" marR="91428" marT="45741" marB="45741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800" dirty="0"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91428" marR="91428" marT="45741" marB="45741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800" dirty="0"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91428" marR="91428" marT="45741" marB="45741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84000">
                <a:tc>
                  <a:txBody>
                    <a:bodyPr/>
                    <a:lstStyle/>
                    <a:p>
                      <a:pPr algn="ctr"/>
                      <a:endParaRPr lang="zh-CN" altLang="en-US" sz="2800" dirty="0"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91428" marR="91428" marT="45741" marB="45741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800" dirty="0"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91428" marR="91428" marT="45741" marB="45741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800" dirty="0"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91428" marR="91428" marT="45741" marB="45741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84000">
                <a:tc>
                  <a:txBody>
                    <a:bodyPr/>
                    <a:lstStyle/>
                    <a:p>
                      <a:pPr algn="ctr"/>
                      <a:endParaRPr lang="zh-CN" altLang="en-US" sz="2800" dirty="0"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91428" marR="91428" marT="45741" marB="45741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800" dirty="0"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91428" marR="91428" marT="45741" marB="45741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800" dirty="0"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91428" marR="91428" marT="45741" marB="45741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3" name="椭圆 2">
            <a:extLst>
              <a:ext uri="{FF2B5EF4-FFF2-40B4-BE49-F238E27FC236}">
                <a16:creationId xmlns:a16="http://schemas.microsoft.com/office/drawing/2014/main" id="{00EB3D64-73B4-4954-9716-10E1051812F5}"/>
              </a:ext>
            </a:extLst>
          </p:cNvPr>
          <p:cNvSpPr/>
          <p:nvPr/>
        </p:nvSpPr>
        <p:spPr>
          <a:xfrm>
            <a:off x="1624944" y="1644441"/>
            <a:ext cx="313841" cy="313841"/>
          </a:xfrm>
          <a:prstGeom prst="ellipse">
            <a:avLst/>
          </a:prstGeom>
          <a:solidFill>
            <a:srgbClr val="ABD7FD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aphicFrame>
        <p:nvGraphicFramePr>
          <p:cNvPr id="4" name="表格 3">
            <a:extLst>
              <a:ext uri="{FF2B5EF4-FFF2-40B4-BE49-F238E27FC236}">
                <a16:creationId xmlns:a16="http://schemas.microsoft.com/office/drawing/2014/main" id="{926B4961-B6A5-4103-A1D2-5CDA3DDC575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98990963"/>
              </p:ext>
            </p:extLst>
          </p:nvPr>
        </p:nvGraphicFramePr>
        <p:xfrm>
          <a:off x="4572000" y="748446"/>
          <a:ext cx="3990993" cy="3420000"/>
        </p:xfrm>
        <a:graphic>
          <a:graphicData uri="http://schemas.openxmlformats.org/drawingml/2006/table">
            <a:tbl>
              <a:tblPr firstRow="1">
                <a:tableStyleId>{5DA37D80-6434-44D0-A028-1B22A696006F}</a:tableStyleId>
              </a:tblPr>
              <a:tblGrid>
                <a:gridCol w="121886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5212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20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8400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dirty="0"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十位</a:t>
                      </a:r>
                    </a:p>
                  </a:txBody>
                  <a:tcPr marL="91428" marR="91428" marT="45741" marB="45741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dirty="0"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个位</a:t>
                      </a:r>
                    </a:p>
                  </a:txBody>
                  <a:tcPr marL="91428" marR="91428" marT="45741" marB="45741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dirty="0"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组成的数</a:t>
                      </a:r>
                    </a:p>
                  </a:txBody>
                  <a:tcPr marL="91428" marR="91428" marT="45741" marB="45741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84000">
                <a:tc>
                  <a:txBody>
                    <a:bodyPr/>
                    <a:lstStyle/>
                    <a:p>
                      <a:pPr algn="ctr"/>
                      <a:endParaRPr lang="zh-CN" altLang="en-US" sz="2800" dirty="0"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91428" marR="91428" marT="45741" marB="45741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800" dirty="0"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91428" marR="91428" marT="45741" marB="45741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800" dirty="0"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91428" marR="91428" marT="45741" marB="45741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84000">
                <a:tc>
                  <a:txBody>
                    <a:bodyPr/>
                    <a:lstStyle/>
                    <a:p>
                      <a:pPr algn="ctr"/>
                      <a:endParaRPr lang="zh-CN" altLang="en-US" sz="2800" dirty="0"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91428" marR="91428" marT="45741" marB="45741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800" dirty="0"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91428" marR="91428" marT="45741" marB="45741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800" dirty="0"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91428" marR="91428" marT="45741" marB="45741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84000">
                <a:tc>
                  <a:txBody>
                    <a:bodyPr/>
                    <a:lstStyle/>
                    <a:p>
                      <a:pPr algn="ctr"/>
                      <a:endParaRPr lang="zh-CN" altLang="en-US" sz="2800" dirty="0"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91428" marR="91428" marT="45741" marB="45741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800" dirty="0"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91428" marR="91428" marT="45741" marB="45741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800" dirty="0"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91428" marR="91428" marT="45741" marB="45741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84000">
                <a:tc>
                  <a:txBody>
                    <a:bodyPr/>
                    <a:lstStyle/>
                    <a:p>
                      <a:pPr algn="ctr"/>
                      <a:endParaRPr lang="zh-CN" altLang="en-US" sz="2800" dirty="0"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91428" marR="91428" marT="45741" marB="45741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800" dirty="0"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91428" marR="91428" marT="45741" marB="45741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800" dirty="0"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91428" marR="91428" marT="45741" marB="45741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5" name="椭圆 4">
            <a:extLst>
              <a:ext uri="{FF2B5EF4-FFF2-40B4-BE49-F238E27FC236}">
                <a16:creationId xmlns:a16="http://schemas.microsoft.com/office/drawing/2014/main" id="{5F83D876-7ED7-491F-BC10-564860EC88EF}"/>
              </a:ext>
            </a:extLst>
          </p:cNvPr>
          <p:cNvSpPr/>
          <p:nvPr/>
        </p:nvSpPr>
        <p:spPr>
          <a:xfrm>
            <a:off x="1951638" y="1644441"/>
            <a:ext cx="313841" cy="313841"/>
          </a:xfrm>
          <a:prstGeom prst="ellipse">
            <a:avLst/>
          </a:prstGeom>
          <a:solidFill>
            <a:srgbClr val="ABD7FD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椭圆 5">
            <a:extLst>
              <a:ext uri="{FF2B5EF4-FFF2-40B4-BE49-F238E27FC236}">
                <a16:creationId xmlns:a16="http://schemas.microsoft.com/office/drawing/2014/main" id="{E1CC5A0C-AA02-4A87-A2EB-52A57F2EBBD5}"/>
              </a:ext>
            </a:extLst>
          </p:cNvPr>
          <p:cNvSpPr/>
          <p:nvPr/>
        </p:nvSpPr>
        <p:spPr>
          <a:xfrm>
            <a:off x="2279446" y="1653297"/>
            <a:ext cx="313841" cy="313841"/>
          </a:xfrm>
          <a:prstGeom prst="ellipse">
            <a:avLst/>
          </a:prstGeom>
          <a:solidFill>
            <a:srgbClr val="ABD7FD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08FEA393-8727-4279-906A-486FF92C6A9F}"/>
              </a:ext>
            </a:extLst>
          </p:cNvPr>
          <p:cNvSpPr/>
          <p:nvPr/>
        </p:nvSpPr>
        <p:spPr>
          <a:xfrm>
            <a:off x="3394769" y="1517829"/>
            <a:ext cx="38985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3</a:t>
            </a:r>
            <a:endParaRPr lang="zh-CN" altLang="en-US" sz="3200" dirty="0">
              <a:solidFill>
                <a:srgbClr val="FF0000"/>
              </a:solidFill>
            </a:endParaRPr>
          </a:p>
        </p:txBody>
      </p:sp>
      <p:sp>
        <p:nvSpPr>
          <p:cNvPr id="8" name="椭圆 7">
            <a:extLst>
              <a:ext uri="{FF2B5EF4-FFF2-40B4-BE49-F238E27FC236}">
                <a16:creationId xmlns:a16="http://schemas.microsoft.com/office/drawing/2014/main" id="{E5D84996-B4DA-4B19-A05D-C3F581A59140}"/>
              </a:ext>
            </a:extLst>
          </p:cNvPr>
          <p:cNvSpPr/>
          <p:nvPr/>
        </p:nvSpPr>
        <p:spPr>
          <a:xfrm>
            <a:off x="760848" y="2313868"/>
            <a:ext cx="313841" cy="313841"/>
          </a:xfrm>
          <a:prstGeom prst="ellipse">
            <a:avLst/>
          </a:prstGeom>
          <a:solidFill>
            <a:srgbClr val="ABD7FD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椭圆 8">
            <a:extLst>
              <a:ext uri="{FF2B5EF4-FFF2-40B4-BE49-F238E27FC236}">
                <a16:creationId xmlns:a16="http://schemas.microsoft.com/office/drawing/2014/main" id="{A2AFF8DD-1C83-47B0-9B50-CFA73059DC5C}"/>
              </a:ext>
            </a:extLst>
          </p:cNvPr>
          <p:cNvSpPr/>
          <p:nvPr/>
        </p:nvSpPr>
        <p:spPr>
          <a:xfrm>
            <a:off x="1769430" y="2313868"/>
            <a:ext cx="313841" cy="313841"/>
          </a:xfrm>
          <a:prstGeom prst="ellipse">
            <a:avLst/>
          </a:prstGeom>
          <a:solidFill>
            <a:srgbClr val="ABD7FD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椭圆 9">
            <a:extLst>
              <a:ext uri="{FF2B5EF4-FFF2-40B4-BE49-F238E27FC236}">
                <a16:creationId xmlns:a16="http://schemas.microsoft.com/office/drawing/2014/main" id="{41673E07-987E-4FD0-8709-BA8E91C450FE}"/>
              </a:ext>
            </a:extLst>
          </p:cNvPr>
          <p:cNvSpPr/>
          <p:nvPr/>
        </p:nvSpPr>
        <p:spPr>
          <a:xfrm>
            <a:off x="2126999" y="2313868"/>
            <a:ext cx="313841" cy="313841"/>
          </a:xfrm>
          <a:prstGeom prst="ellipse">
            <a:avLst/>
          </a:prstGeom>
          <a:solidFill>
            <a:srgbClr val="ABD7FD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椭圆 10">
            <a:extLst>
              <a:ext uri="{FF2B5EF4-FFF2-40B4-BE49-F238E27FC236}">
                <a16:creationId xmlns:a16="http://schemas.microsoft.com/office/drawing/2014/main" id="{DEB16884-5378-42F7-82A4-7731592C4FA2}"/>
              </a:ext>
            </a:extLst>
          </p:cNvPr>
          <p:cNvSpPr/>
          <p:nvPr/>
        </p:nvSpPr>
        <p:spPr>
          <a:xfrm>
            <a:off x="530214" y="2993522"/>
            <a:ext cx="313841" cy="313841"/>
          </a:xfrm>
          <a:prstGeom prst="ellipse">
            <a:avLst/>
          </a:prstGeom>
          <a:solidFill>
            <a:srgbClr val="ABD7FD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椭圆 11">
            <a:extLst>
              <a:ext uri="{FF2B5EF4-FFF2-40B4-BE49-F238E27FC236}">
                <a16:creationId xmlns:a16="http://schemas.microsoft.com/office/drawing/2014/main" id="{1E1A38A5-B748-48DD-9505-C74A7EEC129C}"/>
              </a:ext>
            </a:extLst>
          </p:cNvPr>
          <p:cNvSpPr/>
          <p:nvPr/>
        </p:nvSpPr>
        <p:spPr>
          <a:xfrm>
            <a:off x="888548" y="2993522"/>
            <a:ext cx="313841" cy="313841"/>
          </a:xfrm>
          <a:prstGeom prst="ellipse">
            <a:avLst/>
          </a:prstGeom>
          <a:solidFill>
            <a:srgbClr val="ABD7FD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椭圆 12">
            <a:extLst>
              <a:ext uri="{FF2B5EF4-FFF2-40B4-BE49-F238E27FC236}">
                <a16:creationId xmlns:a16="http://schemas.microsoft.com/office/drawing/2014/main" id="{E8CDECF4-7AF0-4E49-8E6E-109B57549DE5}"/>
              </a:ext>
            </a:extLst>
          </p:cNvPr>
          <p:cNvSpPr/>
          <p:nvPr/>
        </p:nvSpPr>
        <p:spPr>
          <a:xfrm>
            <a:off x="1951637" y="3016745"/>
            <a:ext cx="313841" cy="313841"/>
          </a:xfrm>
          <a:prstGeom prst="ellipse">
            <a:avLst/>
          </a:prstGeom>
          <a:solidFill>
            <a:srgbClr val="ABD7FD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椭圆 13">
            <a:extLst>
              <a:ext uri="{FF2B5EF4-FFF2-40B4-BE49-F238E27FC236}">
                <a16:creationId xmlns:a16="http://schemas.microsoft.com/office/drawing/2014/main" id="{5C36361C-06C8-4DB4-A732-82DF5F74C560}"/>
              </a:ext>
            </a:extLst>
          </p:cNvPr>
          <p:cNvSpPr/>
          <p:nvPr/>
        </p:nvSpPr>
        <p:spPr>
          <a:xfrm>
            <a:off x="420187" y="3706619"/>
            <a:ext cx="313841" cy="313841"/>
          </a:xfrm>
          <a:prstGeom prst="ellipse">
            <a:avLst/>
          </a:prstGeom>
          <a:solidFill>
            <a:srgbClr val="ABD7FD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椭圆 14">
            <a:extLst>
              <a:ext uri="{FF2B5EF4-FFF2-40B4-BE49-F238E27FC236}">
                <a16:creationId xmlns:a16="http://schemas.microsoft.com/office/drawing/2014/main" id="{C16B1977-BD57-46DE-A80E-5088C00874AC}"/>
              </a:ext>
            </a:extLst>
          </p:cNvPr>
          <p:cNvSpPr/>
          <p:nvPr/>
        </p:nvSpPr>
        <p:spPr>
          <a:xfrm>
            <a:off x="746881" y="3706619"/>
            <a:ext cx="313841" cy="313841"/>
          </a:xfrm>
          <a:prstGeom prst="ellipse">
            <a:avLst/>
          </a:prstGeom>
          <a:solidFill>
            <a:srgbClr val="ABD7FD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椭圆 15">
            <a:extLst>
              <a:ext uri="{FF2B5EF4-FFF2-40B4-BE49-F238E27FC236}">
                <a16:creationId xmlns:a16="http://schemas.microsoft.com/office/drawing/2014/main" id="{206B8F62-F766-4DA6-8FC4-FDF2D0B25484}"/>
              </a:ext>
            </a:extLst>
          </p:cNvPr>
          <p:cNvSpPr/>
          <p:nvPr/>
        </p:nvSpPr>
        <p:spPr>
          <a:xfrm>
            <a:off x="1074689" y="3715475"/>
            <a:ext cx="313841" cy="313841"/>
          </a:xfrm>
          <a:prstGeom prst="ellipse">
            <a:avLst/>
          </a:prstGeom>
          <a:solidFill>
            <a:srgbClr val="ABD7FD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椭圆 16">
            <a:extLst>
              <a:ext uri="{FF2B5EF4-FFF2-40B4-BE49-F238E27FC236}">
                <a16:creationId xmlns:a16="http://schemas.microsoft.com/office/drawing/2014/main" id="{A6849056-5DAE-40FB-9B67-2652B3362C26}"/>
              </a:ext>
            </a:extLst>
          </p:cNvPr>
          <p:cNvSpPr/>
          <p:nvPr/>
        </p:nvSpPr>
        <p:spPr>
          <a:xfrm>
            <a:off x="4690913" y="1653297"/>
            <a:ext cx="313841" cy="313841"/>
          </a:xfrm>
          <a:prstGeom prst="ellipse">
            <a:avLst/>
          </a:prstGeom>
          <a:solidFill>
            <a:srgbClr val="ABD7FD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椭圆 17">
            <a:extLst>
              <a:ext uri="{FF2B5EF4-FFF2-40B4-BE49-F238E27FC236}">
                <a16:creationId xmlns:a16="http://schemas.microsoft.com/office/drawing/2014/main" id="{B19A9068-7E31-48F5-9410-2AFACD4D8C49}"/>
              </a:ext>
            </a:extLst>
          </p:cNvPr>
          <p:cNvSpPr/>
          <p:nvPr/>
        </p:nvSpPr>
        <p:spPr>
          <a:xfrm>
            <a:off x="5017607" y="1653297"/>
            <a:ext cx="313841" cy="313841"/>
          </a:xfrm>
          <a:prstGeom prst="ellipse">
            <a:avLst/>
          </a:prstGeom>
          <a:solidFill>
            <a:srgbClr val="ABD7FD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椭圆 18">
            <a:extLst>
              <a:ext uri="{FF2B5EF4-FFF2-40B4-BE49-F238E27FC236}">
                <a16:creationId xmlns:a16="http://schemas.microsoft.com/office/drawing/2014/main" id="{2E8BE09D-FD9B-42F1-A5AA-757BDA09A50A}"/>
              </a:ext>
            </a:extLst>
          </p:cNvPr>
          <p:cNvSpPr/>
          <p:nvPr/>
        </p:nvSpPr>
        <p:spPr>
          <a:xfrm>
            <a:off x="5345415" y="1662153"/>
            <a:ext cx="313841" cy="313841"/>
          </a:xfrm>
          <a:prstGeom prst="ellipse">
            <a:avLst/>
          </a:prstGeom>
          <a:solidFill>
            <a:srgbClr val="ABD7FD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椭圆 19">
            <a:extLst>
              <a:ext uri="{FF2B5EF4-FFF2-40B4-BE49-F238E27FC236}">
                <a16:creationId xmlns:a16="http://schemas.microsoft.com/office/drawing/2014/main" id="{34379A40-59A8-4024-BBDB-CD94DFE01979}"/>
              </a:ext>
            </a:extLst>
          </p:cNvPr>
          <p:cNvSpPr/>
          <p:nvPr/>
        </p:nvSpPr>
        <p:spPr>
          <a:xfrm>
            <a:off x="4844115" y="2313868"/>
            <a:ext cx="313841" cy="313841"/>
          </a:xfrm>
          <a:prstGeom prst="ellipse">
            <a:avLst/>
          </a:prstGeom>
          <a:solidFill>
            <a:srgbClr val="ABD7FD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椭圆 20">
            <a:extLst>
              <a:ext uri="{FF2B5EF4-FFF2-40B4-BE49-F238E27FC236}">
                <a16:creationId xmlns:a16="http://schemas.microsoft.com/office/drawing/2014/main" id="{F770AD80-0EC8-4A88-A3C9-0DDB518FB001}"/>
              </a:ext>
            </a:extLst>
          </p:cNvPr>
          <p:cNvSpPr/>
          <p:nvPr/>
        </p:nvSpPr>
        <p:spPr>
          <a:xfrm>
            <a:off x="5201684" y="2313868"/>
            <a:ext cx="313841" cy="313841"/>
          </a:xfrm>
          <a:prstGeom prst="ellipse">
            <a:avLst/>
          </a:prstGeom>
          <a:solidFill>
            <a:srgbClr val="ABD7FD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椭圆 21">
            <a:extLst>
              <a:ext uri="{FF2B5EF4-FFF2-40B4-BE49-F238E27FC236}">
                <a16:creationId xmlns:a16="http://schemas.microsoft.com/office/drawing/2014/main" id="{E4ABB21B-6F16-4096-A816-FC6F431B20F7}"/>
              </a:ext>
            </a:extLst>
          </p:cNvPr>
          <p:cNvSpPr/>
          <p:nvPr/>
        </p:nvSpPr>
        <p:spPr>
          <a:xfrm>
            <a:off x="5017606" y="2952350"/>
            <a:ext cx="313841" cy="313841"/>
          </a:xfrm>
          <a:prstGeom prst="ellipse">
            <a:avLst/>
          </a:prstGeom>
          <a:solidFill>
            <a:srgbClr val="ABD7FD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椭圆 22">
            <a:extLst>
              <a:ext uri="{FF2B5EF4-FFF2-40B4-BE49-F238E27FC236}">
                <a16:creationId xmlns:a16="http://schemas.microsoft.com/office/drawing/2014/main" id="{DFCEBBE5-03B7-4F92-9DDB-543CD8E8E5A9}"/>
              </a:ext>
            </a:extLst>
          </p:cNvPr>
          <p:cNvSpPr/>
          <p:nvPr/>
        </p:nvSpPr>
        <p:spPr>
          <a:xfrm>
            <a:off x="6229061" y="2313868"/>
            <a:ext cx="313841" cy="313841"/>
          </a:xfrm>
          <a:prstGeom prst="ellipse">
            <a:avLst/>
          </a:prstGeom>
          <a:solidFill>
            <a:srgbClr val="ABD7FD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椭圆 23">
            <a:extLst>
              <a:ext uri="{FF2B5EF4-FFF2-40B4-BE49-F238E27FC236}">
                <a16:creationId xmlns:a16="http://schemas.microsoft.com/office/drawing/2014/main" id="{A00322AD-6594-41CD-AA80-701355B940CD}"/>
              </a:ext>
            </a:extLst>
          </p:cNvPr>
          <p:cNvSpPr/>
          <p:nvPr/>
        </p:nvSpPr>
        <p:spPr>
          <a:xfrm>
            <a:off x="6024185" y="2993522"/>
            <a:ext cx="313841" cy="313841"/>
          </a:xfrm>
          <a:prstGeom prst="ellipse">
            <a:avLst/>
          </a:prstGeom>
          <a:solidFill>
            <a:srgbClr val="ABD7FD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椭圆 24">
            <a:extLst>
              <a:ext uri="{FF2B5EF4-FFF2-40B4-BE49-F238E27FC236}">
                <a16:creationId xmlns:a16="http://schemas.microsoft.com/office/drawing/2014/main" id="{FE6094D5-103A-4B7A-81BB-5B239ADBA4D0}"/>
              </a:ext>
            </a:extLst>
          </p:cNvPr>
          <p:cNvSpPr/>
          <p:nvPr/>
        </p:nvSpPr>
        <p:spPr>
          <a:xfrm>
            <a:off x="6382519" y="2993522"/>
            <a:ext cx="313841" cy="313841"/>
          </a:xfrm>
          <a:prstGeom prst="ellipse">
            <a:avLst/>
          </a:prstGeom>
          <a:solidFill>
            <a:srgbClr val="ABD7FD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椭圆 25">
            <a:extLst>
              <a:ext uri="{FF2B5EF4-FFF2-40B4-BE49-F238E27FC236}">
                <a16:creationId xmlns:a16="http://schemas.microsoft.com/office/drawing/2014/main" id="{EB658E97-7B94-4EFB-9A44-098CFD9F03D4}"/>
              </a:ext>
            </a:extLst>
          </p:cNvPr>
          <p:cNvSpPr/>
          <p:nvPr/>
        </p:nvSpPr>
        <p:spPr>
          <a:xfrm>
            <a:off x="5888400" y="3706619"/>
            <a:ext cx="313841" cy="313841"/>
          </a:xfrm>
          <a:prstGeom prst="ellipse">
            <a:avLst/>
          </a:prstGeom>
          <a:solidFill>
            <a:srgbClr val="ABD7FD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椭圆 26">
            <a:extLst>
              <a:ext uri="{FF2B5EF4-FFF2-40B4-BE49-F238E27FC236}">
                <a16:creationId xmlns:a16="http://schemas.microsoft.com/office/drawing/2014/main" id="{E39F8757-A50E-4267-B63D-8C699F79165E}"/>
              </a:ext>
            </a:extLst>
          </p:cNvPr>
          <p:cNvSpPr/>
          <p:nvPr/>
        </p:nvSpPr>
        <p:spPr>
          <a:xfrm>
            <a:off x="6215094" y="3706619"/>
            <a:ext cx="313841" cy="313841"/>
          </a:xfrm>
          <a:prstGeom prst="ellipse">
            <a:avLst/>
          </a:prstGeom>
          <a:solidFill>
            <a:srgbClr val="ABD7FD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椭圆 27">
            <a:extLst>
              <a:ext uri="{FF2B5EF4-FFF2-40B4-BE49-F238E27FC236}">
                <a16:creationId xmlns:a16="http://schemas.microsoft.com/office/drawing/2014/main" id="{31C37B64-1837-475D-A062-EC7C9EB1BEF1}"/>
              </a:ext>
            </a:extLst>
          </p:cNvPr>
          <p:cNvSpPr/>
          <p:nvPr/>
        </p:nvSpPr>
        <p:spPr>
          <a:xfrm>
            <a:off x="6542902" y="3715475"/>
            <a:ext cx="313841" cy="313841"/>
          </a:xfrm>
          <a:prstGeom prst="ellipse">
            <a:avLst/>
          </a:prstGeom>
          <a:solidFill>
            <a:srgbClr val="ABD7FD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矩形 28">
            <a:extLst>
              <a:ext uri="{FF2B5EF4-FFF2-40B4-BE49-F238E27FC236}">
                <a16:creationId xmlns:a16="http://schemas.microsoft.com/office/drawing/2014/main" id="{8A598A97-AA25-424A-8C8F-9F388F94032B}"/>
              </a:ext>
            </a:extLst>
          </p:cNvPr>
          <p:cNvSpPr/>
          <p:nvPr/>
        </p:nvSpPr>
        <p:spPr>
          <a:xfrm>
            <a:off x="3250823" y="2169232"/>
            <a:ext cx="59503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12</a:t>
            </a:r>
            <a:endParaRPr lang="zh-CN" altLang="en-US" sz="3200" dirty="0">
              <a:solidFill>
                <a:srgbClr val="FF0000"/>
              </a:solidFill>
            </a:endParaRPr>
          </a:p>
        </p:txBody>
      </p:sp>
      <p:sp>
        <p:nvSpPr>
          <p:cNvPr id="30" name="矩形 29">
            <a:extLst>
              <a:ext uri="{FF2B5EF4-FFF2-40B4-BE49-F238E27FC236}">
                <a16:creationId xmlns:a16="http://schemas.microsoft.com/office/drawing/2014/main" id="{F69A9318-9FED-4BE9-8151-7EE7EFB8A463}"/>
              </a:ext>
            </a:extLst>
          </p:cNvPr>
          <p:cNvSpPr/>
          <p:nvPr/>
        </p:nvSpPr>
        <p:spPr>
          <a:xfrm>
            <a:off x="3274322" y="2902604"/>
            <a:ext cx="59503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21</a:t>
            </a:r>
            <a:endParaRPr lang="zh-CN" altLang="en-US" sz="3200" dirty="0">
              <a:solidFill>
                <a:srgbClr val="FF0000"/>
              </a:solidFill>
            </a:endParaRPr>
          </a:p>
        </p:txBody>
      </p:sp>
      <p:sp>
        <p:nvSpPr>
          <p:cNvPr id="31" name="矩形 30">
            <a:extLst>
              <a:ext uri="{FF2B5EF4-FFF2-40B4-BE49-F238E27FC236}">
                <a16:creationId xmlns:a16="http://schemas.microsoft.com/office/drawing/2014/main" id="{CDA66211-A410-4E42-AFDB-8B5DEFADCE38}"/>
              </a:ext>
            </a:extLst>
          </p:cNvPr>
          <p:cNvSpPr/>
          <p:nvPr/>
        </p:nvSpPr>
        <p:spPr>
          <a:xfrm>
            <a:off x="3263429" y="3571151"/>
            <a:ext cx="59503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30</a:t>
            </a:r>
            <a:endParaRPr lang="zh-CN" altLang="en-US" sz="3200" dirty="0">
              <a:solidFill>
                <a:srgbClr val="FF0000"/>
              </a:solidFill>
            </a:endParaRPr>
          </a:p>
        </p:txBody>
      </p:sp>
      <p:sp>
        <p:nvSpPr>
          <p:cNvPr id="32" name="矩形 31">
            <a:extLst>
              <a:ext uri="{FF2B5EF4-FFF2-40B4-BE49-F238E27FC236}">
                <a16:creationId xmlns:a16="http://schemas.microsoft.com/office/drawing/2014/main" id="{4853DC0D-37F3-4736-9FC4-37D35B6E8AEB}"/>
              </a:ext>
            </a:extLst>
          </p:cNvPr>
          <p:cNvSpPr/>
          <p:nvPr/>
        </p:nvSpPr>
        <p:spPr>
          <a:xfrm>
            <a:off x="7601608" y="1526685"/>
            <a:ext cx="59503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30</a:t>
            </a:r>
            <a:endParaRPr lang="zh-CN" altLang="en-US" sz="3200" dirty="0">
              <a:solidFill>
                <a:srgbClr val="FF0000"/>
              </a:solidFill>
            </a:endParaRPr>
          </a:p>
        </p:txBody>
      </p:sp>
      <p:sp>
        <p:nvSpPr>
          <p:cNvPr id="33" name="矩形 32">
            <a:extLst>
              <a:ext uri="{FF2B5EF4-FFF2-40B4-BE49-F238E27FC236}">
                <a16:creationId xmlns:a16="http://schemas.microsoft.com/office/drawing/2014/main" id="{07CABCF5-F60C-4C16-B9E3-B395A5880D14}"/>
              </a:ext>
            </a:extLst>
          </p:cNvPr>
          <p:cNvSpPr/>
          <p:nvPr/>
        </p:nvSpPr>
        <p:spPr>
          <a:xfrm>
            <a:off x="7589001" y="2122623"/>
            <a:ext cx="59503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21</a:t>
            </a:r>
            <a:endParaRPr lang="zh-CN" altLang="en-US" sz="3200" dirty="0">
              <a:solidFill>
                <a:srgbClr val="FF0000"/>
              </a:solidFill>
            </a:endParaRPr>
          </a:p>
        </p:txBody>
      </p:sp>
      <p:sp>
        <p:nvSpPr>
          <p:cNvPr id="34" name="矩形 33">
            <a:extLst>
              <a:ext uri="{FF2B5EF4-FFF2-40B4-BE49-F238E27FC236}">
                <a16:creationId xmlns:a16="http://schemas.microsoft.com/office/drawing/2014/main" id="{9518D32F-334B-4683-A87E-701007406603}"/>
              </a:ext>
            </a:extLst>
          </p:cNvPr>
          <p:cNvSpPr/>
          <p:nvPr/>
        </p:nvSpPr>
        <p:spPr>
          <a:xfrm>
            <a:off x="7606954" y="2879381"/>
            <a:ext cx="59503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12</a:t>
            </a:r>
            <a:endParaRPr lang="zh-CN" altLang="en-US" sz="3200" dirty="0">
              <a:solidFill>
                <a:srgbClr val="FF0000"/>
              </a:solidFill>
            </a:endParaRPr>
          </a:p>
        </p:txBody>
      </p:sp>
      <p:sp>
        <p:nvSpPr>
          <p:cNvPr id="35" name="矩形 34">
            <a:extLst>
              <a:ext uri="{FF2B5EF4-FFF2-40B4-BE49-F238E27FC236}">
                <a16:creationId xmlns:a16="http://schemas.microsoft.com/office/drawing/2014/main" id="{D302C0FF-CB48-486C-8CAE-8F12F1A6002B}"/>
              </a:ext>
            </a:extLst>
          </p:cNvPr>
          <p:cNvSpPr/>
          <p:nvPr/>
        </p:nvSpPr>
        <p:spPr>
          <a:xfrm>
            <a:off x="7783293" y="3524592"/>
            <a:ext cx="38985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3</a:t>
            </a:r>
            <a:endParaRPr lang="zh-CN" altLang="en-US" sz="3200" dirty="0">
              <a:solidFill>
                <a:srgbClr val="FF0000"/>
              </a:solidFill>
            </a:endParaRPr>
          </a:p>
        </p:txBody>
      </p:sp>
      <p:sp>
        <p:nvSpPr>
          <p:cNvPr id="36" name="矩形 35">
            <a:extLst>
              <a:ext uri="{FF2B5EF4-FFF2-40B4-BE49-F238E27FC236}">
                <a16:creationId xmlns:a16="http://schemas.microsoft.com/office/drawing/2014/main" id="{CDD0A89F-97C5-4388-809D-BAF7D7570A15}"/>
              </a:ext>
            </a:extLst>
          </p:cNvPr>
          <p:cNvSpPr/>
          <p:nvPr/>
        </p:nvSpPr>
        <p:spPr>
          <a:xfrm>
            <a:off x="505028" y="4281452"/>
            <a:ext cx="811470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这两组记录的摆法有什么相同点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?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有什么不同点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?</a:t>
            </a:r>
            <a:endParaRPr lang="zh-CN" altLang="en-US" sz="28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49401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  <p:bldP spid="6" grpId="0" animBg="1"/>
      <p:bldP spid="7" grpId="0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/>
      <p:bldP spid="30" grpId="0"/>
      <p:bldP spid="31" grpId="0"/>
      <p:bldP spid="32" grpId="0"/>
      <p:bldP spid="33" grpId="0"/>
      <p:bldP spid="34" grpId="0"/>
      <p:bldP spid="35" grpId="0"/>
      <p:bldP spid="3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id="{375D2E22-7266-49C7-99FA-7E820A9CDEBD}"/>
              </a:ext>
            </a:extLst>
          </p:cNvPr>
          <p:cNvGrpSpPr/>
          <p:nvPr/>
        </p:nvGrpSpPr>
        <p:grpSpPr>
          <a:xfrm>
            <a:off x="186111" y="157176"/>
            <a:ext cx="5693982" cy="686382"/>
            <a:chOff x="186111" y="157176"/>
            <a:chExt cx="5693982" cy="686382"/>
          </a:xfrm>
        </p:grpSpPr>
        <p:pic>
          <p:nvPicPr>
            <p:cNvPr id="3" name="图片 2">
              <a:extLst>
                <a:ext uri="{FF2B5EF4-FFF2-40B4-BE49-F238E27FC236}">
                  <a16:creationId xmlns:a16="http://schemas.microsoft.com/office/drawing/2014/main" id="{97FB78E8-AA2B-40C2-8396-D41370936DF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86111" y="157176"/>
              <a:ext cx="5682034" cy="686382"/>
            </a:xfrm>
            <a:prstGeom prst="rect">
              <a:avLst/>
            </a:prstGeom>
          </p:spPr>
        </p:pic>
        <p:sp>
          <p:nvSpPr>
            <p:cNvPr id="4" name="矩形 3">
              <a:extLst>
                <a:ext uri="{FF2B5EF4-FFF2-40B4-BE49-F238E27FC236}">
                  <a16:creationId xmlns:a16="http://schemas.microsoft.com/office/drawing/2014/main" id="{CC3720FC-2708-44EE-AD70-D39A0B5A3B24}"/>
                </a:ext>
              </a:extLst>
            </p:cNvPr>
            <p:cNvSpPr/>
            <p:nvPr/>
          </p:nvSpPr>
          <p:spPr>
            <a:xfrm>
              <a:off x="481347" y="168456"/>
              <a:ext cx="5398746" cy="584775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32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黑体" panose="02010609060101010101" pitchFamily="49" charset="-122"/>
                  <a:ea typeface="黑体" panose="02010609060101010101" pitchFamily="49" charset="-122"/>
                  <a:cs typeface="+mn-ea"/>
                </a:rPr>
                <a:t>三、发现规律，解决问题</a:t>
              </a:r>
            </a:p>
          </p:txBody>
        </p:sp>
      </p:grpSp>
      <p:sp>
        <p:nvSpPr>
          <p:cNvPr id="5" name="文本框 4">
            <a:extLst>
              <a:ext uri="{FF2B5EF4-FFF2-40B4-BE49-F238E27FC236}">
                <a16:creationId xmlns:a16="http://schemas.microsoft.com/office/drawing/2014/main" id="{EF52F7F3-132E-4FF4-9367-6FFC35696CE2}"/>
              </a:ext>
            </a:extLst>
          </p:cNvPr>
          <p:cNvSpPr txBox="1"/>
          <p:nvPr/>
        </p:nvSpPr>
        <p:spPr>
          <a:xfrm>
            <a:off x="683568" y="945658"/>
            <a:ext cx="7349490" cy="12176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用4个、5个圆片分别能摆出哪些不同的数？能摆几个？摆一摆。</a:t>
            </a:r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2169DC77-4880-4F29-8273-E51E1E60FED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3568" y="2312434"/>
            <a:ext cx="7544528" cy="17866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>
            <a:lvl1pPr indent="7493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indent="0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32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黑体" panose="02010609060101010101" pitchFamily="49" charset="-122"/>
                <a:sym typeface="Wingdings" panose="05000000000000000000" pitchFamily="2" charset="2"/>
              </a:rPr>
              <a:t>操作要求：注意分工，有的同学</a:t>
            </a:r>
            <a:r>
              <a:rPr lang="zh-CN" altLang="en-US" sz="3200" b="1" dirty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  <a:cs typeface="黑体" panose="02010609060101010101" pitchFamily="49" charset="-122"/>
                <a:sym typeface="Wingdings" panose="05000000000000000000" pitchFamily="2" charset="2"/>
              </a:rPr>
              <a:t>摆</a:t>
            </a:r>
            <a:r>
              <a:rPr lang="zh-CN" altLang="en-US" sz="32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黑体" panose="02010609060101010101" pitchFamily="49" charset="-122"/>
                <a:sym typeface="Wingdings" panose="05000000000000000000" pitchFamily="2" charset="2"/>
              </a:rPr>
              <a:t>，有的同学</a:t>
            </a:r>
            <a:r>
              <a:rPr lang="zh-CN" altLang="en-US" sz="3200" b="1" dirty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  <a:cs typeface="黑体" panose="02010609060101010101" pitchFamily="49" charset="-122"/>
                <a:sym typeface="Wingdings" panose="05000000000000000000" pitchFamily="2" charset="2"/>
              </a:rPr>
              <a:t>记录</a:t>
            </a:r>
            <a:r>
              <a:rPr lang="zh-CN" altLang="en-US" sz="32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黑体" panose="02010609060101010101" pitchFamily="49" charset="-122"/>
                <a:sym typeface="Wingdings" panose="05000000000000000000" pitchFamily="2" charset="2"/>
              </a:rPr>
              <a:t>，有的同学</a:t>
            </a:r>
            <a:r>
              <a:rPr lang="zh-CN" altLang="en-US" sz="3200" b="1" dirty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  <a:cs typeface="黑体" panose="02010609060101010101" pitchFamily="49" charset="-122"/>
                <a:sym typeface="Wingdings" panose="05000000000000000000" pitchFamily="2" charset="2"/>
              </a:rPr>
              <a:t>观察</a:t>
            </a:r>
            <a:r>
              <a:rPr lang="zh-CN" altLang="en-US" sz="32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黑体" panose="02010609060101010101" pitchFamily="49" charset="-122"/>
                <a:sym typeface="Wingdings" panose="05000000000000000000" pitchFamily="2" charset="2"/>
              </a:rPr>
              <a:t>，争取做到不重复，不遗漏。</a:t>
            </a:r>
            <a:endParaRPr lang="en-US" altLang="zh-CN" sz="3200" b="1" dirty="0">
              <a:solidFill>
                <a:srgbClr val="000000"/>
              </a:solidFill>
              <a:latin typeface="楷体" panose="02010609060101010101" pitchFamily="49" charset="-122"/>
              <a:ea typeface="楷体" panose="02010609060101010101" pitchFamily="49" charset="-122"/>
              <a:cs typeface="黑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8249300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1"/>
      <p:bldP spid="5" grpId="2"/>
      <p:bldP spid="6" grpId="1"/>
      <p:bldP spid="6" grpId="2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030F4437-47BE-4164-97CF-8B2DF975771A}"/>
              </a:ext>
            </a:extLst>
          </p:cNvPr>
          <p:cNvSpPr txBox="1"/>
          <p:nvPr/>
        </p:nvSpPr>
        <p:spPr>
          <a:xfrm>
            <a:off x="755576" y="339502"/>
            <a:ext cx="7349490" cy="626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用4个     摆出的数的个数。</a:t>
            </a:r>
          </a:p>
        </p:txBody>
      </p:sp>
      <p:sp>
        <p:nvSpPr>
          <p:cNvPr id="3" name="椭圆 2">
            <a:extLst>
              <a:ext uri="{FF2B5EF4-FFF2-40B4-BE49-F238E27FC236}">
                <a16:creationId xmlns:a16="http://schemas.microsoft.com/office/drawing/2014/main" id="{F637B107-931F-45B4-B1C8-80D38CF31C4F}"/>
              </a:ext>
            </a:extLst>
          </p:cNvPr>
          <p:cNvSpPr/>
          <p:nvPr/>
        </p:nvSpPr>
        <p:spPr>
          <a:xfrm>
            <a:off x="1939925" y="485507"/>
            <a:ext cx="360040" cy="360040"/>
          </a:xfrm>
          <a:prstGeom prst="ellipse">
            <a:avLst/>
          </a:prstGeom>
          <a:solidFill>
            <a:srgbClr val="ABD7FD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aphicFrame>
        <p:nvGraphicFramePr>
          <p:cNvPr id="4" name="表格 3">
            <a:extLst>
              <a:ext uri="{FF2B5EF4-FFF2-40B4-BE49-F238E27FC236}">
                <a16:creationId xmlns:a16="http://schemas.microsoft.com/office/drawing/2014/main" id="{43CD14EC-AE47-47A0-AF93-8322B85E6B1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7556430"/>
              </p:ext>
            </p:extLst>
          </p:nvPr>
        </p:nvGraphicFramePr>
        <p:xfrm>
          <a:off x="1911654" y="1118965"/>
          <a:ext cx="4608513" cy="318772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53617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3617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3617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31288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b="1" dirty="0"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十位</a:t>
                      </a:r>
                      <a:endParaRPr lang="zh-CN" altLang="en-US" sz="2800" b="1" dirty="0">
                        <a:solidFill>
                          <a:schemeClr val="tx1"/>
                        </a:solidFill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anchor="ctr">
                    <a:solidFill>
                      <a:srgbClr val="FDFCE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b="1" dirty="0"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个位</a:t>
                      </a:r>
                      <a:endParaRPr lang="zh-CN" altLang="en-US" sz="2800" b="1" dirty="0">
                        <a:solidFill>
                          <a:schemeClr val="tx1"/>
                        </a:solidFill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anchor="ctr">
                    <a:solidFill>
                      <a:srgbClr val="FDFCE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b="1" dirty="0"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数字</a:t>
                      </a:r>
                      <a:endParaRPr lang="zh-CN" altLang="en-US" sz="2800" b="1" dirty="0">
                        <a:solidFill>
                          <a:schemeClr val="tx1"/>
                        </a:solidFill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anchor="ctr">
                    <a:solidFill>
                      <a:srgbClr val="FDFCE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31288">
                <a:tc>
                  <a:txBody>
                    <a:bodyPr/>
                    <a:lstStyle/>
                    <a:p>
                      <a:pPr algn="ctr"/>
                      <a:endParaRPr lang="zh-CN" altLang="en-US" sz="2800" b="1" dirty="0">
                        <a:solidFill>
                          <a:schemeClr val="tx1"/>
                        </a:solidFill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anchor="ctr">
                    <a:solidFill>
                      <a:srgbClr val="FDFCE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800" b="1">
                        <a:solidFill>
                          <a:schemeClr val="tx1"/>
                        </a:solidFill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anchor="ctr">
                    <a:solidFill>
                      <a:srgbClr val="FDFCE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8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rgbClr val="FDFCE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31288">
                <a:tc>
                  <a:txBody>
                    <a:bodyPr/>
                    <a:lstStyle/>
                    <a:p>
                      <a:pPr algn="ctr"/>
                      <a:endParaRPr lang="zh-CN" altLang="en-US" sz="2800" b="1">
                        <a:solidFill>
                          <a:schemeClr val="tx1"/>
                        </a:solidFill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anchor="ctr">
                    <a:solidFill>
                      <a:srgbClr val="FDFCE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800" b="1" dirty="0">
                        <a:solidFill>
                          <a:schemeClr val="tx1"/>
                        </a:solidFill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anchor="ctr">
                    <a:solidFill>
                      <a:srgbClr val="FDFCE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8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rgbClr val="FDFCE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31288">
                <a:tc>
                  <a:txBody>
                    <a:bodyPr/>
                    <a:lstStyle/>
                    <a:p>
                      <a:pPr algn="ctr"/>
                      <a:endParaRPr lang="zh-CN" altLang="en-US" sz="2800" b="1">
                        <a:solidFill>
                          <a:schemeClr val="tx1"/>
                        </a:solidFill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anchor="ctr">
                    <a:solidFill>
                      <a:srgbClr val="FDFCE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800" b="1" dirty="0">
                        <a:solidFill>
                          <a:schemeClr val="tx1"/>
                        </a:solidFill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anchor="ctr">
                    <a:solidFill>
                      <a:srgbClr val="FDFCE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8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rgbClr val="FDFCE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31288">
                <a:tc>
                  <a:txBody>
                    <a:bodyPr/>
                    <a:lstStyle/>
                    <a:p>
                      <a:pPr algn="ctr"/>
                      <a:endParaRPr lang="zh-CN" altLang="en-US" sz="2800" b="1">
                        <a:solidFill>
                          <a:schemeClr val="tx1"/>
                        </a:solidFill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anchor="ctr">
                    <a:solidFill>
                      <a:srgbClr val="FDFCE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800" b="1" dirty="0">
                        <a:solidFill>
                          <a:schemeClr val="tx1"/>
                        </a:solidFill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anchor="ctr">
                    <a:solidFill>
                      <a:srgbClr val="FDFCE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8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rgbClr val="FDFCE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31288">
                <a:tc>
                  <a:txBody>
                    <a:bodyPr/>
                    <a:lstStyle/>
                    <a:p>
                      <a:pPr algn="ctr"/>
                      <a:endParaRPr lang="zh-CN" altLang="en-US" sz="2800" b="1">
                        <a:solidFill>
                          <a:schemeClr val="tx1"/>
                        </a:solidFill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anchor="ctr">
                    <a:solidFill>
                      <a:srgbClr val="FDFCE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800" b="1" dirty="0">
                        <a:solidFill>
                          <a:schemeClr val="tx1"/>
                        </a:solidFill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anchor="ctr">
                    <a:solidFill>
                      <a:srgbClr val="FDFCE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8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rgbClr val="FDFCE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5" name="椭圆 4">
            <a:extLst>
              <a:ext uri="{FF2B5EF4-FFF2-40B4-BE49-F238E27FC236}">
                <a16:creationId xmlns:a16="http://schemas.microsoft.com/office/drawing/2014/main" id="{E3E06386-0C10-4907-ADA7-B1D4BF8EEAB2}"/>
              </a:ext>
            </a:extLst>
          </p:cNvPr>
          <p:cNvSpPr/>
          <p:nvPr/>
        </p:nvSpPr>
        <p:spPr>
          <a:xfrm>
            <a:off x="3630437" y="1749487"/>
            <a:ext cx="288032" cy="288032"/>
          </a:xfrm>
          <a:prstGeom prst="ellipse">
            <a:avLst/>
          </a:prstGeom>
          <a:solidFill>
            <a:srgbClr val="ABD7FD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椭圆 5">
            <a:extLst>
              <a:ext uri="{FF2B5EF4-FFF2-40B4-BE49-F238E27FC236}">
                <a16:creationId xmlns:a16="http://schemas.microsoft.com/office/drawing/2014/main" id="{C182270A-A1F1-4E95-B26E-271CD7427066}"/>
              </a:ext>
            </a:extLst>
          </p:cNvPr>
          <p:cNvSpPr/>
          <p:nvPr/>
        </p:nvSpPr>
        <p:spPr>
          <a:xfrm>
            <a:off x="3946946" y="1749487"/>
            <a:ext cx="288032" cy="288032"/>
          </a:xfrm>
          <a:prstGeom prst="ellipse">
            <a:avLst/>
          </a:prstGeom>
          <a:solidFill>
            <a:srgbClr val="ABD7FD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椭圆 6">
            <a:extLst>
              <a:ext uri="{FF2B5EF4-FFF2-40B4-BE49-F238E27FC236}">
                <a16:creationId xmlns:a16="http://schemas.microsoft.com/office/drawing/2014/main" id="{E6A4335A-30B1-4F44-9364-BA83CDED0239}"/>
              </a:ext>
            </a:extLst>
          </p:cNvPr>
          <p:cNvSpPr/>
          <p:nvPr/>
        </p:nvSpPr>
        <p:spPr>
          <a:xfrm>
            <a:off x="4263455" y="1749487"/>
            <a:ext cx="288032" cy="288032"/>
          </a:xfrm>
          <a:prstGeom prst="ellipse">
            <a:avLst/>
          </a:prstGeom>
          <a:solidFill>
            <a:srgbClr val="ABD7FD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椭圆 7">
            <a:extLst>
              <a:ext uri="{FF2B5EF4-FFF2-40B4-BE49-F238E27FC236}">
                <a16:creationId xmlns:a16="http://schemas.microsoft.com/office/drawing/2014/main" id="{F149965A-66D3-42A0-878E-2040C573010E}"/>
              </a:ext>
            </a:extLst>
          </p:cNvPr>
          <p:cNvSpPr/>
          <p:nvPr/>
        </p:nvSpPr>
        <p:spPr>
          <a:xfrm>
            <a:off x="4582601" y="1749487"/>
            <a:ext cx="288032" cy="288032"/>
          </a:xfrm>
          <a:prstGeom prst="ellipse">
            <a:avLst/>
          </a:prstGeom>
          <a:solidFill>
            <a:srgbClr val="ABD7FD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9" name="椭圆 8">
            <a:extLst>
              <a:ext uri="{FF2B5EF4-FFF2-40B4-BE49-F238E27FC236}">
                <a16:creationId xmlns:a16="http://schemas.microsoft.com/office/drawing/2014/main" id="{6F0EAE13-AA4E-4D8F-86BF-C44B40B7A9C6}"/>
              </a:ext>
            </a:extLst>
          </p:cNvPr>
          <p:cNvSpPr/>
          <p:nvPr/>
        </p:nvSpPr>
        <p:spPr>
          <a:xfrm>
            <a:off x="2550317" y="2325551"/>
            <a:ext cx="288032" cy="288032"/>
          </a:xfrm>
          <a:prstGeom prst="ellipse">
            <a:avLst/>
          </a:prstGeom>
          <a:solidFill>
            <a:srgbClr val="ABD7FD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椭圆 9">
            <a:extLst>
              <a:ext uri="{FF2B5EF4-FFF2-40B4-BE49-F238E27FC236}">
                <a16:creationId xmlns:a16="http://schemas.microsoft.com/office/drawing/2014/main" id="{F6BC0CD6-BBC1-48E3-A662-EE0685B67FB1}"/>
              </a:ext>
            </a:extLst>
          </p:cNvPr>
          <p:cNvSpPr/>
          <p:nvPr/>
        </p:nvSpPr>
        <p:spPr>
          <a:xfrm>
            <a:off x="3777361" y="2325551"/>
            <a:ext cx="288032" cy="288032"/>
          </a:xfrm>
          <a:prstGeom prst="ellipse">
            <a:avLst/>
          </a:prstGeom>
          <a:solidFill>
            <a:srgbClr val="ABD7FD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椭圆 10">
            <a:extLst>
              <a:ext uri="{FF2B5EF4-FFF2-40B4-BE49-F238E27FC236}">
                <a16:creationId xmlns:a16="http://schemas.microsoft.com/office/drawing/2014/main" id="{109C7F3C-B11E-453C-B173-CD02F96C9C4F}"/>
              </a:ext>
            </a:extLst>
          </p:cNvPr>
          <p:cNvSpPr/>
          <p:nvPr/>
        </p:nvSpPr>
        <p:spPr>
          <a:xfrm>
            <a:off x="4093870" y="2325551"/>
            <a:ext cx="288032" cy="288032"/>
          </a:xfrm>
          <a:prstGeom prst="ellipse">
            <a:avLst/>
          </a:prstGeom>
          <a:solidFill>
            <a:srgbClr val="ABD7FD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椭圆 11">
            <a:extLst>
              <a:ext uri="{FF2B5EF4-FFF2-40B4-BE49-F238E27FC236}">
                <a16:creationId xmlns:a16="http://schemas.microsoft.com/office/drawing/2014/main" id="{B1E1428D-48F3-4E7D-8444-D4469DC24A6A}"/>
              </a:ext>
            </a:extLst>
          </p:cNvPr>
          <p:cNvSpPr/>
          <p:nvPr/>
        </p:nvSpPr>
        <p:spPr>
          <a:xfrm>
            <a:off x="4413016" y="2325551"/>
            <a:ext cx="288032" cy="288032"/>
          </a:xfrm>
          <a:prstGeom prst="ellipse">
            <a:avLst/>
          </a:prstGeom>
          <a:solidFill>
            <a:srgbClr val="ABD7FD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椭圆 12">
            <a:extLst>
              <a:ext uri="{FF2B5EF4-FFF2-40B4-BE49-F238E27FC236}">
                <a16:creationId xmlns:a16="http://schemas.microsoft.com/office/drawing/2014/main" id="{04CC0DC5-75BE-4CFB-91F6-32B8E70B1033}"/>
              </a:ext>
            </a:extLst>
          </p:cNvPr>
          <p:cNvSpPr/>
          <p:nvPr/>
        </p:nvSpPr>
        <p:spPr>
          <a:xfrm>
            <a:off x="2399427" y="2843255"/>
            <a:ext cx="288032" cy="288032"/>
          </a:xfrm>
          <a:prstGeom prst="ellipse">
            <a:avLst/>
          </a:prstGeom>
          <a:solidFill>
            <a:srgbClr val="ABD7FD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椭圆 13">
            <a:extLst>
              <a:ext uri="{FF2B5EF4-FFF2-40B4-BE49-F238E27FC236}">
                <a16:creationId xmlns:a16="http://schemas.microsoft.com/office/drawing/2014/main" id="{E3EAEFB1-FD59-416D-882A-786D9C806589}"/>
              </a:ext>
            </a:extLst>
          </p:cNvPr>
          <p:cNvSpPr/>
          <p:nvPr/>
        </p:nvSpPr>
        <p:spPr>
          <a:xfrm>
            <a:off x="2718573" y="2843255"/>
            <a:ext cx="288032" cy="288032"/>
          </a:xfrm>
          <a:prstGeom prst="ellipse">
            <a:avLst/>
          </a:prstGeom>
          <a:solidFill>
            <a:srgbClr val="ABD7FD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椭圆 14">
            <a:extLst>
              <a:ext uri="{FF2B5EF4-FFF2-40B4-BE49-F238E27FC236}">
                <a16:creationId xmlns:a16="http://schemas.microsoft.com/office/drawing/2014/main" id="{CCA883D1-D206-4010-A414-099C19CBD575}"/>
              </a:ext>
            </a:extLst>
          </p:cNvPr>
          <p:cNvSpPr/>
          <p:nvPr/>
        </p:nvSpPr>
        <p:spPr>
          <a:xfrm>
            <a:off x="3915263" y="2874896"/>
            <a:ext cx="288032" cy="288032"/>
          </a:xfrm>
          <a:prstGeom prst="ellipse">
            <a:avLst/>
          </a:prstGeom>
          <a:solidFill>
            <a:srgbClr val="ABD7FD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椭圆 15">
            <a:extLst>
              <a:ext uri="{FF2B5EF4-FFF2-40B4-BE49-F238E27FC236}">
                <a16:creationId xmlns:a16="http://schemas.microsoft.com/office/drawing/2014/main" id="{005DDAC0-B9DE-41DD-B74C-E60EF8FA5988}"/>
              </a:ext>
            </a:extLst>
          </p:cNvPr>
          <p:cNvSpPr/>
          <p:nvPr/>
        </p:nvSpPr>
        <p:spPr>
          <a:xfrm>
            <a:off x="4234409" y="2874896"/>
            <a:ext cx="288032" cy="288032"/>
          </a:xfrm>
          <a:prstGeom prst="ellipse">
            <a:avLst/>
          </a:prstGeom>
          <a:solidFill>
            <a:srgbClr val="ABD7FD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椭圆 16">
            <a:extLst>
              <a:ext uri="{FF2B5EF4-FFF2-40B4-BE49-F238E27FC236}">
                <a16:creationId xmlns:a16="http://schemas.microsoft.com/office/drawing/2014/main" id="{FA84C3B6-597C-4C90-BB22-D42442727E6C}"/>
              </a:ext>
            </a:extLst>
          </p:cNvPr>
          <p:cNvSpPr/>
          <p:nvPr/>
        </p:nvSpPr>
        <p:spPr>
          <a:xfrm>
            <a:off x="2226934" y="3365088"/>
            <a:ext cx="288032" cy="288032"/>
          </a:xfrm>
          <a:prstGeom prst="ellipse">
            <a:avLst/>
          </a:prstGeom>
          <a:solidFill>
            <a:srgbClr val="ABD7FD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椭圆 17">
            <a:extLst>
              <a:ext uri="{FF2B5EF4-FFF2-40B4-BE49-F238E27FC236}">
                <a16:creationId xmlns:a16="http://schemas.microsoft.com/office/drawing/2014/main" id="{A573935F-1362-45BA-871F-E5826B1AC92F}"/>
              </a:ext>
            </a:extLst>
          </p:cNvPr>
          <p:cNvSpPr/>
          <p:nvPr/>
        </p:nvSpPr>
        <p:spPr>
          <a:xfrm>
            <a:off x="2543443" y="3365088"/>
            <a:ext cx="288032" cy="288032"/>
          </a:xfrm>
          <a:prstGeom prst="ellipse">
            <a:avLst/>
          </a:prstGeom>
          <a:solidFill>
            <a:srgbClr val="ABD7FD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椭圆 18">
            <a:extLst>
              <a:ext uri="{FF2B5EF4-FFF2-40B4-BE49-F238E27FC236}">
                <a16:creationId xmlns:a16="http://schemas.microsoft.com/office/drawing/2014/main" id="{2D137254-365B-4758-A1CC-470DBF07D0E9}"/>
              </a:ext>
            </a:extLst>
          </p:cNvPr>
          <p:cNvSpPr/>
          <p:nvPr/>
        </p:nvSpPr>
        <p:spPr>
          <a:xfrm>
            <a:off x="2862589" y="3365088"/>
            <a:ext cx="288032" cy="288032"/>
          </a:xfrm>
          <a:prstGeom prst="ellipse">
            <a:avLst/>
          </a:prstGeom>
          <a:solidFill>
            <a:srgbClr val="ABD7FD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椭圆 19">
            <a:extLst>
              <a:ext uri="{FF2B5EF4-FFF2-40B4-BE49-F238E27FC236}">
                <a16:creationId xmlns:a16="http://schemas.microsoft.com/office/drawing/2014/main" id="{E1DD2F5A-FA73-41C8-912D-32FA82007D41}"/>
              </a:ext>
            </a:extLst>
          </p:cNvPr>
          <p:cNvSpPr/>
          <p:nvPr/>
        </p:nvSpPr>
        <p:spPr>
          <a:xfrm>
            <a:off x="2054441" y="3908717"/>
            <a:ext cx="288032" cy="288032"/>
          </a:xfrm>
          <a:prstGeom prst="ellipse">
            <a:avLst/>
          </a:prstGeom>
          <a:solidFill>
            <a:srgbClr val="ABD7FD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椭圆 20">
            <a:extLst>
              <a:ext uri="{FF2B5EF4-FFF2-40B4-BE49-F238E27FC236}">
                <a16:creationId xmlns:a16="http://schemas.microsoft.com/office/drawing/2014/main" id="{680B515B-E604-4030-B780-CBD7821B0DE7}"/>
              </a:ext>
            </a:extLst>
          </p:cNvPr>
          <p:cNvSpPr/>
          <p:nvPr/>
        </p:nvSpPr>
        <p:spPr>
          <a:xfrm>
            <a:off x="2370950" y="3908717"/>
            <a:ext cx="288032" cy="288032"/>
          </a:xfrm>
          <a:prstGeom prst="ellipse">
            <a:avLst/>
          </a:prstGeom>
          <a:solidFill>
            <a:srgbClr val="ABD7FD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椭圆 21">
            <a:extLst>
              <a:ext uri="{FF2B5EF4-FFF2-40B4-BE49-F238E27FC236}">
                <a16:creationId xmlns:a16="http://schemas.microsoft.com/office/drawing/2014/main" id="{83472E28-E1CD-4951-A5DB-959378CC9E4B}"/>
              </a:ext>
            </a:extLst>
          </p:cNvPr>
          <p:cNvSpPr/>
          <p:nvPr/>
        </p:nvSpPr>
        <p:spPr>
          <a:xfrm>
            <a:off x="2687459" y="3908717"/>
            <a:ext cx="288032" cy="288032"/>
          </a:xfrm>
          <a:prstGeom prst="ellipse">
            <a:avLst/>
          </a:prstGeom>
          <a:solidFill>
            <a:srgbClr val="ABD7FD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椭圆 22">
            <a:extLst>
              <a:ext uri="{FF2B5EF4-FFF2-40B4-BE49-F238E27FC236}">
                <a16:creationId xmlns:a16="http://schemas.microsoft.com/office/drawing/2014/main" id="{2E5174D4-B9B1-4B72-AD98-C920B78CF9C4}"/>
              </a:ext>
            </a:extLst>
          </p:cNvPr>
          <p:cNvSpPr/>
          <p:nvPr/>
        </p:nvSpPr>
        <p:spPr>
          <a:xfrm>
            <a:off x="3006605" y="3908717"/>
            <a:ext cx="288032" cy="288032"/>
          </a:xfrm>
          <a:prstGeom prst="ellipse">
            <a:avLst/>
          </a:prstGeom>
          <a:solidFill>
            <a:srgbClr val="ABD7FD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24" name="椭圆 23">
            <a:extLst>
              <a:ext uri="{FF2B5EF4-FFF2-40B4-BE49-F238E27FC236}">
                <a16:creationId xmlns:a16="http://schemas.microsoft.com/office/drawing/2014/main" id="{E6A4A95C-0D25-45AF-95A5-21ED5FD2C130}"/>
              </a:ext>
            </a:extLst>
          </p:cNvPr>
          <p:cNvSpPr/>
          <p:nvPr/>
        </p:nvSpPr>
        <p:spPr>
          <a:xfrm>
            <a:off x="4055723" y="3380223"/>
            <a:ext cx="288032" cy="288032"/>
          </a:xfrm>
          <a:prstGeom prst="ellipse">
            <a:avLst/>
          </a:prstGeom>
          <a:solidFill>
            <a:srgbClr val="ABD7FD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id="{90FFE98B-899C-421D-9829-E41A2F3BCC44}"/>
              </a:ext>
            </a:extLst>
          </p:cNvPr>
          <p:cNvSpPr txBox="1"/>
          <p:nvPr/>
        </p:nvSpPr>
        <p:spPr>
          <a:xfrm>
            <a:off x="5556844" y="1601115"/>
            <a:ext cx="50677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4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</a:endParaRPr>
          </a:p>
        </p:txBody>
      </p:sp>
      <p:sp>
        <p:nvSpPr>
          <p:cNvPr id="26" name="文本框 25">
            <a:extLst>
              <a:ext uri="{FF2B5EF4-FFF2-40B4-BE49-F238E27FC236}">
                <a16:creationId xmlns:a16="http://schemas.microsoft.com/office/drawing/2014/main" id="{0F92318A-16F1-45C1-96A2-4D76FA745708}"/>
              </a:ext>
            </a:extLst>
          </p:cNvPr>
          <p:cNvSpPr txBox="1"/>
          <p:nvPr/>
        </p:nvSpPr>
        <p:spPr>
          <a:xfrm>
            <a:off x="5458033" y="2185890"/>
            <a:ext cx="60558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13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</a:endParaRPr>
          </a:p>
        </p:txBody>
      </p:sp>
      <p:sp>
        <p:nvSpPr>
          <p:cNvPr id="27" name="文本框 26">
            <a:extLst>
              <a:ext uri="{FF2B5EF4-FFF2-40B4-BE49-F238E27FC236}">
                <a16:creationId xmlns:a16="http://schemas.microsoft.com/office/drawing/2014/main" id="{64B72474-FA57-494D-A4C3-32AB3B52B904}"/>
              </a:ext>
            </a:extLst>
          </p:cNvPr>
          <p:cNvSpPr txBox="1"/>
          <p:nvPr/>
        </p:nvSpPr>
        <p:spPr>
          <a:xfrm>
            <a:off x="5458033" y="2712829"/>
            <a:ext cx="60558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22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</a:endParaRPr>
          </a:p>
        </p:txBody>
      </p:sp>
      <p:sp>
        <p:nvSpPr>
          <p:cNvPr id="28" name="文本框 27">
            <a:extLst>
              <a:ext uri="{FF2B5EF4-FFF2-40B4-BE49-F238E27FC236}">
                <a16:creationId xmlns:a16="http://schemas.microsoft.com/office/drawing/2014/main" id="{DFF52C18-B885-471A-8B01-CA6CC24700EF}"/>
              </a:ext>
            </a:extLst>
          </p:cNvPr>
          <p:cNvSpPr txBox="1"/>
          <p:nvPr/>
        </p:nvSpPr>
        <p:spPr>
          <a:xfrm>
            <a:off x="5477299" y="3216716"/>
            <a:ext cx="60558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31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</a:endParaRPr>
          </a:p>
        </p:txBody>
      </p:sp>
      <p:sp>
        <p:nvSpPr>
          <p:cNvPr id="29" name="文本框 28">
            <a:extLst>
              <a:ext uri="{FF2B5EF4-FFF2-40B4-BE49-F238E27FC236}">
                <a16:creationId xmlns:a16="http://schemas.microsoft.com/office/drawing/2014/main" id="{4C79C487-116A-4322-942A-40E1E9E9591D}"/>
              </a:ext>
            </a:extLst>
          </p:cNvPr>
          <p:cNvSpPr txBox="1"/>
          <p:nvPr/>
        </p:nvSpPr>
        <p:spPr>
          <a:xfrm>
            <a:off x="5458033" y="3791256"/>
            <a:ext cx="60558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40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6170989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/>
      <p:bldP spid="26" grpId="0"/>
      <p:bldP spid="27" grpId="0"/>
      <p:bldP spid="28" grpId="0"/>
      <p:bldP spid="2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8913CFC2-4D9C-470A-90AC-B63D5B1E68D4}"/>
              </a:ext>
            </a:extLst>
          </p:cNvPr>
          <p:cNvSpPr txBox="1"/>
          <p:nvPr/>
        </p:nvSpPr>
        <p:spPr>
          <a:xfrm>
            <a:off x="755576" y="339502"/>
            <a:ext cx="7349490" cy="626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用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5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个     摆出的数的个数。</a:t>
            </a:r>
          </a:p>
        </p:txBody>
      </p:sp>
      <p:sp>
        <p:nvSpPr>
          <p:cNvPr id="3" name="椭圆 2">
            <a:extLst>
              <a:ext uri="{FF2B5EF4-FFF2-40B4-BE49-F238E27FC236}">
                <a16:creationId xmlns:a16="http://schemas.microsoft.com/office/drawing/2014/main" id="{2852A4EB-ECF2-4976-858B-7AFC1908E1FC}"/>
              </a:ext>
            </a:extLst>
          </p:cNvPr>
          <p:cNvSpPr/>
          <p:nvPr/>
        </p:nvSpPr>
        <p:spPr>
          <a:xfrm>
            <a:off x="1939925" y="485507"/>
            <a:ext cx="360040" cy="360040"/>
          </a:xfrm>
          <a:prstGeom prst="ellipse">
            <a:avLst/>
          </a:prstGeom>
          <a:solidFill>
            <a:srgbClr val="ABD7FD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aphicFrame>
        <p:nvGraphicFramePr>
          <p:cNvPr id="4" name="表格 6">
            <a:extLst>
              <a:ext uri="{FF2B5EF4-FFF2-40B4-BE49-F238E27FC236}">
                <a16:creationId xmlns:a16="http://schemas.microsoft.com/office/drawing/2014/main" id="{DF8BC94A-8E6A-411C-BC39-B2B3727C94A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98448091"/>
              </p:ext>
            </p:extLst>
          </p:nvPr>
        </p:nvGraphicFramePr>
        <p:xfrm>
          <a:off x="1619672" y="1047116"/>
          <a:ext cx="5256582" cy="36271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75219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5219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5219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1584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b="1" dirty="0"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十位</a:t>
                      </a:r>
                      <a:endParaRPr lang="zh-CN" altLang="en-US" sz="2800" b="1" dirty="0">
                        <a:solidFill>
                          <a:schemeClr val="tx1"/>
                        </a:solidFill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anchor="ctr">
                    <a:solidFill>
                      <a:srgbClr val="FDFCE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b="1" dirty="0"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个位</a:t>
                      </a:r>
                      <a:endParaRPr lang="zh-CN" altLang="en-US" sz="2800" b="1" dirty="0">
                        <a:solidFill>
                          <a:schemeClr val="tx1"/>
                        </a:solidFill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anchor="ctr">
                    <a:solidFill>
                      <a:srgbClr val="FDFCE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b="1" dirty="0"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数字</a:t>
                      </a:r>
                      <a:endParaRPr lang="zh-CN" altLang="en-US" sz="2800" b="1" dirty="0">
                        <a:solidFill>
                          <a:schemeClr val="tx1"/>
                        </a:solidFill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anchor="ctr">
                    <a:solidFill>
                      <a:srgbClr val="FDFCE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15840">
                <a:tc>
                  <a:txBody>
                    <a:bodyPr/>
                    <a:lstStyle/>
                    <a:p>
                      <a:pPr algn="ctr"/>
                      <a:endParaRPr lang="zh-CN" altLang="en-US" sz="2800" b="1" dirty="0">
                        <a:solidFill>
                          <a:schemeClr val="tx1"/>
                        </a:solidFill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anchor="ctr">
                    <a:solidFill>
                      <a:srgbClr val="FDFCE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800" b="1">
                        <a:solidFill>
                          <a:schemeClr val="tx1"/>
                        </a:solidFill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anchor="ctr">
                    <a:solidFill>
                      <a:srgbClr val="FDFCE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8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rgbClr val="FDFCE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15840">
                <a:tc>
                  <a:txBody>
                    <a:bodyPr/>
                    <a:lstStyle/>
                    <a:p>
                      <a:pPr algn="ctr"/>
                      <a:endParaRPr lang="zh-CN" altLang="en-US" sz="2800" b="1">
                        <a:solidFill>
                          <a:schemeClr val="tx1"/>
                        </a:solidFill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anchor="ctr">
                    <a:solidFill>
                      <a:srgbClr val="FDFCE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800" b="1">
                        <a:solidFill>
                          <a:schemeClr val="tx1"/>
                        </a:solidFill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anchor="ctr">
                    <a:solidFill>
                      <a:srgbClr val="FDFCE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8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rgbClr val="FDFCE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15840">
                <a:tc>
                  <a:txBody>
                    <a:bodyPr/>
                    <a:lstStyle/>
                    <a:p>
                      <a:pPr algn="ctr"/>
                      <a:endParaRPr lang="zh-CN" altLang="en-US" sz="2800" b="1">
                        <a:solidFill>
                          <a:schemeClr val="tx1"/>
                        </a:solidFill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anchor="ctr">
                    <a:solidFill>
                      <a:srgbClr val="FDFCE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800" b="1">
                        <a:solidFill>
                          <a:schemeClr val="tx1"/>
                        </a:solidFill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anchor="ctr">
                    <a:solidFill>
                      <a:srgbClr val="FDFCE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8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rgbClr val="FDFCE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15840">
                <a:tc>
                  <a:txBody>
                    <a:bodyPr/>
                    <a:lstStyle/>
                    <a:p>
                      <a:pPr algn="ctr"/>
                      <a:endParaRPr lang="zh-CN" altLang="en-US" sz="2800" b="1">
                        <a:solidFill>
                          <a:schemeClr val="tx1"/>
                        </a:solidFill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anchor="ctr">
                    <a:solidFill>
                      <a:srgbClr val="FDFCE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800" b="1" dirty="0">
                        <a:solidFill>
                          <a:schemeClr val="tx1"/>
                        </a:solidFill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anchor="ctr">
                    <a:solidFill>
                      <a:srgbClr val="FDFCE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8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rgbClr val="FDFCE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15840">
                <a:tc>
                  <a:txBody>
                    <a:bodyPr/>
                    <a:lstStyle/>
                    <a:p>
                      <a:pPr algn="ctr"/>
                      <a:endParaRPr lang="zh-CN" altLang="en-US" sz="2800" b="1">
                        <a:solidFill>
                          <a:schemeClr val="tx1"/>
                        </a:solidFill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anchor="ctr">
                    <a:solidFill>
                      <a:srgbClr val="FDFCE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800" b="1">
                        <a:solidFill>
                          <a:schemeClr val="tx1"/>
                        </a:solidFill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anchor="ctr">
                    <a:solidFill>
                      <a:srgbClr val="FDFCE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8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rgbClr val="FDFCE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15840">
                <a:tc>
                  <a:txBody>
                    <a:bodyPr/>
                    <a:lstStyle/>
                    <a:p>
                      <a:pPr algn="ctr"/>
                      <a:endParaRPr lang="zh-CN" altLang="en-US" sz="2800" b="1">
                        <a:solidFill>
                          <a:schemeClr val="tx1"/>
                        </a:solidFill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anchor="ctr">
                    <a:solidFill>
                      <a:srgbClr val="FDFCE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800" b="1">
                        <a:solidFill>
                          <a:schemeClr val="tx1"/>
                        </a:solidFill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anchor="ctr">
                    <a:solidFill>
                      <a:srgbClr val="FDFCE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8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rgbClr val="FDFCE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5" name="椭圆 4">
            <a:extLst>
              <a:ext uri="{FF2B5EF4-FFF2-40B4-BE49-F238E27FC236}">
                <a16:creationId xmlns:a16="http://schemas.microsoft.com/office/drawing/2014/main" id="{1F761017-791C-4D5D-BCF2-FCDF81361874}"/>
              </a:ext>
            </a:extLst>
          </p:cNvPr>
          <p:cNvSpPr/>
          <p:nvPr/>
        </p:nvSpPr>
        <p:spPr>
          <a:xfrm>
            <a:off x="3462222" y="1707654"/>
            <a:ext cx="288032" cy="288032"/>
          </a:xfrm>
          <a:prstGeom prst="ellipse">
            <a:avLst/>
          </a:prstGeom>
          <a:solidFill>
            <a:srgbClr val="ABD7FD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椭圆 5">
            <a:extLst>
              <a:ext uri="{FF2B5EF4-FFF2-40B4-BE49-F238E27FC236}">
                <a16:creationId xmlns:a16="http://schemas.microsoft.com/office/drawing/2014/main" id="{5B6AA824-49C3-4BEA-99B5-5B368DCEDD54}"/>
              </a:ext>
            </a:extLst>
          </p:cNvPr>
          <p:cNvSpPr/>
          <p:nvPr/>
        </p:nvSpPr>
        <p:spPr>
          <a:xfrm>
            <a:off x="3778731" y="1707654"/>
            <a:ext cx="288032" cy="288032"/>
          </a:xfrm>
          <a:prstGeom prst="ellipse">
            <a:avLst/>
          </a:prstGeom>
          <a:solidFill>
            <a:srgbClr val="ABD7FD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椭圆 6">
            <a:extLst>
              <a:ext uri="{FF2B5EF4-FFF2-40B4-BE49-F238E27FC236}">
                <a16:creationId xmlns:a16="http://schemas.microsoft.com/office/drawing/2014/main" id="{6F2DAED0-BE5E-4D7C-BA1D-36F0691DD81C}"/>
              </a:ext>
            </a:extLst>
          </p:cNvPr>
          <p:cNvSpPr/>
          <p:nvPr/>
        </p:nvSpPr>
        <p:spPr>
          <a:xfrm>
            <a:off x="4095240" y="1707654"/>
            <a:ext cx="288032" cy="288032"/>
          </a:xfrm>
          <a:prstGeom prst="ellipse">
            <a:avLst/>
          </a:prstGeom>
          <a:solidFill>
            <a:srgbClr val="ABD7FD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椭圆 7">
            <a:extLst>
              <a:ext uri="{FF2B5EF4-FFF2-40B4-BE49-F238E27FC236}">
                <a16:creationId xmlns:a16="http://schemas.microsoft.com/office/drawing/2014/main" id="{61309474-10A8-4B8B-811E-22E60833FDBD}"/>
              </a:ext>
            </a:extLst>
          </p:cNvPr>
          <p:cNvSpPr/>
          <p:nvPr/>
        </p:nvSpPr>
        <p:spPr>
          <a:xfrm>
            <a:off x="4414386" y="1707654"/>
            <a:ext cx="288032" cy="288032"/>
          </a:xfrm>
          <a:prstGeom prst="ellipse">
            <a:avLst/>
          </a:prstGeom>
          <a:solidFill>
            <a:srgbClr val="ABD7FD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9" name="椭圆 8">
            <a:extLst>
              <a:ext uri="{FF2B5EF4-FFF2-40B4-BE49-F238E27FC236}">
                <a16:creationId xmlns:a16="http://schemas.microsoft.com/office/drawing/2014/main" id="{5892DA85-33BF-4B86-B24D-9E4688E7F939}"/>
              </a:ext>
            </a:extLst>
          </p:cNvPr>
          <p:cNvSpPr/>
          <p:nvPr/>
        </p:nvSpPr>
        <p:spPr>
          <a:xfrm>
            <a:off x="4739687" y="1707654"/>
            <a:ext cx="288032" cy="288032"/>
          </a:xfrm>
          <a:prstGeom prst="ellipse">
            <a:avLst/>
          </a:prstGeom>
          <a:solidFill>
            <a:srgbClr val="ABD7FD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0" name="椭圆 9">
            <a:extLst>
              <a:ext uri="{FF2B5EF4-FFF2-40B4-BE49-F238E27FC236}">
                <a16:creationId xmlns:a16="http://schemas.microsoft.com/office/drawing/2014/main" id="{A9684746-8100-4C15-A8AE-2B25769B136C}"/>
              </a:ext>
            </a:extLst>
          </p:cNvPr>
          <p:cNvSpPr/>
          <p:nvPr/>
        </p:nvSpPr>
        <p:spPr>
          <a:xfrm>
            <a:off x="3634715" y="2194934"/>
            <a:ext cx="288032" cy="288032"/>
          </a:xfrm>
          <a:prstGeom prst="ellipse">
            <a:avLst/>
          </a:prstGeom>
          <a:solidFill>
            <a:srgbClr val="ABD7FD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椭圆 10">
            <a:extLst>
              <a:ext uri="{FF2B5EF4-FFF2-40B4-BE49-F238E27FC236}">
                <a16:creationId xmlns:a16="http://schemas.microsoft.com/office/drawing/2014/main" id="{251B316D-5B42-496E-B135-8AFFADD76F1B}"/>
              </a:ext>
            </a:extLst>
          </p:cNvPr>
          <p:cNvSpPr/>
          <p:nvPr/>
        </p:nvSpPr>
        <p:spPr>
          <a:xfrm>
            <a:off x="3951224" y="2194934"/>
            <a:ext cx="288032" cy="288032"/>
          </a:xfrm>
          <a:prstGeom prst="ellipse">
            <a:avLst/>
          </a:prstGeom>
          <a:solidFill>
            <a:srgbClr val="ABD7FD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椭圆 11">
            <a:extLst>
              <a:ext uri="{FF2B5EF4-FFF2-40B4-BE49-F238E27FC236}">
                <a16:creationId xmlns:a16="http://schemas.microsoft.com/office/drawing/2014/main" id="{41724704-C728-4F7F-B3DF-B3FC3709C38C}"/>
              </a:ext>
            </a:extLst>
          </p:cNvPr>
          <p:cNvSpPr/>
          <p:nvPr/>
        </p:nvSpPr>
        <p:spPr>
          <a:xfrm>
            <a:off x="4267733" y="2194934"/>
            <a:ext cx="288032" cy="288032"/>
          </a:xfrm>
          <a:prstGeom prst="ellipse">
            <a:avLst/>
          </a:prstGeom>
          <a:solidFill>
            <a:srgbClr val="ABD7FD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椭圆 12">
            <a:extLst>
              <a:ext uri="{FF2B5EF4-FFF2-40B4-BE49-F238E27FC236}">
                <a16:creationId xmlns:a16="http://schemas.microsoft.com/office/drawing/2014/main" id="{2EF1AB2E-36D3-4408-AA01-96475E88B5F0}"/>
              </a:ext>
            </a:extLst>
          </p:cNvPr>
          <p:cNvSpPr/>
          <p:nvPr/>
        </p:nvSpPr>
        <p:spPr>
          <a:xfrm>
            <a:off x="4586879" y="2194934"/>
            <a:ext cx="288032" cy="288032"/>
          </a:xfrm>
          <a:prstGeom prst="ellipse">
            <a:avLst/>
          </a:prstGeom>
          <a:solidFill>
            <a:srgbClr val="ABD7FD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4" name="椭圆 13">
            <a:extLst>
              <a:ext uri="{FF2B5EF4-FFF2-40B4-BE49-F238E27FC236}">
                <a16:creationId xmlns:a16="http://schemas.microsoft.com/office/drawing/2014/main" id="{80E312E6-B27D-4FE1-9CF8-2236836EF3DE}"/>
              </a:ext>
            </a:extLst>
          </p:cNvPr>
          <p:cNvSpPr/>
          <p:nvPr/>
        </p:nvSpPr>
        <p:spPr>
          <a:xfrm>
            <a:off x="3761265" y="2715766"/>
            <a:ext cx="288032" cy="288032"/>
          </a:xfrm>
          <a:prstGeom prst="ellipse">
            <a:avLst/>
          </a:prstGeom>
          <a:solidFill>
            <a:srgbClr val="ABD7FD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椭圆 14">
            <a:extLst>
              <a:ext uri="{FF2B5EF4-FFF2-40B4-BE49-F238E27FC236}">
                <a16:creationId xmlns:a16="http://schemas.microsoft.com/office/drawing/2014/main" id="{B1144136-2F6F-4C4B-821D-0AD060BF3595}"/>
              </a:ext>
            </a:extLst>
          </p:cNvPr>
          <p:cNvSpPr/>
          <p:nvPr/>
        </p:nvSpPr>
        <p:spPr>
          <a:xfrm>
            <a:off x="4077774" y="2715766"/>
            <a:ext cx="288032" cy="288032"/>
          </a:xfrm>
          <a:prstGeom prst="ellipse">
            <a:avLst/>
          </a:prstGeom>
          <a:solidFill>
            <a:srgbClr val="ABD7FD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椭圆 15">
            <a:extLst>
              <a:ext uri="{FF2B5EF4-FFF2-40B4-BE49-F238E27FC236}">
                <a16:creationId xmlns:a16="http://schemas.microsoft.com/office/drawing/2014/main" id="{B839C920-8A52-4BDE-96D1-D64737BC1E40}"/>
              </a:ext>
            </a:extLst>
          </p:cNvPr>
          <p:cNvSpPr/>
          <p:nvPr/>
        </p:nvSpPr>
        <p:spPr>
          <a:xfrm>
            <a:off x="4396920" y="2715766"/>
            <a:ext cx="288032" cy="288032"/>
          </a:xfrm>
          <a:prstGeom prst="ellipse">
            <a:avLst/>
          </a:prstGeom>
          <a:solidFill>
            <a:srgbClr val="ABD7FD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7" name="椭圆 16">
            <a:extLst>
              <a:ext uri="{FF2B5EF4-FFF2-40B4-BE49-F238E27FC236}">
                <a16:creationId xmlns:a16="http://schemas.microsoft.com/office/drawing/2014/main" id="{F7B8D785-6641-45FE-A1B0-11F439A10CED}"/>
              </a:ext>
            </a:extLst>
          </p:cNvPr>
          <p:cNvSpPr/>
          <p:nvPr/>
        </p:nvSpPr>
        <p:spPr>
          <a:xfrm>
            <a:off x="3933758" y="3250822"/>
            <a:ext cx="288032" cy="288032"/>
          </a:xfrm>
          <a:prstGeom prst="ellipse">
            <a:avLst/>
          </a:prstGeom>
          <a:solidFill>
            <a:srgbClr val="ABD7FD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椭圆 17">
            <a:extLst>
              <a:ext uri="{FF2B5EF4-FFF2-40B4-BE49-F238E27FC236}">
                <a16:creationId xmlns:a16="http://schemas.microsoft.com/office/drawing/2014/main" id="{82E3309D-321A-4993-ABE4-D2AD3839B71A}"/>
              </a:ext>
            </a:extLst>
          </p:cNvPr>
          <p:cNvSpPr/>
          <p:nvPr/>
        </p:nvSpPr>
        <p:spPr>
          <a:xfrm>
            <a:off x="4252904" y="3250822"/>
            <a:ext cx="288032" cy="288032"/>
          </a:xfrm>
          <a:prstGeom prst="ellipse">
            <a:avLst/>
          </a:prstGeom>
          <a:solidFill>
            <a:srgbClr val="ABD7FD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9" name="椭圆 18">
            <a:extLst>
              <a:ext uri="{FF2B5EF4-FFF2-40B4-BE49-F238E27FC236}">
                <a16:creationId xmlns:a16="http://schemas.microsoft.com/office/drawing/2014/main" id="{8D7AB60B-032E-4B5F-A9AA-BF1B9EEC635A}"/>
              </a:ext>
            </a:extLst>
          </p:cNvPr>
          <p:cNvSpPr/>
          <p:nvPr/>
        </p:nvSpPr>
        <p:spPr>
          <a:xfrm>
            <a:off x="4077774" y="3808352"/>
            <a:ext cx="288032" cy="288032"/>
          </a:xfrm>
          <a:prstGeom prst="ellipse">
            <a:avLst/>
          </a:prstGeom>
          <a:solidFill>
            <a:srgbClr val="ABD7FD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20" name="椭圆 19">
            <a:extLst>
              <a:ext uri="{FF2B5EF4-FFF2-40B4-BE49-F238E27FC236}">
                <a16:creationId xmlns:a16="http://schemas.microsoft.com/office/drawing/2014/main" id="{63684EA8-99BD-4273-8A78-7ED52FA3FB69}"/>
              </a:ext>
            </a:extLst>
          </p:cNvPr>
          <p:cNvSpPr/>
          <p:nvPr/>
        </p:nvSpPr>
        <p:spPr>
          <a:xfrm>
            <a:off x="1710359" y="4299942"/>
            <a:ext cx="288032" cy="288032"/>
          </a:xfrm>
          <a:prstGeom prst="ellipse">
            <a:avLst/>
          </a:prstGeom>
          <a:solidFill>
            <a:srgbClr val="ABD7FD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椭圆 20">
            <a:extLst>
              <a:ext uri="{FF2B5EF4-FFF2-40B4-BE49-F238E27FC236}">
                <a16:creationId xmlns:a16="http://schemas.microsoft.com/office/drawing/2014/main" id="{24FA9DE1-F21B-4C9D-9A88-0D5D4B4BAEBD}"/>
              </a:ext>
            </a:extLst>
          </p:cNvPr>
          <p:cNvSpPr/>
          <p:nvPr/>
        </p:nvSpPr>
        <p:spPr>
          <a:xfrm>
            <a:off x="2026868" y="4299942"/>
            <a:ext cx="288032" cy="288032"/>
          </a:xfrm>
          <a:prstGeom prst="ellipse">
            <a:avLst/>
          </a:prstGeom>
          <a:solidFill>
            <a:srgbClr val="ABD7FD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椭圆 21">
            <a:extLst>
              <a:ext uri="{FF2B5EF4-FFF2-40B4-BE49-F238E27FC236}">
                <a16:creationId xmlns:a16="http://schemas.microsoft.com/office/drawing/2014/main" id="{57FE2E33-1D66-400A-B7CC-7EB53388DD17}"/>
              </a:ext>
            </a:extLst>
          </p:cNvPr>
          <p:cNvSpPr/>
          <p:nvPr/>
        </p:nvSpPr>
        <p:spPr>
          <a:xfrm>
            <a:off x="2343377" y="4299942"/>
            <a:ext cx="288032" cy="288032"/>
          </a:xfrm>
          <a:prstGeom prst="ellipse">
            <a:avLst/>
          </a:prstGeom>
          <a:solidFill>
            <a:srgbClr val="ABD7FD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椭圆 22">
            <a:extLst>
              <a:ext uri="{FF2B5EF4-FFF2-40B4-BE49-F238E27FC236}">
                <a16:creationId xmlns:a16="http://schemas.microsoft.com/office/drawing/2014/main" id="{BD2CCECB-C9FB-4926-9F83-301014F47349}"/>
              </a:ext>
            </a:extLst>
          </p:cNvPr>
          <p:cNvSpPr/>
          <p:nvPr/>
        </p:nvSpPr>
        <p:spPr>
          <a:xfrm>
            <a:off x="2662523" y="4299942"/>
            <a:ext cx="288032" cy="288032"/>
          </a:xfrm>
          <a:prstGeom prst="ellipse">
            <a:avLst/>
          </a:prstGeom>
          <a:solidFill>
            <a:srgbClr val="ABD7FD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24" name="椭圆 23">
            <a:extLst>
              <a:ext uri="{FF2B5EF4-FFF2-40B4-BE49-F238E27FC236}">
                <a16:creationId xmlns:a16="http://schemas.microsoft.com/office/drawing/2014/main" id="{F0382DEC-DCCE-466D-86B3-23AC39D160B8}"/>
              </a:ext>
            </a:extLst>
          </p:cNvPr>
          <p:cNvSpPr/>
          <p:nvPr/>
        </p:nvSpPr>
        <p:spPr>
          <a:xfrm>
            <a:off x="2987824" y="4299942"/>
            <a:ext cx="288032" cy="288032"/>
          </a:xfrm>
          <a:prstGeom prst="ellipse">
            <a:avLst/>
          </a:prstGeom>
          <a:solidFill>
            <a:srgbClr val="ABD7FD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25" name="椭圆 24">
            <a:extLst>
              <a:ext uri="{FF2B5EF4-FFF2-40B4-BE49-F238E27FC236}">
                <a16:creationId xmlns:a16="http://schemas.microsoft.com/office/drawing/2014/main" id="{1F70C548-5FDC-4DCA-8666-222F74B55CD3}"/>
              </a:ext>
            </a:extLst>
          </p:cNvPr>
          <p:cNvSpPr/>
          <p:nvPr/>
        </p:nvSpPr>
        <p:spPr>
          <a:xfrm>
            <a:off x="1891644" y="3780712"/>
            <a:ext cx="288032" cy="288032"/>
          </a:xfrm>
          <a:prstGeom prst="ellipse">
            <a:avLst/>
          </a:prstGeom>
          <a:solidFill>
            <a:srgbClr val="ABD7FD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椭圆 25">
            <a:extLst>
              <a:ext uri="{FF2B5EF4-FFF2-40B4-BE49-F238E27FC236}">
                <a16:creationId xmlns:a16="http://schemas.microsoft.com/office/drawing/2014/main" id="{9CD2CF37-C905-46A9-852B-1D10B112DB2E}"/>
              </a:ext>
            </a:extLst>
          </p:cNvPr>
          <p:cNvSpPr/>
          <p:nvPr/>
        </p:nvSpPr>
        <p:spPr>
          <a:xfrm>
            <a:off x="2208153" y="3780712"/>
            <a:ext cx="288032" cy="288032"/>
          </a:xfrm>
          <a:prstGeom prst="ellipse">
            <a:avLst/>
          </a:prstGeom>
          <a:solidFill>
            <a:srgbClr val="ABD7FD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椭圆 26">
            <a:extLst>
              <a:ext uri="{FF2B5EF4-FFF2-40B4-BE49-F238E27FC236}">
                <a16:creationId xmlns:a16="http://schemas.microsoft.com/office/drawing/2014/main" id="{BA1AD0B6-0F82-4E90-A205-62284CB2185B}"/>
              </a:ext>
            </a:extLst>
          </p:cNvPr>
          <p:cNvSpPr/>
          <p:nvPr/>
        </p:nvSpPr>
        <p:spPr>
          <a:xfrm>
            <a:off x="2524662" y="3780712"/>
            <a:ext cx="288032" cy="288032"/>
          </a:xfrm>
          <a:prstGeom prst="ellipse">
            <a:avLst/>
          </a:prstGeom>
          <a:solidFill>
            <a:srgbClr val="ABD7FD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椭圆 27">
            <a:extLst>
              <a:ext uri="{FF2B5EF4-FFF2-40B4-BE49-F238E27FC236}">
                <a16:creationId xmlns:a16="http://schemas.microsoft.com/office/drawing/2014/main" id="{D76F54E6-5E06-4913-9359-30DB5A003422}"/>
              </a:ext>
            </a:extLst>
          </p:cNvPr>
          <p:cNvSpPr/>
          <p:nvPr/>
        </p:nvSpPr>
        <p:spPr>
          <a:xfrm>
            <a:off x="2843808" y="3780712"/>
            <a:ext cx="288032" cy="288032"/>
          </a:xfrm>
          <a:prstGeom prst="ellipse">
            <a:avLst/>
          </a:prstGeom>
          <a:solidFill>
            <a:srgbClr val="ABD7FD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29" name="椭圆 28">
            <a:extLst>
              <a:ext uri="{FF2B5EF4-FFF2-40B4-BE49-F238E27FC236}">
                <a16:creationId xmlns:a16="http://schemas.microsoft.com/office/drawing/2014/main" id="{FB400B57-0B39-4DD1-BD55-5BAC6BE1959F}"/>
              </a:ext>
            </a:extLst>
          </p:cNvPr>
          <p:cNvSpPr/>
          <p:nvPr/>
        </p:nvSpPr>
        <p:spPr>
          <a:xfrm>
            <a:off x="2064137" y="3261482"/>
            <a:ext cx="288032" cy="288032"/>
          </a:xfrm>
          <a:prstGeom prst="ellipse">
            <a:avLst/>
          </a:prstGeom>
          <a:solidFill>
            <a:srgbClr val="ABD7FD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椭圆 29">
            <a:extLst>
              <a:ext uri="{FF2B5EF4-FFF2-40B4-BE49-F238E27FC236}">
                <a16:creationId xmlns:a16="http://schemas.microsoft.com/office/drawing/2014/main" id="{AE9CA2A7-F75A-4C27-BF3A-C0E0C4BA4CA2}"/>
              </a:ext>
            </a:extLst>
          </p:cNvPr>
          <p:cNvSpPr/>
          <p:nvPr/>
        </p:nvSpPr>
        <p:spPr>
          <a:xfrm>
            <a:off x="2380646" y="3261482"/>
            <a:ext cx="288032" cy="288032"/>
          </a:xfrm>
          <a:prstGeom prst="ellipse">
            <a:avLst/>
          </a:prstGeom>
          <a:solidFill>
            <a:srgbClr val="ABD7FD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椭圆 30">
            <a:extLst>
              <a:ext uri="{FF2B5EF4-FFF2-40B4-BE49-F238E27FC236}">
                <a16:creationId xmlns:a16="http://schemas.microsoft.com/office/drawing/2014/main" id="{465FE161-2F0A-46A7-ABDD-41DCFCDF8309}"/>
              </a:ext>
            </a:extLst>
          </p:cNvPr>
          <p:cNvSpPr/>
          <p:nvPr/>
        </p:nvSpPr>
        <p:spPr>
          <a:xfrm>
            <a:off x="2699792" y="3261482"/>
            <a:ext cx="288032" cy="288032"/>
          </a:xfrm>
          <a:prstGeom prst="ellipse">
            <a:avLst/>
          </a:prstGeom>
          <a:solidFill>
            <a:srgbClr val="ABD7FD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32" name="椭圆 31">
            <a:extLst>
              <a:ext uri="{FF2B5EF4-FFF2-40B4-BE49-F238E27FC236}">
                <a16:creationId xmlns:a16="http://schemas.microsoft.com/office/drawing/2014/main" id="{7903772F-7A8E-46D5-9F5F-5E259BF08DD2}"/>
              </a:ext>
            </a:extLst>
          </p:cNvPr>
          <p:cNvSpPr/>
          <p:nvPr/>
        </p:nvSpPr>
        <p:spPr>
          <a:xfrm>
            <a:off x="2205516" y="2752510"/>
            <a:ext cx="288032" cy="288032"/>
          </a:xfrm>
          <a:prstGeom prst="ellipse">
            <a:avLst/>
          </a:prstGeom>
          <a:solidFill>
            <a:srgbClr val="ABD7FD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椭圆 32">
            <a:extLst>
              <a:ext uri="{FF2B5EF4-FFF2-40B4-BE49-F238E27FC236}">
                <a16:creationId xmlns:a16="http://schemas.microsoft.com/office/drawing/2014/main" id="{8D9AAF3F-CEA4-4893-9092-8E7C4BA7726E}"/>
              </a:ext>
            </a:extLst>
          </p:cNvPr>
          <p:cNvSpPr/>
          <p:nvPr/>
        </p:nvSpPr>
        <p:spPr>
          <a:xfrm>
            <a:off x="2524662" y="2752510"/>
            <a:ext cx="288032" cy="288032"/>
          </a:xfrm>
          <a:prstGeom prst="ellipse">
            <a:avLst/>
          </a:prstGeom>
          <a:solidFill>
            <a:srgbClr val="ABD7FD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34" name="椭圆 33">
            <a:extLst>
              <a:ext uri="{FF2B5EF4-FFF2-40B4-BE49-F238E27FC236}">
                <a16:creationId xmlns:a16="http://schemas.microsoft.com/office/drawing/2014/main" id="{D191397C-FDBE-425C-919B-1A6637706B20}"/>
              </a:ext>
            </a:extLst>
          </p:cNvPr>
          <p:cNvSpPr/>
          <p:nvPr/>
        </p:nvSpPr>
        <p:spPr>
          <a:xfrm>
            <a:off x="2343377" y="2204863"/>
            <a:ext cx="288032" cy="288032"/>
          </a:xfrm>
          <a:prstGeom prst="ellipse">
            <a:avLst/>
          </a:prstGeom>
          <a:solidFill>
            <a:srgbClr val="ABD7FD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35" name="文本框 34">
            <a:extLst>
              <a:ext uri="{FF2B5EF4-FFF2-40B4-BE49-F238E27FC236}">
                <a16:creationId xmlns:a16="http://schemas.microsoft.com/office/drawing/2014/main" id="{B7C51133-E39A-43FF-B0BE-2B3BBAD2E7DA}"/>
              </a:ext>
            </a:extLst>
          </p:cNvPr>
          <p:cNvSpPr txBox="1"/>
          <p:nvPr/>
        </p:nvSpPr>
        <p:spPr>
          <a:xfrm>
            <a:off x="5758773" y="1559282"/>
            <a:ext cx="50677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5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</a:endParaRPr>
          </a:p>
        </p:txBody>
      </p:sp>
      <p:sp>
        <p:nvSpPr>
          <p:cNvPr id="36" name="文本框 35">
            <a:extLst>
              <a:ext uri="{FF2B5EF4-FFF2-40B4-BE49-F238E27FC236}">
                <a16:creationId xmlns:a16="http://schemas.microsoft.com/office/drawing/2014/main" id="{96459C02-AFD2-4316-B955-BA71DB03FCB5}"/>
              </a:ext>
            </a:extLst>
          </p:cNvPr>
          <p:cNvSpPr txBox="1"/>
          <p:nvPr/>
        </p:nvSpPr>
        <p:spPr>
          <a:xfrm>
            <a:off x="5659962" y="2071178"/>
            <a:ext cx="60558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14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</a:endParaRPr>
          </a:p>
        </p:txBody>
      </p:sp>
      <p:sp>
        <p:nvSpPr>
          <p:cNvPr id="37" name="文本框 36">
            <a:extLst>
              <a:ext uri="{FF2B5EF4-FFF2-40B4-BE49-F238E27FC236}">
                <a16:creationId xmlns:a16="http://schemas.microsoft.com/office/drawing/2014/main" id="{37DE1F08-277F-4E40-AEBF-078D389E2485}"/>
              </a:ext>
            </a:extLst>
          </p:cNvPr>
          <p:cNvSpPr txBox="1"/>
          <p:nvPr/>
        </p:nvSpPr>
        <p:spPr>
          <a:xfrm>
            <a:off x="5667402" y="2623031"/>
            <a:ext cx="60558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23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</a:endParaRPr>
          </a:p>
        </p:txBody>
      </p:sp>
      <p:sp>
        <p:nvSpPr>
          <p:cNvPr id="38" name="文本框 37">
            <a:extLst>
              <a:ext uri="{FF2B5EF4-FFF2-40B4-BE49-F238E27FC236}">
                <a16:creationId xmlns:a16="http://schemas.microsoft.com/office/drawing/2014/main" id="{4B179393-C909-4D3A-BEEA-B8768B1E4FAE}"/>
              </a:ext>
            </a:extLst>
          </p:cNvPr>
          <p:cNvSpPr txBox="1"/>
          <p:nvPr/>
        </p:nvSpPr>
        <p:spPr>
          <a:xfrm>
            <a:off x="5660048" y="3134927"/>
            <a:ext cx="60558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32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</a:endParaRPr>
          </a:p>
        </p:txBody>
      </p:sp>
      <p:sp>
        <p:nvSpPr>
          <p:cNvPr id="39" name="文本框 38">
            <a:extLst>
              <a:ext uri="{FF2B5EF4-FFF2-40B4-BE49-F238E27FC236}">
                <a16:creationId xmlns:a16="http://schemas.microsoft.com/office/drawing/2014/main" id="{5B34951D-CE45-47E3-9A55-0C7A6DD97C22}"/>
              </a:ext>
            </a:extLst>
          </p:cNvPr>
          <p:cNvSpPr txBox="1"/>
          <p:nvPr/>
        </p:nvSpPr>
        <p:spPr>
          <a:xfrm>
            <a:off x="5651609" y="3646823"/>
            <a:ext cx="60558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41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</a:endParaRPr>
          </a:p>
        </p:txBody>
      </p:sp>
      <p:sp>
        <p:nvSpPr>
          <p:cNvPr id="40" name="文本框 39">
            <a:extLst>
              <a:ext uri="{FF2B5EF4-FFF2-40B4-BE49-F238E27FC236}">
                <a16:creationId xmlns:a16="http://schemas.microsoft.com/office/drawing/2014/main" id="{BE4C93E6-90D4-4583-A66F-620A57159AA1}"/>
              </a:ext>
            </a:extLst>
          </p:cNvPr>
          <p:cNvSpPr txBox="1"/>
          <p:nvPr/>
        </p:nvSpPr>
        <p:spPr>
          <a:xfrm>
            <a:off x="5651609" y="4144302"/>
            <a:ext cx="60558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50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0235952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/>
      <p:bldP spid="36" grpId="0"/>
      <p:bldP spid="37" grpId="0"/>
      <p:bldP spid="38" grpId="0"/>
      <p:bldP spid="39" grpId="0"/>
      <p:bldP spid="40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表格 10">
            <a:extLst>
              <a:ext uri="{FF2B5EF4-FFF2-40B4-BE49-F238E27FC236}">
                <a16:creationId xmlns:a16="http://schemas.microsoft.com/office/drawing/2014/main" id="{8898E6F1-47DE-4B5C-8E4E-51242025E3E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46410318"/>
              </p:ext>
            </p:extLst>
          </p:nvPr>
        </p:nvGraphicFramePr>
        <p:xfrm>
          <a:off x="899592" y="987574"/>
          <a:ext cx="7560840" cy="37705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6201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708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3224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73763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2400" b="1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      个数</a:t>
                      </a:r>
                    </a:p>
                  </a:txBody>
                  <a:tcPr anchor="ctr">
                    <a:solidFill>
                      <a:srgbClr val="F2F7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2400" b="1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摆出的数</a:t>
                      </a:r>
                    </a:p>
                  </a:txBody>
                  <a:tcPr anchor="ctr">
                    <a:solidFill>
                      <a:srgbClr val="F2F7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2400" b="1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摆出数的个数</a:t>
                      </a:r>
                    </a:p>
                  </a:txBody>
                  <a:tcPr anchor="ctr">
                    <a:solidFill>
                      <a:srgbClr val="F2F7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06574">
                <a:tc>
                  <a:txBody>
                    <a:bodyPr/>
                    <a:lstStyle/>
                    <a:p>
                      <a:pPr lvl="1" algn="l"/>
                      <a:r>
                        <a:rPr lang="en-US" altLang="zh-CN" sz="2400" b="1" i="0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1</a:t>
                      </a:r>
                      <a:r>
                        <a:rPr lang="zh-CN" altLang="en-US" sz="2400" b="1" i="0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个</a:t>
                      </a:r>
                    </a:p>
                  </a:txBody>
                  <a:tcPr anchor="ctr">
                    <a:solidFill>
                      <a:srgbClr val="F2F7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zh-CN" altLang="en-US" sz="2400" b="1" kern="1200" dirty="0">
                        <a:solidFill>
                          <a:srgbClr val="E8333C"/>
                        </a:solidFill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rgbClr val="F2F7E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400" b="1" dirty="0"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rgbClr val="F2F7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06574">
                <a:tc>
                  <a:txBody>
                    <a:bodyPr/>
                    <a:lstStyle/>
                    <a:p>
                      <a:pPr lvl="1" algn="l"/>
                      <a:r>
                        <a:rPr lang="en-US" altLang="zh-CN" sz="2400" b="1" i="0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zh-CN" altLang="en-US" sz="2400" b="1" i="0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个</a:t>
                      </a:r>
                    </a:p>
                  </a:txBody>
                  <a:tcPr anchor="ctr">
                    <a:solidFill>
                      <a:srgbClr val="F2F7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zh-CN" altLang="en-US" sz="2400" b="1" kern="1200" dirty="0">
                        <a:solidFill>
                          <a:srgbClr val="E8333C"/>
                        </a:solidFill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rgbClr val="F2F7E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400" b="1" dirty="0"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rgbClr val="F2F7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06574">
                <a:tc>
                  <a:txBody>
                    <a:bodyPr/>
                    <a:lstStyle/>
                    <a:p>
                      <a:pPr lvl="1" algn="l"/>
                      <a:r>
                        <a:rPr lang="en-US" altLang="zh-CN" sz="2400" b="1" i="0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3</a:t>
                      </a:r>
                      <a:r>
                        <a:rPr lang="zh-CN" altLang="en-US" sz="2400" b="1" i="0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个</a:t>
                      </a:r>
                    </a:p>
                  </a:txBody>
                  <a:tcPr anchor="ctr">
                    <a:solidFill>
                      <a:srgbClr val="F2F7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en-US" altLang="zh-CN" sz="2400" b="1" kern="1200" dirty="0">
                        <a:solidFill>
                          <a:srgbClr val="E8333C"/>
                        </a:solidFill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rgbClr val="F2F7E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400" b="1" dirty="0"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rgbClr val="F2F7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06574">
                <a:tc>
                  <a:txBody>
                    <a:bodyPr/>
                    <a:lstStyle/>
                    <a:p>
                      <a:pPr lvl="1" algn="l"/>
                      <a:r>
                        <a:rPr lang="en-US" altLang="zh-CN" sz="2400" b="1" i="0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4</a:t>
                      </a:r>
                      <a:r>
                        <a:rPr lang="zh-CN" altLang="en-US" sz="2400" b="1" i="0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个</a:t>
                      </a:r>
                    </a:p>
                  </a:txBody>
                  <a:tcPr anchor="ctr">
                    <a:solidFill>
                      <a:srgbClr val="F2F7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en-US" altLang="zh-CN" sz="2400" b="1" kern="1200" dirty="0">
                        <a:solidFill>
                          <a:srgbClr val="E8333C"/>
                        </a:solidFill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rgbClr val="F2F7E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400" b="1" dirty="0"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rgbClr val="F2F7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06574">
                <a:tc>
                  <a:txBody>
                    <a:bodyPr/>
                    <a:lstStyle/>
                    <a:p>
                      <a:pPr lvl="1" algn="l"/>
                      <a:r>
                        <a:rPr lang="en-US" altLang="zh-CN" sz="2400" b="1" i="0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5</a:t>
                      </a:r>
                      <a:r>
                        <a:rPr lang="zh-CN" altLang="en-US" sz="2400" b="1" i="0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个</a:t>
                      </a:r>
                    </a:p>
                  </a:txBody>
                  <a:tcPr anchor="ctr">
                    <a:solidFill>
                      <a:srgbClr val="F2F7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en-US" altLang="zh-CN" sz="2400" b="1" kern="1200" dirty="0">
                        <a:solidFill>
                          <a:srgbClr val="E8333C"/>
                        </a:solidFill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rgbClr val="F2F7E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400" b="1" dirty="0"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rgbClr val="F2F7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5" name="对话气泡: 圆角矩形 4">
            <a:extLst>
              <a:ext uri="{FF2B5EF4-FFF2-40B4-BE49-F238E27FC236}">
                <a16:creationId xmlns:a16="http://schemas.microsoft.com/office/drawing/2014/main" id="{0BD6D679-1F91-4DDF-8C71-A945E926B06B}"/>
              </a:ext>
            </a:extLst>
          </p:cNvPr>
          <p:cNvSpPr/>
          <p:nvPr/>
        </p:nvSpPr>
        <p:spPr>
          <a:xfrm>
            <a:off x="247256" y="1787119"/>
            <a:ext cx="3312368" cy="1080120"/>
          </a:xfrm>
          <a:prstGeom prst="wedgeRoundRectCallout">
            <a:avLst>
              <a:gd name="adj1" fmla="val 58102"/>
              <a:gd name="adj2" fmla="val 33300"/>
              <a:gd name="adj3" fmla="val 16667"/>
            </a:avLst>
          </a:prstGeom>
          <a:solidFill>
            <a:schemeClr val="bg1"/>
          </a:solidFill>
          <a:ln>
            <a:solidFill>
              <a:srgbClr val="E8333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zh-CN" altLang="en-US" sz="2800" b="1" dirty="0">
                <a:solidFill>
                  <a:srgbClr val="0000CC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个位上的数和十位上的数的和都相等。</a:t>
            </a: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A16CBCC9-29C4-4D89-B0BE-9472E8696675}"/>
              </a:ext>
            </a:extLst>
          </p:cNvPr>
          <p:cNvSpPr/>
          <p:nvPr/>
        </p:nvSpPr>
        <p:spPr>
          <a:xfrm>
            <a:off x="3945399" y="1768727"/>
            <a:ext cx="95571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defRPr/>
            </a:pPr>
            <a:r>
              <a:rPr lang="en-US" altLang="zh-CN" sz="2400" b="1" dirty="0">
                <a:solidFill>
                  <a:srgbClr val="E8333C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2400" b="1" dirty="0">
                <a:solidFill>
                  <a:srgbClr val="E8333C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、</a:t>
            </a:r>
            <a:r>
              <a:rPr lang="en-US" altLang="zh-CN" sz="2400" b="1" dirty="0">
                <a:solidFill>
                  <a:srgbClr val="E8333C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10</a:t>
            </a:r>
            <a:endParaRPr lang="zh-CN" altLang="en-US" sz="2400" b="1" dirty="0">
              <a:solidFill>
                <a:srgbClr val="E8333C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6C6F3FC0-2728-40AE-A20D-56D665DD535E}"/>
              </a:ext>
            </a:extLst>
          </p:cNvPr>
          <p:cNvSpPr/>
          <p:nvPr/>
        </p:nvSpPr>
        <p:spPr>
          <a:xfrm>
            <a:off x="3729375" y="2411159"/>
            <a:ext cx="155587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defRPr/>
            </a:pPr>
            <a:r>
              <a:rPr lang="en-US" altLang="zh-CN" sz="2400" b="1" dirty="0">
                <a:solidFill>
                  <a:srgbClr val="E8333C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2400" b="1" dirty="0">
                <a:solidFill>
                  <a:srgbClr val="E8333C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、</a:t>
            </a:r>
            <a:r>
              <a:rPr lang="en-US" altLang="zh-CN" sz="2400" b="1" dirty="0">
                <a:solidFill>
                  <a:srgbClr val="E8333C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11</a:t>
            </a:r>
            <a:r>
              <a:rPr lang="zh-CN" altLang="en-US" sz="2400" b="1" dirty="0">
                <a:solidFill>
                  <a:srgbClr val="E8333C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、</a:t>
            </a:r>
            <a:r>
              <a:rPr lang="en-US" altLang="zh-CN" sz="2400" b="1" dirty="0">
                <a:solidFill>
                  <a:srgbClr val="E8333C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20</a:t>
            </a:r>
            <a:endParaRPr lang="zh-CN" altLang="en-US" sz="2400" b="1" dirty="0">
              <a:solidFill>
                <a:srgbClr val="E8333C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08946643-A04C-4824-91EF-763A4F6156B1}"/>
              </a:ext>
            </a:extLst>
          </p:cNvPr>
          <p:cNvSpPr/>
          <p:nvPr/>
        </p:nvSpPr>
        <p:spPr>
          <a:xfrm>
            <a:off x="3328242" y="3052831"/>
            <a:ext cx="219002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defRPr/>
            </a:pPr>
            <a:r>
              <a:rPr lang="en-US" altLang="zh-CN" sz="2400" b="1" dirty="0">
                <a:solidFill>
                  <a:srgbClr val="E8333C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2400" b="1" dirty="0">
                <a:solidFill>
                  <a:srgbClr val="E8333C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、</a:t>
            </a:r>
            <a:r>
              <a:rPr lang="en-US" altLang="zh-CN" sz="2400" b="1" dirty="0">
                <a:solidFill>
                  <a:srgbClr val="E8333C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12</a:t>
            </a:r>
            <a:r>
              <a:rPr lang="zh-CN" altLang="en-US" sz="2400" b="1" dirty="0">
                <a:solidFill>
                  <a:srgbClr val="E8333C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、</a:t>
            </a:r>
            <a:r>
              <a:rPr lang="en-US" altLang="zh-CN" sz="2400" b="1" dirty="0">
                <a:solidFill>
                  <a:srgbClr val="E8333C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21</a:t>
            </a:r>
            <a:r>
              <a:rPr lang="zh-CN" altLang="en-US" sz="2400" b="1" dirty="0">
                <a:solidFill>
                  <a:srgbClr val="E8333C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、</a:t>
            </a:r>
            <a:r>
              <a:rPr lang="en-US" altLang="zh-CN" sz="2400" b="1" dirty="0">
                <a:solidFill>
                  <a:srgbClr val="E8333C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30</a:t>
            </a: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4D8B0AC3-DB6F-45B7-A82B-535BDE79656A}"/>
              </a:ext>
            </a:extLst>
          </p:cNvPr>
          <p:cNvSpPr/>
          <p:nvPr/>
        </p:nvSpPr>
        <p:spPr>
          <a:xfrm>
            <a:off x="3082436" y="3609561"/>
            <a:ext cx="280717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defRPr/>
            </a:pPr>
            <a:r>
              <a:rPr lang="en-US" altLang="zh-CN" sz="2400" b="1" dirty="0">
                <a:solidFill>
                  <a:srgbClr val="E8333C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4</a:t>
            </a:r>
            <a:r>
              <a:rPr lang="zh-CN" altLang="en-US" sz="2400" b="1" dirty="0">
                <a:solidFill>
                  <a:srgbClr val="E8333C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、</a:t>
            </a:r>
            <a:r>
              <a:rPr lang="en-US" altLang="zh-CN" sz="2400" b="1" dirty="0">
                <a:solidFill>
                  <a:srgbClr val="E8333C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13</a:t>
            </a:r>
            <a:r>
              <a:rPr lang="zh-CN" altLang="en-US" sz="2400" b="1" dirty="0">
                <a:solidFill>
                  <a:srgbClr val="E8333C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、</a:t>
            </a:r>
            <a:r>
              <a:rPr lang="en-US" altLang="zh-CN" sz="2400" b="1" dirty="0">
                <a:solidFill>
                  <a:srgbClr val="E8333C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22</a:t>
            </a:r>
            <a:r>
              <a:rPr lang="zh-CN" altLang="en-US" sz="2400" b="1" dirty="0">
                <a:solidFill>
                  <a:srgbClr val="E8333C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、</a:t>
            </a:r>
            <a:r>
              <a:rPr lang="en-US" altLang="zh-CN" sz="2400" b="1" dirty="0">
                <a:solidFill>
                  <a:srgbClr val="E8333C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13</a:t>
            </a:r>
            <a:r>
              <a:rPr lang="zh-CN" altLang="en-US" sz="2400" b="1" dirty="0">
                <a:solidFill>
                  <a:srgbClr val="E8333C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、</a:t>
            </a:r>
            <a:r>
              <a:rPr lang="en-US" altLang="zh-CN" sz="2400" b="1" dirty="0">
                <a:solidFill>
                  <a:srgbClr val="E8333C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40</a:t>
            </a:r>
            <a:endParaRPr lang="en-US" altLang="zh-CN" sz="2400" b="1" dirty="0">
              <a:solidFill>
                <a:srgbClr val="E8333C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7947241B-0390-4376-9130-28AB519A9A4D}"/>
              </a:ext>
            </a:extLst>
          </p:cNvPr>
          <p:cNvSpPr/>
          <p:nvPr/>
        </p:nvSpPr>
        <p:spPr>
          <a:xfrm>
            <a:off x="2627784" y="4217093"/>
            <a:ext cx="342433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defRPr/>
            </a:pPr>
            <a:r>
              <a:rPr lang="en-US" altLang="zh-CN" sz="2400" b="1" dirty="0">
                <a:solidFill>
                  <a:srgbClr val="E8333C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5</a:t>
            </a:r>
            <a:r>
              <a:rPr lang="zh-CN" altLang="en-US" sz="2400" b="1" dirty="0">
                <a:solidFill>
                  <a:srgbClr val="E8333C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、</a:t>
            </a:r>
            <a:r>
              <a:rPr lang="en-US" altLang="zh-CN" sz="2400" b="1" dirty="0">
                <a:solidFill>
                  <a:srgbClr val="E8333C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14</a:t>
            </a:r>
            <a:r>
              <a:rPr lang="zh-CN" altLang="en-US" sz="2400" b="1" dirty="0">
                <a:solidFill>
                  <a:srgbClr val="E8333C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、</a:t>
            </a:r>
            <a:r>
              <a:rPr lang="en-US" altLang="zh-CN" sz="2400" b="1" dirty="0">
                <a:solidFill>
                  <a:srgbClr val="E8333C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23</a:t>
            </a:r>
            <a:r>
              <a:rPr lang="zh-CN" altLang="en-US" sz="2400" b="1" dirty="0">
                <a:solidFill>
                  <a:srgbClr val="E8333C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、</a:t>
            </a:r>
            <a:r>
              <a:rPr lang="en-US" altLang="zh-CN" sz="2400" b="1" dirty="0">
                <a:solidFill>
                  <a:srgbClr val="E8333C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32</a:t>
            </a:r>
            <a:r>
              <a:rPr lang="zh-CN" altLang="en-US" sz="2400" b="1" dirty="0">
                <a:solidFill>
                  <a:srgbClr val="E8333C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、</a:t>
            </a:r>
            <a:r>
              <a:rPr lang="en-US" altLang="zh-CN" sz="2400" b="1" dirty="0">
                <a:solidFill>
                  <a:srgbClr val="E8333C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41</a:t>
            </a:r>
            <a:r>
              <a:rPr lang="zh-CN" altLang="en-US" sz="2400" b="1" dirty="0">
                <a:solidFill>
                  <a:srgbClr val="E8333C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、</a:t>
            </a:r>
            <a:r>
              <a:rPr lang="en-US" altLang="zh-CN" sz="2400" b="1" dirty="0">
                <a:solidFill>
                  <a:srgbClr val="E8333C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50</a:t>
            </a: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B0B37CEA-2BD4-4E36-8199-BB627D8BEA67}"/>
              </a:ext>
            </a:extLst>
          </p:cNvPr>
          <p:cNvSpPr/>
          <p:nvPr/>
        </p:nvSpPr>
        <p:spPr>
          <a:xfrm>
            <a:off x="7181451" y="1826405"/>
            <a:ext cx="33855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en-US" altLang="zh-CN" sz="2400" b="1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  <a:endParaRPr lang="zh-CN" altLang="en-US" sz="2400" b="1" dirty="0">
              <a:solidFill>
                <a:prstClr val="black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CCD3E524-F375-4F2C-80A9-96AE81557761}"/>
              </a:ext>
            </a:extLst>
          </p:cNvPr>
          <p:cNvSpPr/>
          <p:nvPr/>
        </p:nvSpPr>
        <p:spPr>
          <a:xfrm>
            <a:off x="7181451" y="2401380"/>
            <a:ext cx="33855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en-US" altLang="zh-CN" sz="2400" b="1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</a:t>
            </a:r>
            <a:endParaRPr lang="zh-CN" altLang="en-US" sz="2400" b="1" dirty="0">
              <a:solidFill>
                <a:prstClr val="black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B231F6A7-09BC-4C36-A422-38A2B5163447}"/>
              </a:ext>
            </a:extLst>
          </p:cNvPr>
          <p:cNvSpPr/>
          <p:nvPr/>
        </p:nvSpPr>
        <p:spPr>
          <a:xfrm>
            <a:off x="7181451" y="3045441"/>
            <a:ext cx="33855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en-US" altLang="zh-CN" sz="2400" b="1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</a:t>
            </a:r>
            <a:endParaRPr lang="zh-CN" altLang="en-US" sz="2400" b="1" dirty="0">
              <a:solidFill>
                <a:prstClr val="black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29DF397D-AD5C-4230-9045-F86CE595A4ED}"/>
              </a:ext>
            </a:extLst>
          </p:cNvPr>
          <p:cNvSpPr/>
          <p:nvPr/>
        </p:nvSpPr>
        <p:spPr>
          <a:xfrm>
            <a:off x="7184577" y="3670924"/>
            <a:ext cx="33855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en-US" altLang="zh-CN" sz="2400" b="1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5</a:t>
            </a:r>
            <a:endParaRPr lang="zh-CN" altLang="en-US" sz="2400" b="1" dirty="0">
              <a:solidFill>
                <a:prstClr val="black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CC2AC6DE-8A5C-45DF-8468-5FA357F4E7AD}"/>
              </a:ext>
            </a:extLst>
          </p:cNvPr>
          <p:cNvSpPr/>
          <p:nvPr/>
        </p:nvSpPr>
        <p:spPr>
          <a:xfrm>
            <a:off x="7184577" y="4286628"/>
            <a:ext cx="33855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en-US" altLang="zh-CN" sz="2400" b="1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</a:t>
            </a:r>
            <a:endParaRPr lang="zh-CN" altLang="en-US" sz="2400" b="1" dirty="0">
              <a:solidFill>
                <a:prstClr val="black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6" name="对话气泡: 圆角矩形 15">
            <a:extLst>
              <a:ext uri="{FF2B5EF4-FFF2-40B4-BE49-F238E27FC236}">
                <a16:creationId xmlns:a16="http://schemas.microsoft.com/office/drawing/2014/main" id="{81C509A4-30D1-4388-9025-C166A1FDCD85}"/>
              </a:ext>
            </a:extLst>
          </p:cNvPr>
          <p:cNvSpPr/>
          <p:nvPr/>
        </p:nvSpPr>
        <p:spPr>
          <a:xfrm>
            <a:off x="6052118" y="1300704"/>
            <a:ext cx="2844626" cy="1530495"/>
          </a:xfrm>
          <a:prstGeom prst="wedgeRoundRectCallout">
            <a:avLst>
              <a:gd name="adj1" fmla="val -3447"/>
              <a:gd name="adj2" fmla="val 62829"/>
              <a:gd name="adj3" fmla="val 16667"/>
            </a:avLst>
          </a:prstGeom>
          <a:solidFill>
            <a:schemeClr val="bg1"/>
          </a:solidFill>
          <a:ln>
            <a:solidFill>
              <a:srgbClr val="E8333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>
              <a:lnSpc>
                <a:spcPct val="120000"/>
              </a:lnSpc>
            </a:pPr>
            <a:r>
              <a:rPr lang="zh-CN" altLang="en-US" sz="2800" b="1" dirty="0">
                <a:solidFill>
                  <a:srgbClr val="0000CC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摆出的不同的数的个数比圆片的个数多1。</a:t>
            </a:r>
          </a:p>
        </p:txBody>
      </p:sp>
      <p:sp>
        <p:nvSpPr>
          <p:cNvPr id="17" name="椭圆 16">
            <a:extLst>
              <a:ext uri="{FF2B5EF4-FFF2-40B4-BE49-F238E27FC236}">
                <a16:creationId xmlns:a16="http://schemas.microsoft.com/office/drawing/2014/main" id="{774759E2-0684-4DFC-B629-40DCEF5A14A7}"/>
              </a:ext>
            </a:extLst>
          </p:cNvPr>
          <p:cNvSpPr/>
          <p:nvPr/>
        </p:nvSpPr>
        <p:spPr>
          <a:xfrm>
            <a:off x="1209926" y="1187590"/>
            <a:ext cx="360040" cy="360040"/>
          </a:xfrm>
          <a:prstGeom prst="ellipse">
            <a:avLst/>
          </a:prstGeom>
          <a:solidFill>
            <a:srgbClr val="ABD7FD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AC887B6D-525F-45C7-99C1-1C8AD4BCD042}"/>
              </a:ext>
            </a:extLst>
          </p:cNvPr>
          <p:cNvSpPr txBox="1"/>
          <p:nvPr/>
        </p:nvSpPr>
        <p:spPr>
          <a:xfrm>
            <a:off x="859324" y="420946"/>
            <a:ext cx="20882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latin typeface="黑体" panose="02010609060101010101" pitchFamily="49" charset="-122"/>
                <a:ea typeface="黑体" panose="02010609060101010101" pitchFamily="49" charset="-122"/>
              </a:rPr>
              <a:t>发现规律：</a:t>
            </a:r>
          </a:p>
        </p:txBody>
      </p:sp>
    </p:spTree>
    <p:extLst>
      <p:ext uri="{BB962C8B-B14F-4D97-AF65-F5344CB8AC3E}">
        <p14:creationId xmlns:p14="http://schemas.microsoft.com/office/powerpoint/2010/main" val="28227980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5" grpId="1" animBg="1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52">
            <a:extLst>
              <a:ext uri="{FF2B5EF4-FFF2-40B4-BE49-F238E27FC236}">
                <a16:creationId xmlns:a16="http://schemas.microsoft.com/office/drawing/2014/main" id="{4396D5D7-F199-41EC-966B-24F94ACA613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5608" y="628650"/>
            <a:ext cx="8312785" cy="10769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200" kern="1200">
                <a:solidFill>
                  <a:srgbClr val="993300"/>
                </a:solidFill>
                <a:latin typeface="Arial" panose="020B0604020202020204" pitchFamily="34" charset="0"/>
                <a:ea typeface="楷体_GB2312" panose="02010609030101010101" pitchFamily="49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3200" kern="1200">
                <a:solidFill>
                  <a:srgbClr val="993300"/>
                </a:solidFill>
                <a:latin typeface="Arial" panose="020B0604020202020204" pitchFamily="34" charset="0"/>
                <a:ea typeface="楷体_GB2312" panose="02010609030101010101" pitchFamily="49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3200" kern="1200">
                <a:solidFill>
                  <a:srgbClr val="993300"/>
                </a:solidFill>
                <a:latin typeface="Arial" panose="020B0604020202020204" pitchFamily="34" charset="0"/>
                <a:ea typeface="楷体_GB2312" panose="02010609030101010101" pitchFamily="49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3200" kern="1200">
                <a:solidFill>
                  <a:srgbClr val="993300"/>
                </a:solidFill>
                <a:latin typeface="Arial" panose="020B0604020202020204" pitchFamily="34" charset="0"/>
                <a:ea typeface="楷体_GB2312" panose="02010609030101010101" pitchFamily="49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3200" kern="1200">
                <a:solidFill>
                  <a:srgbClr val="993300"/>
                </a:solidFill>
                <a:latin typeface="Arial" panose="020B0604020202020204" pitchFamily="34" charset="0"/>
                <a:ea typeface="楷体_GB2312" panose="02010609030101010101" pitchFamily="49" charset="-122"/>
                <a:cs typeface="+mn-cs"/>
              </a:defRPr>
            </a:lvl5pPr>
            <a:lvl6pPr marL="2286000" algn="l" defTabSz="914400" rtl="0" eaLnBrk="1" latinLnBrk="0" hangingPunct="1">
              <a:defRPr sz="3200" kern="1200">
                <a:solidFill>
                  <a:srgbClr val="993300"/>
                </a:solidFill>
                <a:latin typeface="Arial" panose="020B0604020202020204" pitchFamily="34" charset="0"/>
                <a:ea typeface="楷体_GB2312" panose="02010609030101010101" pitchFamily="49" charset="-122"/>
                <a:cs typeface="+mn-cs"/>
              </a:defRPr>
            </a:lvl6pPr>
            <a:lvl7pPr marL="2743200" algn="l" defTabSz="914400" rtl="0" eaLnBrk="1" latinLnBrk="0" hangingPunct="1">
              <a:defRPr sz="3200" kern="1200">
                <a:solidFill>
                  <a:srgbClr val="993300"/>
                </a:solidFill>
                <a:latin typeface="Arial" panose="020B0604020202020204" pitchFamily="34" charset="0"/>
                <a:ea typeface="楷体_GB2312" panose="02010609030101010101" pitchFamily="49" charset="-122"/>
                <a:cs typeface="+mn-cs"/>
              </a:defRPr>
            </a:lvl7pPr>
            <a:lvl8pPr marL="3200400" algn="l" defTabSz="914400" rtl="0" eaLnBrk="1" latinLnBrk="0" hangingPunct="1">
              <a:defRPr sz="3200" kern="1200">
                <a:solidFill>
                  <a:srgbClr val="993300"/>
                </a:solidFill>
                <a:latin typeface="Arial" panose="020B0604020202020204" pitchFamily="34" charset="0"/>
                <a:ea typeface="楷体_GB2312" panose="02010609030101010101" pitchFamily="49" charset="-122"/>
                <a:cs typeface="+mn-cs"/>
              </a:defRPr>
            </a:lvl8pPr>
            <a:lvl9pPr marL="3657600" algn="l" defTabSz="914400" rtl="0" eaLnBrk="1" latinLnBrk="0" hangingPunct="1">
              <a:defRPr sz="3200" kern="1200">
                <a:solidFill>
                  <a:srgbClr val="993300"/>
                </a:solidFill>
                <a:latin typeface="Arial" panose="020B0604020202020204" pitchFamily="34" charset="0"/>
                <a:ea typeface="楷体_GB2312" panose="02010609030101010101" pitchFamily="49" charset="-122"/>
                <a:cs typeface="+mn-cs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zh-CN" altLang="en-US" sz="2800" b="1" dirty="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      如果不摆，</a:t>
            </a:r>
            <a:r>
              <a:rPr sz="2800" b="1" dirty="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你能很快想出用</a:t>
            </a:r>
            <a:r>
              <a:rPr lang="en-US" sz="2800" b="1" dirty="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</a:t>
            </a:r>
            <a:r>
              <a:rPr sz="2800" b="1" dirty="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、</a:t>
            </a:r>
            <a:r>
              <a:rPr lang="en-US" sz="2800" b="1" dirty="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7</a:t>
            </a:r>
            <a:r>
              <a:rPr sz="2800" b="1" dirty="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、</a:t>
            </a:r>
            <a:r>
              <a:rPr lang="en-US" sz="2800" b="1" dirty="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8</a:t>
            </a:r>
            <a:r>
              <a:rPr sz="2800" b="1" dirty="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、</a:t>
            </a:r>
            <a:r>
              <a:rPr lang="en-US" sz="2800" b="1" dirty="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9</a:t>
            </a:r>
            <a:r>
              <a:rPr sz="2800" b="1" dirty="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个圆片可以</a:t>
            </a:r>
            <a:r>
              <a:rPr lang="zh-CN" altLang="en-US" sz="2800" b="1" dirty="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摆</a:t>
            </a:r>
            <a:r>
              <a:rPr sz="2800" b="1" dirty="0" err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出几个数吗</a:t>
            </a:r>
            <a:r>
              <a:rPr lang="en-US" altLang="zh-CN" sz="2800" b="1" dirty="0" err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?</a:t>
            </a:r>
            <a:r>
              <a:rPr sz="2800" b="1" dirty="0" err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是哪些数呢</a:t>
            </a:r>
            <a:r>
              <a:rPr lang="en-US" altLang="zh-CN" sz="2800" b="1" dirty="0" err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?</a:t>
            </a:r>
            <a:r>
              <a:rPr sz="2800" b="1" dirty="0" err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想一想</a:t>
            </a:r>
            <a:r>
              <a:rPr lang="zh-CN" sz="2800" b="1" dirty="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，</a:t>
            </a:r>
            <a:r>
              <a:rPr sz="2800" b="1" dirty="0" err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写一写</a:t>
            </a:r>
            <a:r>
              <a:rPr lang="zh-CN" sz="2800" b="1" dirty="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。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DB660838-3CB9-4FC6-9683-4849CCF658C2}"/>
              </a:ext>
            </a:extLst>
          </p:cNvPr>
          <p:cNvSpPr txBox="1"/>
          <p:nvPr/>
        </p:nvSpPr>
        <p:spPr>
          <a:xfrm>
            <a:off x="415609" y="1826260"/>
            <a:ext cx="1780128" cy="559897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 fontAlgn="base">
              <a:lnSpc>
                <a:spcPct val="120000"/>
              </a:lnSpc>
            </a:pPr>
            <a:r>
              <a:rPr lang="en-US" altLang="zh-CN" sz="2800" b="1" dirty="0">
                <a:solidFill>
                  <a:srgbClr val="0070C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6</a:t>
            </a:r>
            <a:r>
              <a:rPr lang="zh-CN" altLang="en-US" sz="2800" b="1" dirty="0">
                <a:solidFill>
                  <a:srgbClr val="0070C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个圆片：</a:t>
            </a:r>
            <a:endParaRPr lang="zh-CN" altLang="en-US" sz="2800" b="1" dirty="0">
              <a:solidFill>
                <a:sysClr val="windowText" lastClr="00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D9A6DC1D-8440-49D7-8AC4-B10D87432F5E}"/>
              </a:ext>
            </a:extLst>
          </p:cNvPr>
          <p:cNvSpPr txBox="1"/>
          <p:nvPr/>
        </p:nvSpPr>
        <p:spPr>
          <a:xfrm>
            <a:off x="415609" y="2506980"/>
            <a:ext cx="1780128" cy="559897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 fontAlgn="base">
              <a:lnSpc>
                <a:spcPct val="120000"/>
              </a:lnSpc>
            </a:pPr>
            <a:r>
              <a:rPr lang="en-US" altLang="zh-CN" sz="2800" b="1" dirty="0">
                <a:solidFill>
                  <a:srgbClr val="0070C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7</a:t>
            </a:r>
            <a:r>
              <a:rPr lang="zh-CN" altLang="en-US" sz="2800" b="1" dirty="0">
                <a:solidFill>
                  <a:srgbClr val="0070C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个圆片：</a:t>
            </a:r>
            <a:endParaRPr lang="zh-CN" altLang="en-US" sz="2800" b="1" dirty="0">
              <a:solidFill>
                <a:sysClr val="windowText" lastClr="00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CA20E2ED-2CC0-45DF-A02D-5956A1918E1C}"/>
              </a:ext>
            </a:extLst>
          </p:cNvPr>
          <p:cNvSpPr txBox="1"/>
          <p:nvPr/>
        </p:nvSpPr>
        <p:spPr>
          <a:xfrm>
            <a:off x="415608" y="3187700"/>
            <a:ext cx="1967339" cy="559897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 fontAlgn="base">
              <a:lnSpc>
                <a:spcPct val="120000"/>
              </a:lnSpc>
            </a:pPr>
            <a:r>
              <a:rPr lang="en-US" altLang="zh-CN" sz="2800" b="1" dirty="0">
                <a:solidFill>
                  <a:srgbClr val="0070C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8</a:t>
            </a:r>
            <a:r>
              <a:rPr lang="zh-CN" altLang="en-US" sz="2800" b="1" dirty="0">
                <a:solidFill>
                  <a:srgbClr val="0070C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个圆片：</a:t>
            </a:r>
            <a:endParaRPr lang="zh-CN" altLang="en-US" sz="2800" b="1" dirty="0">
              <a:solidFill>
                <a:sysClr val="windowText" lastClr="00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09B689C6-254B-402B-BA31-689BA7125A8B}"/>
              </a:ext>
            </a:extLst>
          </p:cNvPr>
          <p:cNvSpPr txBox="1"/>
          <p:nvPr/>
        </p:nvSpPr>
        <p:spPr>
          <a:xfrm>
            <a:off x="415608" y="3868420"/>
            <a:ext cx="2059025" cy="559897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 fontAlgn="base">
              <a:lnSpc>
                <a:spcPct val="120000"/>
              </a:lnSpc>
            </a:pPr>
            <a:r>
              <a:rPr lang="en-US" altLang="zh-CN" sz="2800" b="1" dirty="0">
                <a:solidFill>
                  <a:srgbClr val="0070C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9</a:t>
            </a:r>
            <a:r>
              <a:rPr lang="zh-CN" altLang="en-US" sz="2800" b="1" dirty="0">
                <a:solidFill>
                  <a:srgbClr val="0070C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个圆片：</a:t>
            </a:r>
            <a:endParaRPr lang="zh-CN" altLang="en-US" sz="2800" b="1" dirty="0">
              <a:solidFill>
                <a:sysClr val="windowText" lastClr="00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190ED00B-C7A7-4C84-8DE5-178CF11EB7CF}"/>
              </a:ext>
            </a:extLst>
          </p:cNvPr>
          <p:cNvSpPr txBox="1"/>
          <p:nvPr/>
        </p:nvSpPr>
        <p:spPr>
          <a:xfrm>
            <a:off x="2051721" y="1826260"/>
            <a:ext cx="6048672" cy="559897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 fontAlgn="base">
              <a:lnSpc>
                <a:spcPct val="120000"/>
              </a:lnSpc>
            </a:pPr>
            <a:r>
              <a:rPr lang="en-US" altLang="zh-CN" sz="28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6</a:t>
            </a:r>
            <a:r>
              <a:rPr lang="zh-CN" altLang="en-US" sz="28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、</a:t>
            </a:r>
            <a:r>
              <a:rPr lang="en-US" altLang="zh-CN" sz="28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15</a:t>
            </a:r>
            <a:r>
              <a:rPr lang="zh-CN" altLang="en-US" sz="28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、</a:t>
            </a:r>
            <a:r>
              <a:rPr lang="en-US" altLang="zh-CN" sz="28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24</a:t>
            </a:r>
            <a:r>
              <a:rPr lang="zh-CN" altLang="en-US" sz="28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、</a:t>
            </a:r>
            <a:r>
              <a:rPr lang="en-US" altLang="zh-CN" sz="28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33</a:t>
            </a:r>
            <a:r>
              <a:rPr lang="zh-CN" altLang="en-US" sz="28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、</a:t>
            </a:r>
            <a:r>
              <a:rPr lang="en-US" altLang="zh-CN" sz="28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42</a:t>
            </a:r>
            <a:r>
              <a:rPr lang="zh-CN" altLang="en-US" sz="28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、</a:t>
            </a:r>
            <a:r>
              <a:rPr lang="en-US" altLang="zh-CN" sz="28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51</a:t>
            </a:r>
            <a:r>
              <a:rPr lang="zh-CN" altLang="en-US" sz="28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、</a:t>
            </a:r>
            <a:r>
              <a:rPr lang="en-US" altLang="zh-CN" sz="28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60</a:t>
            </a:r>
            <a:r>
              <a:rPr lang="zh-CN" altLang="en-US" sz="28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；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4994E61E-7953-4E16-BA0D-973642AC46F6}"/>
              </a:ext>
            </a:extLst>
          </p:cNvPr>
          <p:cNvSpPr txBox="1"/>
          <p:nvPr/>
        </p:nvSpPr>
        <p:spPr>
          <a:xfrm>
            <a:off x="2051721" y="2506980"/>
            <a:ext cx="6048672" cy="559897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 fontAlgn="base">
              <a:lnSpc>
                <a:spcPct val="120000"/>
              </a:lnSpc>
            </a:pPr>
            <a:r>
              <a:rPr lang="en-US" altLang="zh-CN" sz="28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7</a:t>
            </a:r>
            <a:r>
              <a:rPr lang="zh-CN" altLang="en-US" sz="28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、</a:t>
            </a:r>
            <a:r>
              <a:rPr lang="en-US" altLang="zh-CN" sz="28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16</a:t>
            </a:r>
            <a:r>
              <a:rPr lang="zh-CN" altLang="en-US" sz="28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、</a:t>
            </a:r>
            <a:r>
              <a:rPr lang="en-US" altLang="zh-CN" sz="28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25</a:t>
            </a:r>
            <a:r>
              <a:rPr lang="zh-CN" altLang="en-US" sz="28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、</a:t>
            </a:r>
            <a:r>
              <a:rPr lang="en-US" altLang="zh-CN" sz="28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34</a:t>
            </a:r>
            <a:r>
              <a:rPr lang="zh-CN" altLang="en-US" sz="28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、</a:t>
            </a:r>
            <a:r>
              <a:rPr lang="en-US" altLang="zh-CN" sz="28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43</a:t>
            </a:r>
            <a:r>
              <a:rPr lang="zh-CN" altLang="en-US" sz="28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、</a:t>
            </a:r>
            <a:r>
              <a:rPr lang="en-US" altLang="zh-CN" sz="28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52</a:t>
            </a:r>
            <a:r>
              <a:rPr lang="zh-CN" altLang="en-US" sz="28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、</a:t>
            </a:r>
            <a:r>
              <a:rPr lang="en-US" altLang="zh-CN" sz="28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61</a:t>
            </a:r>
            <a:r>
              <a:rPr lang="zh-CN" altLang="en-US" sz="28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、</a:t>
            </a:r>
            <a:r>
              <a:rPr lang="en-US" altLang="zh-CN" sz="28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70</a:t>
            </a:r>
            <a:r>
              <a:rPr lang="zh-CN" altLang="en-US" sz="28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；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EC005137-CE9C-40BC-A3A1-D6EB043BB6E5}"/>
              </a:ext>
            </a:extLst>
          </p:cNvPr>
          <p:cNvSpPr txBox="1"/>
          <p:nvPr/>
        </p:nvSpPr>
        <p:spPr>
          <a:xfrm>
            <a:off x="2051720" y="3187700"/>
            <a:ext cx="6684793" cy="559897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 fontAlgn="base">
              <a:lnSpc>
                <a:spcPct val="120000"/>
              </a:lnSpc>
            </a:pPr>
            <a:r>
              <a:rPr lang="en-US" altLang="zh-CN" sz="28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8</a:t>
            </a:r>
            <a:r>
              <a:rPr lang="zh-CN" altLang="en-US" sz="28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、</a:t>
            </a:r>
            <a:r>
              <a:rPr lang="en-US" altLang="zh-CN" sz="28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17</a:t>
            </a:r>
            <a:r>
              <a:rPr lang="zh-CN" altLang="en-US" sz="28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、</a:t>
            </a:r>
            <a:r>
              <a:rPr lang="en-US" altLang="zh-CN" sz="28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26</a:t>
            </a:r>
            <a:r>
              <a:rPr lang="zh-CN" altLang="en-US" sz="28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、</a:t>
            </a:r>
            <a:r>
              <a:rPr lang="en-US" altLang="zh-CN" sz="28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35</a:t>
            </a:r>
            <a:r>
              <a:rPr lang="zh-CN" altLang="en-US" sz="28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、</a:t>
            </a:r>
            <a:r>
              <a:rPr lang="en-US" altLang="zh-CN" sz="28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44</a:t>
            </a:r>
            <a:r>
              <a:rPr lang="zh-CN" altLang="en-US" sz="28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、</a:t>
            </a:r>
            <a:r>
              <a:rPr lang="en-US" altLang="zh-CN" sz="28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53</a:t>
            </a:r>
            <a:r>
              <a:rPr lang="zh-CN" altLang="en-US" sz="28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、</a:t>
            </a:r>
            <a:r>
              <a:rPr lang="en-US" altLang="zh-CN" sz="28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62</a:t>
            </a:r>
            <a:r>
              <a:rPr lang="zh-CN" altLang="en-US" sz="28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、</a:t>
            </a:r>
            <a:r>
              <a:rPr lang="en-US" altLang="zh-CN" sz="28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71</a:t>
            </a:r>
            <a:r>
              <a:rPr lang="zh-CN" altLang="en-US" sz="28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、</a:t>
            </a:r>
            <a:r>
              <a:rPr lang="en-US" altLang="zh-CN" sz="28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80</a:t>
            </a:r>
            <a:r>
              <a:rPr lang="zh-CN" altLang="en-US" sz="28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；</a:t>
            </a: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2EB99368-AE12-4399-AFF3-84D7E5C9575F}"/>
              </a:ext>
            </a:extLst>
          </p:cNvPr>
          <p:cNvSpPr txBox="1"/>
          <p:nvPr/>
        </p:nvSpPr>
        <p:spPr>
          <a:xfrm>
            <a:off x="2051720" y="3868420"/>
            <a:ext cx="6996332" cy="559897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 fontAlgn="base">
              <a:lnSpc>
                <a:spcPct val="120000"/>
              </a:lnSpc>
            </a:pPr>
            <a:r>
              <a:rPr lang="en-US" altLang="zh-CN" sz="28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9</a:t>
            </a:r>
            <a:r>
              <a:rPr lang="zh-CN" altLang="en-US" sz="28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、</a:t>
            </a:r>
            <a:r>
              <a:rPr lang="en-US" altLang="zh-CN" sz="28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18</a:t>
            </a:r>
            <a:r>
              <a:rPr lang="zh-CN" altLang="en-US" sz="28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、</a:t>
            </a:r>
            <a:r>
              <a:rPr lang="en-US" altLang="zh-CN" sz="28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27</a:t>
            </a:r>
            <a:r>
              <a:rPr lang="zh-CN" altLang="en-US" sz="28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、</a:t>
            </a:r>
            <a:r>
              <a:rPr lang="en-US" altLang="zh-CN" sz="28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36</a:t>
            </a:r>
            <a:r>
              <a:rPr lang="zh-CN" altLang="en-US" sz="28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、</a:t>
            </a:r>
            <a:r>
              <a:rPr lang="en-US" altLang="zh-CN" sz="28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45</a:t>
            </a:r>
            <a:r>
              <a:rPr lang="zh-CN" altLang="en-US" sz="28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、</a:t>
            </a:r>
            <a:r>
              <a:rPr lang="en-US" altLang="zh-CN" sz="28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54</a:t>
            </a:r>
            <a:r>
              <a:rPr lang="zh-CN" altLang="en-US" sz="28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、</a:t>
            </a:r>
            <a:r>
              <a:rPr lang="en-US" altLang="zh-CN" sz="28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63</a:t>
            </a:r>
            <a:r>
              <a:rPr lang="zh-CN" altLang="en-US" sz="28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、</a:t>
            </a:r>
            <a:r>
              <a:rPr lang="en-US" altLang="zh-CN" sz="28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72</a:t>
            </a:r>
            <a:r>
              <a:rPr lang="zh-CN" altLang="en-US" sz="28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、</a:t>
            </a:r>
            <a:r>
              <a:rPr lang="en-US" altLang="zh-CN" sz="28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81</a:t>
            </a:r>
            <a:r>
              <a:rPr lang="zh-CN" altLang="en-US" sz="28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、</a:t>
            </a:r>
            <a:r>
              <a:rPr lang="en-US" altLang="zh-CN" sz="28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90</a:t>
            </a:r>
            <a:r>
              <a:rPr lang="zh-CN" altLang="en-US" sz="28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。</a:t>
            </a:r>
          </a:p>
        </p:txBody>
      </p:sp>
    </p:spTree>
    <p:extLst>
      <p:ext uri="{BB962C8B-B14F-4D97-AF65-F5344CB8AC3E}">
        <p14:creationId xmlns:p14="http://schemas.microsoft.com/office/powerpoint/2010/main" val="41786815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3" grpId="1"/>
      <p:bldP spid="4" grpId="0"/>
      <p:bldP spid="4" grpId="1"/>
      <p:bldP spid="5" grpId="0"/>
      <p:bldP spid="5" grpId="1"/>
      <p:bldP spid="6" grpId="0"/>
      <p:bldP spid="6" grpId="1"/>
      <p:bldP spid="7" grpId="0"/>
      <p:bldP spid="7" grpId="1"/>
      <p:bldP spid="8" grpId="0"/>
      <p:bldP spid="8" grpId="1"/>
      <p:bldP spid="9" grpId="0"/>
      <p:bldP spid="9" grpId="1"/>
      <p:bldP spid="10" grpId="0"/>
      <p:bldP spid="10" grpId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id="{DB3C09C3-2D52-42A1-A0C1-199A6EB798EF}"/>
              </a:ext>
            </a:extLst>
          </p:cNvPr>
          <p:cNvGrpSpPr/>
          <p:nvPr/>
        </p:nvGrpSpPr>
        <p:grpSpPr>
          <a:xfrm>
            <a:off x="186111" y="157176"/>
            <a:ext cx="5693982" cy="686382"/>
            <a:chOff x="186111" y="157176"/>
            <a:chExt cx="5693982" cy="686382"/>
          </a:xfrm>
        </p:grpSpPr>
        <p:pic>
          <p:nvPicPr>
            <p:cNvPr id="3" name="图片 2">
              <a:extLst>
                <a:ext uri="{FF2B5EF4-FFF2-40B4-BE49-F238E27FC236}">
                  <a16:creationId xmlns:a16="http://schemas.microsoft.com/office/drawing/2014/main" id="{B5DFCDAE-B4DB-46B3-AFBF-D665FFD08B4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86111" y="157176"/>
              <a:ext cx="5682034" cy="686382"/>
            </a:xfrm>
            <a:prstGeom prst="rect">
              <a:avLst/>
            </a:prstGeom>
          </p:spPr>
        </p:pic>
        <p:sp>
          <p:nvSpPr>
            <p:cNvPr id="4" name="矩形 3">
              <a:extLst>
                <a:ext uri="{FF2B5EF4-FFF2-40B4-BE49-F238E27FC236}">
                  <a16:creationId xmlns:a16="http://schemas.microsoft.com/office/drawing/2014/main" id="{4E801387-E226-4EDF-827B-91D1A1023F54}"/>
                </a:ext>
              </a:extLst>
            </p:cNvPr>
            <p:cNvSpPr/>
            <p:nvPr/>
          </p:nvSpPr>
          <p:spPr>
            <a:xfrm>
              <a:off x="481347" y="168456"/>
              <a:ext cx="5398746" cy="584775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32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黑体" panose="02010609060101010101" pitchFamily="49" charset="-122"/>
                  <a:ea typeface="黑体" panose="02010609060101010101" pitchFamily="49" charset="-122"/>
                  <a:cs typeface="+mn-ea"/>
                </a:rPr>
                <a:t>四、拓展练习，适当延伸</a:t>
              </a:r>
            </a:p>
          </p:txBody>
        </p:sp>
      </p:grpSp>
      <p:sp>
        <p:nvSpPr>
          <p:cNvPr id="7" name="矩形 3">
            <a:extLst>
              <a:ext uri="{FF2B5EF4-FFF2-40B4-BE49-F238E27FC236}">
                <a16:creationId xmlns:a16="http://schemas.microsoft.com/office/drawing/2014/main" id="{A44E85D3-3B03-4C3C-88B2-5F9EF0830CD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73505" y="1491615"/>
            <a:ext cx="7157085" cy="5835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32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</a:t>
            </a:r>
            <a:r>
              <a:rPr lang="en-US" sz="32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10</a:t>
            </a:r>
            <a:r>
              <a:rPr sz="32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个圆片能摆出几个</a:t>
            </a:r>
            <a:r>
              <a:rPr lang="zh-CN" sz="32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不同的</a:t>
            </a:r>
            <a:r>
              <a:rPr sz="3200" b="1" dirty="0" err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数呢</a:t>
            </a:r>
            <a:r>
              <a:rPr lang="en-US" altLang="zh-CN" sz="32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?</a:t>
            </a:r>
            <a:endParaRPr sz="3200" b="1" dirty="0">
              <a:solidFill>
                <a:srgbClr val="00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8" name="对话气泡: 圆角矩形 7">
            <a:extLst>
              <a:ext uri="{FF2B5EF4-FFF2-40B4-BE49-F238E27FC236}">
                <a16:creationId xmlns:a16="http://schemas.microsoft.com/office/drawing/2014/main" id="{7D4E72B0-DF25-40F4-9D9A-1C4C039BE585}"/>
              </a:ext>
            </a:extLst>
          </p:cNvPr>
          <p:cNvSpPr/>
          <p:nvPr/>
        </p:nvSpPr>
        <p:spPr>
          <a:xfrm>
            <a:off x="1445568" y="1275606"/>
            <a:ext cx="6510807" cy="1010939"/>
          </a:xfrm>
          <a:prstGeom prst="wedgeRoundRectCallout">
            <a:avLst>
              <a:gd name="adj1" fmla="val -53338"/>
              <a:gd name="adj2" fmla="val 47839"/>
              <a:gd name="adj3" fmla="val 16667"/>
            </a:avLst>
          </a:prstGeom>
          <a:noFill/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B580958B-E2AF-448E-AF23-75C8C1C606D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flipH="1">
            <a:off x="439423" y="2273047"/>
            <a:ext cx="1006145" cy="18042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175189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>
            <a:extLst>
              <a:ext uri="{FF2B5EF4-FFF2-40B4-BE49-F238E27FC236}">
                <a16:creationId xmlns:a16="http://schemas.microsoft.com/office/drawing/2014/main" id="{1341A0AE-5D43-2F4C-DE93-98D767972328}"/>
              </a:ext>
            </a:extLst>
          </p:cNvPr>
          <p:cNvGrpSpPr/>
          <p:nvPr/>
        </p:nvGrpSpPr>
        <p:grpSpPr>
          <a:xfrm>
            <a:off x="186111" y="157176"/>
            <a:ext cx="3258673" cy="687229"/>
            <a:chOff x="186111" y="157176"/>
            <a:chExt cx="3258673" cy="687229"/>
          </a:xfrm>
        </p:grpSpPr>
        <p:pic>
          <p:nvPicPr>
            <p:cNvPr id="4" name="图片 3">
              <a:extLst>
                <a:ext uri="{FF2B5EF4-FFF2-40B4-BE49-F238E27FC236}">
                  <a16:creationId xmlns:a16="http://schemas.microsoft.com/office/drawing/2014/main" id="{B67CAFAA-4272-FE3D-D281-F53E0AC985E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r="67167"/>
            <a:stretch>
              <a:fillRect/>
            </a:stretch>
          </p:blipFill>
          <p:spPr>
            <a:xfrm>
              <a:off x="186111" y="157176"/>
              <a:ext cx="1865609" cy="686382"/>
            </a:xfrm>
            <a:prstGeom prst="rect">
              <a:avLst/>
            </a:prstGeom>
          </p:spPr>
        </p:pic>
        <p:pic>
          <p:nvPicPr>
            <p:cNvPr id="5" name="图片 4">
              <a:extLst>
                <a:ext uri="{FF2B5EF4-FFF2-40B4-BE49-F238E27FC236}">
                  <a16:creationId xmlns:a16="http://schemas.microsoft.com/office/drawing/2014/main" id="{4B931F17-DB7D-3416-471F-281C3A7CB6B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65158"/>
            <a:stretch>
              <a:fillRect/>
            </a:stretch>
          </p:blipFill>
          <p:spPr>
            <a:xfrm>
              <a:off x="1465037" y="158023"/>
              <a:ext cx="1979747" cy="686382"/>
            </a:xfrm>
            <a:prstGeom prst="rect">
              <a:avLst/>
            </a:prstGeom>
          </p:spPr>
        </p:pic>
        <p:sp>
          <p:nvSpPr>
            <p:cNvPr id="6" name="矩形 5">
              <a:extLst>
                <a:ext uri="{FF2B5EF4-FFF2-40B4-BE49-F238E27FC236}">
                  <a16:creationId xmlns:a16="http://schemas.microsoft.com/office/drawing/2014/main" id="{6A6DF03D-956C-06C8-FDDD-3126B723F326}"/>
                </a:ext>
              </a:extLst>
            </p:cNvPr>
            <p:cNvSpPr/>
            <p:nvPr/>
          </p:nvSpPr>
          <p:spPr>
            <a:xfrm>
              <a:off x="429354" y="174460"/>
              <a:ext cx="2702486" cy="584775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32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黑体" panose="02010609060101010101" pitchFamily="49" charset="-122"/>
                  <a:ea typeface="黑体" panose="02010609060101010101" pitchFamily="49" charset="-122"/>
                  <a:cs typeface="+mn-ea"/>
                </a:rPr>
                <a:t>五、课堂小结</a:t>
              </a:r>
            </a:p>
          </p:txBody>
        </p:sp>
      </p:grpSp>
      <p:graphicFrame>
        <p:nvGraphicFramePr>
          <p:cNvPr id="61" name="表格 10">
            <a:extLst>
              <a:ext uri="{FF2B5EF4-FFF2-40B4-BE49-F238E27FC236}">
                <a16:creationId xmlns:a16="http://schemas.microsoft.com/office/drawing/2014/main" id="{5EFF1F3E-789F-4EC9-A498-4C1DBF6DCF2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26466620"/>
              </p:ext>
            </p:extLst>
          </p:nvPr>
        </p:nvGraphicFramePr>
        <p:xfrm>
          <a:off x="899592" y="987574"/>
          <a:ext cx="7560840" cy="37705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6201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708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3224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73763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2400" b="1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      个数</a:t>
                      </a:r>
                    </a:p>
                  </a:txBody>
                  <a:tcPr anchor="ctr">
                    <a:solidFill>
                      <a:srgbClr val="F2F7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2400" b="1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摆出的数</a:t>
                      </a:r>
                    </a:p>
                  </a:txBody>
                  <a:tcPr anchor="ctr">
                    <a:solidFill>
                      <a:srgbClr val="F2F7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2400" b="1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摆出数的个数</a:t>
                      </a:r>
                    </a:p>
                  </a:txBody>
                  <a:tcPr anchor="ctr">
                    <a:solidFill>
                      <a:srgbClr val="F2F7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06574">
                <a:tc>
                  <a:txBody>
                    <a:bodyPr/>
                    <a:lstStyle/>
                    <a:p>
                      <a:pPr lvl="1" algn="l"/>
                      <a:r>
                        <a:rPr lang="en-US" altLang="zh-CN" sz="2400" b="1" i="0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1</a:t>
                      </a:r>
                      <a:r>
                        <a:rPr lang="zh-CN" altLang="en-US" sz="2400" b="1" i="0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个</a:t>
                      </a:r>
                    </a:p>
                  </a:txBody>
                  <a:tcPr anchor="ctr">
                    <a:solidFill>
                      <a:srgbClr val="F2F7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zh-CN" altLang="en-US" sz="2400" b="1" kern="1200" dirty="0">
                        <a:solidFill>
                          <a:srgbClr val="E8333C"/>
                        </a:solidFill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rgbClr val="F2F7E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400" b="1" dirty="0"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rgbClr val="F2F7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06574">
                <a:tc>
                  <a:txBody>
                    <a:bodyPr/>
                    <a:lstStyle/>
                    <a:p>
                      <a:pPr lvl="1" algn="l"/>
                      <a:r>
                        <a:rPr lang="en-US" altLang="zh-CN" sz="2400" b="1" i="0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zh-CN" altLang="en-US" sz="2400" b="1" i="0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个</a:t>
                      </a:r>
                    </a:p>
                  </a:txBody>
                  <a:tcPr anchor="ctr">
                    <a:solidFill>
                      <a:srgbClr val="F2F7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zh-CN" altLang="en-US" sz="2400" b="1" kern="1200" dirty="0">
                        <a:solidFill>
                          <a:srgbClr val="E8333C"/>
                        </a:solidFill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rgbClr val="F2F7E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400" b="1" dirty="0"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rgbClr val="F2F7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06574">
                <a:tc>
                  <a:txBody>
                    <a:bodyPr/>
                    <a:lstStyle/>
                    <a:p>
                      <a:pPr lvl="1" algn="l"/>
                      <a:r>
                        <a:rPr lang="en-US" altLang="zh-CN" sz="2400" b="1" i="0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3</a:t>
                      </a:r>
                      <a:r>
                        <a:rPr lang="zh-CN" altLang="en-US" sz="2400" b="1" i="0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个</a:t>
                      </a:r>
                    </a:p>
                  </a:txBody>
                  <a:tcPr anchor="ctr">
                    <a:solidFill>
                      <a:srgbClr val="F2F7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en-US" altLang="zh-CN" sz="2400" b="1" kern="1200" dirty="0">
                        <a:solidFill>
                          <a:srgbClr val="E8333C"/>
                        </a:solidFill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rgbClr val="F2F7E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400" b="1" dirty="0"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rgbClr val="F2F7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06574">
                <a:tc>
                  <a:txBody>
                    <a:bodyPr/>
                    <a:lstStyle/>
                    <a:p>
                      <a:pPr lvl="1" algn="l"/>
                      <a:r>
                        <a:rPr lang="en-US" altLang="zh-CN" sz="2400" b="1" i="0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4</a:t>
                      </a:r>
                      <a:r>
                        <a:rPr lang="zh-CN" altLang="en-US" sz="2400" b="1" i="0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个</a:t>
                      </a:r>
                    </a:p>
                  </a:txBody>
                  <a:tcPr anchor="ctr">
                    <a:solidFill>
                      <a:srgbClr val="F2F7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en-US" altLang="zh-CN" sz="2400" b="1" kern="1200" dirty="0">
                        <a:solidFill>
                          <a:srgbClr val="E8333C"/>
                        </a:solidFill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rgbClr val="F2F7E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400" b="1" dirty="0"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rgbClr val="F2F7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06574">
                <a:tc>
                  <a:txBody>
                    <a:bodyPr/>
                    <a:lstStyle/>
                    <a:p>
                      <a:pPr lvl="1" algn="l"/>
                      <a:r>
                        <a:rPr lang="en-US" altLang="zh-CN" sz="2400" b="1" i="0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5</a:t>
                      </a:r>
                      <a:r>
                        <a:rPr lang="zh-CN" altLang="en-US" sz="2400" b="1" i="0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个</a:t>
                      </a:r>
                    </a:p>
                  </a:txBody>
                  <a:tcPr anchor="ctr">
                    <a:solidFill>
                      <a:srgbClr val="F2F7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en-US" altLang="zh-CN" sz="2400" b="1" kern="1200" dirty="0">
                        <a:solidFill>
                          <a:srgbClr val="E8333C"/>
                        </a:solidFill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rgbClr val="F2F7E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400" b="1" dirty="0"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rgbClr val="F2F7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62" name="对话气泡: 圆角矩形 61">
            <a:extLst>
              <a:ext uri="{FF2B5EF4-FFF2-40B4-BE49-F238E27FC236}">
                <a16:creationId xmlns:a16="http://schemas.microsoft.com/office/drawing/2014/main" id="{7F34F097-F473-4301-B227-8F4497D32D3E}"/>
              </a:ext>
            </a:extLst>
          </p:cNvPr>
          <p:cNvSpPr/>
          <p:nvPr/>
        </p:nvSpPr>
        <p:spPr>
          <a:xfrm>
            <a:off x="247256" y="1787119"/>
            <a:ext cx="3312368" cy="1080120"/>
          </a:xfrm>
          <a:prstGeom prst="wedgeRoundRectCallout">
            <a:avLst>
              <a:gd name="adj1" fmla="val 58102"/>
              <a:gd name="adj2" fmla="val 33300"/>
              <a:gd name="adj3" fmla="val 16667"/>
            </a:avLst>
          </a:prstGeom>
          <a:solidFill>
            <a:schemeClr val="bg1"/>
          </a:solidFill>
          <a:ln>
            <a:solidFill>
              <a:srgbClr val="E8333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zh-CN" altLang="en-US" sz="2800" b="1" dirty="0">
                <a:solidFill>
                  <a:srgbClr val="0000CC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个位上的数和十位上的数的和都相等。</a:t>
            </a:r>
          </a:p>
        </p:txBody>
      </p:sp>
      <p:sp>
        <p:nvSpPr>
          <p:cNvPr id="63" name="矩形 62">
            <a:extLst>
              <a:ext uri="{FF2B5EF4-FFF2-40B4-BE49-F238E27FC236}">
                <a16:creationId xmlns:a16="http://schemas.microsoft.com/office/drawing/2014/main" id="{C3CD4677-D02B-4210-AE8E-308D8685EBD2}"/>
              </a:ext>
            </a:extLst>
          </p:cNvPr>
          <p:cNvSpPr/>
          <p:nvPr/>
        </p:nvSpPr>
        <p:spPr>
          <a:xfrm>
            <a:off x="3945399" y="1768727"/>
            <a:ext cx="95571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defRPr/>
            </a:pPr>
            <a:r>
              <a:rPr lang="en-US" altLang="zh-CN" sz="2400" b="1" dirty="0">
                <a:solidFill>
                  <a:srgbClr val="E8333C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2400" b="1" dirty="0">
                <a:solidFill>
                  <a:srgbClr val="E8333C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、</a:t>
            </a:r>
            <a:r>
              <a:rPr lang="en-US" altLang="zh-CN" sz="2400" b="1" dirty="0">
                <a:solidFill>
                  <a:srgbClr val="E8333C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10</a:t>
            </a:r>
            <a:endParaRPr lang="zh-CN" altLang="en-US" sz="2400" b="1" dirty="0">
              <a:solidFill>
                <a:srgbClr val="E8333C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64" name="矩形 63">
            <a:extLst>
              <a:ext uri="{FF2B5EF4-FFF2-40B4-BE49-F238E27FC236}">
                <a16:creationId xmlns:a16="http://schemas.microsoft.com/office/drawing/2014/main" id="{28E72DED-12D9-43FA-B5C0-E4A3BB94DDD5}"/>
              </a:ext>
            </a:extLst>
          </p:cNvPr>
          <p:cNvSpPr/>
          <p:nvPr/>
        </p:nvSpPr>
        <p:spPr>
          <a:xfrm>
            <a:off x="3729375" y="2411159"/>
            <a:ext cx="155587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defRPr/>
            </a:pPr>
            <a:r>
              <a:rPr lang="en-US" altLang="zh-CN" sz="2400" b="1" dirty="0">
                <a:solidFill>
                  <a:srgbClr val="E8333C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2400" b="1" dirty="0">
                <a:solidFill>
                  <a:srgbClr val="E8333C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、</a:t>
            </a:r>
            <a:r>
              <a:rPr lang="en-US" altLang="zh-CN" sz="2400" b="1" dirty="0">
                <a:solidFill>
                  <a:srgbClr val="E8333C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11</a:t>
            </a:r>
            <a:r>
              <a:rPr lang="zh-CN" altLang="en-US" sz="2400" b="1" dirty="0">
                <a:solidFill>
                  <a:srgbClr val="E8333C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、</a:t>
            </a:r>
            <a:r>
              <a:rPr lang="en-US" altLang="zh-CN" sz="2400" b="1" dirty="0">
                <a:solidFill>
                  <a:srgbClr val="E8333C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20</a:t>
            </a:r>
            <a:endParaRPr lang="zh-CN" altLang="en-US" sz="2400" b="1" dirty="0">
              <a:solidFill>
                <a:srgbClr val="E8333C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65" name="矩形 64">
            <a:extLst>
              <a:ext uri="{FF2B5EF4-FFF2-40B4-BE49-F238E27FC236}">
                <a16:creationId xmlns:a16="http://schemas.microsoft.com/office/drawing/2014/main" id="{3705A284-9E30-4459-8465-F507AA29D06A}"/>
              </a:ext>
            </a:extLst>
          </p:cNvPr>
          <p:cNvSpPr/>
          <p:nvPr/>
        </p:nvSpPr>
        <p:spPr>
          <a:xfrm>
            <a:off x="3328242" y="3052831"/>
            <a:ext cx="219002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defRPr/>
            </a:pPr>
            <a:r>
              <a:rPr lang="en-US" altLang="zh-CN" sz="2400" b="1" dirty="0">
                <a:solidFill>
                  <a:srgbClr val="E8333C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2400" b="1" dirty="0">
                <a:solidFill>
                  <a:srgbClr val="E8333C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、</a:t>
            </a:r>
            <a:r>
              <a:rPr lang="en-US" altLang="zh-CN" sz="2400" b="1" dirty="0">
                <a:solidFill>
                  <a:srgbClr val="E8333C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12</a:t>
            </a:r>
            <a:r>
              <a:rPr lang="zh-CN" altLang="en-US" sz="2400" b="1" dirty="0">
                <a:solidFill>
                  <a:srgbClr val="E8333C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、</a:t>
            </a:r>
            <a:r>
              <a:rPr lang="en-US" altLang="zh-CN" sz="2400" b="1" dirty="0">
                <a:solidFill>
                  <a:srgbClr val="E8333C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21</a:t>
            </a:r>
            <a:r>
              <a:rPr lang="zh-CN" altLang="en-US" sz="2400" b="1" dirty="0">
                <a:solidFill>
                  <a:srgbClr val="E8333C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、</a:t>
            </a:r>
            <a:r>
              <a:rPr lang="en-US" altLang="zh-CN" sz="2400" b="1" dirty="0">
                <a:solidFill>
                  <a:srgbClr val="E8333C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30</a:t>
            </a:r>
          </a:p>
        </p:txBody>
      </p:sp>
      <p:sp>
        <p:nvSpPr>
          <p:cNvPr id="66" name="矩形 65">
            <a:extLst>
              <a:ext uri="{FF2B5EF4-FFF2-40B4-BE49-F238E27FC236}">
                <a16:creationId xmlns:a16="http://schemas.microsoft.com/office/drawing/2014/main" id="{A69989A2-A488-433A-9269-6D997F21E509}"/>
              </a:ext>
            </a:extLst>
          </p:cNvPr>
          <p:cNvSpPr/>
          <p:nvPr/>
        </p:nvSpPr>
        <p:spPr>
          <a:xfrm>
            <a:off x="3082436" y="3609561"/>
            <a:ext cx="280717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defRPr/>
            </a:pPr>
            <a:r>
              <a:rPr lang="en-US" altLang="zh-CN" sz="2400" b="1" dirty="0">
                <a:solidFill>
                  <a:srgbClr val="E8333C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4</a:t>
            </a:r>
            <a:r>
              <a:rPr lang="zh-CN" altLang="en-US" sz="2400" b="1" dirty="0">
                <a:solidFill>
                  <a:srgbClr val="E8333C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、</a:t>
            </a:r>
            <a:r>
              <a:rPr lang="en-US" altLang="zh-CN" sz="2400" b="1" dirty="0">
                <a:solidFill>
                  <a:srgbClr val="E8333C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13</a:t>
            </a:r>
            <a:r>
              <a:rPr lang="zh-CN" altLang="en-US" sz="2400" b="1" dirty="0">
                <a:solidFill>
                  <a:srgbClr val="E8333C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、</a:t>
            </a:r>
            <a:r>
              <a:rPr lang="en-US" altLang="zh-CN" sz="2400" b="1" dirty="0">
                <a:solidFill>
                  <a:srgbClr val="E8333C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22</a:t>
            </a:r>
            <a:r>
              <a:rPr lang="zh-CN" altLang="en-US" sz="2400" b="1" dirty="0">
                <a:solidFill>
                  <a:srgbClr val="E8333C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、</a:t>
            </a:r>
            <a:r>
              <a:rPr lang="en-US" altLang="zh-CN" sz="2400" b="1" dirty="0">
                <a:solidFill>
                  <a:srgbClr val="E8333C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13</a:t>
            </a:r>
            <a:r>
              <a:rPr lang="zh-CN" altLang="en-US" sz="2400" b="1" dirty="0">
                <a:solidFill>
                  <a:srgbClr val="E8333C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、</a:t>
            </a:r>
            <a:r>
              <a:rPr lang="en-US" altLang="zh-CN" sz="2400" b="1" dirty="0">
                <a:solidFill>
                  <a:srgbClr val="E8333C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40</a:t>
            </a:r>
            <a:endParaRPr lang="en-US" altLang="zh-CN" sz="2400" b="1" dirty="0">
              <a:solidFill>
                <a:srgbClr val="E8333C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67" name="矩形 66">
            <a:extLst>
              <a:ext uri="{FF2B5EF4-FFF2-40B4-BE49-F238E27FC236}">
                <a16:creationId xmlns:a16="http://schemas.microsoft.com/office/drawing/2014/main" id="{5473C98C-1534-4048-97F8-F60F444D8032}"/>
              </a:ext>
            </a:extLst>
          </p:cNvPr>
          <p:cNvSpPr/>
          <p:nvPr/>
        </p:nvSpPr>
        <p:spPr>
          <a:xfrm>
            <a:off x="2627784" y="4217093"/>
            <a:ext cx="342433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defRPr/>
            </a:pPr>
            <a:r>
              <a:rPr lang="en-US" altLang="zh-CN" sz="2400" b="1" dirty="0">
                <a:solidFill>
                  <a:srgbClr val="E8333C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5</a:t>
            </a:r>
            <a:r>
              <a:rPr lang="zh-CN" altLang="en-US" sz="2400" b="1" dirty="0">
                <a:solidFill>
                  <a:srgbClr val="E8333C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、</a:t>
            </a:r>
            <a:r>
              <a:rPr lang="en-US" altLang="zh-CN" sz="2400" b="1" dirty="0">
                <a:solidFill>
                  <a:srgbClr val="E8333C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14</a:t>
            </a:r>
            <a:r>
              <a:rPr lang="zh-CN" altLang="en-US" sz="2400" b="1" dirty="0">
                <a:solidFill>
                  <a:srgbClr val="E8333C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、</a:t>
            </a:r>
            <a:r>
              <a:rPr lang="en-US" altLang="zh-CN" sz="2400" b="1" dirty="0">
                <a:solidFill>
                  <a:srgbClr val="E8333C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23</a:t>
            </a:r>
            <a:r>
              <a:rPr lang="zh-CN" altLang="en-US" sz="2400" b="1" dirty="0">
                <a:solidFill>
                  <a:srgbClr val="E8333C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、</a:t>
            </a:r>
            <a:r>
              <a:rPr lang="en-US" altLang="zh-CN" sz="2400" b="1" dirty="0">
                <a:solidFill>
                  <a:srgbClr val="E8333C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32</a:t>
            </a:r>
            <a:r>
              <a:rPr lang="zh-CN" altLang="en-US" sz="2400" b="1" dirty="0">
                <a:solidFill>
                  <a:srgbClr val="E8333C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、</a:t>
            </a:r>
            <a:r>
              <a:rPr lang="en-US" altLang="zh-CN" sz="2400" b="1" dirty="0">
                <a:solidFill>
                  <a:srgbClr val="E8333C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41</a:t>
            </a:r>
            <a:r>
              <a:rPr lang="zh-CN" altLang="en-US" sz="2400" b="1" dirty="0">
                <a:solidFill>
                  <a:srgbClr val="E8333C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、</a:t>
            </a:r>
            <a:r>
              <a:rPr lang="en-US" altLang="zh-CN" sz="2400" b="1" dirty="0">
                <a:solidFill>
                  <a:srgbClr val="E8333C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50</a:t>
            </a:r>
          </a:p>
        </p:txBody>
      </p:sp>
      <p:sp>
        <p:nvSpPr>
          <p:cNvPr id="68" name="矩形 67">
            <a:extLst>
              <a:ext uri="{FF2B5EF4-FFF2-40B4-BE49-F238E27FC236}">
                <a16:creationId xmlns:a16="http://schemas.microsoft.com/office/drawing/2014/main" id="{37EE777E-ED64-4D42-99E0-335D57FCFB42}"/>
              </a:ext>
            </a:extLst>
          </p:cNvPr>
          <p:cNvSpPr/>
          <p:nvPr/>
        </p:nvSpPr>
        <p:spPr>
          <a:xfrm>
            <a:off x="7181451" y="1826405"/>
            <a:ext cx="33855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en-US" altLang="zh-CN" sz="2400" b="1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  <a:endParaRPr lang="zh-CN" altLang="en-US" sz="2400" b="1" dirty="0">
              <a:solidFill>
                <a:prstClr val="black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69" name="矩形 68">
            <a:extLst>
              <a:ext uri="{FF2B5EF4-FFF2-40B4-BE49-F238E27FC236}">
                <a16:creationId xmlns:a16="http://schemas.microsoft.com/office/drawing/2014/main" id="{BC1B9403-3C12-4039-B4ED-E549EB57E08B}"/>
              </a:ext>
            </a:extLst>
          </p:cNvPr>
          <p:cNvSpPr/>
          <p:nvPr/>
        </p:nvSpPr>
        <p:spPr>
          <a:xfrm>
            <a:off x="7181451" y="2401380"/>
            <a:ext cx="33855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en-US" altLang="zh-CN" sz="2400" b="1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</a:t>
            </a:r>
            <a:endParaRPr lang="zh-CN" altLang="en-US" sz="2400" b="1" dirty="0">
              <a:solidFill>
                <a:prstClr val="black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70" name="矩形 69">
            <a:extLst>
              <a:ext uri="{FF2B5EF4-FFF2-40B4-BE49-F238E27FC236}">
                <a16:creationId xmlns:a16="http://schemas.microsoft.com/office/drawing/2014/main" id="{D975976D-1FCF-45D6-A07A-46E040D9F356}"/>
              </a:ext>
            </a:extLst>
          </p:cNvPr>
          <p:cNvSpPr/>
          <p:nvPr/>
        </p:nvSpPr>
        <p:spPr>
          <a:xfrm>
            <a:off x="7181451" y="3045441"/>
            <a:ext cx="33855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en-US" altLang="zh-CN" sz="2400" b="1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</a:t>
            </a:r>
            <a:endParaRPr lang="zh-CN" altLang="en-US" sz="2400" b="1" dirty="0">
              <a:solidFill>
                <a:prstClr val="black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71" name="矩形 70">
            <a:extLst>
              <a:ext uri="{FF2B5EF4-FFF2-40B4-BE49-F238E27FC236}">
                <a16:creationId xmlns:a16="http://schemas.microsoft.com/office/drawing/2014/main" id="{9B0DD57B-9F62-4E81-A735-2793680AB903}"/>
              </a:ext>
            </a:extLst>
          </p:cNvPr>
          <p:cNvSpPr/>
          <p:nvPr/>
        </p:nvSpPr>
        <p:spPr>
          <a:xfrm>
            <a:off x="7184577" y="3670924"/>
            <a:ext cx="33855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en-US" altLang="zh-CN" sz="2400" b="1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5</a:t>
            </a:r>
            <a:endParaRPr lang="zh-CN" altLang="en-US" sz="2400" b="1" dirty="0">
              <a:solidFill>
                <a:prstClr val="black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72" name="矩形 71">
            <a:extLst>
              <a:ext uri="{FF2B5EF4-FFF2-40B4-BE49-F238E27FC236}">
                <a16:creationId xmlns:a16="http://schemas.microsoft.com/office/drawing/2014/main" id="{47B69E27-FF48-41D7-AE72-411D0D415D3A}"/>
              </a:ext>
            </a:extLst>
          </p:cNvPr>
          <p:cNvSpPr/>
          <p:nvPr/>
        </p:nvSpPr>
        <p:spPr>
          <a:xfrm>
            <a:off x="7184577" y="4286628"/>
            <a:ext cx="33855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en-US" altLang="zh-CN" sz="2400" b="1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</a:t>
            </a:r>
            <a:endParaRPr lang="zh-CN" altLang="en-US" sz="2400" b="1" dirty="0">
              <a:solidFill>
                <a:prstClr val="black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73" name="对话气泡: 圆角矩形 72">
            <a:extLst>
              <a:ext uri="{FF2B5EF4-FFF2-40B4-BE49-F238E27FC236}">
                <a16:creationId xmlns:a16="http://schemas.microsoft.com/office/drawing/2014/main" id="{FDF5AB79-59D0-48D9-AF45-C2CB7678FCB0}"/>
              </a:ext>
            </a:extLst>
          </p:cNvPr>
          <p:cNvSpPr/>
          <p:nvPr/>
        </p:nvSpPr>
        <p:spPr>
          <a:xfrm>
            <a:off x="6052118" y="1300704"/>
            <a:ext cx="2844626" cy="1530495"/>
          </a:xfrm>
          <a:prstGeom prst="wedgeRoundRectCallout">
            <a:avLst>
              <a:gd name="adj1" fmla="val -3447"/>
              <a:gd name="adj2" fmla="val 62829"/>
              <a:gd name="adj3" fmla="val 16667"/>
            </a:avLst>
          </a:prstGeom>
          <a:solidFill>
            <a:schemeClr val="bg1"/>
          </a:solidFill>
          <a:ln>
            <a:solidFill>
              <a:srgbClr val="E8333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>
              <a:lnSpc>
                <a:spcPct val="120000"/>
              </a:lnSpc>
            </a:pPr>
            <a:r>
              <a:rPr lang="zh-CN" altLang="en-US" sz="2800" b="1" dirty="0">
                <a:solidFill>
                  <a:srgbClr val="0000CC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摆出的不同的数的个数比圆片的个数多1。</a:t>
            </a:r>
          </a:p>
        </p:txBody>
      </p:sp>
      <p:sp>
        <p:nvSpPr>
          <p:cNvPr id="74" name="椭圆 73">
            <a:extLst>
              <a:ext uri="{FF2B5EF4-FFF2-40B4-BE49-F238E27FC236}">
                <a16:creationId xmlns:a16="http://schemas.microsoft.com/office/drawing/2014/main" id="{F85FC60D-7C05-4C48-A523-F42C53DA2D9F}"/>
              </a:ext>
            </a:extLst>
          </p:cNvPr>
          <p:cNvSpPr/>
          <p:nvPr/>
        </p:nvSpPr>
        <p:spPr>
          <a:xfrm>
            <a:off x="1209926" y="1187590"/>
            <a:ext cx="360040" cy="360040"/>
          </a:xfrm>
          <a:prstGeom prst="ellipse">
            <a:avLst/>
          </a:prstGeom>
          <a:solidFill>
            <a:srgbClr val="ABD7FD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5" name="对话气泡: 圆角矩形 74">
            <a:extLst>
              <a:ext uri="{FF2B5EF4-FFF2-40B4-BE49-F238E27FC236}">
                <a16:creationId xmlns:a16="http://schemas.microsoft.com/office/drawing/2014/main" id="{D6BD0747-17C1-420F-B9F9-02198027EE88}"/>
              </a:ext>
            </a:extLst>
          </p:cNvPr>
          <p:cNvSpPr/>
          <p:nvPr/>
        </p:nvSpPr>
        <p:spPr>
          <a:xfrm>
            <a:off x="689731" y="1771880"/>
            <a:ext cx="1898193" cy="1059320"/>
          </a:xfrm>
          <a:prstGeom prst="wedgeRoundRectCallout">
            <a:avLst>
              <a:gd name="adj1" fmla="val -339"/>
              <a:gd name="adj2" fmla="val -61480"/>
              <a:gd name="adj3" fmla="val 16667"/>
            </a:avLst>
          </a:prstGeom>
          <a:solidFill>
            <a:schemeClr val="bg1"/>
          </a:solidFill>
          <a:ln>
            <a:solidFill>
              <a:srgbClr val="E8333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>
              <a:lnSpc>
                <a:spcPct val="120000"/>
              </a:lnSpc>
            </a:pPr>
            <a:r>
              <a:rPr lang="zh-CN" altLang="en-US" sz="2800" b="1" dirty="0">
                <a:solidFill>
                  <a:srgbClr val="0000CC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圆片的个数小于</a:t>
            </a:r>
            <a:r>
              <a:rPr lang="en-US" altLang="zh-CN" sz="2800" b="1" dirty="0">
                <a:solidFill>
                  <a:srgbClr val="0000CC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10</a:t>
            </a:r>
            <a:endParaRPr lang="zh-CN" altLang="en-US" sz="2800" b="1" dirty="0">
              <a:solidFill>
                <a:srgbClr val="0000CC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405027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2" grpId="0" animBg="1"/>
      <p:bldP spid="62" grpId="1" animBg="1"/>
      <p:bldP spid="73" grpId="0" animBg="1"/>
      <p:bldP spid="73" grpId="1" animBg="1"/>
      <p:bldP spid="75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>
            <a:extLst>
              <a:ext uri="{FF2B5EF4-FFF2-40B4-BE49-F238E27FC236}">
                <a16:creationId xmlns:a16="http://schemas.microsoft.com/office/drawing/2014/main" id="{1CF4D442-870A-435F-9D7C-A5AC382F87D1}"/>
              </a:ext>
            </a:extLst>
          </p:cNvPr>
          <p:cNvGrpSpPr/>
          <p:nvPr/>
        </p:nvGrpSpPr>
        <p:grpSpPr>
          <a:xfrm>
            <a:off x="186111" y="157176"/>
            <a:ext cx="2225649" cy="687229"/>
            <a:chOff x="186111" y="157176"/>
            <a:chExt cx="3258673" cy="687229"/>
          </a:xfrm>
        </p:grpSpPr>
        <p:pic>
          <p:nvPicPr>
            <p:cNvPr id="8" name="图片 7">
              <a:extLst>
                <a:ext uri="{FF2B5EF4-FFF2-40B4-BE49-F238E27FC236}">
                  <a16:creationId xmlns:a16="http://schemas.microsoft.com/office/drawing/2014/main" id="{7E68EDCD-4C2C-4E9B-AC64-016350324F0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r="67167"/>
            <a:stretch>
              <a:fillRect/>
            </a:stretch>
          </p:blipFill>
          <p:spPr>
            <a:xfrm>
              <a:off x="186111" y="157176"/>
              <a:ext cx="1865609" cy="686382"/>
            </a:xfrm>
            <a:prstGeom prst="rect">
              <a:avLst/>
            </a:prstGeom>
          </p:spPr>
        </p:pic>
        <p:pic>
          <p:nvPicPr>
            <p:cNvPr id="9" name="图片 8">
              <a:extLst>
                <a:ext uri="{FF2B5EF4-FFF2-40B4-BE49-F238E27FC236}">
                  <a16:creationId xmlns:a16="http://schemas.microsoft.com/office/drawing/2014/main" id="{3CBFD38F-ED5B-482E-B5B4-916B4B0719D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65158"/>
            <a:stretch>
              <a:fillRect/>
            </a:stretch>
          </p:blipFill>
          <p:spPr>
            <a:xfrm>
              <a:off x="1465037" y="158023"/>
              <a:ext cx="1979747" cy="686382"/>
            </a:xfrm>
            <a:prstGeom prst="rect">
              <a:avLst/>
            </a:prstGeom>
          </p:spPr>
        </p:pic>
        <p:sp>
          <p:nvSpPr>
            <p:cNvPr id="10" name="矩形 9">
              <a:extLst>
                <a:ext uri="{FF2B5EF4-FFF2-40B4-BE49-F238E27FC236}">
                  <a16:creationId xmlns:a16="http://schemas.microsoft.com/office/drawing/2014/main" id="{FED897D6-EDA4-4806-B210-EA393F1B1C0E}"/>
                </a:ext>
              </a:extLst>
            </p:cNvPr>
            <p:cNvSpPr/>
            <p:nvPr/>
          </p:nvSpPr>
          <p:spPr>
            <a:xfrm>
              <a:off x="429354" y="174460"/>
              <a:ext cx="2702486" cy="584775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32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黑体" panose="02010609060101010101" pitchFamily="49" charset="-122"/>
                  <a:ea typeface="黑体" panose="02010609060101010101" pitchFamily="49" charset="-122"/>
                  <a:cs typeface="+mn-ea"/>
                </a:rPr>
                <a:t>作业设计</a:t>
              </a:r>
            </a:p>
          </p:txBody>
        </p:sp>
      </p:grpSp>
      <p:sp>
        <p:nvSpPr>
          <p:cNvPr id="11" name="文本框 10">
            <a:extLst>
              <a:ext uri="{FF2B5EF4-FFF2-40B4-BE49-F238E27FC236}">
                <a16:creationId xmlns:a16="http://schemas.microsoft.com/office/drawing/2014/main" id="{C60760CE-FF94-43FE-AD20-699B9B5026BA}"/>
              </a:ext>
            </a:extLst>
          </p:cNvPr>
          <p:cNvSpPr txBox="1"/>
          <p:nvPr/>
        </p:nvSpPr>
        <p:spPr>
          <a:xfrm>
            <a:off x="1152231" y="1851670"/>
            <a:ext cx="7056784" cy="13031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“状元成才路”系列丛书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《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创优作业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100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分 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》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或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《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状元作业本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》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对应课时作业。</a:t>
            </a:r>
          </a:p>
        </p:txBody>
      </p:sp>
    </p:spTree>
    <p:extLst>
      <p:ext uri="{BB962C8B-B14F-4D97-AF65-F5344CB8AC3E}">
        <p14:creationId xmlns:p14="http://schemas.microsoft.com/office/powerpoint/2010/main" val="4223339846"/>
      </p:ext>
    </p:extLst>
  </p:cSld>
  <p:clrMapOvr>
    <a:masterClrMapping/>
  </p:clrMapOvr>
</p:sld>
</file>

<file path=ppt/theme/theme1.xml><?xml version="1.0" encoding="utf-8"?>
<a:theme xmlns:a="http://schemas.openxmlformats.org/drawingml/2006/main" name="1_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485</TotalTime>
  <Words>572</Words>
  <Application>Microsoft Office PowerPoint</Application>
  <PresentationFormat>全屏显示(16:9)</PresentationFormat>
  <Paragraphs>126</Paragraphs>
  <Slides>17</Slides>
  <Notes>2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17</vt:i4>
      </vt:variant>
    </vt:vector>
  </HeadingPairs>
  <TitlesOfParts>
    <vt:vector size="24" baseType="lpstr">
      <vt:lpstr>等线</vt:lpstr>
      <vt:lpstr>黑体</vt:lpstr>
      <vt:lpstr>楷体</vt:lpstr>
      <vt:lpstr>宋体</vt:lpstr>
      <vt:lpstr>Arial</vt:lpstr>
      <vt:lpstr>Times New Roman</vt:lpstr>
      <vt:lpstr>1_自定义设计方案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creator>Administrator</dc:creator>
  <dc:description>www.wookey.cn</dc:description>
  <cp:lastModifiedBy>Administrator</cp:lastModifiedBy>
  <cp:revision>247</cp:revision>
  <dcterms:created xsi:type="dcterms:W3CDTF">2015-08-27T07:30:00Z</dcterms:created>
  <dcterms:modified xsi:type="dcterms:W3CDTF">2025-05-10T05:43:43Z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2052-11.8.2.11734</vt:lpwstr>
  </property>
  <property fmtid="{D5CDD505-2E9C-101B-9397-08002B2CF9AE}" pid="3" name="ICV">
    <vt:lpwstr>0A45F74E148D460483AAC7057F4BD097</vt:lpwstr>
  </property>
</Properties>
</file>