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  <p:sldMasterId id="2147483667" r:id="rId4"/>
  </p:sldMasterIdLst>
  <p:notesMasterIdLst>
    <p:notesMasterId r:id="rId20"/>
  </p:notesMasterIdLst>
  <p:sldIdLst>
    <p:sldId id="263" r:id="rId5"/>
    <p:sldId id="373" r:id="rId6"/>
    <p:sldId id="365" r:id="rId7"/>
    <p:sldId id="388" r:id="rId8"/>
    <p:sldId id="389" r:id="rId9"/>
    <p:sldId id="390" r:id="rId10"/>
    <p:sldId id="391" r:id="rId11"/>
    <p:sldId id="392" r:id="rId12"/>
    <p:sldId id="393" r:id="rId13"/>
    <p:sldId id="374" r:id="rId14"/>
    <p:sldId id="395" r:id="rId15"/>
    <p:sldId id="345" r:id="rId16"/>
    <p:sldId id="270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orient="horz" pos="75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31">
          <p15:clr>
            <a:srgbClr val="A4A3A4"/>
          </p15:clr>
        </p15:guide>
        <p15:guide id="5" pos="2895">
          <p15:clr>
            <a:srgbClr val="A4A3A4"/>
          </p15:clr>
        </p15:guide>
        <p15:guide id="6" pos="5375">
          <p15:clr>
            <a:srgbClr val="A4A3A4"/>
          </p15:clr>
        </p15:guide>
        <p15:guide id="7" pos="1066">
          <p15:clr>
            <a:srgbClr val="A4A3A4"/>
          </p15:clr>
        </p15:guide>
        <p15:guide id="8" pos="46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9FD"/>
    <a:srgbClr val="FFFFEF"/>
    <a:srgbClr val="9A50FC"/>
    <a:srgbClr val="D175FF"/>
    <a:srgbClr val="FFFFFF"/>
    <a:srgbClr val="C35452"/>
    <a:srgbClr val="FFC0B9"/>
    <a:srgbClr val="009B97"/>
    <a:srgbClr val="33B4B1"/>
    <a:srgbClr val="F0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3" autoAdjust="0"/>
    <p:restoredTop sz="95226" autoAdjust="0"/>
  </p:normalViewPr>
  <p:slideViewPr>
    <p:cSldViewPr>
      <p:cViewPr varScale="1">
        <p:scale>
          <a:sx n="80" d="100"/>
          <a:sy n="80" d="100"/>
        </p:scale>
        <p:origin x="96" y="1068"/>
      </p:cViewPr>
      <p:guideLst>
        <p:guide orient="horz" pos="1622"/>
        <p:guide orient="horz" pos="750"/>
        <p:guide orient="horz" pos="2935"/>
        <p:guide pos="331"/>
        <p:guide pos="2895"/>
        <p:guide pos="5375"/>
        <p:guide pos="1066"/>
        <p:guide pos="4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2025/1/4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25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6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77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9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177815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整理和复习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573699" y="166817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数量间的加减关系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5A9616C-2C31-4573-9CE1-650993AB81C8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4B2B6F-990A-4F38-9009-B25B00749AC3}"/>
              </a:ext>
            </a:extLst>
          </p:cNvPr>
          <p:cNvGrpSpPr/>
          <p:nvPr/>
        </p:nvGrpSpPr>
        <p:grpSpPr>
          <a:xfrm>
            <a:off x="467544" y="184712"/>
            <a:ext cx="3305487" cy="584775"/>
            <a:chOff x="467544" y="184712"/>
            <a:chExt cx="3305487" cy="58477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A436880-898B-4822-AACF-493D02DCDA2E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BAD48F9-FA1B-47CE-9655-614C4DCBC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8"/>
              <a:ext cx="2637705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6AC617-FDAD-49AE-8683-705FD9340297}"/>
                </a:ext>
              </a:extLst>
            </p:cNvPr>
            <p:cNvSpPr/>
            <p:nvPr/>
          </p:nvSpPr>
          <p:spPr>
            <a:xfrm>
              <a:off x="921264" y="184712"/>
              <a:ext cx="285176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一、复习回顾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0A650C23-8090-4CB8-AD80-9CF097CF7F71}"/>
              </a:ext>
            </a:extLst>
          </p:cNvPr>
          <p:cNvSpPr txBox="1"/>
          <p:nvPr/>
        </p:nvSpPr>
        <p:spPr>
          <a:xfrm>
            <a:off x="401869" y="928715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回顾本单元，你学到了哪些知识？有哪些新的收获？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8FB8E1C-F624-4002-B002-2A6C16A47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48" y="1889668"/>
            <a:ext cx="1017176" cy="170765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FABB431C-EF73-4B2A-9A04-D5398E826865}"/>
              </a:ext>
            </a:extLst>
          </p:cNvPr>
          <p:cNvGrpSpPr/>
          <p:nvPr/>
        </p:nvGrpSpPr>
        <p:grpSpPr>
          <a:xfrm>
            <a:off x="1491748" y="1510794"/>
            <a:ext cx="2745547" cy="1351521"/>
            <a:chOff x="1538421" y="1661514"/>
            <a:chExt cx="6390405" cy="492443"/>
          </a:xfrm>
        </p:grpSpPr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A26908F1-3983-4859-B4E9-D8EF6E3059B3}"/>
                </a:ext>
              </a:extLst>
            </p:cNvPr>
            <p:cNvSpPr/>
            <p:nvPr/>
          </p:nvSpPr>
          <p:spPr>
            <a:xfrm>
              <a:off x="1538421" y="1661514"/>
              <a:ext cx="5913899" cy="492443"/>
            </a:xfrm>
            <a:prstGeom prst="wedgeRoundRectCallout">
              <a:avLst>
                <a:gd name="adj1" fmla="val -54082"/>
                <a:gd name="adj2" fmla="val 1006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40F7D2E-AAC7-4A45-8786-FB26B361D66E}"/>
                </a:ext>
              </a:extLst>
            </p:cNvPr>
            <p:cNvSpPr txBox="1"/>
            <p:nvPr/>
          </p:nvSpPr>
          <p:spPr>
            <a:xfrm>
              <a:off x="1592122" y="1661514"/>
              <a:ext cx="6336704" cy="47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画图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可以更清楚地看出数量之间的关系。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97CC7F99-ACCE-4989-9FC5-B2956A841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289" y="2499742"/>
            <a:ext cx="929204" cy="1779662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1FBAC86F-7300-484A-9D0E-351F26BB553A}"/>
              </a:ext>
            </a:extLst>
          </p:cNvPr>
          <p:cNvGrpSpPr/>
          <p:nvPr/>
        </p:nvGrpSpPr>
        <p:grpSpPr>
          <a:xfrm>
            <a:off x="4417553" y="1635646"/>
            <a:ext cx="3516111" cy="1352553"/>
            <a:chOff x="1538419" y="1661513"/>
            <a:chExt cx="6500833" cy="1352553"/>
          </a:xfrm>
        </p:grpSpPr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BE1885F5-FB1D-42C6-BA54-AFD3410D1C51}"/>
                </a:ext>
              </a:extLst>
            </p:cNvPr>
            <p:cNvSpPr/>
            <p:nvPr/>
          </p:nvSpPr>
          <p:spPr>
            <a:xfrm>
              <a:off x="1538419" y="1661513"/>
              <a:ext cx="6456774" cy="1352553"/>
            </a:xfrm>
            <a:prstGeom prst="wedgeRoundRectCallout">
              <a:avLst>
                <a:gd name="adj1" fmla="val 53387"/>
                <a:gd name="adj2" fmla="val 34552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05763F1-57DC-4219-AB0E-69A343D2D74F}"/>
                </a:ext>
              </a:extLst>
            </p:cNvPr>
            <p:cNvSpPr txBox="1"/>
            <p:nvPr/>
          </p:nvSpPr>
          <p:spPr>
            <a:xfrm>
              <a:off x="1702547" y="1715202"/>
              <a:ext cx="6336705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要根据数量之间的关系选择用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加法或减法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解决。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1FD397CE-DD18-4015-A991-E712284E46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8" y="3415757"/>
            <a:ext cx="1030044" cy="1480337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8CA0E1F-0ED3-4CCA-A0AE-E001A418C4EE}"/>
              </a:ext>
            </a:extLst>
          </p:cNvPr>
          <p:cNvGrpSpPr/>
          <p:nvPr/>
        </p:nvGrpSpPr>
        <p:grpSpPr>
          <a:xfrm>
            <a:off x="2177104" y="3385535"/>
            <a:ext cx="5576198" cy="1351521"/>
            <a:chOff x="1538421" y="1661514"/>
            <a:chExt cx="5967602" cy="492443"/>
          </a:xfrm>
        </p:grpSpPr>
        <p:sp>
          <p:nvSpPr>
            <p:cNvPr id="21" name="对话气泡: 圆角矩形 20">
              <a:extLst>
                <a:ext uri="{FF2B5EF4-FFF2-40B4-BE49-F238E27FC236}">
                  <a16:creationId xmlns:a16="http://schemas.microsoft.com/office/drawing/2014/main" id="{6AF571B9-88D5-48B2-B291-DB9A4E3642D7}"/>
                </a:ext>
              </a:extLst>
            </p:cNvPr>
            <p:cNvSpPr/>
            <p:nvPr/>
          </p:nvSpPr>
          <p:spPr>
            <a:xfrm>
              <a:off x="1538421" y="1661514"/>
              <a:ext cx="5913899" cy="492443"/>
            </a:xfrm>
            <a:prstGeom prst="wedgeRoundRectCallout">
              <a:avLst>
                <a:gd name="adj1" fmla="val -54082"/>
                <a:gd name="adj2" fmla="val 10062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9E41344-86E8-4447-9051-8C49E23D69F4}"/>
                </a:ext>
              </a:extLst>
            </p:cNvPr>
            <p:cNvSpPr txBox="1"/>
            <p:nvPr/>
          </p:nvSpPr>
          <p:spPr>
            <a:xfrm>
              <a:off x="1592123" y="1661514"/>
              <a:ext cx="5913900" cy="47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想知道一个问题的答案，有时需要先解决另一个问题，再把另一个问题的答案当条件使用。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0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4AE0ED9B-0304-44CB-BBA6-ED331874783D}"/>
              </a:ext>
            </a:extLst>
          </p:cNvPr>
          <p:cNvGrpSpPr/>
          <p:nvPr/>
        </p:nvGrpSpPr>
        <p:grpSpPr>
          <a:xfrm>
            <a:off x="331568" y="154136"/>
            <a:ext cx="4024408" cy="584775"/>
            <a:chOff x="348062" y="340689"/>
            <a:chExt cx="4024408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FB649BF-9FF6-467C-AB91-3AD49862C3A0}"/>
                </a:ext>
              </a:extLst>
            </p:cNvPr>
            <p:cNvSpPr/>
            <p:nvPr/>
          </p:nvSpPr>
          <p:spPr>
            <a:xfrm>
              <a:off x="462644" y="486533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61FA411-8823-4FD7-A237-EC575E5CD7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291" y="904645"/>
              <a:ext cx="2731107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9A4D31-0646-4EE4-A3F9-3D31753FFC70}"/>
                </a:ext>
              </a:extLst>
            </p:cNvPr>
            <p:cNvSpPr/>
            <p:nvPr/>
          </p:nvSpPr>
          <p:spPr>
            <a:xfrm>
              <a:off x="348062" y="340689"/>
              <a:ext cx="402440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二、练习指导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795914CF-A59E-448C-8205-6A83C9FADC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715" r="1963" b="1561"/>
          <a:stretch/>
        </p:blipFill>
        <p:spPr>
          <a:xfrm>
            <a:off x="1566250" y="1481498"/>
            <a:ext cx="6088273" cy="238639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E4C4606-5486-460E-8AE7-68BFD63179DF}"/>
              </a:ext>
            </a:extLst>
          </p:cNvPr>
          <p:cNvSpPr txBox="1"/>
          <p:nvPr/>
        </p:nvSpPr>
        <p:spPr>
          <a:xfrm>
            <a:off x="331568" y="828218"/>
            <a:ext cx="776882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佳佳和浩浩一共擦了多少张课桌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8A9F0A7A-D913-4A87-93D5-A228397CA667}"/>
              </a:ext>
            </a:extLst>
          </p:cNvPr>
          <p:cNvSpPr/>
          <p:nvPr/>
        </p:nvSpPr>
        <p:spPr>
          <a:xfrm>
            <a:off x="2555776" y="1535615"/>
            <a:ext cx="1152128" cy="514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D4BAC2B-79BE-4385-BAD7-882BB47316D2}"/>
              </a:ext>
            </a:extLst>
          </p:cNvPr>
          <p:cNvSpPr/>
          <p:nvPr/>
        </p:nvSpPr>
        <p:spPr>
          <a:xfrm>
            <a:off x="6444208" y="1995686"/>
            <a:ext cx="1027488" cy="514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D48F0F7-E42C-47D0-A851-844907E08B0F}"/>
              </a:ext>
            </a:extLst>
          </p:cNvPr>
          <p:cNvSpPr txBox="1"/>
          <p:nvPr/>
        </p:nvSpPr>
        <p:spPr>
          <a:xfrm>
            <a:off x="3049569" y="3775313"/>
            <a:ext cx="312430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 + 9 = 21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A61D001-F4B4-49A0-9B45-C8E37449C1BA}"/>
              </a:ext>
            </a:extLst>
          </p:cNvPr>
          <p:cNvSpPr txBox="1"/>
          <p:nvPr/>
        </p:nvSpPr>
        <p:spPr>
          <a:xfrm>
            <a:off x="791580" y="4284371"/>
            <a:ext cx="705678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答：佳佳和浩浩一共擦了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21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张课桌。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B192E1D-4DAE-48D5-8D36-91B3E1472E80}"/>
              </a:ext>
            </a:extLst>
          </p:cNvPr>
          <p:cNvSpPr/>
          <p:nvPr/>
        </p:nvSpPr>
        <p:spPr>
          <a:xfrm>
            <a:off x="2999516" y="947719"/>
            <a:ext cx="842074" cy="4683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思想气泡: 云 22">
            <a:extLst>
              <a:ext uri="{FF2B5EF4-FFF2-40B4-BE49-F238E27FC236}">
                <a16:creationId xmlns:a16="http://schemas.microsoft.com/office/drawing/2014/main" id="{4A0D154D-BC1E-4FFF-A0C3-749EF538E5D1}"/>
              </a:ext>
            </a:extLst>
          </p:cNvPr>
          <p:cNvSpPr/>
          <p:nvPr/>
        </p:nvSpPr>
        <p:spPr>
          <a:xfrm>
            <a:off x="3777950" y="195387"/>
            <a:ext cx="1987201" cy="607561"/>
          </a:xfrm>
          <a:prstGeom prst="cloudCallout">
            <a:avLst>
              <a:gd name="adj1" fmla="val -43055"/>
              <a:gd name="adj2" fmla="val 87376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CAB7895-51BA-4690-BBA2-4F6744A33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7953" y="985056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  <p:bldP spid="17" grpId="0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E10C9AAD-DE1F-064C-119D-0602EB454B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2715" r="1963" b="1561"/>
          <a:stretch/>
        </p:blipFill>
        <p:spPr>
          <a:xfrm>
            <a:off x="1566250" y="1481498"/>
            <a:ext cx="6088273" cy="238639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EA0FBE4-4D05-4DC9-AFBE-83F4DE566A23}"/>
              </a:ext>
            </a:extLst>
          </p:cNvPr>
          <p:cNvSpPr txBox="1"/>
          <p:nvPr/>
        </p:nvSpPr>
        <p:spPr>
          <a:xfrm>
            <a:off x="331568" y="750632"/>
            <a:ext cx="751679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浩浩比佳佳多擦了多少张课桌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19B8E4-D35F-4787-9E58-F818B0AA897C}"/>
              </a:ext>
            </a:extLst>
          </p:cNvPr>
          <p:cNvSpPr/>
          <p:nvPr/>
        </p:nvSpPr>
        <p:spPr>
          <a:xfrm>
            <a:off x="2699792" y="876880"/>
            <a:ext cx="432048" cy="4683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思想气泡: 云 4">
            <a:extLst>
              <a:ext uri="{FF2B5EF4-FFF2-40B4-BE49-F238E27FC236}">
                <a16:creationId xmlns:a16="http://schemas.microsoft.com/office/drawing/2014/main" id="{29A3B6CE-DAC6-40E5-8192-69B807696940}"/>
              </a:ext>
            </a:extLst>
          </p:cNvPr>
          <p:cNvSpPr/>
          <p:nvPr/>
        </p:nvSpPr>
        <p:spPr>
          <a:xfrm>
            <a:off x="3278026" y="239657"/>
            <a:ext cx="2158069" cy="510975"/>
          </a:xfrm>
          <a:prstGeom prst="cloudCallout">
            <a:avLst>
              <a:gd name="adj1" fmla="val -43055"/>
              <a:gd name="adj2" fmla="val 87376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38B250-CCED-4B82-9CEA-DFADC170A2AF}"/>
              </a:ext>
            </a:extLst>
          </p:cNvPr>
          <p:cNvSpPr txBox="1"/>
          <p:nvPr/>
        </p:nvSpPr>
        <p:spPr>
          <a:xfrm>
            <a:off x="2757817" y="3775313"/>
            <a:ext cx="312430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12 - 9 = 3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2182157-5ECE-4098-967C-ECA0AFDD15E2}"/>
              </a:ext>
            </a:extLst>
          </p:cNvPr>
          <p:cNvSpPr txBox="1"/>
          <p:nvPr/>
        </p:nvSpPr>
        <p:spPr>
          <a:xfrm>
            <a:off x="1043608" y="4299942"/>
            <a:ext cx="705678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答：浩浩比佳佳多擦了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张课桌。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FFACEB4-DB18-929F-8C9F-4147DD275C9A}"/>
              </a:ext>
            </a:extLst>
          </p:cNvPr>
          <p:cNvSpPr/>
          <p:nvPr/>
        </p:nvSpPr>
        <p:spPr>
          <a:xfrm>
            <a:off x="2555776" y="1535615"/>
            <a:ext cx="1152128" cy="514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25A96970-409C-030F-8E56-58CBA04B8407}"/>
              </a:ext>
            </a:extLst>
          </p:cNvPr>
          <p:cNvSpPr/>
          <p:nvPr/>
        </p:nvSpPr>
        <p:spPr>
          <a:xfrm>
            <a:off x="6444208" y="1995686"/>
            <a:ext cx="1027488" cy="514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06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1F74ECA-CAD3-429E-817A-C2E1B7DE66FB}"/>
              </a:ext>
            </a:extLst>
          </p:cNvPr>
          <p:cNvSpPr txBox="1"/>
          <p:nvPr/>
        </p:nvSpPr>
        <p:spPr>
          <a:xfrm>
            <a:off x="395536" y="267494"/>
            <a:ext cx="8064896" cy="1712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2. 2020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年我国进行了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次航天发射，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2021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年我国进行的航天发射比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2020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年多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次。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2021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年我国进行了多少次航天发射？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5D4FF9-1CE3-4BB7-9A3C-890472FEB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1560753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BAC4CD3-7105-4F81-93D2-F2E9E01497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456" y="1602112"/>
            <a:ext cx="1508679" cy="3112349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4FEA7E6C-B016-4FAF-83D7-7B5C4CFA2515}"/>
              </a:ext>
            </a:extLst>
          </p:cNvPr>
          <p:cNvSpPr/>
          <p:nvPr/>
        </p:nvSpPr>
        <p:spPr>
          <a:xfrm>
            <a:off x="3779912" y="339502"/>
            <a:ext cx="504056" cy="514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DA2F3D7-AC93-44E4-8199-DE8097817A83}"/>
              </a:ext>
            </a:extLst>
          </p:cNvPr>
          <p:cNvSpPr/>
          <p:nvPr/>
        </p:nvSpPr>
        <p:spPr>
          <a:xfrm>
            <a:off x="4572000" y="866536"/>
            <a:ext cx="1440160" cy="613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5CFB78-79CF-4E6E-83F4-228A80A1A60B}"/>
              </a:ext>
            </a:extLst>
          </p:cNvPr>
          <p:cNvSpPr txBox="1"/>
          <p:nvPr/>
        </p:nvSpPr>
        <p:spPr>
          <a:xfrm>
            <a:off x="1476211" y="2363651"/>
            <a:ext cx="312430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 + 16 = 55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C23167-DE27-4004-8079-5DF6FDC85F91}"/>
              </a:ext>
            </a:extLst>
          </p:cNvPr>
          <p:cNvSpPr txBox="1"/>
          <p:nvPr/>
        </p:nvSpPr>
        <p:spPr>
          <a:xfrm>
            <a:off x="305865" y="3153401"/>
            <a:ext cx="75528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2021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年我国进行了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次航天发射。</a:t>
            </a:r>
          </a:p>
        </p:txBody>
      </p:sp>
    </p:spTree>
    <p:extLst>
      <p:ext uri="{BB962C8B-B14F-4D97-AF65-F5344CB8AC3E}">
        <p14:creationId xmlns:p14="http://schemas.microsoft.com/office/powerpoint/2010/main" val="7720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E7A74B-A94D-4309-B9AE-6942ACB93C73}"/>
              </a:ext>
            </a:extLst>
          </p:cNvPr>
          <p:cNvSpPr txBox="1"/>
          <p:nvPr/>
        </p:nvSpPr>
        <p:spPr>
          <a:xfrm>
            <a:off x="395536" y="921920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美术兴趣小组有男生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人，女生比男生少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人。女生有多少人？美术兴趣小组一共有多少人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7CC89A2-7CD6-4BF2-A219-A91D3A528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2056062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F11BFE-9BAD-4DCB-A1A3-B9B916703E93}"/>
              </a:ext>
            </a:extLst>
          </p:cNvPr>
          <p:cNvSpPr txBox="1"/>
          <p:nvPr/>
        </p:nvSpPr>
        <p:spPr>
          <a:xfrm>
            <a:off x="3131840" y="2571750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24 - 7 = 17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A628B2-23AE-4C77-91DB-3BDFAB688C6E}"/>
              </a:ext>
            </a:extLst>
          </p:cNvPr>
          <p:cNvSpPr txBox="1"/>
          <p:nvPr/>
        </p:nvSpPr>
        <p:spPr>
          <a:xfrm>
            <a:off x="3135491" y="3114963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24 + 17 = 41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683E29-678B-47FE-899C-726967B1E2E8}"/>
              </a:ext>
            </a:extLst>
          </p:cNvPr>
          <p:cNvSpPr txBox="1"/>
          <p:nvPr/>
        </p:nvSpPr>
        <p:spPr>
          <a:xfrm>
            <a:off x="755576" y="3939652"/>
            <a:ext cx="722671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答：女生有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人；美术兴趣小组一共有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588C0991-5216-49B9-A814-E4AE8CD659E1}"/>
              </a:ext>
            </a:extLst>
          </p:cNvPr>
          <p:cNvSpPr/>
          <p:nvPr/>
        </p:nvSpPr>
        <p:spPr>
          <a:xfrm>
            <a:off x="3275856" y="950128"/>
            <a:ext cx="1728192" cy="613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2FA78C6-A0D1-47B5-B5FE-06ABFAEA883A}"/>
              </a:ext>
            </a:extLst>
          </p:cNvPr>
          <p:cNvSpPr/>
          <p:nvPr/>
        </p:nvSpPr>
        <p:spPr>
          <a:xfrm>
            <a:off x="7012117" y="950128"/>
            <a:ext cx="1232291" cy="613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4347BC3-647C-4491-AC5E-199F71C1E37D}"/>
              </a:ext>
            </a:extLst>
          </p:cNvPr>
          <p:cNvSpPr/>
          <p:nvPr/>
        </p:nvSpPr>
        <p:spPr>
          <a:xfrm>
            <a:off x="5004048" y="1491630"/>
            <a:ext cx="1047178" cy="613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思想气泡: 云 9">
            <a:extLst>
              <a:ext uri="{FF2B5EF4-FFF2-40B4-BE49-F238E27FC236}">
                <a16:creationId xmlns:a16="http://schemas.microsoft.com/office/drawing/2014/main" id="{4FD92972-FD50-47C2-8BAA-BE79D3D6B115}"/>
              </a:ext>
            </a:extLst>
          </p:cNvPr>
          <p:cNvSpPr/>
          <p:nvPr/>
        </p:nvSpPr>
        <p:spPr>
          <a:xfrm>
            <a:off x="6320477" y="2566710"/>
            <a:ext cx="1923932" cy="720457"/>
          </a:xfrm>
          <a:prstGeom prst="cloudCallout">
            <a:avLst>
              <a:gd name="adj1" fmla="val -66337"/>
              <a:gd name="adj2" fmla="val -72086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  <p:sp>
        <p:nvSpPr>
          <p:cNvPr id="11" name="思想气泡: 云 10">
            <a:extLst>
              <a:ext uri="{FF2B5EF4-FFF2-40B4-BE49-F238E27FC236}">
                <a16:creationId xmlns:a16="http://schemas.microsoft.com/office/drawing/2014/main" id="{90CE2747-8930-4BF2-BF7C-B6F47A595253}"/>
              </a:ext>
            </a:extLst>
          </p:cNvPr>
          <p:cNvSpPr/>
          <p:nvPr/>
        </p:nvSpPr>
        <p:spPr>
          <a:xfrm>
            <a:off x="4427984" y="245456"/>
            <a:ext cx="2020021" cy="779564"/>
          </a:xfrm>
          <a:prstGeom prst="cloudCallout">
            <a:avLst>
              <a:gd name="adj1" fmla="val 70400"/>
              <a:gd name="adj2" fmla="val 39271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</p:spTree>
    <p:extLst>
      <p:ext uri="{BB962C8B-B14F-4D97-AF65-F5344CB8AC3E}">
        <p14:creationId xmlns:p14="http://schemas.microsoft.com/office/powerpoint/2010/main" val="218749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1902F23-6555-4584-9067-1B3A2C2FC857}"/>
              </a:ext>
            </a:extLst>
          </p:cNvPr>
          <p:cNvSpPr txBox="1"/>
          <p:nvPr/>
        </p:nvSpPr>
        <p:spPr>
          <a:xfrm>
            <a:off x="251520" y="339502"/>
            <a:ext cx="806489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国庆节商店促销，每个球优惠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元出售。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9C4046D-133B-44F0-ABEB-F8669B237533}"/>
              </a:ext>
            </a:extLst>
          </p:cNvPr>
          <p:cNvSpPr txBox="1"/>
          <p:nvPr/>
        </p:nvSpPr>
        <p:spPr>
          <a:xfrm>
            <a:off x="251520" y="987574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现在每个足球多少钱？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7A82E71-99D2-4536-9281-2E9E9E4CBFE2}"/>
              </a:ext>
            </a:extLst>
          </p:cNvPr>
          <p:cNvSpPr txBox="1"/>
          <p:nvPr/>
        </p:nvSpPr>
        <p:spPr>
          <a:xfrm>
            <a:off x="251520" y="1559777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现在每个篮球多少钱？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69FD90-C72B-4DBA-9F00-6F294E54539A}"/>
              </a:ext>
            </a:extLst>
          </p:cNvPr>
          <p:cNvSpPr txBox="1"/>
          <p:nvPr/>
        </p:nvSpPr>
        <p:spPr>
          <a:xfrm>
            <a:off x="251520" y="2131980"/>
            <a:ext cx="4320480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(3)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你还能提出其他数学问题并解答吗？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276649A-D1C5-4045-8EE7-28C76FB176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2074" r="42439"/>
          <a:stretch/>
        </p:blipFill>
        <p:spPr>
          <a:xfrm>
            <a:off x="3508848" y="1378026"/>
            <a:ext cx="3727448" cy="3689108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BD2A713-A767-4E44-8A5E-F2644A38E0CE}"/>
              </a:ext>
            </a:extLst>
          </p:cNvPr>
          <p:cNvSpPr/>
          <p:nvPr/>
        </p:nvSpPr>
        <p:spPr>
          <a:xfrm>
            <a:off x="3508848" y="339502"/>
            <a:ext cx="3456384" cy="5922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AAD227D-5E99-CED3-E53A-23BD456DC386}"/>
              </a:ext>
            </a:extLst>
          </p:cNvPr>
          <p:cNvGrpSpPr/>
          <p:nvPr/>
        </p:nvGrpSpPr>
        <p:grpSpPr>
          <a:xfrm>
            <a:off x="6821216" y="1579787"/>
            <a:ext cx="2016224" cy="1442919"/>
            <a:chOff x="6804248" y="1779661"/>
            <a:chExt cx="2088232" cy="1442919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5FF1FD0E-C131-4286-A5DB-C1D0B7074B91}"/>
                </a:ext>
              </a:extLst>
            </p:cNvPr>
            <p:cNvSpPr/>
            <p:nvPr/>
          </p:nvSpPr>
          <p:spPr>
            <a:xfrm flipH="1" flipV="1">
              <a:off x="6804248" y="1779661"/>
              <a:ext cx="2088232" cy="1442919"/>
            </a:xfrm>
            <a:prstGeom prst="wedgeRoundRectCallout">
              <a:avLst>
                <a:gd name="adj1" fmla="val 53623"/>
                <a:gd name="adj2" fmla="val -43095"/>
                <a:gd name="adj3" fmla="val 16667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3F0AE5C-ED4B-4F6B-9C78-97FA25205D95}"/>
                </a:ext>
              </a:extLst>
            </p:cNvPr>
            <p:cNvSpPr txBox="1"/>
            <p:nvPr/>
          </p:nvSpPr>
          <p:spPr>
            <a:xfrm>
              <a:off x="6804248" y="1879116"/>
              <a:ext cx="2088232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hangingPunct="0"/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“优惠</a:t>
              </a:r>
              <a:r>
                <a:rPr lang="en-US" altLang="zh-CN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r>
                <a:rPr lang="zh-CN" altLang="en-US" sz="2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元”是什么意思呢？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822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E866B42-AA18-4F8C-8A6C-FF60B97E7D39}"/>
              </a:ext>
            </a:extLst>
          </p:cNvPr>
          <p:cNvSpPr txBox="1"/>
          <p:nvPr/>
        </p:nvSpPr>
        <p:spPr>
          <a:xfrm>
            <a:off x="395536" y="339502"/>
            <a:ext cx="806489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国庆节商店促销，每个球优惠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元出售。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6E30E72-FF3C-441D-8A54-F4A111703CED}"/>
              </a:ext>
            </a:extLst>
          </p:cNvPr>
          <p:cNvSpPr txBox="1"/>
          <p:nvPr/>
        </p:nvSpPr>
        <p:spPr>
          <a:xfrm>
            <a:off x="395536" y="987574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现在每个足球多少钱？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034A98-A659-45DB-99D8-2A3957A5C0F9}"/>
              </a:ext>
            </a:extLst>
          </p:cNvPr>
          <p:cNvSpPr txBox="1"/>
          <p:nvPr/>
        </p:nvSpPr>
        <p:spPr>
          <a:xfrm>
            <a:off x="395536" y="1559777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现在每个篮球多少钱？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940965-406F-4349-89C7-094BBFFDD0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2074" r="42439"/>
          <a:stretch/>
        </p:blipFill>
        <p:spPr>
          <a:xfrm>
            <a:off x="4846902" y="1283680"/>
            <a:ext cx="3848063" cy="380848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7A5D81E-447A-41CA-B085-233881071EBF}"/>
              </a:ext>
            </a:extLst>
          </p:cNvPr>
          <p:cNvSpPr txBox="1"/>
          <p:nvPr/>
        </p:nvSpPr>
        <p:spPr>
          <a:xfrm>
            <a:off x="534225" y="2349594"/>
            <a:ext cx="3245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(1) 58 - 8 = 50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26C350F-7278-4B2F-ADB6-07D6EF4039B2}"/>
              </a:ext>
            </a:extLst>
          </p:cNvPr>
          <p:cNvSpPr/>
          <p:nvPr/>
        </p:nvSpPr>
        <p:spPr>
          <a:xfrm>
            <a:off x="6876256" y="1787736"/>
            <a:ext cx="576064" cy="495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E98F969-12CF-4BEE-AEF5-8C56634F08E4}"/>
              </a:ext>
            </a:extLst>
          </p:cNvPr>
          <p:cNvSpPr/>
          <p:nvPr/>
        </p:nvSpPr>
        <p:spPr>
          <a:xfrm>
            <a:off x="6876256" y="2363213"/>
            <a:ext cx="576064" cy="495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1B4E67-EC31-41C9-B10F-4D3060C42463}"/>
              </a:ext>
            </a:extLst>
          </p:cNvPr>
          <p:cNvSpPr txBox="1"/>
          <p:nvPr/>
        </p:nvSpPr>
        <p:spPr>
          <a:xfrm>
            <a:off x="532642" y="3632706"/>
            <a:ext cx="3245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(2) 45 - 8 = 37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842FFB-0A6A-4D14-BE51-36904B09D3EB}"/>
              </a:ext>
            </a:extLst>
          </p:cNvPr>
          <p:cNvSpPr txBox="1"/>
          <p:nvPr/>
        </p:nvSpPr>
        <p:spPr>
          <a:xfrm>
            <a:off x="395536" y="2872814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答：现在每个足球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6EE56B3-BA38-44EE-9739-E2E67025CDC1}"/>
              </a:ext>
            </a:extLst>
          </p:cNvPr>
          <p:cNvSpPr txBox="1"/>
          <p:nvPr/>
        </p:nvSpPr>
        <p:spPr>
          <a:xfrm>
            <a:off x="345799" y="4323605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答：现在每个篮球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62434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0" grpId="0" animBg="1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A6E330-5B6D-425D-84B6-FEC70A080BA1}"/>
              </a:ext>
            </a:extLst>
          </p:cNvPr>
          <p:cNvSpPr txBox="1"/>
          <p:nvPr/>
        </p:nvSpPr>
        <p:spPr>
          <a:xfrm>
            <a:off x="395536" y="339502"/>
            <a:ext cx="806489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国庆节商店促销，每个球优惠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元出售。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F6B475-E9DB-470A-94ED-A88EC481C712}"/>
              </a:ext>
            </a:extLst>
          </p:cNvPr>
          <p:cNvSpPr txBox="1"/>
          <p:nvPr/>
        </p:nvSpPr>
        <p:spPr>
          <a:xfrm>
            <a:off x="395536" y="965660"/>
            <a:ext cx="4320480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(3)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你还能提出其他数学问题并解答吗？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72D636-AA2D-41B4-ABE8-B98107D8A7CE}"/>
              </a:ext>
            </a:extLst>
          </p:cNvPr>
          <p:cNvSpPr txBox="1"/>
          <p:nvPr/>
        </p:nvSpPr>
        <p:spPr>
          <a:xfrm>
            <a:off x="534225" y="2349594"/>
            <a:ext cx="3965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现在每个排球多少钱？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B435E6-FBD6-4DC7-B978-D942F4AC08ED}"/>
              </a:ext>
            </a:extLst>
          </p:cNvPr>
          <p:cNvSpPr txBox="1"/>
          <p:nvPr/>
        </p:nvSpPr>
        <p:spPr>
          <a:xfrm>
            <a:off x="706653" y="3104381"/>
            <a:ext cx="3245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39 - 8 = 31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B1E140D-5FEA-419B-AC50-F8D3CA4F9E74}"/>
              </a:ext>
            </a:extLst>
          </p:cNvPr>
          <p:cNvSpPr txBox="1"/>
          <p:nvPr/>
        </p:nvSpPr>
        <p:spPr>
          <a:xfrm>
            <a:off x="519810" y="3795280"/>
            <a:ext cx="43204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答：现在每个排球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4887EB-23BF-4AB7-8ED4-836F5DD26FB5}"/>
              </a:ext>
            </a:extLst>
          </p:cNvPr>
          <p:cNvSpPr txBox="1"/>
          <p:nvPr/>
        </p:nvSpPr>
        <p:spPr>
          <a:xfrm>
            <a:off x="2680050" y="1525814"/>
            <a:ext cx="223224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答案不唯一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39A8CAB-6FE2-C9D7-700A-B528DA1751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2074" r="42439"/>
          <a:stretch/>
        </p:blipFill>
        <p:spPr>
          <a:xfrm>
            <a:off x="4846902" y="1283680"/>
            <a:ext cx="3848063" cy="380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7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D1CEDE3-912F-4CD5-8039-FF769B2361D6}"/>
              </a:ext>
            </a:extLst>
          </p:cNvPr>
          <p:cNvSpPr txBox="1"/>
          <p:nvPr/>
        </p:nvSpPr>
        <p:spPr>
          <a:xfrm>
            <a:off x="395536" y="339502"/>
            <a:ext cx="47525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人工孵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fū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小鸭需要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天。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1EDB8B7-D01B-4192-8F57-E425F0D84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064" y="466331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6DB1BE1-CCBF-4E97-91AD-EE37B981DA22}"/>
              </a:ext>
            </a:extLst>
          </p:cNvPr>
          <p:cNvSpPr txBox="1"/>
          <p:nvPr/>
        </p:nvSpPr>
        <p:spPr>
          <a:xfrm>
            <a:off x="395536" y="951014"/>
            <a:ext cx="842493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人工孵小鸡比孵小鸭少用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天，人工孵小鸡要用多少天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F32E459-0090-4464-A549-B2CE54F15675}"/>
              </a:ext>
            </a:extLst>
          </p:cNvPr>
          <p:cNvSpPr txBox="1"/>
          <p:nvPr/>
        </p:nvSpPr>
        <p:spPr>
          <a:xfrm>
            <a:off x="402351" y="2859782"/>
            <a:ext cx="842493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人工孵小鹅比孵小鸡多用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天，人工孵小鹅要用多少天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0091EB0-24C3-42D9-B0F9-DB191A7FF0E5}"/>
              </a:ext>
            </a:extLst>
          </p:cNvPr>
          <p:cNvSpPr txBox="1"/>
          <p:nvPr/>
        </p:nvSpPr>
        <p:spPr>
          <a:xfrm>
            <a:off x="2808351" y="1752423"/>
            <a:ext cx="262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28 - 7 = 21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0F3B473-0D0E-4BEF-9905-30AA6440475C}"/>
              </a:ext>
            </a:extLst>
          </p:cNvPr>
          <p:cNvSpPr/>
          <p:nvPr/>
        </p:nvSpPr>
        <p:spPr>
          <a:xfrm>
            <a:off x="3890848" y="413392"/>
            <a:ext cx="969183" cy="4959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F43EFA-0E48-4992-82DD-FA8C7F6F340D}"/>
              </a:ext>
            </a:extLst>
          </p:cNvPr>
          <p:cNvSpPr txBox="1"/>
          <p:nvPr/>
        </p:nvSpPr>
        <p:spPr>
          <a:xfrm>
            <a:off x="1763687" y="2275643"/>
            <a:ext cx="453650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答：人工孵小鸡要用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21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0E4694E-18B8-4852-8299-E44765C1DD85}"/>
              </a:ext>
            </a:extLst>
          </p:cNvPr>
          <p:cNvSpPr/>
          <p:nvPr/>
        </p:nvSpPr>
        <p:spPr>
          <a:xfrm>
            <a:off x="4196608" y="951013"/>
            <a:ext cx="1527519" cy="6699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2D44B62-5FB4-4123-9BA1-C76A00F66DCA}"/>
              </a:ext>
            </a:extLst>
          </p:cNvPr>
          <p:cNvSpPr/>
          <p:nvPr/>
        </p:nvSpPr>
        <p:spPr>
          <a:xfrm>
            <a:off x="3447052" y="2904790"/>
            <a:ext cx="2333586" cy="5922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312583-72FC-47C0-A8EE-957DB2FBF56C}"/>
              </a:ext>
            </a:extLst>
          </p:cNvPr>
          <p:cNvSpPr txBox="1"/>
          <p:nvPr/>
        </p:nvSpPr>
        <p:spPr>
          <a:xfrm>
            <a:off x="2973021" y="3683938"/>
            <a:ext cx="2627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21 + 9 = 30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494561A-80F0-4195-AAF5-B60E89E719FD}"/>
              </a:ext>
            </a:extLst>
          </p:cNvPr>
          <p:cNvSpPr txBox="1"/>
          <p:nvPr/>
        </p:nvSpPr>
        <p:spPr>
          <a:xfrm>
            <a:off x="1928357" y="4207158"/>
            <a:ext cx="453650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答：人工孵小鹅要用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天。</a:t>
            </a:r>
          </a:p>
        </p:txBody>
      </p:sp>
      <p:sp>
        <p:nvSpPr>
          <p:cNvPr id="13" name="思想气泡: 云 12">
            <a:extLst>
              <a:ext uri="{FF2B5EF4-FFF2-40B4-BE49-F238E27FC236}">
                <a16:creationId xmlns:a16="http://schemas.microsoft.com/office/drawing/2014/main" id="{FFB0D20C-9B03-4AFD-9F8A-E15E9F735301}"/>
              </a:ext>
            </a:extLst>
          </p:cNvPr>
          <p:cNvSpPr/>
          <p:nvPr/>
        </p:nvSpPr>
        <p:spPr>
          <a:xfrm>
            <a:off x="6196520" y="1505526"/>
            <a:ext cx="2151559" cy="892552"/>
          </a:xfrm>
          <a:prstGeom prst="cloudCallout">
            <a:avLst>
              <a:gd name="adj1" fmla="val -80011"/>
              <a:gd name="adj2" fmla="val -43578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  <p:sp>
        <p:nvSpPr>
          <p:cNvPr id="16" name="思想气泡: 云 15">
            <a:extLst>
              <a:ext uri="{FF2B5EF4-FFF2-40B4-BE49-F238E27FC236}">
                <a16:creationId xmlns:a16="http://schemas.microsoft.com/office/drawing/2014/main" id="{ED1E7042-66C8-45CC-A406-F878446E5F42}"/>
              </a:ext>
            </a:extLst>
          </p:cNvPr>
          <p:cNvSpPr/>
          <p:nvPr/>
        </p:nvSpPr>
        <p:spPr>
          <a:xfrm>
            <a:off x="6228183" y="3395197"/>
            <a:ext cx="2151559" cy="892552"/>
          </a:xfrm>
          <a:prstGeom prst="cloudCallout">
            <a:avLst>
              <a:gd name="adj1" fmla="val -80011"/>
              <a:gd name="adj2" fmla="val -43578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</p:spTree>
    <p:extLst>
      <p:ext uri="{BB962C8B-B14F-4D97-AF65-F5344CB8AC3E}">
        <p14:creationId xmlns:p14="http://schemas.microsoft.com/office/powerpoint/2010/main" val="7526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 animBg="1"/>
      <p:bldP spid="11" grpId="0"/>
      <p:bldP spid="12" grpId="0"/>
      <p:bldP spid="13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C078690-159C-4108-A7AA-B34884FE7182}"/>
              </a:ext>
            </a:extLst>
          </p:cNvPr>
          <p:cNvSpPr txBox="1"/>
          <p:nvPr/>
        </p:nvSpPr>
        <p:spPr>
          <a:xfrm>
            <a:off x="323528" y="411510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你能讲一个“比多少”的数学故事吗？用你喜欢的方法把你的故事表示出来。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4622450-4709-4580-A327-3043A6A49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1275606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P76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5556879-E989-4807-94E7-8B5B4E8AE0D6}"/>
              </a:ext>
            </a:extLst>
          </p:cNvPr>
          <p:cNvSpPr txBox="1"/>
          <p:nvPr/>
        </p:nvSpPr>
        <p:spPr>
          <a:xfrm>
            <a:off x="534225" y="2139702"/>
            <a:ext cx="7854199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壮壮奶奶家养了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只鸭，比鸡的数量少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只，壮壮奶奶家一共养了多少只鸡？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1E6C3A-88CC-4F97-B739-5C7EE354860B}"/>
              </a:ext>
            </a:extLst>
          </p:cNvPr>
          <p:cNvSpPr txBox="1"/>
          <p:nvPr/>
        </p:nvSpPr>
        <p:spPr>
          <a:xfrm>
            <a:off x="6660232" y="3442879"/>
            <a:ext cx="2165567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答案不唯一</a:t>
            </a:r>
          </a:p>
        </p:txBody>
      </p:sp>
    </p:spTree>
    <p:extLst>
      <p:ext uri="{BB962C8B-B14F-4D97-AF65-F5344CB8AC3E}">
        <p14:creationId xmlns:p14="http://schemas.microsoft.com/office/powerpoint/2010/main" val="10650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98191" y="1118186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080223" y="596350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三、课堂小结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E361EE0-F04C-468C-B24A-52C8C4F2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754" y="1779662"/>
            <a:ext cx="575649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通过这节课的学习，你们有什么收获呢？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694</Words>
  <Application>Microsoft Office PowerPoint</Application>
  <PresentationFormat>全屏显示(16:9)</PresentationFormat>
  <Paragraphs>67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316</cp:revision>
  <dcterms:created xsi:type="dcterms:W3CDTF">2015-08-27T07:30:00Z</dcterms:created>
  <dcterms:modified xsi:type="dcterms:W3CDTF">2025-01-04T08:53:10Z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E86FF01E7A7C43748999E9F58395AB8F</vt:lpwstr>
  </property>
</Properties>
</file>