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  <p:sldMasterId id="2147483661" r:id="rId3"/>
    <p:sldMasterId id="2147483667" r:id="rId4"/>
  </p:sldMasterIdLst>
  <p:notesMasterIdLst>
    <p:notesMasterId r:id="rId26"/>
  </p:notesMasterIdLst>
  <p:sldIdLst>
    <p:sldId id="263" r:id="rId5"/>
    <p:sldId id="373" r:id="rId6"/>
    <p:sldId id="387" r:id="rId7"/>
    <p:sldId id="365" r:id="rId8"/>
    <p:sldId id="366" r:id="rId9"/>
    <p:sldId id="374" r:id="rId10"/>
    <p:sldId id="388" r:id="rId11"/>
    <p:sldId id="389" r:id="rId12"/>
    <p:sldId id="390" r:id="rId13"/>
    <p:sldId id="391" r:id="rId14"/>
    <p:sldId id="392" r:id="rId15"/>
    <p:sldId id="393" r:id="rId16"/>
    <p:sldId id="394" r:id="rId17"/>
    <p:sldId id="395" r:id="rId18"/>
    <p:sldId id="396" r:id="rId19"/>
    <p:sldId id="384" r:id="rId20"/>
    <p:sldId id="369" r:id="rId21"/>
    <p:sldId id="345" r:id="rId22"/>
    <p:sldId id="270" r:id="rId23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2">
          <p15:clr>
            <a:srgbClr val="A4A3A4"/>
          </p15:clr>
        </p15:guide>
        <p15:guide id="2" orient="horz" pos="750">
          <p15:clr>
            <a:srgbClr val="A4A3A4"/>
          </p15:clr>
        </p15:guide>
        <p15:guide id="3" orient="horz" pos="2935">
          <p15:clr>
            <a:srgbClr val="A4A3A4"/>
          </p15:clr>
        </p15:guide>
        <p15:guide id="4" pos="331">
          <p15:clr>
            <a:srgbClr val="A4A3A4"/>
          </p15:clr>
        </p15:guide>
        <p15:guide id="5" pos="2895">
          <p15:clr>
            <a:srgbClr val="A4A3A4"/>
          </p15:clr>
        </p15:guide>
        <p15:guide id="6" pos="5375">
          <p15:clr>
            <a:srgbClr val="A4A3A4"/>
          </p15:clr>
        </p15:guide>
        <p15:guide id="7" pos="1066">
          <p15:clr>
            <a:srgbClr val="A4A3A4"/>
          </p15:clr>
        </p15:guide>
        <p15:guide id="8" pos="469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9FD"/>
    <a:srgbClr val="FFFFEF"/>
    <a:srgbClr val="9A50FC"/>
    <a:srgbClr val="D175FF"/>
    <a:srgbClr val="FFFFFF"/>
    <a:srgbClr val="C35452"/>
    <a:srgbClr val="FFC0B9"/>
    <a:srgbClr val="009B97"/>
    <a:srgbClr val="33B4B1"/>
    <a:srgbClr val="F0F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53" autoAdjust="0"/>
    <p:restoredTop sz="95226" autoAdjust="0"/>
  </p:normalViewPr>
  <p:slideViewPr>
    <p:cSldViewPr>
      <p:cViewPr varScale="1">
        <p:scale>
          <a:sx n="84" d="100"/>
          <a:sy n="84" d="100"/>
        </p:scale>
        <p:origin x="102" y="948"/>
      </p:cViewPr>
      <p:guideLst>
        <p:guide orient="horz" pos="1622"/>
        <p:guide orient="horz" pos="750"/>
        <p:guide orient="horz" pos="2935"/>
        <p:guide pos="331"/>
        <p:guide pos="2895"/>
        <p:guide pos="5375"/>
        <p:guide pos="1066"/>
        <p:guide pos="46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C96C4006-5F16-4DF0-B32E-F43F745AFE5E}" type="datetimeFigureOut">
              <a:rPr lang="zh-CN" altLang="en-US" smtClean="0"/>
              <a:t>2025/1/4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 userDrawn="1"/>
        </p:nvSpPr>
        <p:spPr>
          <a:xfrm>
            <a:off x="-1" y="0"/>
            <a:ext cx="9144001" cy="4011910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五边形 26"/>
          <p:cNvSpPr/>
          <p:nvPr userDrawn="1"/>
        </p:nvSpPr>
        <p:spPr>
          <a:xfrm rot="5400000">
            <a:off x="7460634" y="-157180"/>
            <a:ext cx="1159412" cy="1464072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5" y="2931790"/>
            <a:ext cx="2441038" cy="2441038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239" y="5147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D2CBC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9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" y="-34280"/>
            <a:ext cx="9161025" cy="5177779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2057" y="0"/>
            <a:ext cx="9158968" cy="5143500"/>
          </a:xfrm>
          <a:prstGeom prst="rect">
            <a:avLst/>
          </a:prstGeom>
          <a:solidFill>
            <a:srgbClr val="FFF9E7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7" y="113312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solidFill>
              <a:srgbClr val="FFEDDE"/>
            </a:solidFill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no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EDD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pic>
        <p:nvPicPr>
          <p:cNvPr id="25" name="图片 24"/>
          <p:cNvPicPr>
            <a:picLocks noChangeAspect="1"/>
          </p:cNvPicPr>
          <p:nvPr userDrawn="1"/>
        </p:nvPicPr>
        <p:blipFill rotWithShape="1">
          <a:blip r:embed="rId6"/>
          <a:srcRect l="12271"/>
          <a:stretch>
            <a:fillRect/>
          </a:stretch>
        </p:blipFill>
        <p:spPr>
          <a:xfrm>
            <a:off x="1" y="-93995"/>
            <a:ext cx="4211960" cy="147536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" y="77890"/>
            <a:ext cx="1131590" cy="1131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 8"/>
          <p:cNvSpPr/>
          <p:nvPr userDrawn="1"/>
        </p:nvSpPr>
        <p:spPr>
          <a:xfrm>
            <a:off x="0" y="0"/>
            <a:ext cx="9144000" cy="4011613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" name="五边形 26"/>
          <p:cNvSpPr/>
          <p:nvPr userDrawn="1"/>
        </p:nvSpPr>
        <p:spPr>
          <a:xfrm rot="5400000">
            <a:off x="7461250" y="-157163"/>
            <a:ext cx="1158876" cy="1463675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2932113"/>
            <a:ext cx="2441575" cy="243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388" y="5080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">
                <a:solidFill>
                  <a:srgbClr val="D2CBC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grpSp>
        <p:nvGrpSpPr>
          <p:cNvPr id="10" name="组合 9"/>
          <p:cNvGrpSpPr/>
          <p:nvPr userDrawn="1"/>
        </p:nvGrpSpPr>
        <p:grpSpPr bwMode="auto">
          <a:xfrm>
            <a:off x="1763713" y="1203325"/>
            <a:ext cx="5895975" cy="2138363"/>
            <a:chOff x="1876170" y="1650443"/>
            <a:chExt cx="5895392" cy="2137608"/>
          </a:xfrm>
        </p:grpSpPr>
        <p:sp>
          <p:nvSpPr>
            <p:cNvPr id="11" name="矩形 10"/>
            <p:cNvSpPr/>
            <p:nvPr/>
          </p:nvSpPr>
          <p:spPr>
            <a:xfrm>
              <a:off x="1876170" y="1650443"/>
              <a:ext cx="5895392" cy="213760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4222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 bwMode="auto">
            <a:xfrm>
              <a:off x="2843484" y="1729305"/>
              <a:ext cx="3960764" cy="216186"/>
              <a:chOff x="2627622" y="1729305"/>
              <a:chExt cx="3960764" cy="216186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2626999" y="1729790"/>
                <a:ext cx="215879" cy="215824"/>
              </a:xfrm>
              <a:prstGeom prst="ellipse">
                <a:avLst/>
              </a:prstGeom>
              <a:solidFill>
                <a:srgbClr val="F49800"/>
              </a:solidFill>
              <a:ln w="25400">
                <a:solidFill>
                  <a:srgbClr val="4222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6373128" y="1729790"/>
                <a:ext cx="215879" cy="215824"/>
              </a:xfrm>
              <a:prstGeom prst="ellipse">
                <a:avLst/>
              </a:prstGeom>
              <a:solidFill>
                <a:srgbClr val="F49800"/>
              </a:solidFill>
              <a:ln w="25400">
                <a:solidFill>
                  <a:srgbClr val="4222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</p:grpSp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13" y="1323975"/>
            <a:ext cx="381952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6275" y="798513"/>
            <a:ext cx="7772400" cy="140093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62075" y="2086901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90"/>
          <a:stretch>
            <a:fillRect/>
          </a:stretch>
        </p:blipFill>
        <p:spPr bwMode="auto">
          <a:xfrm>
            <a:off x="0" y="0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5" name="圆角矩形 5"/>
            <p:cNvSpPr/>
            <p:nvPr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" name="圆角矩形 15"/>
            <p:cNvSpPr/>
            <p:nvPr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788" y="14605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0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1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2273300"/>
            <a:ext cx="4191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588" y="3743325"/>
            <a:ext cx="1903412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92280" y="483518"/>
            <a:ext cx="1644477" cy="468345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073" y="-92546"/>
            <a:ext cx="8427095" cy="5143500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1403647" y="771550"/>
            <a:ext cx="5635253" cy="341167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>
          <a:xfrm>
            <a:off x="7452320" y="-23471"/>
            <a:ext cx="1231058" cy="1591845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339253" y="523043"/>
            <a:ext cx="8465494" cy="409741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8581792" y="3723878"/>
            <a:ext cx="675790" cy="1530085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383450" y="411510"/>
            <a:ext cx="8377100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8581792" y="3723878"/>
            <a:ext cx="675790" cy="1530085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/>
          <a:srcRect b="6729"/>
          <a:stretch>
            <a:fillRect/>
          </a:stretch>
        </p:blipFill>
        <p:spPr>
          <a:xfrm>
            <a:off x="-216532" y="-308571"/>
            <a:ext cx="9613068" cy="5452071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251520" y="195486"/>
            <a:ext cx="8640960" cy="4752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92280" y="483518"/>
            <a:ext cx="1644477" cy="468345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073" y="-92546"/>
            <a:ext cx="8427095" cy="5143500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1403647" y="771550"/>
            <a:ext cx="5635253" cy="341167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>
          <a:xfrm>
            <a:off x="7452320" y="-23471"/>
            <a:ext cx="1231058" cy="1591845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02524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339253" y="523043"/>
            <a:ext cx="8465494" cy="409741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8581792" y="3723878"/>
            <a:ext cx="675790" cy="1530085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40677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383450" y="411510"/>
            <a:ext cx="8377100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8581792" y="3723878"/>
            <a:ext cx="675790" cy="1530085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47773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/>
          <a:srcRect b="6729"/>
          <a:stretch>
            <a:fillRect/>
          </a:stretch>
        </p:blipFill>
        <p:spPr>
          <a:xfrm>
            <a:off x="-216532" y="-308571"/>
            <a:ext cx="9613068" cy="5452071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251520" y="195486"/>
            <a:ext cx="8640960" cy="4752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98290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046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513" y="3627438"/>
            <a:ext cx="2760662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4215C-2C44-4F0D-BC1E-E70FEB39A31F}" type="datetimeFigureOut">
              <a:rPr lang="zh-CN" altLang="en-US" smtClean="0"/>
              <a:t>2025/1/4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8A8C3-9897-4E05-A7FB-BC0ECC2A17D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4215C-2C44-4F0D-BC1E-E70FEB39A31F}" type="datetimeFigureOut">
              <a:rPr lang="zh-CN" altLang="en-US" smtClean="0"/>
              <a:t>2025/1/4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8A8C3-9897-4E05-A7FB-BC0ECC2A17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352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副标题 6"/>
          <p:cNvSpPr txBox="1">
            <a:spLocks noChangeArrowheads="1"/>
          </p:cNvSpPr>
          <p:nvPr/>
        </p:nvSpPr>
        <p:spPr bwMode="auto">
          <a:xfrm>
            <a:off x="1403648" y="703276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b="1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5" name="标题 5"/>
          <p:cNvSpPr txBox="1">
            <a:spLocks noChangeArrowheads="1"/>
          </p:cNvSpPr>
          <p:nvPr/>
        </p:nvSpPr>
        <p:spPr bwMode="auto">
          <a:xfrm>
            <a:off x="2137326" y="2211710"/>
            <a:ext cx="4392488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课时 解决问题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</a:p>
        </p:txBody>
      </p:sp>
      <p:sp>
        <p:nvSpPr>
          <p:cNvPr id="17" name="标题 5"/>
          <p:cNvSpPr txBox="1">
            <a:spLocks noChangeArrowheads="1"/>
          </p:cNvSpPr>
          <p:nvPr/>
        </p:nvSpPr>
        <p:spPr bwMode="auto">
          <a:xfrm>
            <a:off x="2573699" y="1668173"/>
            <a:ext cx="4320480" cy="796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数量间的加减关系</a:t>
            </a: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85A9616C-2C31-4573-9CE1-650993AB81C8}"/>
              </a:ext>
            </a:extLst>
          </p:cNvPr>
          <p:cNvSpPr/>
          <p:nvPr/>
        </p:nvSpPr>
        <p:spPr>
          <a:xfrm>
            <a:off x="1763688" y="1694289"/>
            <a:ext cx="810011" cy="81001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latin typeface="Times New Roman" panose="02020603050405020304" pitchFamily="18" charset="0"/>
              </a:rPr>
              <a:t>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F4B2B6F-990A-4F38-9009-B25B00749AC3}"/>
              </a:ext>
            </a:extLst>
          </p:cNvPr>
          <p:cNvGrpSpPr/>
          <p:nvPr/>
        </p:nvGrpSpPr>
        <p:grpSpPr>
          <a:xfrm>
            <a:off x="467544" y="174902"/>
            <a:ext cx="5112568" cy="594585"/>
            <a:chOff x="467544" y="174902"/>
            <a:chExt cx="5112568" cy="594585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3A436880-898B-4822-AACF-493D02DCDA2E}"/>
                </a:ext>
              </a:extLst>
            </p:cNvPr>
            <p:cNvSpPr/>
            <p:nvPr/>
          </p:nvSpPr>
          <p:spPr>
            <a:xfrm>
              <a:off x="467544" y="341564"/>
              <a:ext cx="460601" cy="427923"/>
            </a:xfrm>
            <a:prstGeom prst="rect">
              <a:avLst/>
            </a:prstGeom>
            <a:solidFill>
              <a:srgbClr val="8299FD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EBAD48F9-FA1B-47CE-9655-614C4DCBCE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8191" y="759677"/>
              <a:ext cx="4581921" cy="1"/>
            </a:xfrm>
            <a:prstGeom prst="line">
              <a:avLst/>
            </a:prstGeom>
            <a:ln w="28575">
              <a:solidFill>
                <a:srgbClr val="FFB7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26AC617-FDAD-49AE-8683-705FD9340297}"/>
                </a:ext>
              </a:extLst>
            </p:cNvPr>
            <p:cNvSpPr/>
            <p:nvPr/>
          </p:nvSpPr>
          <p:spPr>
            <a:xfrm>
              <a:off x="928145" y="174902"/>
              <a:ext cx="463675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一、复习旧知识，回顾经验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BAD3CF0C-A462-4F6F-913D-22D5E7CC15A4}"/>
              </a:ext>
            </a:extLst>
          </p:cNvPr>
          <p:cNvSpPr txBox="1"/>
          <p:nvPr/>
        </p:nvSpPr>
        <p:spPr>
          <a:xfrm>
            <a:off x="467544" y="926507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王奶奶家养了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只鸡，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只鹅，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只鸭。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72A317F-28D7-46F9-94DF-DB82853039B5}"/>
              </a:ext>
            </a:extLst>
          </p:cNvPr>
          <p:cNvSpPr txBox="1"/>
          <p:nvPr/>
        </p:nvSpPr>
        <p:spPr>
          <a:xfrm>
            <a:off x="467544" y="1616556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(1)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鸡比鸭多多少只？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0F4EFB1-20A6-4A1A-896D-A809F8F4AE4E}"/>
              </a:ext>
            </a:extLst>
          </p:cNvPr>
          <p:cNvSpPr txBox="1"/>
          <p:nvPr/>
        </p:nvSpPr>
        <p:spPr>
          <a:xfrm>
            <a:off x="713949" y="2600421"/>
            <a:ext cx="2880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25 – 12 = 13 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F68D989-7AD3-453F-9678-D2B026A77CF8}"/>
              </a:ext>
            </a:extLst>
          </p:cNvPr>
          <p:cNvSpPr txBox="1"/>
          <p:nvPr/>
        </p:nvSpPr>
        <p:spPr>
          <a:xfrm>
            <a:off x="562908" y="3435846"/>
            <a:ext cx="3505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答：鸡比鸭多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13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只。</a:t>
            </a:r>
          </a:p>
        </p:txBody>
      </p:sp>
    </p:spTree>
    <p:extLst>
      <p:ext uri="{BB962C8B-B14F-4D97-AF65-F5344CB8AC3E}">
        <p14:creationId xmlns:p14="http://schemas.microsoft.com/office/powerpoint/2010/main" val="160607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FFBFEDA-078B-49F4-9F50-2D502F67A2D9}"/>
              </a:ext>
            </a:extLst>
          </p:cNvPr>
          <p:cNvSpPr txBox="1"/>
          <p:nvPr/>
        </p:nvSpPr>
        <p:spPr>
          <a:xfrm>
            <a:off x="467544" y="926507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王奶奶家养了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只鸡，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只鹅，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只鸭。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A88343F-3F31-4313-9403-CBC26A609081}"/>
              </a:ext>
            </a:extLst>
          </p:cNvPr>
          <p:cNvSpPr txBox="1"/>
          <p:nvPr/>
        </p:nvSpPr>
        <p:spPr>
          <a:xfrm>
            <a:off x="467544" y="1616556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(2)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鹅比鸡少多少只？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7D23569-53B0-41A8-ADBD-D8763F1FD476}"/>
              </a:ext>
            </a:extLst>
          </p:cNvPr>
          <p:cNvSpPr txBox="1"/>
          <p:nvPr/>
        </p:nvSpPr>
        <p:spPr>
          <a:xfrm>
            <a:off x="683568" y="2547572"/>
            <a:ext cx="2880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25 – 8 = 17 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1C1CBD1-472D-4C18-A312-7D40272AA3E3}"/>
              </a:ext>
            </a:extLst>
          </p:cNvPr>
          <p:cNvSpPr txBox="1"/>
          <p:nvPr/>
        </p:nvSpPr>
        <p:spPr>
          <a:xfrm>
            <a:off x="611754" y="3308907"/>
            <a:ext cx="3600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答：鹅比鸡少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17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只。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3A20F7B5-318C-44A1-B019-13D5BC857B83}"/>
              </a:ext>
            </a:extLst>
          </p:cNvPr>
          <p:cNvGrpSpPr/>
          <p:nvPr/>
        </p:nvGrpSpPr>
        <p:grpSpPr>
          <a:xfrm>
            <a:off x="467544" y="174902"/>
            <a:ext cx="5112568" cy="594585"/>
            <a:chOff x="467544" y="174902"/>
            <a:chExt cx="5112568" cy="59458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345C43E8-3FFE-4728-B6D1-62F6631F33C8}"/>
                </a:ext>
              </a:extLst>
            </p:cNvPr>
            <p:cNvSpPr/>
            <p:nvPr/>
          </p:nvSpPr>
          <p:spPr>
            <a:xfrm>
              <a:off x="467544" y="341564"/>
              <a:ext cx="460601" cy="427923"/>
            </a:xfrm>
            <a:prstGeom prst="rect">
              <a:avLst/>
            </a:prstGeom>
            <a:solidFill>
              <a:srgbClr val="8299FD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6BB404F6-86B2-4C3A-A351-E08621C7EC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8191" y="759677"/>
              <a:ext cx="4581921" cy="1"/>
            </a:xfrm>
            <a:prstGeom prst="line">
              <a:avLst/>
            </a:prstGeom>
            <a:ln w="28575">
              <a:solidFill>
                <a:srgbClr val="FFB7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CF21429-66A5-40BD-9429-FB90398590BB}"/>
                </a:ext>
              </a:extLst>
            </p:cNvPr>
            <p:cNvSpPr/>
            <p:nvPr/>
          </p:nvSpPr>
          <p:spPr>
            <a:xfrm>
              <a:off x="928145" y="174902"/>
              <a:ext cx="463675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一、复习旧知识，回顾经验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1014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id="{4AE0ED9B-0304-44CB-BBA6-ED331874783D}"/>
              </a:ext>
            </a:extLst>
          </p:cNvPr>
          <p:cNvGrpSpPr/>
          <p:nvPr/>
        </p:nvGrpSpPr>
        <p:grpSpPr>
          <a:xfrm>
            <a:off x="331568" y="154136"/>
            <a:ext cx="6024138" cy="584775"/>
            <a:chOff x="348062" y="340689"/>
            <a:chExt cx="6024138" cy="584775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7FB649BF-9FF6-467C-AB91-3AD49862C3A0}"/>
                </a:ext>
              </a:extLst>
            </p:cNvPr>
            <p:cNvSpPr/>
            <p:nvPr/>
          </p:nvSpPr>
          <p:spPr>
            <a:xfrm>
              <a:off x="462644" y="486533"/>
              <a:ext cx="460601" cy="427923"/>
            </a:xfrm>
            <a:prstGeom prst="rect">
              <a:avLst/>
            </a:prstGeom>
            <a:solidFill>
              <a:srgbClr val="8299FD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661FA411-8823-4FD7-A237-EC575E5CD7AE}"/>
                </a:ext>
              </a:extLst>
            </p:cNvPr>
            <p:cNvCxnSpPr/>
            <p:nvPr/>
          </p:nvCxnSpPr>
          <p:spPr>
            <a:xfrm flipV="1">
              <a:off x="993291" y="904644"/>
              <a:ext cx="4802845" cy="1"/>
            </a:xfrm>
            <a:prstGeom prst="line">
              <a:avLst/>
            </a:prstGeom>
            <a:ln w="28575">
              <a:solidFill>
                <a:srgbClr val="FFB7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9A9A4D31-0646-4EE4-A3F9-3D31753FFC70}"/>
                </a:ext>
              </a:extLst>
            </p:cNvPr>
            <p:cNvSpPr/>
            <p:nvPr/>
          </p:nvSpPr>
          <p:spPr>
            <a:xfrm>
              <a:off x="348062" y="340689"/>
              <a:ext cx="6024138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二、探究新知，解决问题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7C974789-3C79-4A16-A4FF-807A10697860}"/>
              </a:ext>
            </a:extLst>
          </p:cNvPr>
          <p:cNvSpPr txBox="1"/>
          <p:nvPr/>
        </p:nvSpPr>
        <p:spPr>
          <a:xfrm>
            <a:off x="1073874" y="903019"/>
            <a:ext cx="8136904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(1)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面小红旗，三班比一班多得了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面小红旗。三班得了多少面小红旗？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C921FE5C-DA36-4869-ABB7-5C396F13ABCD}"/>
              </a:ext>
            </a:extLst>
          </p:cNvPr>
          <p:cNvSpPr/>
          <p:nvPr/>
        </p:nvSpPr>
        <p:spPr>
          <a:xfrm>
            <a:off x="400733" y="1119043"/>
            <a:ext cx="576064" cy="57606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4219B4A-4E76-6E2D-29C4-0C389581B5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0312" y="2931790"/>
            <a:ext cx="1478365" cy="2084215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7483FE4E-FE85-80BF-24A2-A6CD34520163}"/>
              </a:ext>
            </a:extLst>
          </p:cNvPr>
          <p:cNvGrpSpPr/>
          <p:nvPr/>
        </p:nvGrpSpPr>
        <p:grpSpPr>
          <a:xfrm>
            <a:off x="5220072" y="2185917"/>
            <a:ext cx="3218365" cy="598233"/>
            <a:chOff x="4644007" y="2139702"/>
            <a:chExt cx="3600400" cy="669246"/>
          </a:xfrm>
        </p:grpSpPr>
        <p:sp>
          <p:nvSpPr>
            <p:cNvPr id="4" name="对话气泡: 圆角矩形 3">
              <a:extLst>
                <a:ext uri="{FF2B5EF4-FFF2-40B4-BE49-F238E27FC236}">
                  <a16:creationId xmlns:a16="http://schemas.microsoft.com/office/drawing/2014/main" id="{9B49F7C5-6232-719E-5DDE-BB43D82250C7}"/>
                </a:ext>
              </a:extLst>
            </p:cNvPr>
            <p:cNvSpPr/>
            <p:nvPr/>
          </p:nvSpPr>
          <p:spPr>
            <a:xfrm>
              <a:off x="4644007" y="2139703"/>
              <a:ext cx="3600400" cy="669245"/>
            </a:xfrm>
            <a:prstGeom prst="wedgeRoundRectCallout">
              <a:avLst>
                <a:gd name="adj1" fmla="val 36799"/>
                <a:gd name="adj2" fmla="val 73216"/>
                <a:gd name="adj3" fmla="val 16667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827F0A03-4DE1-4D5A-1D67-B7A046E4E353}"/>
                </a:ext>
              </a:extLst>
            </p:cNvPr>
            <p:cNvSpPr txBox="1"/>
            <p:nvPr/>
          </p:nvSpPr>
          <p:spPr>
            <a:xfrm>
              <a:off x="4644008" y="2139702"/>
              <a:ext cx="345638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我们该如何解答呢？</a:t>
              </a: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A8B675D7-FA16-D014-379B-43E6FCDFE3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9" t="3078" r="7902" b="2039"/>
          <a:stretch/>
        </p:blipFill>
        <p:spPr>
          <a:xfrm>
            <a:off x="494896" y="2518463"/>
            <a:ext cx="4892145" cy="245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06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1CD61930-F000-4EAC-827D-760356B635FB}"/>
              </a:ext>
            </a:extLst>
          </p:cNvPr>
          <p:cNvGrpSpPr/>
          <p:nvPr/>
        </p:nvGrpSpPr>
        <p:grpSpPr>
          <a:xfrm>
            <a:off x="323528" y="339502"/>
            <a:ext cx="3098352" cy="593882"/>
            <a:chOff x="593419" y="483518"/>
            <a:chExt cx="3098352" cy="593882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FEAEDBDF-E807-413A-AF19-42F78F169DB5}"/>
                </a:ext>
              </a:extLst>
            </p:cNvPr>
            <p:cNvSpPr/>
            <p:nvPr/>
          </p:nvSpPr>
          <p:spPr>
            <a:xfrm>
              <a:off x="928631" y="483518"/>
              <a:ext cx="2763140" cy="593882"/>
            </a:xfrm>
            <a:custGeom>
              <a:avLst/>
              <a:gdLst>
                <a:gd name="connsiteX0" fmla="*/ 51801 w 2763140"/>
                <a:gd name="connsiteY0" fmla="*/ 0 h 593882"/>
                <a:gd name="connsiteX1" fmla="*/ 2664158 w 2763140"/>
                <a:gd name="connsiteY1" fmla="*/ 0 h 593882"/>
                <a:gd name="connsiteX2" fmla="*/ 2763140 w 2763140"/>
                <a:gd name="connsiteY2" fmla="*/ 98982 h 593882"/>
                <a:gd name="connsiteX3" fmla="*/ 2763140 w 2763140"/>
                <a:gd name="connsiteY3" fmla="*/ 494900 h 593882"/>
                <a:gd name="connsiteX4" fmla="*/ 2664158 w 2763140"/>
                <a:gd name="connsiteY4" fmla="*/ 593882 h 593882"/>
                <a:gd name="connsiteX5" fmla="*/ 51801 w 2763140"/>
                <a:gd name="connsiteY5" fmla="*/ 593882 h 593882"/>
                <a:gd name="connsiteX6" fmla="*/ 13273 w 2763140"/>
                <a:gd name="connsiteY6" fmla="*/ 586103 h 593882"/>
                <a:gd name="connsiteX7" fmla="*/ 0 w 2763140"/>
                <a:gd name="connsiteY7" fmla="*/ 577155 h 593882"/>
                <a:gd name="connsiteX8" fmla="*/ 21573 w 2763140"/>
                <a:gd name="connsiteY8" fmla="*/ 574980 h 593882"/>
                <a:gd name="connsiteX9" fmla="*/ 258670 w 2763140"/>
                <a:gd name="connsiteY9" fmla="*/ 284072 h 593882"/>
                <a:gd name="connsiteX10" fmla="*/ 77312 w 2763140"/>
                <a:gd name="connsiteY10" fmla="*/ 10466 h 593882"/>
                <a:gd name="connsiteX11" fmla="*/ 46829 w 2763140"/>
                <a:gd name="connsiteY11" fmla="*/ 1004 h 59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3140" h="593882">
                  <a:moveTo>
                    <a:pt x="51801" y="0"/>
                  </a:moveTo>
                  <a:lnTo>
                    <a:pt x="2664158" y="0"/>
                  </a:lnTo>
                  <a:cubicBezTo>
                    <a:pt x="2718824" y="0"/>
                    <a:pt x="2763140" y="44316"/>
                    <a:pt x="2763140" y="98982"/>
                  </a:cubicBezTo>
                  <a:lnTo>
                    <a:pt x="2763140" y="494900"/>
                  </a:lnTo>
                  <a:cubicBezTo>
                    <a:pt x="2763140" y="549566"/>
                    <a:pt x="2718824" y="593882"/>
                    <a:pt x="2664158" y="593882"/>
                  </a:cubicBezTo>
                  <a:lnTo>
                    <a:pt x="51801" y="593882"/>
                  </a:lnTo>
                  <a:cubicBezTo>
                    <a:pt x="38135" y="593882"/>
                    <a:pt x="25115" y="591112"/>
                    <a:pt x="13273" y="586103"/>
                  </a:cubicBezTo>
                  <a:lnTo>
                    <a:pt x="0" y="577155"/>
                  </a:lnTo>
                  <a:lnTo>
                    <a:pt x="21573" y="574980"/>
                  </a:lnTo>
                  <a:cubicBezTo>
                    <a:pt x="156884" y="547292"/>
                    <a:pt x="258670" y="427569"/>
                    <a:pt x="258670" y="284072"/>
                  </a:cubicBezTo>
                  <a:cubicBezTo>
                    <a:pt x="258670" y="161075"/>
                    <a:pt x="183889" y="55544"/>
                    <a:pt x="77312" y="10466"/>
                  </a:cubicBezTo>
                  <a:lnTo>
                    <a:pt x="46829" y="1004"/>
                  </a:lnTo>
                  <a:close/>
                </a:path>
              </a:pathLst>
            </a:custGeom>
            <a:solidFill>
              <a:srgbClr val="FFC0B9"/>
            </a:solidFill>
            <a:ln w="28575">
              <a:solidFill>
                <a:srgbClr val="C354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阅读理解</a:t>
              </a: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22EAE347-7517-47BD-9447-75529EF9FF0F}"/>
                </a:ext>
              </a:extLst>
            </p:cNvPr>
            <p:cNvSpPr/>
            <p:nvPr/>
          </p:nvSpPr>
          <p:spPr>
            <a:xfrm>
              <a:off x="593419" y="483518"/>
              <a:ext cx="593882" cy="593882"/>
            </a:xfrm>
            <a:prstGeom prst="ellipse">
              <a:avLst/>
            </a:prstGeom>
            <a:solidFill>
              <a:srgbClr val="FF8984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7D6FA92E-ADE5-41F4-A3A9-F538F3011C2D}"/>
              </a:ext>
            </a:extLst>
          </p:cNvPr>
          <p:cNvSpPr txBox="1"/>
          <p:nvPr/>
        </p:nvSpPr>
        <p:spPr>
          <a:xfrm>
            <a:off x="323528" y="1059582"/>
            <a:ext cx="4968552" cy="1712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(1)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面小红旗，三班比一班多得了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面小红旗。三班得了多少面小红旗？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06206310-BED7-40E0-BBE4-EB8ACBDFED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9" t="3078" r="7902" b="2039"/>
          <a:stretch/>
        </p:blipFill>
        <p:spPr>
          <a:xfrm>
            <a:off x="4788024" y="915566"/>
            <a:ext cx="3786452" cy="1901896"/>
          </a:xfrm>
          <a:prstGeom prst="rect">
            <a:avLst/>
          </a:prstGeom>
        </p:spPr>
      </p:pic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B8A967D4-B8B4-46C3-B2D7-E405EC6FBC58}"/>
              </a:ext>
            </a:extLst>
          </p:cNvPr>
          <p:cNvSpPr/>
          <p:nvPr/>
        </p:nvSpPr>
        <p:spPr>
          <a:xfrm>
            <a:off x="295890" y="3066034"/>
            <a:ext cx="8496944" cy="1863244"/>
          </a:xfrm>
          <a:prstGeom prst="roundRect">
            <a:avLst>
              <a:gd name="adj" fmla="val 7666"/>
            </a:avLst>
          </a:prstGeom>
          <a:solidFill>
            <a:schemeClr val="accent2">
              <a:lumMod val="20000"/>
              <a:lumOff val="8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5F10C8D-5688-498C-862D-F9A21DF1BA26}"/>
              </a:ext>
            </a:extLst>
          </p:cNvPr>
          <p:cNvSpPr txBox="1"/>
          <p:nvPr/>
        </p:nvSpPr>
        <p:spPr>
          <a:xfrm>
            <a:off x="395536" y="4302857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5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问题：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三班得了多少面小红旗？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9B915BFD-946C-4C2D-859E-C1BC96982063}"/>
              </a:ext>
            </a:extLst>
          </p:cNvPr>
          <p:cNvGrpSpPr/>
          <p:nvPr/>
        </p:nvGrpSpPr>
        <p:grpSpPr>
          <a:xfrm>
            <a:off x="323528" y="3121360"/>
            <a:ext cx="7344816" cy="523220"/>
            <a:chOff x="395536" y="3195694"/>
            <a:chExt cx="7344816" cy="523220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86588C9C-D2FE-4978-B77A-A2C8C1061A38}"/>
                </a:ext>
              </a:extLst>
            </p:cNvPr>
            <p:cNvSpPr txBox="1"/>
            <p:nvPr/>
          </p:nvSpPr>
          <p:spPr>
            <a:xfrm>
              <a:off x="395536" y="3195694"/>
              <a:ext cx="734481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5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已知：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① 一班得了       面小红旗；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384B30C5-2545-4D9B-BF65-4812B2766D62}"/>
                </a:ext>
              </a:extLst>
            </p:cNvPr>
            <p:cNvSpPr/>
            <p:nvPr/>
          </p:nvSpPr>
          <p:spPr>
            <a:xfrm>
              <a:off x="3491880" y="3195694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8484B887-782E-4A3A-9513-DC43484C3711}"/>
              </a:ext>
            </a:extLst>
          </p:cNvPr>
          <p:cNvGrpSpPr/>
          <p:nvPr/>
        </p:nvGrpSpPr>
        <p:grpSpPr>
          <a:xfrm>
            <a:off x="395535" y="3716882"/>
            <a:ext cx="5726261" cy="542384"/>
            <a:chOff x="395535" y="3716882"/>
            <a:chExt cx="5726261" cy="542384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FD8E9753-5A1B-41FA-BD88-BB2773CF9F10}"/>
                </a:ext>
              </a:extLst>
            </p:cNvPr>
            <p:cNvSpPr txBox="1"/>
            <p:nvPr/>
          </p:nvSpPr>
          <p:spPr>
            <a:xfrm>
              <a:off x="395535" y="3736046"/>
              <a:ext cx="57262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②三班比一班多得了      面小红旗；</a:t>
              </a: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8C1E987E-D56E-4D15-9F4E-0227BFB33788}"/>
                </a:ext>
              </a:extLst>
            </p:cNvPr>
            <p:cNvSpPr/>
            <p:nvPr/>
          </p:nvSpPr>
          <p:spPr>
            <a:xfrm>
              <a:off x="3679511" y="3716882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FE2A03DD-DEFE-4856-BCEE-466E3A0735E7}"/>
              </a:ext>
            </a:extLst>
          </p:cNvPr>
          <p:cNvSpPr txBox="1"/>
          <p:nvPr/>
        </p:nvSpPr>
        <p:spPr>
          <a:xfrm>
            <a:off x="3403626" y="3083007"/>
            <a:ext cx="592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A6CC047-5AF0-44EF-A197-383B7DA3325B}"/>
              </a:ext>
            </a:extLst>
          </p:cNvPr>
          <p:cNvSpPr txBox="1"/>
          <p:nvPr/>
        </p:nvSpPr>
        <p:spPr>
          <a:xfrm>
            <a:off x="3726717" y="3681331"/>
            <a:ext cx="5384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B5BAE6AF-CABC-444D-9CB6-23FDD6B7909D}"/>
              </a:ext>
            </a:extLst>
          </p:cNvPr>
          <p:cNvSpPr/>
          <p:nvPr/>
        </p:nvSpPr>
        <p:spPr>
          <a:xfrm>
            <a:off x="2290056" y="1077400"/>
            <a:ext cx="648072" cy="6480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46A207DF-9A82-4231-8978-8C0F3ED55098}"/>
              </a:ext>
            </a:extLst>
          </p:cNvPr>
          <p:cNvSpPr/>
          <p:nvPr/>
        </p:nvSpPr>
        <p:spPr>
          <a:xfrm>
            <a:off x="2699792" y="1675673"/>
            <a:ext cx="576064" cy="6480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490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23" grpId="0"/>
      <p:bldP spid="24" grpId="0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1031589-5633-40F4-91E9-F66D4C1CB52F}"/>
              </a:ext>
            </a:extLst>
          </p:cNvPr>
          <p:cNvGrpSpPr/>
          <p:nvPr/>
        </p:nvGrpSpPr>
        <p:grpSpPr>
          <a:xfrm>
            <a:off x="293375" y="367625"/>
            <a:ext cx="3098352" cy="593882"/>
            <a:chOff x="593419" y="483518"/>
            <a:chExt cx="3098352" cy="593882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8CDBCE03-A9CA-45FD-B6B7-872D4757F6D1}"/>
                </a:ext>
              </a:extLst>
            </p:cNvPr>
            <p:cNvSpPr/>
            <p:nvPr/>
          </p:nvSpPr>
          <p:spPr>
            <a:xfrm>
              <a:off x="928631" y="483518"/>
              <a:ext cx="2763140" cy="593882"/>
            </a:xfrm>
            <a:custGeom>
              <a:avLst/>
              <a:gdLst>
                <a:gd name="connsiteX0" fmla="*/ 51801 w 2763140"/>
                <a:gd name="connsiteY0" fmla="*/ 0 h 593882"/>
                <a:gd name="connsiteX1" fmla="*/ 2664158 w 2763140"/>
                <a:gd name="connsiteY1" fmla="*/ 0 h 593882"/>
                <a:gd name="connsiteX2" fmla="*/ 2763140 w 2763140"/>
                <a:gd name="connsiteY2" fmla="*/ 98982 h 593882"/>
                <a:gd name="connsiteX3" fmla="*/ 2763140 w 2763140"/>
                <a:gd name="connsiteY3" fmla="*/ 494900 h 593882"/>
                <a:gd name="connsiteX4" fmla="*/ 2664158 w 2763140"/>
                <a:gd name="connsiteY4" fmla="*/ 593882 h 593882"/>
                <a:gd name="connsiteX5" fmla="*/ 51801 w 2763140"/>
                <a:gd name="connsiteY5" fmla="*/ 593882 h 593882"/>
                <a:gd name="connsiteX6" fmla="*/ 13273 w 2763140"/>
                <a:gd name="connsiteY6" fmla="*/ 586103 h 593882"/>
                <a:gd name="connsiteX7" fmla="*/ 0 w 2763140"/>
                <a:gd name="connsiteY7" fmla="*/ 577155 h 593882"/>
                <a:gd name="connsiteX8" fmla="*/ 21573 w 2763140"/>
                <a:gd name="connsiteY8" fmla="*/ 574980 h 593882"/>
                <a:gd name="connsiteX9" fmla="*/ 258670 w 2763140"/>
                <a:gd name="connsiteY9" fmla="*/ 284072 h 593882"/>
                <a:gd name="connsiteX10" fmla="*/ 77312 w 2763140"/>
                <a:gd name="connsiteY10" fmla="*/ 10466 h 593882"/>
                <a:gd name="connsiteX11" fmla="*/ 46829 w 2763140"/>
                <a:gd name="connsiteY11" fmla="*/ 1004 h 59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3140" h="593882">
                  <a:moveTo>
                    <a:pt x="51801" y="0"/>
                  </a:moveTo>
                  <a:lnTo>
                    <a:pt x="2664158" y="0"/>
                  </a:lnTo>
                  <a:cubicBezTo>
                    <a:pt x="2718824" y="0"/>
                    <a:pt x="2763140" y="44316"/>
                    <a:pt x="2763140" y="98982"/>
                  </a:cubicBezTo>
                  <a:lnTo>
                    <a:pt x="2763140" y="494900"/>
                  </a:lnTo>
                  <a:cubicBezTo>
                    <a:pt x="2763140" y="549566"/>
                    <a:pt x="2718824" y="593882"/>
                    <a:pt x="2664158" y="593882"/>
                  </a:cubicBezTo>
                  <a:lnTo>
                    <a:pt x="51801" y="593882"/>
                  </a:lnTo>
                  <a:cubicBezTo>
                    <a:pt x="38135" y="593882"/>
                    <a:pt x="25115" y="591112"/>
                    <a:pt x="13273" y="586103"/>
                  </a:cubicBezTo>
                  <a:lnTo>
                    <a:pt x="0" y="577155"/>
                  </a:lnTo>
                  <a:lnTo>
                    <a:pt x="21573" y="574980"/>
                  </a:lnTo>
                  <a:cubicBezTo>
                    <a:pt x="156884" y="547292"/>
                    <a:pt x="258670" y="427569"/>
                    <a:pt x="258670" y="284072"/>
                  </a:cubicBezTo>
                  <a:cubicBezTo>
                    <a:pt x="258670" y="161075"/>
                    <a:pt x="183889" y="55544"/>
                    <a:pt x="77312" y="10466"/>
                  </a:cubicBezTo>
                  <a:lnTo>
                    <a:pt x="46829" y="1004"/>
                  </a:lnTo>
                  <a:close/>
                </a:path>
              </a:pathLst>
            </a:custGeom>
            <a:solidFill>
              <a:srgbClr val="FFC0B9"/>
            </a:solidFill>
            <a:ln w="28575">
              <a:solidFill>
                <a:srgbClr val="C354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分析解答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0907C418-66A7-4623-8308-218ADC019D99}"/>
                </a:ext>
              </a:extLst>
            </p:cNvPr>
            <p:cNvSpPr/>
            <p:nvPr/>
          </p:nvSpPr>
          <p:spPr>
            <a:xfrm>
              <a:off x="593419" y="483518"/>
              <a:ext cx="593882" cy="593882"/>
            </a:xfrm>
            <a:prstGeom prst="ellipse">
              <a:avLst/>
            </a:prstGeom>
            <a:solidFill>
              <a:srgbClr val="FF8984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01C01BBB-D1F6-40AD-86F1-26DDF05D873D}"/>
              </a:ext>
            </a:extLst>
          </p:cNvPr>
          <p:cNvSpPr txBox="1"/>
          <p:nvPr/>
        </p:nvSpPr>
        <p:spPr>
          <a:xfrm>
            <a:off x="323528" y="987574"/>
            <a:ext cx="8496944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(1)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面小红旗，三班比一班多得了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面小红旗。三班得了多少面小红旗？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4B80B2A-23DA-4D7C-9374-03E41BE4D6C7}"/>
              </a:ext>
            </a:extLst>
          </p:cNvPr>
          <p:cNvSpPr txBox="1"/>
          <p:nvPr/>
        </p:nvSpPr>
        <p:spPr>
          <a:xfrm>
            <a:off x="683568" y="2741950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4034274-7A26-49AB-AB0C-30AC606DBFA7}"/>
              </a:ext>
            </a:extLst>
          </p:cNvPr>
          <p:cNvSpPr txBox="1"/>
          <p:nvPr/>
        </p:nvSpPr>
        <p:spPr>
          <a:xfrm>
            <a:off x="683568" y="3507854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三班：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E176702D-943F-489F-9D3C-ADC6E8BE5FFF}"/>
              </a:ext>
            </a:extLst>
          </p:cNvPr>
          <p:cNvGrpSpPr/>
          <p:nvPr/>
        </p:nvGrpSpPr>
        <p:grpSpPr>
          <a:xfrm>
            <a:off x="395535" y="2139941"/>
            <a:ext cx="1296145" cy="536254"/>
            <a:chOff x="395535" y="2139941"/>
            <a:chExt cx="1296145" cy="536254"/>
          </a:xfrm>
        </p:grpSpPr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id="{0626AE14-77E4-4179-A357-046AEB433BA0}"/>
                </a:ext>
              </a:extLst>
            </p:cNvPr>
            <p:cNvSpPr/>
            <p:nvPr/>
          </p:nvSpPr>
          <p:spPr>
            <a:xfrm>
              <a:off x="395535" y="2139941"/>
              <a:ext cx="1296145" cy="52322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D95664DB-72FA-4CCB-9A7C-7555F08A4A54}"/>
                </a:ext>
              </a:extLst>
            </p:cNvPr>
            <p:cNvSpPr txBox="1"/>
            <p:nvPr/>
          </p:nvSpPr>
          <p:spPr>
            <a:xfrm>
              <a:off x="395535" y="2152975"/>
              <a:ext cx="12961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画一画</a:t>
              </a:r>
            </a:p>
          </p:txBody>
        </p:sp>
      </p:grpSp>
      <p:sp>
        <p:nvSpPr>
          <p:cNvPr id="32" name="椭圆 31">
            <a:extLst>
              <a:ext uri="{FF2B5EF4-FFF2-40B4-BE49-F238E27FC236}">
                <a16:creationId xmlns:a16="http://schemas.microsoft.com/office/drawing/2014/main" id="{A8FC3E6D-7455-4D93-B0B8-9911742DC3D3}"/>
              </a:ext>
            </a:extLst>
          </p:cNvPr>
          <p:cNvSpPr/>
          <p:nvPr/>
        </p:nvSpPr>
        <p:spPr>
          <a:xfrm>
            <a:off x="2334452" y="997997"/>
            <a:ext cx="576064" cy="648072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A02DEE58-97C9-46DB-A74C-53EA2031D84E}"/>
              </a:ext>
            </a:extLst>
          </p:cNvPr>
          <p:cNvSpPr/>
          <p:nvPr/>
        </p:nvSpPr>
        <p:spPr>
          <a:xfrm>
            <a:off x="7524328" y="997997"/>
            <a:ext cx="373912" cy="648072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9913AE11-77C5-4CF2-9F81-CDB0F4CEF3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7" y="2765172"/>
            <a:ext cx="331592" cy="523221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EC3C3CAE-7278-4ADC-A888-760ABF8765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518" y="2765172"/>
            <a:ext cx="331592" cy="523221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41714B6F-AF6C-4C03-9672-E9A8BC6D04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339" y="2765535"/>
            <a:ext cx="331592" cy="523221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DA7CB207-F8B8-41A7-93D2-F19AD6231D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160" y="2760894"/>
            <a:ext cx="331592" cy="523221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1674BA39-E9A9-4F08-8175-95F14D8959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981" y="2760894"/>
            <a:ext cx="331592" cy="523221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7BB82FC4-2FB7-448C-AD18-05CF77600F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802" y="2761257"/>
            <a:ext cx="331592" cy="523221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3D9AA848-5345-4EC5-8E86-765596CFC5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751" y="2762938"/>
            <a:ext cx="331592" cy="523221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5E6455B8-0832-4A93-BFD6-AB50935E95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572" y="2762938"/>
            <a:ext cx="331592" cy="523221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C6ECECDE-60AB-4F33-98BC-9ED2E9362C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393" y="2763301"/>
            <a:ext cx="331592" cy="523221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8CA2B29E-574E-429A-99ED-20C8CC3731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214" y="2758660"/>
            <a:ext cx="331592" cy="523221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E1AD5F1D-764F-42D1-B37A-348FD7764C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035" y="2758660"/>
            <a:ext cx="331592" cy="523221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EFF1FB85-5D4A-4A53-9899-0C1B4C449B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856" y="2759023"/>
            <a:ext cx="331592" cy="523221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AD9B419E-72BB-4E39-B8AF-32167F5377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801" y="3507854"/>
            <a:ext cx="331592" cy="523221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id="{40B83440-33FF-48CC-99D4-F8F61F41CB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622" y="3507854"/>
            <a:ext cx="331592" cy="523221"/>
          </a:xfrm>
          <a:prstGeom prst="rect">
            <a:avLst/>
          </a:prstGeom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57323430-F836-4C8B-AC87-C5316D2D6F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443" y="3508217"/>
            <a:ext cx="331592" cy="523221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8C95C89F-22C7-4DCB-867A-2096CE203C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264" y="3503576"/>
            <a:ext cx="331592" cy="523221"/>
          </a:xfrm>
          <a:prstGeom prst="rect">
            <a:avLst/>
          </a:pr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518ADA3A-870F-403C-988E-CE1817ABDD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085" y="3503576"/>
            <a:ext cx="331592" cy="523221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id="{0D535543-3EC6-4519-9481-0323DC81BF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906" y="3503939"/>
            <a:ext cx="331592" cy="523221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id="{062B80CF-B3DB-4C51-8EE5-BF70E41C85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855" y="3505620"/>
            <a:ext cx="331592" cy="523221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7279DBEB-624D-49A2-AF0B-711EE73E05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676" y="3505620"/>
            <a:ext cx="331592" cy="523221"/>
          </a:xfrm>
          <a:prstGeom prst="rect">
            <a:avLst/>
          </a:prstGeom>
        </p:spPr>
      </p:pic>
      <p:pic>
        <p:nvPicPr>
          <p:cNvPr id="54" name="图片 53">
            <a:extLst>
              <a:ext uri="{FF2B5EF4-FFF2-40B4-BE49-F238E27FC236}">
                <a16:creationId xmlns:a16="http://schemas.microsoft.com/office/drawing/2014/main" id="{3737A5F9-8538-4A64-A8D9-FEC937719B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497" y="3505983"/>
            <a:ext cx="331592" cy="523221"/>
          </a:xfrm>
          <a:prstGeom prst="rect">
            <a:avLst/>
          </a:prstGeom>
        </p:spPr>
      </p:pic>
      <p:pic>
        <p:nvPicPr>
          <p:cNvPr id="55" name="图片 54">
            <a:extLst>
              <a:ext uri="{FF2B5EF4-FFF2-40B4-BE49-F238E27FC236}">
                <a16:creationId xmlns:a16="http://schemas.microsoft.com/office/drawing/2014/main" id="{31B22C0E-62CB-4E8F-B64B-66B19311E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318" y="3501342"/>
            <a:ext cx="331592" cy="523221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BAC6ABED-6805-42BF-9E49-230A6326BB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139" y="3501342"/>
            <a:ext cx="331592" cy="523221"/>
          </a:xfrm>
          <a:prstGeom prst="rect">
            <a:avLst/>
          </a:prstGeom>
        </p:spPr>
      </p:pic>
      <p:pic>
        <p:nvPicPr>
          <p:cNvPr id="57" name="图片 56">
            <a:extLst>
              <a:ext uri="{FF2B5EF4-FFF2-40B4-BE49-F238E27FC236}">
                <a16:creationId xmlns:a16="http://schemas.microsoft.com/office/drawing/2014/main" id="{95A2CB4E-4E99-4627-BBB7-9399F4B083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960" y="3501705"/>
            <a:ext cx="331592" cy="523221"/>
          </a:xfrm>
          <a:prstGeom prst="rect">
            <a:avLst/>
          </a:prstGeom>
        </p:spPr>
      </p:pic>
      <p:sp>
        <p:nvSpPr>
          <p:cNvPr id="62" name="矩形 61">
            <a:extLst>
              <a:ext uri="{FF2B5EF4-FFF2-40B4-BE49-F238E27FC236}">
                <a16:creationId xmlns:a16="http://schemas.microsoft.com/office/drawing/2014/main" id="{F285D04F-CB34-40F7-9020-D03D511C9D35}"/>
              </a:ext>
            </a:extLst>
          </p:cNvPr>
          <p:cNvSpPr/>
          <p:nvPr/>
        </p:nvSpPr>
        <p:spPr>
          <a:xfrm>
            <a:off x="1691680" y="3410852"/>
            <a:ext cx="4722993" cy="673066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0D4390D6-1B4A-42E9-A1FB-1095ADFA0F8F}"/>
              </a:ext>
            </a:extLst>
          </p:cNvPr>
          <p:cNvSpPr txBox="1"/>
          <p:nvPr/>
        </p:nvSpPr>
        <p:spPr>
          <a:xfrm>
            <a:off x="2241821" y="3501163"/>
            <a:ext cx="376416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与 </a:t>
            </a:r>
            <a:r>
              <a:rPr lang="en-US" altLang="zh-CN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 </a:t>
            </a:r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班同样多的 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en-US" altLang="zh-CN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  <p:pic>
        <p:nvPicPr>
          <p:cNvPr id="64" name="图片 63">
            <a:extLst>
              <a:ext uri="{FF2B5EF4-FFF2-40B4-BE49-F238E27FC236}">
                <a16:creationId xmlns:a16="http://schemas.microsoft.com/office/drawing/2014/main" id="{E03E9798-F362-4750-A3D7-57A53D466C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051" y="3497657"/>
            <a:ext cx="331592" cy="523221"/>
          </a:xfrm>
          <a:prstGeom prst="rect">
            <a:avLst/>
          </a:prstGeom>
        </p:spPr>
      </p:pic>
      <p:pic>
        <p:nvPicPr>
          <p:cNvPr id="65" name="图片 64">
            <a:extLst>
              <a:ext uri="{FF2B5EF4-FFF2-40B4-BE49-F238E27FC236}">
                <a16:creationId xmlns:a16="http://schemas.microsoft.com/office/drawing/2014/main" id="{95D7DCE6-7329-4F9A-AA1D-3ABA7DE439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872" y="3497657"/>
            <a:ext cx="331592" cy="523221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:a16="http://schemas.microsoft.com/office/drawing/2014/main" id="{8D9B6D8C-E7F8-46FC-9E80-52045FA271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693" y="3498020"/>
            <a:ext cx="331592" cy="523221"/>
          </a:xfrm>
          <a:prstGeom prst="rect">
            <a:avLst/>
          </a:prstGeom>
        </p:spPr>
      </p:pic>
      <p:sp>
        <p:nvSpPr>
          <p:cNvPr id="67" name="右大括号 66">
            <a:extLst>
              <a:ext uri="{FF2B5EF4-FFF2-40B4-BE49-F238E27FC236}">
                <a16:creationId xmlns:a16="http://schemas.microsoft.com/office/drawing/2014/main" id="{9311B886-B02A-4521-99FB-633100578AFC}"/>
              </a:ext>
            </a:extLst>
          </p:cNvPr>
          <p:cNvSpPr/>
          <p:nvPr/>
        </p:nvSpPr>
        <p:spPr>
          <a:xfrm rot="5400000" flipV="1">
            <a:off x="4557883" y="1279049"/>
            <a:ext cx="226969" cy="5976665"/>
          </a:xfrm>
          <a:prstGeom prst="rightBrace">
            <a:avLst>
              <a:gd name="adj1" fmla="val 64545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FA1936F8-791B-4461-871A-6EEB735B7FB3}"/>
              </a:ext>
            </a:extLst>
          </p:cNvPr>
          <p:cNvSpPr txBox="1"/>
          <p:nvPr/>
        </p:nvSpPr>
        <p:spPr>
          <a:xfrm>
            <a:off x="4370369" y="4388835"/>
            <a:ext cx="136563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？</a:t>
            </a:r>
            <a:r>
              <a:rPr lang="en-US" altLang="zh-CN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  <p:sp>
        <p:nvSpPr>
          <p:cNvPr id="69" name="右大括号 68">
            <a:extLst>
              <a:ext uri="{FF2B5EF4-FFF2-40B4-BE49-F238E27FC236}">
                <a16:creationId xmlns:a16="http://schemas.microsoft.com/office/drawing/2014/main" id="{6F6B2299-A9C0-4FA8-9284-0271492BEED7}"/>
              </a:ext>
            </a:extLst>
          </p:cNvPr>
          <p:cNvSpPr/>
          <p:nvPr/>
        </p:nvSpPr>
        <p:spPr>
          <a:xfrm rot="16200000">
            <a:off x="7046372" y="2721501"/>
            <a:ext cx="226969" cy="1039883"/>
          </a:xfrm>
          <a:prstGeom prst="rightBrace">
            <a:avLst>
              <a:gd name="adj1" fmla="val 64545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6677E72E-FB46-4061-ADFB-CA2A4133846F}"/>
              </a:ext>
            </a:extLst>
          </p:cNvPr>
          <p:cNvSpPr txBox="1"/>
          <p:nvPr/>
        </p:nvSpPr>
        <p:spPr>
          <a:xfrm>
            <a:off x="6480212" y="2634085"/>
            <a:ext cx="208823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多得的 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 </a:t>
            </a:r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  <p:cxnSp>
        <p:nvCxnSpPr>
          <p:cNvPr id="77" name="直接连接符 76">
            <a:extLst>
              <a:ext uri="{FF2B5EF4-FFF2-40B4-BE49-F238E27FC236}">
                <a16:creationId xmlns:a16="http://schemas.microsoft.com/office/drawing/2014/main" id="{2CE6C71B-6913-46E5-AE0E-0B0C2433BD08}"/>
              </a:ext>
            </a:extLst>
          </p:cNvPr>
          <p:cNvCxnSpPr>
            <a:cxnSpLocks/>
          </p:cNvCxnSpPr>
          <p:nvPr/>
        </p:nvCxnSpPr>
        <p:spPr>
          <a:xfrm>
            <a:off x="6485101" y="2663161"/>
            <a:ext cx="0" cy="1365680"/>
          </a:xfrm>
          <a:prstGeom prst="line">
            <a:avLst/>
          </a:prstGeom>
          <a:ln w="38100"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2616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32" grpId="0" animBg="1"/>
      <p:bldP spid="33" grpId="0" animBg="1"/>
      <p:bldP spid="62" grpId="0" animBg="1"/>
      <p:bldP spid="63" grpId="0"/>
      <p:bldP spid="67" grpId="0" animBg="1"/>
      <p:bldP spid="68" grpId="0"/>
      <p:bldP spid="69" grpId="0" animBg="1"/>
      <p:bldP spid="7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E4CDCC7E-24D7-41AA-BE49-094AB951AB3F}"/>
              </a:ext>
            </a:extLst>
          </p:cNvPr>
          <p:cNvSpPr txBox="1"/>
          <p:nvPr/>
        </p:nvSpPr>
        <p:spPr>
          <a:xfrm>
            <a:off x="206871" y="99089"/>
            <a:ext cx="8496944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(1)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面小红旗，三班比一班多得了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面小红旗。三班得了多少面小红旗？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323816D-E17A-4AE2-A07E-AE30184D83B9}"/>
              </a:ext>
            </a:extLst>
          </p:cNvPr>
          <p:cNvSpPr txBox="1"/>
          <p:nvPr/>
        </p:nvSpPr>
        <p:spPr>
          <a:xfrm>
            <a:off x="683568" y="2139702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EB77D3E-1A86-4723-A2B7-A55B09A682A2}"/>
              </a:ext>
            </a:extLst>
          </p:cNvPr>
          <p:cNvSpPr txBox="1"/>
          <p:nvPr/>
        </p:nvSpPr>
        <p:spPr>
          <a:xfrm>
            <a:off x="683568" y="2905606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三班：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AC1BA73-A2CD-4C5C-A18B-5367CB4F8C41}"/>
              </a:ext>
            </a:extLst>
          </p:cNvPr>
          <p:cNvGrpSpPr/>
          <p:nvPr/>
        </p:nvGrpSpPr>
        <p:grpSpPr>
          <a:xfrm>
            <a:off x="395536" y="1276557"/>
            <a:ext cx="1771754" cy="536254"/>
            <a:chOff x="395535" y="2139941"/>
            <a:chExt cx="1296145" cy="536254"/>
          </a:xfrm>
        </p:grpSpPr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0ECF663-270C-4780-9BC8-021BEC48B4BB}"/>
                </a:ext>
              </a:extLst>
            </p:cNvPr>
            <p:cNvSpPr/>
            <p:nvPr/>
          </p:nvSpPr>
          <p:spPr>
            <a:xfrm>
              <a:off x="395535" y="2139941"/>
              <a:ext cx="1296145" cy="52322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61E1D72-ADCB-4B78-AF33-A1A1B7E1DDEA}"/>
                </a:ext>
              </a:extLst>
            </p:cNvPr>
            <p:cNvSpPr txBox="1"/>
            <p:nvPr/>
          </p:nvSpPr>
          <p:spPr>
            <a:xfrm>
              <a:off x="395535" y="2152975"/>
              <a:ext cx="12961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列式解答</a:t>
              </a: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F96F227F-D0C5-4A50-B972-1169C11FBF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7" y="2162924"/>
            <a:ext cx="331592" cy="52322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1F3A55B-7513-4762-878F-E6611DE038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518" y="2162924"/>
            <a:ext cx="331592" cy="52322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815930A5-1230-4A56-9429-85295A07ED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339" y="2163287"/>
            <a:ext cx="331592" cy="52322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42C9F1C9-2278-435D-AA15-86878343E0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160" y="2158646"/>
            <a:ext cx="331592" cy="52322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3F4BE57D-3AAF-44D1-8BCE-FE47887BB9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981" y="2158646"/>
            <a:ext cx="331592" cy="52322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E16F4504-89D7-4B76-B287-289C178814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802" y="2159009"/>
            <a:ext cx="331592" cy="523221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8D1C7B6A-7C9A-40D7-A822-A3CB21CB0F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751" y="2160690"/>
            <a:ext cx="331592" cy="52322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8CBABCE-439C-4D90-BC2C-6A4ADA1951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572" y="2160690"/>
            <a:ext cx="331592" cy="52322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9656F210-7AF7-4ED7-8B9F-1B4D3D647D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393" y="2161053"/>
            <a:ext cx="331592" cy="523221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B10D587D-31EA-453C-A072-F3CB1CD51A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214" y="2156412"/>
            <a:ext cx="331592" cy="523221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221824AE-0945-4F51-8566-17BBBC3F67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035" y="2156412"/>
            <a:ext cx="331592" cy="52322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225174E2-CF9A-44BC-A1BB-2B3923C4AD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856" y="2156775"/>
            <a:ext cx="331592" cy="52322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C89B89B3-B25D-46B7-968E-84D496851D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801" y="2905606"/>
            <a:ext cx="331592" cy="523221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FE1999C1-1B58-47D2-AB1F-7907474FEF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622" y="2905606"/>
            <a:ext cx="331592" cy="52322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0F012D4D-00E6-401E-BD0F-E695169808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443" y="2905969"/>
            <a:ext cx="331592" cy="523221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1148E751-4ACC-4FE1-A4F7-5B6592F5BE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264" y="2901328"/>
            <a:ext cx="331592" cy="523221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5BA8ADC9-072C-4290-BD9D-6C4DA45E8B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085" y="2901328"/>
            <a:ext cx="331592" cy="52322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37DB9E1C-05B3-4AB7-BE0F-228A892DDD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906" y="2901691"/>
            <a:ext cx="331592" cy="523221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5A2686BD-B86E-46E0-A938-1173E31DEF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855" y="2903372"/>
            <a:ext cx="331592" cy="523221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96235A4B-8140-48E5-8734-C1BAE06D05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676" y="2903372"/>
            <a:ext cx="331592" cy="523221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326E8C2F-2F38-477A-9EEC-6D24DEAB81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497" y="2903735"/>
            <a:ext cx="331592" cy="523221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03BEF403-B30C-4A99-81E9-0B62C4CDBD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318" y="2899094"/>
            <a:ext cx="331592" cy="523221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7A620BEF-9166-49DF-AC73-DD0D415904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139" y="2899094"/>
            <a:ext cx="331592" cy="523221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47162222-0239-4C65-A4AA-E5F43C9502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960" y="2899457"/>
            <a:ext cx="331592" cy="523221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9D577764-4109-46E5-BD0D-C017A9012A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051" y="2895409"/>
            <a:ext cx="331592" cy="523221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75A11515-84CE-4E92-B1A0-9C5FAED771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872" y="2895409"/>
            <a:ext cx="331592" cy="523221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64FD592B-C347-44E9-BBB1-B6D193CF20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693" y="2895772"/>
            <a:ext cx="331592" cy="523221"/>
          </a:xfrm>
          <a:prstGeom prst="rect">
            <a:avLst/>
          </a:prstGeom>
        </p:spPr>
      </p:pic>
      <p:sp>
        <p:nvSpPr>
          <p:cNvPr id="42" name="右大括号 41">
            <a:extLst>
              <a:ext uri="{FF2B5EF4-FFF2-40B4-BE49-F238E27FC236}">
                <a16:creationId xmlns:a16="http://schemas.microsoft.com/office/drawing/2014/main" id="{241C0F49-4D17-46BB-858D-1FB2EEF2441C}"/>
              </a:ext>
            </a:extLst>
          </p:cNvPr>
          <p:cNvSpPr/>
          <p:nvPr/>
        </p:nvSpPr>
        <p:spPr>
          <a:xfrm rot="5400000" flipV="1">
            <a:off x="4557883" y="676801"/>
            <a:ext cx="226969" cy="5976665"/>
          </a:xfrm>
          <a:prstGeom prst="rightBrace">
            <a:avLst>
              <a:gd name="adj1" fmla="val 64545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DC5B0CD8-C44F-4BDE-B66A-D4903837CBC1}"/>
              </a:ext>
            </a:extLst>
          </p:cNvPr>
          <p:cNvSpPr txBox="1"/>
          <p:nvPr/>
        </p:nvSpPr>
        <p:spPr>
          <a:xfrm>
            <a:off x="4370369" y="3786587"/>
            <a:ext cx="136563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？</a:t>
            </a:r>
            <a:r>
              <a:rPr lang="en-US" altLang="zh-CN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  <p:sp>
        <p:nvSpPr>
          <p:cNvPr id="44" name="右大括号 43">
            <a:extLst>
              <a:ext uri="{FF2B5EF4-FFF2-40B4-BE49-F238E27FC236}">
                <a16:creationId xmlns:a16="http://schemas.microsoft.com/office/drawing/2014/main" id="{E9EDBE96-04AD-42B2-B8BF-00C8769FE049}"/>
              </a:ext>
            </a:extLst>
          </p:cNvPr>
          <p:cNvSpPr/>
          <p:nvPr/>
        </p:nvSpPr>
        <p:spPr>
          <a:xfrm rot="16200000">
            <a:off x="7046372" y="2119253"/>
            <a:ext cx="226969" cy="1039883"/>
          </a:xfrm>
          <a:prstGeom prst="rightBrace">
            <a:avLst>
              <a:gd name="adj1" fmla="val 64545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D61EBD88-F7EC-4414-8B47-6E18CE26EC8C}"/>
              </a:ext>
            </a:extLst>
          </p:cNvPr>
          <p:cNvSpPr txBox="1"/>
          <p:nvPr/>
        </p:nvSpPr>
        <p:spPr>
          <a:xfrm>
            <a:off x="6480212" y="2031837"/>
            <a:ext cx="208823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多得的 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 </a:t>
            </a:r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C176C758-2B16-43FC-8739-974E54F9C8F7}"/>
              </a:ext>
            </a:extLst>
          </p:cNvPr>
          <p:cNvSpPr txBox="1"/>
          <p:nvPr/>
        </p:nvSpPr>
        <p:spPr>
          <a:xfrm>
            <a:off x="3121454" y="4356396"/>
            <a:ext cx="2718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 + 3 =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 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BF0EA2C3-1B42-477F-B896-314FA8A00FF7}"/>
              </a:ext>
            </a:extLst>
          </p:cNvPr>
          <p:cNvSpPr/>
          <p:nvPr/>
        </p:nvSpPr>
        <p:spPr>
          <a:xfrm>
            <a:off x="1683162" y="2827146"/>
            <a:ext cx="4722993" cy="673066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501866C2-BE7A-49AA-BA44-22BF05353B99}"/>
              </a:ext>
            </a:extLst>
          </p:cNvPr>
          <p:cNvSpPr txBox="1"/>
          <p:nvPr/>
        </p:nvSpPr>
        <p:spPr>
          <a:xfrm>
            <a:off x="2233303" y="2917457"/>
            <a:ext cx="376416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与 </a:t>
            </a:r>
            <a:r>
              <a:rPr lang="en-US" altLang="zh-CN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 </a:t>
            </a:r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班同样多的 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en-US" altLang="zh-CN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</p:spTree>
    <p:extLst>
      <p:ext uri="{BB962C8B-B14F-4D97-AF65-F5344CB8AC3E}">
        <p14:creationId xmlns:p14="http://schemas.microsoft.com/office/powerpoint/2010/main" val="4219203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06D52EC0-7FDB-4A8C-8924-3E769D208FE7}"/>
              </a:ext>
            </a:extLst>
          </p:cNvPr>
          <p:cNvSpPr/>
          <p:nvPr/>
        </p:nvSpPr>
        <p:spPr>
          <a:xfrm>
            <a:off x="305150" y="3626087"/>
            <a:ext cx="8487097" cy="1304510"/>
          </a:xfrm>
          <a:prstGeom prst="roundRect">
            <a:avLst>
              <a:gd name="adj" fmla="val 11024"/>
            </a:avLst>
          </a:prstGeom>
          <a:solidFill>
            <a:srgbClr val="F0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BA8C486-64FA-4FCE-A46E-63A1C588DA2C}"/>
              </a:ext>
            </a:extLst>
          </p:cNvPr>
          <p:cNvSpPr txBox="1"/>
          <p:nvPr/>
        </p:nvSpPr>
        <p:spPr>
          <a:xfrm>
            <a:off x="305150" y="3657267"/>
            <a:ext cx="798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12: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0536643-20B3-4487-B6E6-72E4DCA7C98B}"/>
              </a:ext>
            </a:extLst>
          </p:cNvPr>
          <p:cNvSpPr txBox="1"/>
          <p:nvPr/>
        </p:nvSpPr>
        <p:spPr>
          <a:xfrm>
            <a:off x="935596" y="3681701"/>
            <a:ext cx="3114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一班红旗的面数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64E3DC6-FB1B-425C-BBD2-97E8474C5A45}"/>
              </a:ext>
            </a:extLst>
          </p:cNvPr>
          <p:cNvSpPr txBox="1"/>
          <p:nvPr/>
        </p:nvSpPr>
        <p:spPr>
          <a:xfrm>
            <a:off x="4132310" y="3657266"/>
            <a:ext cx="646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3: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5F05144-FD9A-4B7B-8551-D62370AD1497}"/>
              </a:ext>
            </a:extLst>
          </p:cNvPr>
          <p:cNvSpPr txBox="1"/>
          <p:nvPr/>
        </p:nvSpPr>
        <p:spPr>
          <a:xfrm>
            <a:off x="4654156" y="3657266"/>
            <a:ext cx="4464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三班比一班多得的面数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9DCA0F4-E066-4A29-914F-726E9B54C862}"/>
              </a:ext>
            </a:extLst>
          </p:cNvPr>
          <p:cNvSpPr txBox="1"/>
          <p:nvPr/>
        </p:nvSpPr>
        <p:spPr>
          <a:xfrm>
            <a:off x="351753" y="4350699"/>
            <a:ext cx="798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15: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9BDEB51-A0C0-4CA4-9A29-4E93B8C200F0}"/>
              </a:ext>
            </a:extLst>
          </p:cNvPr>
          <p:cNvSpPr txBox="1"/>
          <p:nvPr/>
        </p:nvSpPr>
        <p:spPr>
          <a:xfrm>
            <a:off x="1046614" y="4350699"/>
            <a:ext cx="45346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三班得到的红旗的面数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6E52167-0A37-408F-9F3A-37FC7893420F}"/>
              </a:ext>
            </a:extLst>
          </p:cNvPr>
          <p:cNvSpPr txBox="1"/>
          <p:nvPr/>
        </p:nvSpPr>
        <p:spPr>
          <a:xfrm>
            <a:off x="467544" y="819389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一班：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069E760-D939-44BB-B3A7-D43C4E6ABC46}"/>
              </a:ext>
            </a:extLst>
          </p:cNvPr>
          <p:cNvSpPr txBox="1"/>
          <p:nvPr/>
        </p:nvSpPr>
        <p:spPr>
          <a:xfrm>
            <a:off x="467544" y="1585293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三班：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B92C8256-8773-4784-B711-7A30D36B3B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3" y="842611"/>
            <a:ext cx="331592" cy="52322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EFBE62C-62B2-4EE1-86AC-57283DE3DD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494" y="842611"/>
            <a:ext cx="331592" cy="52322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0271662-5034-4325-A8BD-2446092C7C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315" y="842974"/>
            <a:ext cx="331592" cy="52322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1064492-6BC1-4F35-8790-03AA82AC95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136" y="838333"/>
            <a:ext cx="331592" cy="52322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80F3EF34-2B9D-483C-BEF5-B370926E29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957" y="838333"/>
            <a:ext cx="331592" cy="52322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D6A1681-1190-4028-8866-995A1FBB99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778" y="838696"/>
            <a:ext cx="331592" cy="52322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F9EAF455-BB71-4C28-B8DD-A5446F1A6A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727" y="840377"/>
            <a:ext cx="331592" cy="52322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AB67F11E-C60B-47B6-A07A-18790B5071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548" y="840377"/>
            <a:ext cx="331592" cy="523221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01C91BE0-5174-424C-8FAC-E9E7484FC4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369" y="840740"/>
            <a:ext cx="331592" cy="52322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E0990449-48C3-47AB-8D62-FC778A84A1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190" y="836099"/>
            <a:ext cx="331592" cy="52322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989493D4-888A-4BE1-BD50-7A67DF899F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011" y="836099"/>
            <a:ext cx="331592" cy="523221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77F93161-7E34-4A50-9A74-AA1E5438DD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832" y="836462"/>
            <a:ext cx="331592" cy="523221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0703EE51-AC84-438D-B478-97A6A2881E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777" y="1585293"/>
            <a:ext cx="331592" cy="52322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6CD1534A-74C8-402C-A169-6D5BDC4924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598" y="1585293"/>
            <a:ext cx="331592" cy="52322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1A57F5CF-1087-4594-9584-B37B1AFB69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419" y="1585656"/>
            <a:ext cx="331592" cy="523221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BC58C4BD-4237-44DF-A23E-A7664B4E43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240" y="1581015"/>
            <a:ext cx="331592" cy="52322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3D775F19-6640-4363-84BD-10D0327FED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061" y="1581015"/>
            <a:ext cx="331592" cy="523221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E57B470B-C190-4E96-8731-197974C2C2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882" y="1581378"/>
            <a:ext cx="331592" cy="523221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3550F5D1-E8CF-4D97-AF05-9E6BAEF6F5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831" y="1583059"/>
            <a:ext cx="331592" cy="52322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F05D4AAC-DE9C-4ADE-B826-67842A24E1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652" y="1583059"/>
            <a:ext cx="331592" cy="523221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B2A860BD-5EAF-45E8-9C8A-379445120B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73" y="1583422"/>
            <a:ext cx="331592" cy="523221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76E12176-CD5D-4465-AC4E-EF8A7DEDF7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294" y="1578781"/>
            <a:ext cx="331592" cy="523221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626A169D-BAAF-4557-8297-3DD50B4AB3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115" y="1578781"/>
            <a:ext cx="331592" cy="523221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F71F9DBA-B1FA-4D1C-8B3A-106DC0B6E0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936" y="1579144"/>
            <a:ext cx="331592" cy="523221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79E604BD-1AC0-485E-A05C-D6F112C339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027" y="1575096"/>
            <a:ext cx="331592" cy="523221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F1CEBACE-151C-4C27-8D97-4E5F4A3B3D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848" y="1575096"/>
            <a:ext cx="331592" cy="523221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A329911B-62B2-48B0-8E75-4648074895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669" y="1575459"/>
            <a:ext cx="331592" cy="523221"/>
          </a:xfrm>
          <a:prstGeom prst="rect">
            <a:avLst/>
          </a:prstGeom>
        </p:spPr>
      </p:pic>
      <p:sp>
        <p:nvSpPr>
          <p:cNvPr id="40" name="右大括号 39">
            <a:extLst>
              <a:ext uri="{FF2B5EF4-FFF2-40B4-BE49-F238E27FC236}">
                <a16:creationId xmlns:a16="http://schemas.microsoft.com/office/drawing/2014/main" id="{090F3C0C-8FD8-4026-97C8-B477AF0CFC7D}"/>
              </a:ext>
            </a:extLst>
          </p:cNvPr>
          <p:cNvSpPr/>
          <p:nvPr/>
        </p:nvSpPr>
        <p:spPr>
          <a:xfrm rot="5400000" flipV="1">
            <a:off x="4341859" y="-643512"/>
            <a:ext cx="226969" cy="5976665"/>
          </a:xfrm>
          <a:prstGeom prst="rightBrace">
            <a:avLst>
              <a:gd name="adj1" fmla="val 64545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7C201A85-8577-4795-819D-95E1297F01A3}"/>
              </a:ext>
            </a:extLst>
          </p:cNvPr>
          <p:cNvSpPr txBox="1"/>
          <p:nvPr/>
        </p:nvSpPr>
        <p:spPr>
          <a:xfrm>
            <a:off x="4154345" y="2466274"/>
            <a:ext cx="136563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？</a:t>
            </a:r>
            <a:r>
              <a:rPr lang="en-US" altLang="zh-CN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  <p:sp>
        <p:nvSpPr>
          <p:cNvPr id="42" name="右大括号 41">
            <a:extLst>
              <a:ext uri="{FF2B5EF4-FFF2-40B4-BE49-F238E27FC236}">
                <a16:creationId xmlns:a16="http://schemas.microsoft.com/office/drawing/2014/main" id="{B36513AF-E626-44E8-818D-7F05806DED77}"/>
              </a:ext>
            </a:extLst>
          </p:cNvPr>
          <p:cNvSpPr/>
          <p:nvPr/>
        </p:nvSpPr>
        <p:spPr>
          <a:xfrm rot="16200000">
            <a:off x="6830348" y="798940"/>
            <a:ext cx="226969" cy="1039883"/>
          </a:xfrm>
          <a:prstGeom prst="rightBrace">
            <a:avLst>
              <a:gd name="adj1" fmla="val 64545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5BFC36D1-DC60-45D0-AA79-B3EA5C2444DA}"/>
              </a:ext>
            </a:extLst>
          </p:cNvPr>
          <p:cNvSpPr txBox="1"/>
          <p:nvPr/>
        </p:nvSpPr>
        <p:spPr>
          <a:xfrm>
            <a:off x="6264188" y="711524"/>
            <a:ext cx="208823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多得的 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 </a:t>
            </a:r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B1AEBE35-C599-46BC-BA18-129D532A8B68}"/>
              </a:ext>
            </a:extLst>
          </p:cNvPr>
          <p:cNvSpPr txBox="1"/>
          <p:nvPr/>
        </p:nvSpPr>
        <p:spPr>
          <a:xfrm>
            <a:off x="2862633" y="2867392"/>
            <a:ext cx="2718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 + 3 =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 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0D273162-F44C-4B43-BA9C-47355C565D22}"/>
              </a:ext>
            </a:extLst>
          </p:cNvPr>
          <p:cNvGrpSpPr/>
          <p:nvPr/>
        </p:nvGrpSpPr>
        <p:grpSpPr>
          <a:xfrm>
            <a:off x="5803639" y="2346951"/>
            <a:ext cx="2915422" cy="1223532"/>
            <a:chOff x="5816832" y="2288395"/>
            <a:chExt cx="3309175" cy="1360629"/>
          </a:xfrm>
        </p:grpSpPr>
        <p:sp>
          <p:nvSpPr>
            <p:cNvPr id="45" name="思想气泡: 云 44">
              <a:extLst>
                <a:ext uri="{FF2B5EF4-FFF2-40B4-BE49-F238E27FC236}">
                  <a16:creationId xmlns:a16="http://schemas.microsoft.com/office/drawing/2014/main" id="{C7D15C5E-A6BF-46FD-BDBE-C2688D397716}"/>
                </a:ext>
              </a:extLst>
            </p:cNvPr>
            <p:cNvSpPr/>
            <p:nvPr/>
          </p:nvSpPr>
          <p:spPr>
            <a:xfrm>
              <a:off x="5816832" y="2288395"/>
              <a:ext cx="3309175" cy="1360629"/>
            </a:xfrm>
            <a:prstGeom prst="cloudCallout">
              <a:avLst>
                <a:gd name="adj1" fmla="val -56276"/>
                <a:gd name="adj2" fmla="val 25358"/>
              </a:avLst>
            </a:prstGeom>
            <a:solidFill>
              <a:schemeClr val="accent5">
                <a:alpha val="30000"/>
              </a:schemeClr>
            </a:solidFill>
            <a:ln w="6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BC108635-0A83-4E60-8781-CA0ACFD01EAD}"/>
                </a:ext>
              </a:extLst>
            </p:cNvPr>
            <p:cNvSpPr txBox="1"/>
            <p:nvPr/>
          </p:nvSpPr>
          <p:spPr>
            <a:xfrm>
              <a:off x="6005020" y="2685011"/>
              <a:ext cx="310989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为什么用加法呢？</a:t>
              </a:r>
            </a:p>
          </p:txBody>
        </p:sp>
      </p:grpSp>
      <p:sp>
        <p:nvSpPr>
          <p:cNvPr id="48" name="矩形 47">
            <a:extLst>
              <a:ext uri="{FF2B5EF4-FFF2-40B4-BE49-F238E27FC236}">
                <a16:creationId xmlns:a16="http://schemas.microsoft.com/office/drawing/2014/main" id="{5DAD6B2C-56F5-425A-804B-D238BAF40622}"/>
              </a:ext>
            </a:extLst>
          </p:cNvPr>
          <p:cNvSpPr/>
          <p:nvPr/>
        </p:nvSpPr>
        <p:spPr>
          <a:xfrm>
            <a:off x="1489009" y="1491736"/>
            <a:ext cx="4722993" cy="673066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560ACC4C-A8A4-4DAC-899A-AA2A62957EBF}"/>
              </a:ext>
            </a:extLst>
          </p:cNvPr>
          <p:cNvSpPr txBox="1"/>
          <p:nvPr/>
        </p:nvSpPr>
        <p:spPr>
          <a:xfrm>
            <a:off x="2039150" y="1582047"/>
            <a:ext cx="376416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与 </a:t>
            </a:r>
            <a:r>
              <a:rPr lang="en-US" altLang="zh-CN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 </a:t>
            </a:r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班同样多的 </a:t>
            </a:r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en-US" altLang="zh-CN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</p:spTree>
    <p:extLst>
      <p:ext uri="{BB962C8B-B14F-4D97-AF65-F5344CB8AC3E}">
        <p14:creationId xmlns:p14="http://schemas.microsoft.com/office/powerpoint/2010/main" val="37108784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0DED609-2195-4921-B47D-EEB1EDF8AC78}"/>
              </a:ext>
            </a:extLst>
          </p:cNvPr>
          <p:cNvGrpSpPr/>
          <p:nvPr/>
        </p:nvGrpSpPr>
        <p:grpSpPr>
          <a:xfrm>
            <a:off x="293375" y="367625"/>
            <a:ext cx="3098352" cy="593882"/>
            <a:chOff x="593419" y="483518"/>
            <a:chExt cx="3098352" cy="593882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4CE5C236-FA7E-4600-8ADA-3A73633562CB}"/>
                </a:ext>
              </a:extLst>
            </p:cNvPr>
            <p:cNvSpPr/>
            <p:nvPr/>
          </p:nvSpPr>
          <p:spPr>
            <a:xfrm>
              <a:off x="928631" y="483518"/>
              <a:ext cx="2763140" cy="593882"/>
            </a:xfrm>
            <a:custGeom>
              <a:avLst/>
              <a:gdLst>
                <a:gd name="connsiteX0" fmla="*/ 51801 w 2763140"/>
                <a:gd name="connsiteY0" fmla="*/ 0 h 593882"/>
                <a:gd name="connsiteX1" fmla="*/ 2664158 w 2763140"/>
                <a:gd name="connsiteY1" fmla="*/ 0 h 593882"/>
                <a:gd name="connsiteX2" fmla="*/ 2763140 w 2763140"/>
                <a:gd name="connsiteY2" fmla="*/ 98982 h 593882"/>
                <a:gd name="connsiteX3" fmla="*/ 2763140 w 2763140"/>
                <a:gd name="connsiteY3" fmla="*/ 494900 h 593882"/>
                <a:gd name="connsiteX4" fmla="*/ 2664158 w 2763140"/>
                <a:gd name="connsiteY4" fmla="*/ 593882 h 593882"/>
                <a:gd name="connsiteX5" fmla="*/ 51801 w 2763140"/>
                <a:gd name="connsiteY5" fmla="*/ 593882 h 593882"/>
                <a:gd name="connsiteX6" fmla="*/ 13273 w 2763140"/>
                <a:gd name="connsiteY6" fmla="*/ 586103 h 593882"/>
                <a:gd name="connsiteX7" fmla="*/ 0 w 2763140"/>
                <a:gd name="connsiteY7" fmla="*/ 577155 h 593882"/>
                <a:gd name="connsiteX8" fmla="*/ 21573 w 2763140"/>
                <a:gd name="connsiteY8" fmla="*/ 574980 h 593882"/>
                <a:gd name="connsiteX9" fmla="*/ 258670 w 2763140"/>
                <a:gd name="connsiteY9" fmla="*/ 284072 h 593882"/>
                <a:gd name="connsiteX10" fmla="*/ 77312 w 2763140"/>
                <a:gd name="connsiteY10" fmla="*/ 10466 h 593882"/>
                <a:gd name="connsiteX11" fmla="*/ 46829 w 2763140"/>
                <a:gd name="connsiteY11" fmla="*/ 1004 h 59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3140" h="593882">
                  <a:moveTo>
                    <a:pt x="51801" y="0"/>
                  </a:moveTo>
                  <a:lnTo>
                    <a:pt x="2664158" y="0"/>
                  </a:lnTo>
                  <a:cubicBezTo>
                    <a:pt x="2718824" y="0"/>
                    <a:pt x="2763140" y="44316"/>
                    <a:pt x="2763140" y="98982"/>
                  </a:cubicBezTo>
                  <a:lnTo>
                    <a:pt x="2763140" y="494900"/>
                  </a:lnTo>
                  <a:cubicBezTo>
                    <a:pt x="2763140" y="549566"/>
                    <a:pt x="2718824" y="593882"/>
                    <a:pt x="2664158" y="593882"/>
                  </a:cubicBezTo>
                  <a:lnTo>
                    <a:pt x="51801" y="593882"/>
                  </a:lnTo>
                  <a:cubicBezTo>
                    <a:pt x="38135" y="593882"/>
                    <a:pt x="25115" y="591112"/>
                    <a:pt x="13273" y="586103"/>
                  </a:cubicBezTo>
                  <a:lnTo>
                    <a:pt x="0" y="577155"/>
                  </a:lnTo>
                  <a:lnTo>
                    <a:pt x="21573" y="574980"/>
                  </a:lnTo>
                  <a:cubicBezTo>
                    <a:pt x="156884" y="547292"/>
                    <a:pt x="258670" y="427569"/>
                    <a:pt x="258670" y="284072"/>
                  </a:cubicBezTo>
                  <a:cubicBezTo>
                    <a:pt x="258670" y="161075"/>
                    <a:pt x="183889" y="55544"/>
                    <a:pt x="77312" y="10466"/>
                  </a:cubicBezTo>
                  <a:lnTo>
                    <a:pt x="46829" y="1004"/>
                  </a:lnTo>
                  <a:close/>
                </a:path>
              </a:pathLst>
            </a:custGeom>
            <a:solidFill>
              <a:srgbClr val="FFC0B9"/>
            </a:solidFill>
            <a:ln w="28575">
              <a:solidFill>
                <a:srgbClr val="C354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回顾反思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3382EF53-825F-4C37-A781-8825B66AE019}"/>
                </a:ext>
              </a:extLst>
            </p:cNvPr>
            <p:cNvSpPr/>
            <p:nvPr/>
          </p:nvSpPr>
          <p:spPr>
            <a:xfrm>
              <a:off x="593419" y="483518"/>
              <a:ext cx="593882" cy="593882"/>
            </a:xfrm>
            <a:prstGeom prst="ellipse">
              <a:avLst/>
            </a:prstGeom>
            <a:solidFill>
              <a:srgbClr val="FF8984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362800D8-C05C-4624-B843-DE39F874F9D2}"/>
              </a:ext>
            </a:extLst>
          </p:cNvPr>
          <p:cNvSpPr txBox="1"/>
          <p:nvPr/>
        </p:nvSpPr>
        <p:spPr>
          <a:xfrm>
            <a:off x="323528" y="987574"/>
            <a:ext cx="8496944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(1)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面小红旗，三班比一班多得了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面小红旗。三班得了多少面小红旗？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2FFAF85-A54C-44B7-9CA8-3003A47F11B9}"/>
              </a:ext>
            </a:extLst>
          </p:cNvPr>
          <p:cNvSpPr txBox="1"/>
          <p:nvPr/>
        </p:nvSpPr>
        <p:spPr>
          <a:xfrm>
            <a:off x="323528" y="2263234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8BD97CA-94FD-4CEF-86A7-3C2AEF828D5D}"/>
              </a:ext>
            </a:extLst>
          </p:cNvPr>
          <p:cNvSpPr txBox="1"/>
          <p:nvPr/>
        </p:nvSpPr>
        <p:spPr>
          <a:xfrm>
            <a:off x="323528" y="3029138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三班：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655FA4F-A356-4CAC-87F6-A1374D4858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7" y="2286456"/>
            <a:ext cx="331592" cy="52322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C547DC4-2876-42EB-B4A2-7B647C4BD8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478" y="2286456"/>
            <a:ext cx="331592" cy="52322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19C21C0-A399-4964-AAE5-8EA8208257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299" y="2286819"/>
            <a:ext cx="331592" cy="52322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66E2D99-12E0-4BEE-B158-745333AAA0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120" y="2282178"/>
            <a:ext cx="331592" cy="52322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C69E039-7ACB-4288-BA9C-9A649BCCB1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941" y="2282178"/>
            <a:ext cx="331592" cy="52322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DDE1925-7A7D-4A5E-8475-1B8CA060D9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762" y="2282541"/>
            <a:ext cx="331592" cy="52322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A3554AD-834D-4DB0-B4CB-549C9CBC54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711" y="2284222"/>
            <a:ext cx="331592" cy="52322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03FC5DA-8B54-4F46-B1A5-8F0BD634DC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532" y="2284222"/>
            <a:ext cx="331592" cy="52322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568DEF2D-EE72-46CD-A974-5A9FFC494D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353" y="2284585"/>
            <a:ext cx="331592" cy="52322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F4F49537-5D73-49BA-8825-3D1A080EA5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174" y="2279944"/>
            <a:ext cx="331592" cy="52322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AF63A2D6-B25F-4D9C-AD6E-C02A29B22E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995" y="2279944"/>
            <a:ext cx="331592" cy="523221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D53A07B0-F1AF-49F8-97DB-F51E17846E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816" y="2280307"/>
            <a:ext cx="331592" cy="52322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FFB947BC-16EE-4D50-8E21-790F930101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761" y="3029138"/>
            <a:ext cx="331592" cy="52322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7F85CF81-5AD2-434C-AF05-B9CBB37197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582" y="3029138"/>
            <a:ext cx="331592" cy="523221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EB3D4709-DC88-435B-9CAE-B3400759EC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403" y="3029501"/>
            <a:ext cx="331592" cy="523221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7A2CDC32-2431-413C-8174-D162D1D40E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224" y="3024860"/>
            <a:ext cx="331592" cy="52322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3BAEADD4-3D66-4926-B40E-4E63567A66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045" y="3024860"/>
            <a:ext cx="331592" cy="52322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FFB42843-5548-47ED-B3AF-2C834D509B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866" y="3025223"/>
            <a:ext cx="331592" cy="523221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E88890B9-BCAC-4318-BF31-7D2229FFC9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815" y="3026904"/>
            <a:ext cx="331592" cy="52322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5BC066A3-3E58-473E-83DC-4016CE2F5E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636" y="3026904"/>
            <a:ext cx="331592" cy="523221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4A04E0C5-E9F8-49B4-8BF0-59DAEBA6AF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457" y="3027267"/>
            <a:ext cx="331592" cy="523221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252F4BBA-6CA7-4B2B-886C-1CA6071FF0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278" y="3022626"/>
            <a:ext cx="331592" cy="52322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98832B04-850F-4093-A742-0C8610BABB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099" y="3022626"/>
            <a:ext cx="331592" cy="523221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5CA7B4C6-C650-482A-8681-2AB9FB5EEC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20" y="3022989"/>
            <a:ext cx="331592" cy="523221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B4A57930-28F4-4C6B-B9C2-12D503E416A2}"/>
              </a:ext>
            </a:extLst>
          </p:cNvPr>
          <p:cNvSpPr/>
          <p:nvPr/>
        </p:nvSpPr>
        <p:spPr>
          <a:xfrm>
            <a:off x="1331640" y="2956192"/>
            <a:ext cx="6332599" cy="649010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B887A616-9236-40BC-A996-8C16B12846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011" y="3018941"/>
            <a:ext cx="331592" cy="523221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1C1FA560-2CD6-4BB3-B17D-5210A4AC5A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832" y="3018941"/>
            <a:ext cx="331592" cy="523221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E23B32DF-DDDB-4A1E-9D75-5D577D05EB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653" y="3019304"/>
            <a:ext cx="331592" cy="523221"/>
          </a:xfrm>
          <a:prstGeom prst="rect">
            <a:avLst/>
          </a:prstGeom>
        </p:spPr>
      </p:pic>
      <p:sp>
        <p:nvSpPr>
          <p:cNvPr id="40" name="椭圆 39">
            <a:extLst>
              <a:ext uri="{FF2B5EF4-FFF2-40B4-BE49-F238E27FC236}">
                <a16:creationId xmlns:a16="http://schemas.microsoft.com/office/drawing/2014/main" id="{E1DFEFB4-4ACA-4C06-AC8C-4D6ED3EB0369}"/>
              </a:ext>
            </a:extLst>
          </p:cNvPr>
          <p:cNvSpPr/>
          <p:nvPr/>
        </p:nvSpPr>
        <p:spPr>
          <a:xfrm>
            <a:off x="7452320" y="977895"/>
            <a:ext cx="577299" cy="685221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9C1256EC-D607-4938-B3C8-FD5F07C3B40A}"/>
              </a:ext>
            </a:extLst>
          </p:cNvPr>
          <p:cNvSpPr txBox="1"/>
          <p:nvPr/>
        </p:nvSpPr>
        <p:spPr>
          <a:xfrm>
            <a:off x="7857919" y="3018941"/>
            <a:ext cx="109596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 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B52CEB60-108F-45E4-8EC8-42CD1DC23260}"/>
              </a:ext>
            </a:extLst>
          </p:cNvPr>
          <p:cNvSpPr txBox="1"/>
          <p:nvPr/>
        </p:nvSpPr>
        <p:spPr>
          <a:xfrm>
            <a:off x="2483769" y="3763924"/>
            <a:ext cx="698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15</a:t>
            </a:r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</a:t>
            </a:r>
            <a:endParaRPr lang="zh-CN" altLang="en-US" sz="32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B969D9DC-A2C7-4572-8047-FB5FF6472560}"/>
              </a:ext>
            </a:extLst>
          </p:cNvPr>
          <p:cNvSpPr txBox="1"/>
          <p:nvPr/>
        </p:nvSpPr>
        <p:spPr>
          <a:xfrm>
            <a:off x="3371136" y="3775783"/>
            <a:ext cx="6039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</a:t>
            </a:r>
            <a:endParaRPr lang="zh-CN" altLang="en-US" sz="32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7EC5B534-5276-4A65-B016-4C2582CDF954}"/>
              </a:ext>
            </a:extLst>
          </p:cNvPr>
          <p:cNvSpPr txBox="1"/>
          <p:nvPr/>
        </p:nvSpPr>
        <p:spPr>
          <a:xfrm>
            <a:off x="3087746" y="3752028"/>
            <a:ext cx="40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-</a:t>
            </a:r>
            <a:endParaRPr lang="zh-CN" altLang="en-US" sz="32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9F4D82C2-917B-48C1-99B5-6A313D4FBECB}"/>
              </a:ext>
            </a:extLst>
          </p:cNvPr>
          <p:cNvSpPr txBox="1"/>
          <p:nvPr/>
        </p:nvSpPr>
        <p:spPr>
          <a:xfrm>
            <a:off x="3855130" y="3735679"/>
            <a:ext cx="40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</a:t>
            </a:r>
            <a:endParaRPr lang="zh-CN" altLang="en-US" sz="32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193569C1-D625-4490-8FE7-9CC9CAD60A97}"/>
              </a:ext>
            </a:extLst>
          </p:cNvPr>
          <p:cNvSpPr txBox="1"/>
          <p:nvPr/>
        </p:nvSpPr>
        <p:spPr>
          <a:xfrm>
            <a:off x="4268174" y="3761373"/>
            <a:ext cx="1555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 (</a:t>
            </a:r>
            <a:r>
              <a:rPr lang="zh-CN" altLang="en-US" sz="32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面</a:t>
            </a:r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32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229BB41D-9F03-46AC-9B7D-3E22758DEEEE}"/>
              </a:ext>
            </a:extLst>
          </p:cNvPr>
          <p:cNvSpPr txBox="1"/>
          <p:nvPr/>
        </p:nvSpPr>
        <p:spPr>
          <a:xfrm>
            <a:off x="1105912" y="4355493"/>
            <a:ext cx="517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答：三班得了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15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面小红旗。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03DC0B37-7A48-4E91-B57A-E82D97B2A2C6}"/>
              </a:ext>
            </a:extLst>
          </p:cNvPr>
          <p:cNvSpPr/>
          <p:nvPr/>
        </p:nvSpPr>
        <p:spPr>
          <a:xfrm>
            <a:off x="1370143" y="2169383"/>
            <a:ext cx="4750029" cy="656332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4AB4D4D0-1783-4569-8FBE-E940C8C2CE2E}"/>
              </a:ext>
            </a:extLst>
          </p:cNvPr>
          <p:cNvSpPr txBox="1"/>
          <p:nvPr/>
        </p:nvSpPr>
        <p:spPr>
          <a:xfrm>
            <a:off x="6433586" y="2177934"/>
            <a:ext cx="109596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 </a:t>
            </a:r>
            <a:r>
              <a:rPr lang="zh-CN" altLang="en-US" sz="2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</p:spTree>
    <p:extLst>
      <p:ext uri="{BB962C8B-B14F-4D97-AF65-F5344CB8AC3E}">
        <p14:creationId xmlns:p14="http://schemas.microsoft.com/office/powerpoint/2010/main" val="2181235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0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 animBg="1"/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0A2BF93-141B-4EAA-A4CB-E22EF2A2304D}"/>
              </a:ext>
            </a:extLst>
          </p:cNvPr>
          <p:cNvSpPr txBox="1"/>
          <p:nvPr/>
        </p:nvSpPr>
        <p:spPr>
          <a:xfrm>
            <a:off x="946979" y="717493"/>
            <a:ext cx="8136904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(2)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面小红旗，四班的小红旗比一班少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面。四班得了多少面小红旗？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F5DBEBC2-D8C5-41F6-AC52-3942604DC966}"/>
              </a:ext>
            </a:extLst>
          </p:cNvPr>
          <p:cNvSpPr/>
          <p:nvPr/>
        </p:nvSpPr>
        <p:spPr>
          <a:xfrm>
            <a:off x="400733" y="932945"/>
            <a:ext cx="576064" cy="57606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D45D8B4-329F-4676-603B-763A26B0B1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0312" y="2931790"/>
            <a:ext cx="1478365" cy="2084215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D087A775-3F95-8D6C-6551-271C63D6C4BC}"/>
              </a:ext>
            </a:extLst>
          </p:cNvPr>
          <p:cNvGrpSpPr/>
          <p:nvPr/>
        </p:nvGrpSpPr>
        <p:grpSpPr>
          <a:xfrm>
            <a:off x="5220072" y="2185917"/>
            <a:ext cx="3218365" cy="598233"/>
            <a:chOff x="4644007" y="2139702"/>
            <a:chExt cx="3600400" cy="669246"/>
          </a:xfrm>
        </p:grpSpPr>
        <p:sp>
          <p:nvSpPr>
            <p:cNvPr id="11" name="对话气泡: 圆角矩形 10">
              <a:extLst>
                <a:ext uri="{FF2B5EF4-FFF2-40B4-BE49-F238E27FC236}">
                  <a16:creationId xmlns:a16="http://schemas.microsoft.com/office/drawing/2014/main" id="{0DC5ED46-5D67-77A7-6B3B-7F527E1288D1}"/>
                </a:ext>
              </a:extLst>
            </p:cNvPr>
            <p:cNvSpPr/>
            <p:nvPr/>
          </p:nvSpPr>
          <p:spPr>
            <a:xfrm>
              <a:off x="4644007" y="2139703"/>
              <a:ext cx="3600400" cy="669245"/>
            </a:xfrm>
            <a:prstGeom prst="wedgeRoundRectCallout">
              <a:avLst>
                <a:gd name="adj1" fmla="val 36799"/>
                <a:gd name="adj2" fmla="val 73216"/>
                <a:gd name="adj3" fmla="val 16667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BE77A9E8-B365-4296-659F-7C4587C47042}"/>
                </a:ext>
              </a:extLst>
            </p:cNvPr>
            <p:cNvSpPr txBox="1"/>
            <p:nvPr/>
          </p:nvSpPr>
          <p:spPr>
            <a:xfrm>
              <a:off x="4644008" y="2139702"/>
              <a:ext cx="345638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我们该如何解答呢？</a:t>
              </a: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EE5E9430-0CDD-A46F-CA7C-F79BD287B5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9" t="3078" r="7902" b="2039"/>
          <a:stretch/>
        </p:blipFill>
        <p:spPr>
          <a:xfrm>
            <a:off x="494896" y="2518463"/>
            <a:ext cx="4892145" cy="245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16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4C31968E-4751-41FE-B25C-985EBA5488A6}"/>
              </a:ext>
            </a:extLst>
          </p:cNvPr>
          <p:cNvGrpSpPr/>
          <p:nvPr/>
        </p:nvGrpSpPr>
        <p:grpSpPr>
          <a:xfrm>
            <a:off x="323528" y="339502"/>
            <a:ext cx="3098352" cy="593882"/>
            <a:chOff x="593419" y="483518"/>
            <a:chExt cx="3098352" cy="593882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87570516-E822-453F-A524-E8A83C246F3D}"/>
                </a:ext>
              </a:extLst>
            </p:cNvPr>
            <p:cNvSpPr/>
            <p:nvPr/>
          </p:nvSpPr>
          <p:spPr>
            <a:xfrm>
              <a:off x="928631" y="483518"/>
              <a:ext cx="2763140" cy="593882"/>
            </a:xfrm>
            <a:custGeom>
              <a:avLst/>
              <a:gdLst>
                <a:gd name="connsiteX0" fmla="*/ 51801 w 2763140"/>
                <a:gd name="connsiteY0" fmla="*/ 0 h 593882"/>
                <a:gd name="connsiteX1" fmla="*/ 2664158 w 2763140"/>
                <a:gd name="connsiteY1" fmla="*/ 0 h 593882"/>
                <a:gd name="connsiteX2" fmla="*/ 2763140 w 2763140"/>
                <a:gd name="connsiteY2" fmla="*/ 98982 h 593882"/>
                <a:gd name="connsiteX3" fmla="*/ 2763140 w 2763140"/>
                <a:gd name="connsiteY3" fmla="*/ 494900 h 593882"/>
                <a:gd name="connsiteX4" fmla="*/ 2664158 w 2763140"/>
                <a:gd name="connsiteY4" fmla="*/ 593882 h 593882"/>
                <a:gd name="connsiteX5" fmla="*/ 51801 w 2763140"/>
                <a:gd name="connsiteY5" fmla="*/ 593882 h 593882"/>
                <a:gd name="connsiteX6" fmla="*/ 13273 w 2763140"/>
                <a:gd name="connsiteY6" fmla="*/ 586103 h 593882"/>
                <a:gd name="connsiteX7" fmla="*/ 0 w 2763140"/>
                <a:gd name="connsiteY7" fmla="*/ 577155 h 593882"/>
                <a:gd name="connsiteX8" fmla="*/ 21573 w 2763140"/>
                <a:gd name="connsiteY8" fmla="*/ 574980 h 593882"/>
                <a:gd name="connsiteX9" fmla="*/ 258670 w 2763140"/>
                <a:gd name="connsiteY9" fmla="*/ 284072 h 593882"/>
                <a:gd name="connsiteX10" fmla="*/ 77312 w 2763140"/>
                <a:gd name="connsiteY10" fmla="*/ 10466 h 593882"/>
                <a:gd name="connsiteX11" fmla="*/ 46829 w 2763140"/>
                <a:gd name="connsiteY11" fmla="*/ 1004 h 59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3140" h="593882">
                  <a:moveTo>
                    <a:pt x="51801" y="0"/>
                  </a:moveTo>
                  <a:lnTo>
                    <a:pt x="2664158" y="0"/>
                  </a:lnTo>
                  <a:cubicBezTo>
                    <a:pt x="2718824" y="0"/>
                    <a:pt x="2763140" y="44316"/>
                    <a:pt x="2763140" y="98982"/>
                  </a:cubicBezTo>
                  <a:lnTo>
                    <a:pt x="2763140" y="494900"/>
                  </a:lnTo>
                  <a:cubicBezTo>
                    <a:pt x="2763140" y="549566"/>
                    <a:pt x="2718824" y="593882"/>
                    <a:pt x="2664158" y="593882"/>
                  </a:cubicBezTo>
                  <a:lnTo>
                    <a:pt x="51801" y="593882"/>
                  </a:lnTo>
                  <a:cubicBezTo>
                    <a:pt x="38135" y="593882"/>
                    <a:pt x="25115" y="591112"/>
                    <a:pt x="13273" y="586103"/>
                  </a:cubicBezTo>
                  <a:lnTo>
                    <a:pt x="0" y="577155"/>
                  </a:lnTo>
                  <a:lnTo>
                    <a:pt x="21573" y="574980"/>
                  </a:lnTo>
                  <a:cubicBezTo>
                    <a:pt x="156884" y="547292"/>
                    <a:pt x="258670" y="427569"/>
                    <a:pt x="258670" y="284072"/>
                  </a:cubicBezTo>
                  <a:cubicBezTo>
                    <a:pt x="258670" y="161075"/>
                    <a:pt x="183889" y="55544"/>
                    <a:pt x="77312" y="10466"/>
                  </a:cubicBezTo>
                  <a:lnTo>
                    <a:pt x="46829" y="1004"/>
                  </a:lnTo>
                  <a:close/>
                </a:path>
              </a:pathLst>
            </a:custGeom>
            <a:solidFill>
              <a:srgbClr val="FFC0B9"/>
            </a:solidFill>
            <a:ln w="28575">
              <a:solidFill>
                <a:srgbClr val="C354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阅读理解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915C1193-1691-45A2-BB7F-FE12C22A1102}"/>
                </a:ext>
              </a:extLst>
            </p:cNvPr>
            <p:cNvSpPr/>
            <p:nvPr/>
          </p:nvSpPr>
          <p:spPr>
            <a:xfrm>
              <a:off x="593419" y="483518"/>
              <a:ext cx="593882" cy="593882"/>
            </a:xfrm>
            <a:prstGeom prst="ellipse">
              <a:avLst/>
            </a:prstGeom>
            <a:solidFill>
              <a:srgbClr val="FF8984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902CFDF-C279-4521-A8A4-F97B0BE22DEF}"/>
              </a:ext>
            </a:extLst>
          </p:cNvPr>
          <p:cNvSpPr txBox="1"/>
          <p:nvPr/>
        </p:nvSpPr>
        <p:spPr>
          <a:xfrm>
            <a:off x="323528" y="1059582"/>
            <a:ext cx="4968552" cy="1712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(2)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面小红旗，四班的小红旗比一班少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面。四班得了多少面小红旗？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4992D0C-5E49-480D-A17B-854E882C1D7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9" t="3078" r="7902" b="2039"/>
          <a:stretch/>
        </p:blipFill>
        <p:spPr>
          <a:xfrm>
            <a:off x="4788024" y="915566"/>
            <a:ext cx="3786452" cy="1901896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id="{B784EB2B-E37F-4E76-B96B-68E2E0338F9F}"/>
              </a:ext>
            </a:extLst>
          </p:cNvPr>
          <p:cNvSpPr/>
          <p:nvPr/>
        </p:nvSpPr>
        <p:spPr>
          <a:xfrm>
            <a:off x="295890" y="3066034"/>
            <a:ext cx="8496944" cy="1863244"/>
          </a:xfrm>
          <a:prstGeom prst="roundRect">
            <a:avLst>
              <a:gd name="adj" fmla="val 7666"/>
            </a:avLst>
          </a:prstGeom>
          <a:solidFill>
            <a:schemeClr val="accent2">
              <a:lumMod val="20000"/>
              <a:lumOff val="8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8AB9395-2882-4A47-9644-E4D8335079C8}"/>
              </a:ext>
            </a:extLst>
          </p:cNvPr>
          <p:cNvSpPr txBox="1"/>
          <p:nvPr/>
        </p:nvSpPr>
        <p:spPr>
          <a:xfrm>
            <a:off x="395536" y="4302857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5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问题：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四班得了多少面小红旗？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678385D6-8658-4419-B598-4C13FF7329F1}"/>
              </a:ext>
            </a:extLst>
          </p:cNvPr>
          <p:cNvGrpSpPr/>
          <p:nvPr/>
        </p:nvGrpSpPr>
        <p:grpSpPr>
          <a:xfrm>
            <a:off x="323528" y="3121360"/>
            <a:ext cx="7344816" cy="523220"/>
            <a:chOff x="395536" y="3195694"/>
            <a:chExt cx="7344816" cy="523220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E70AFBA-7C24-444A-942A-237E31853C8E}"/>
                </a:ext>
              </a:extLst>
            </p:cNvPr>
            <p:cNvSpPr txBox="1"/>
            <p:nvPr/>
          </p:nvSpPr>
          <p:spPr>
            <a:xfrm>
              <a:off x="395536" y="3195694"/>
              <a:ext cx="734481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5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已知：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① 一班得了       面小红旗；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325DCC13-1841-4CFB-B527-374CCC978B84}"/>
                </a:ext>
              </a:extLst>
            </p:cNvPr>
            <p:cNvSpPr/>
            <p:nvPr/>
          </p:nvSpPr>
          <p:spPr>
            <a:xfrm>
              <a:off x="3491880" y="3195694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8AD59097-E4CE-48AD-9213-0C1281D16D10}"/>
              </a:ext>
            </a:extLst>
          </p:cNvPr>
          <p:cNvGrpSpPr/>
          <p:nvPr/>
        </p:nvGrpSpPr>
        <p:grpSpPr>
          <a:xfrm>
            <a:off x="395535" y="3716882"/>
            <a:ext cx="5726261" cy="542384"/>
            <a:chOff x="395535" y="3716882"/>
            <a:chExt cx="5726261" cy="542384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9B381BA7-A4C9-472F-81B6-B8D88B34893F}"/>
                </a:ext>
              </a:extLst>
            </p:cNvPr>
            <p:cNvSpPr txBox="1"/>
            <p:nvPr/>
          </p:nvSpPr>
          <p:spPr>
            <a:xfrm>
              <a:off x="395535" y="3736046"/>
              <a:ext cx="57262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②四班比一班少得了      面小红旗；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6936EFC8-6A81-4A65-BDFC-D369613CB97A}"/>
                </a:ext>
              </a:extLst>
            </p:cNvPr>
            <p:cNvSpPr/>
            <p:nvPr/>
          </p:nvSpPr>
          <p:spPr>
            <a:xfrm>
              <a:off x="3679511" y="3716882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E4532EC5-3667-40CF-991F-7F603FD2658D}"/>
              </a:ext>
            </a:extLst>
          </p:cNvPr>
          <p:cNvSpPr txBox="1"/>
          <p:nvPr/>
        </p:nvSpPr>
        <p:spPr>
          <a:xfrm>
            <a:off x="3403626" y="3083007"/>
            <a:ext cx="592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846FBB5-6387-4F7B-BA94-E76C180D41D7}"/>
              </a:ext>
            </a:extLst>
          </p:cNvPr>
          <p:cNvSpPr txBox="1"/>
          <p:nvPr/>
        </p:nvSpPr>
        <p:spPr>
          <a:xfrm>
            <a:off x="3726717" y="3681331"/>
            <a:ext cx="5384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80BD97BB-1C17-42F5-B52B-45113F9A45CB}"/>
              </a:ext>
            </a:extLst>
          </p:cNvPr>
          <p:cNvSpPr/>
          <p:nvPr/>
        </p:nvSpPr>
        <p:spPr>
          <a:xfrm>
            <a:off x="2267744" y="1059582"/>
            <a:ext cx="648072" cy="6480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2BC5C820-4567-404E-A3EB-97493D4BF18F}"/>
              </a:ext>
            </a:extLst>
          </p:cNvPr>
          <p:cNvSpPr/>
          <p:nvPr/>
        </p:nvSpPr>
        <p:spPr>
          <a:xfrm>
            <a:off x="3528888" y="1675673"/>
            <a:ext cx="576064" cy="6480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9880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5" grpId="0"/>
      <p:bldP spid="16" grpId="0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0E60798-9874-4E3F-93D3-2EA0874C50FB}"/>
              </a:ext>
            </a:extLst>
          </p:cNvPr>
          <p:cNvGrpSpPr/>
          <p:nvPr/>
        </p:nvGrpSpPr>
        <p:grpSpPr>
          <a:xfrm>
            <a:off x="293375" y="367625"/>
            <a:ext cx="3098352" cy="593882"/>
            <a:chOff x="593419" y="483518"/>
            <a:chExt cx="3098352" cy="593882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832B1000-7FFF-49E4-B0BA-31E3D186C5BA}"/>
                </a:ext>
              </a:extLst>
            </p:cNvPr>
            <p:cNvSpPr/>
            <p:nvPr/>
          </p:nvSpPr>
          <p:spPr>
            <a:xfrm>
              <a:off x="928631" y="483518"/>
              <a:ext cx="2763140" cy="593882"/>
            </a:xfrm>
            <a:custGeom>
              <a:avLst/>
              <a:gdLst>
                <a:gd name="connsiteX0" fmla="*/ 51801 w 2763140"/>
                <a:gd name="connsiteY0" fmla="*/ 0 h 593882"/>
                <a:gd name="connsiteX1" fmla="*/ 2664158 w 2763140"/>
                <a:gd name="connsiteY1" fmla="*/ 0 h 593882"/>
                <a:gd name="connsiteX2" fmla="*/ 2763140 w 2763140"/>
                <a:gd name="connsiteY2" fmla="*/ 98982 h 593882"/>
                <a:gd name="connsiteX3" fmla="*/ 2763140 w 2763140"/>
                <a:gd name="connsiteY3" fmla="*/ 494900 h 593882"/>
                <a:gd name="connsiteX4" fmla="*/ 2664158 w 2763140"/>
                <a:gd name="connsiteY4" fmla="*/ 593882 h 593882"/>
                <a:gd name="connsiteX5" fmla="*/ 51801 w 2763140"/>
                <a:gd name="connsiteY5" fmla="*/ 593882 h 593882"/>
                <a:gd name="connsiteX6" fmla="*/ 13273 w 2763140"/>
                <a:gd name="connsiteY6" fmla="*/ 586103 h 593882"/>
                <a:gd name="connsiteX7" fmla="*/ 0 w 2763140"/>
                <a:gd name="connsiteY7" fmla="*/ 577155 h 593882"/>
                <a:gd name="connsiteX8" fmla="*/ 21573 w 2763140"/>
                <a:gd name="connsiteY8" fmla="*/ 574980 h 593882"/>
                <a:gd name="connsiteX9" fmla="*/ 258670 w 2763140"/>
                <a:gd name="connsiteY9" fmla="*/ 284072 h 593882"/>
                <a:gd name="connsiteX10" fmla="*/ 77312 w 2763140"/>
                <a:gd name="connsiteY10" fmla="*/ 10466 h 593882"/>
                <a:gd name="connsiteX11" fmla="*/ 46829 w 2763140"/>
                <a:gd name="connsiteY11" fmla="*/ 1004 h 59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3140" h="593882">
                  <a:moveTo>
                    <a:pt x="51801" y="0"/>
                  </a:moveTo>
                  <a:lnTo>
                    <a:pt x="2664158" y="0"/>
                  </a:lnTo>
                  <a:cubicBezTo>
                    <a:pt x="2718824" y="0"/>
                    <a:pt x="2763140" y="44316"/>
                    <a:pt x="2763140" y="98982"/>
                  </a:cubicBezTo>
                  <a:lnTo>
                    <a:pt x="2763140" y="494900"/>
                  </a:lnTo>
                  <a:cubicBezTo>
                    <a:pt x="2763140" y="549566"/>
                    <a:pt x="2718824" y="593882"/>
                    <a:pt x="2664158" y="593882"/>
                  </a:cubicBezTo>
                  <a:lnTo>
                    <a:pt x="51801" y="593882"/>
                  </a:lnTo>
                  <a:cubicBezTo>
                    <a:pt x="38135" y="593882"/>
                    <a:pt x="25115" y="591112"/>
                    <a:pt x="13273" y="586103"/>
                  </a:cubicBezTo>
                  <a:lnTo>
                    <a:pt x="0" y="577155"/>
                  </a:lnTo>
                  <a:lnTo>
                    <a:pt x="21573" y="574980"/>
                  </a:lnTo>
                  <a:cubicBezTo>
                    <a:pt x="156884" y="547292"/>
                    <a:pt x="258670" y="427569"/>
                    <a:pt x="258670" y="284072"/>
                  </a:cubicBezTo>
                  <a:cubicBezTo>
                    <a:pt x="258670" y="161075"/>
                    <a:pt x="183889" y="55544"/>
                    <a:pt x="77312" y="10466"/>
                  </a:cubicBezTo>
                  <a:lnTo>
                    <a:pt x="46829" y="1004"/>
                  </a:lnTo>
                  <a:close/>
                </a:path>
              </a:pathLst>
            </a:custGeom>
            <a:solidFill>
              <a:srgbClr val="FFC0B9"/>
            </a:solidFill>
            <a:ln w="28575">
              <a:solidFill>
                <a:srgbClr val="C354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分析解答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13F043B4-703B-4D24-A3DE-615D7F1574A6}"/>
                </a:ext>
              </a:extLst>
            </p:cNvPr>
            <p:cNvSpPr/>
            <p:nvPr/>
          </p:nvSpPr>
          <p:spPr>
            <a:xfrm>
              <a:off x="593419" y="483518"/>
              <a:ext cx="593882" cy="593882"/>
            </a:xfrm>
            <a:prstGeom prst="ellipse">
              <a:avLst/>
            </a:prstGeom>
            <a:solidFill>
              <a:srgbClr val="FF8984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7E50DF69-AE79-4C59-9FA4-B179C93CA42F}"/>
              </a:ext>
            </a:extLst>
          </p:cNvPr>
          <p:cNvSpPr txBox="1"/>
          <p:nvPr/>
        </p:nvSpPr>
        <p:spPr>
          <a:xfrm>
            <a:off x="323528" y="987574"/>
            <a:ext cx="8496944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(2)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面小红旗，四班的小红旗比一班少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面。四班得了多少面小红旗？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E345947-DA05-42AA-AB86-C060D3026BA0}"/>
              </a:ext>
            </a:extLst>
          </p:cNvPr>
          <p:cNvSpPr txBox="1"/>
          <p:nvPr/>
        </p:nvSpPr>
        <p:spPr>
          <a:xfrm>
            <a:off x="683568" y="2741950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23EB384-3D86-4569-9BDD-41ED88096B6D}"/>
              </a:ext>
            </a:extLst>
          </p:cNvPr>
          <p:cNvSpPr txBox="1"/>
          <p:nvPr/>
        </p:nvSpPr>
        <p:spPr>
          <a:xfrm>
            <a:off x="683568" y="3507854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四班：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58EE9533-3A66-4184-B112-EC3C551A9254}"/>
              </a:ext>
            </a:extLst>
          </p:cNvPr>
          <p:cNvGrpSpPr/>
          <p:nvPr/>
        </p:nvGrpSpPr>
        <p:grpSpPr>
          <a:xfrm>
            <a:off x="395535" y="2139941"/>
            <a:ext cx="1296145" cy="536254"/>
            <a:chOff x="395535" y="2139941"/>
            <a:chExt cx="1296145" cy="536254"/>
          </a:xfrm>
        </p:grpSpPr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97AC7F9-3644-4581-8D2A-F07B003060B7}"/>
                </a:ext>
              </a:extLst>
            </p:cNvPr>
            <p:cNvSpPr/>
            <p:nvPr/>
          </p:nvSpPr>
          <p:spPr>
            <a:xfrm>
              <a:off x="395535" y="2139941"/>
              <a:ext cx="1296145" cy="52322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AE84A3E9-1F78-4AA1-944E-608C0A3161BB}"/>
                </a:ext>
              </a:extLst>
            </p:cNvPr>
            <p:cNvSpPr txBox="1"/>
            <p:nvPr/>
          </p:nvSpPr>
          <p:spPr>
            <a:xfrm>
              <a:off x="395535" y="2152975"/>
              <a:ext cx="12961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画一画</a:t>
              </a:r>
            </a:p>
          </p:txBody>
        </p:sp>
      </p:grpSp>
      <p:sp>
        <p:nvSpPr>
          <p:cNvPr id="11" name="椭圆 10">
            <a:extLst>
              <a:ext uri="{FF2B5EF4-FFF2-40B4-BE49-F238E27FC236}">
                <a16:creationId xmlns:a16="http://schemas.microsoft.com/office/drawing/2014/main" id="{A8B33CDB-2029-469A-8E37-970C1699687E}"/>
              </a:ext>
            </a:extLst>
          </p:cNvPr>
          <p:cNvSpPr/>
          <p:nvPr/>
        </p:nvSpPr>
        <p:spPr>
          <a:xfrm>
            <a:off x="2334452" y="997997"/>
            <a:ext cx="576064" cy="648072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B9B08A31-07FC-4930-9970-8B62C8C8571F}"/>
              </a:ext>
            </a:extLst>
          </p:cNvPr>
          <p:cNvSpPr/>
          <p:nvPr/>
        </p:nvSpPr>
        <p:spPr>
          <a:xfrm>
            <a:off x="8213029" y="997997"/>
            <a:ext cx="373912" cy="648072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322C2490-BB23-41DF-A59D-CD14D4C6144B}"/>
              </a:ext>
            </a:extLst>
          </p:cNvPr>
          <p:cNvSpPr/>
          <p:nvPr/>
        </p:nvSpPr>
        <p:spPr>
          <a:xfrm>
            <a:off x="1763688" y="2762988"/>
            <a:ext cx="6264696" cy="5232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16E19F50-3FCB-413F-ADA5-45BDD0D134D0}"/>
              </a:ext>
            </a:extLst>
          </p:cNvPr>
          <p:cNvSpPr/>
          <p:nvPr/>
        </p:nvSpPr>
        <p:spPr>
          <a:xfrm>
            <a:off x="1754235" y="3507854"/>
            <a:ext cx="4041901" cy="5232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AEEE7EFE-279F-410C-8119-0F9CB60EF185}"/>
              </a:ext>
            </a:extLst>
          </p:cNvPr>
          <p:cNvSpPr/>
          <p:nvPr/>
        </p:nvSpPr>
        <p:spPr>
          <a:xfrm>
            <a:off x="5796136" y="3507854"/>
            <a:ext cx="2232248" cy="523220"/>
          </a:xfrm>
          <a:prstGeom prst="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68" name="直接连接符 67">
            <a:extLst>
              <a:ext uri="{FF2B5EF4-FFF2-40B4-BE49-F238E27FC236}">
                <a16:creationId xmlns:a16="http://schemas.microsoft.com/office/drawing/2014/main" id="{D975DF0D-EED4-468A-B8F3-42DB1532E228}"/>
              </a:ext>
            </a:extLst>
          </p:cNvPr>
          <p:cNvCxnSpPr>
            <a:cxnSpLocks/>
          </p:cNvCxnSpPr>
          <p:nvPr/>
        </p:nvCxnSpPr>
        <p:spPr>
          <a:xfrm>
            <a:off x="5796136" y="2741950"/>
            <a:ext cx="0" cy="1306454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69">
            <a:extLst>
              <a:ext uri="{FF2B5EF4-FFF2-40B4-BE49-F238E27FC236}">
                <a16:creationId xmlns:a16="http://schemas.microsoft.com/office/drawing/2014/main" id="{253CE25C-FA3A-4114-8214-39A5446C3F4F}"/>
              </a:ext>
            </a:extLst>
          </p:cNvPr>
          <p:cNvSpPr txBox="1"/>
          <p:nvPr/>
        </p:nvSpPr>
        <p:spPr>
          <a:xfrm>
            <a:off x="3226728" y="3505307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？面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3F517DDC-C102-4E3D-9CBA-67AE734ECE38}"/>
              </a:ext>
            </a:extLst>
          </p:cNvPr>
          <p:cNvSpPr txBox="1"/>
          <p:nvPr/>
        </p:nvSpPr>
        <p:spPr>
          <a:xfrm>
            <a:off x="6144735" y="3505307"/>
            <a:ext cx="1379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少 </a:t>
            </a:r>
            <a:r>
              <a:rPr lang="en-US" altLang="zh-CN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</p:spTree>
    <p:extLst>
      <p:ext uri="{BB962C8B-B14F-4D97-AF65-F5344CB8AC3E}">
        <p14:creationId xmlns:p14="http://schemas.microsoft.com/office/powerpoint/2010/main" val="507034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 animBg="1"/>
      <p:bldP spid="12" grpId="0" animBg="1"/>
      <p:bldP spid="62" grpId="0" animBg="1"/>
      <p:bldP spid="63" grpId="0" animBg="1"/>
      <p:bldP spid="66" grpId="0" animBg="1"/>
      <p:bldP spid="70" grpId="0"/>
      <p:bldP spid="7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958826E-1881-4A0B-8B35-CC9E2952662F}"/>
              </a:ext>
            </a:extLst>
          </p:cNvPr>
          <p:cNvGrpSpPr/>
          <p:nvPr/>
        </p:nvGrpSpPr>
        <p:grpSpPr>
          <a:xfrm>
            <a:off x="395536" y="1491630"/>
            <a:ext cx="1771754" cy="536254"/>
            <a:chOff x="395535" y="2139941"/>
            <a:chExt cx="1296145" cy="536254"/>
          </a:xfrm>
        </p:grpSpPr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04E26693-B780-4934-AAF2-C0A95E773127}"/>
                </a:ext>
              </a:extLst>
            </p:cNvPr>
            <p:cNvSpPr/>
            <p:nvPr/>
          </p:nvSpPr>
          <p:spPr>
            <a:xfrm>
              <a:off x="395535" y="2139941"/>
              <a:ext cx="1296145" cy="52322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A4EDDA87-2D0B-4455-A903-D44DFD439201}"/>
                </a:ext>
              </a:extLst>
            </p:cNvPr>
            <p:cNvSpPr txBox="1"/>
            <p:nvPr/>
          </p:nvSpPr>
          <p:spPr>
            <a:xfrm>
              <a:off x="395535" y="2152975"/>
              <a:ext cx="12961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列式解答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CAAA0FDA-F83A-4670-A28F-2451D068C87B}"/>
              </a:ext>
            </a:extLst>
          </p:cNvPr>
          <p:cNvSpPr txBox="1"/>
          <p:nvPr/>
        </p:nvSpPr>
        <p:spPr>
          <a:xfrm>
            <a:off x="323528" y="188611"/>
            <a:ext cx="8064896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(2)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面小红旗，四班的小红旗比一班少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面。四班得了多少面小红旗？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5FFFE27-E9CF-4907-967E-8AC9C96FD040}"/>
              </a:ext>
            </a:extLst>
          </p:cNvPr>
          <p:cNvSpPr txBox="1"/>
          <p:nvPr/>
        </p:nvSpPr>
        <p:spPr>
          <a:xfrm>
            <a:off x="683568" y="2186668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94B5662-87E5-4571-9611-400E17FE452C}"/>
              </a:ext>
            </a:extLst>
          </p:cNvPr>
          <p:cNvSpPr txBox="1"/>
          <p:nvPr/>
        </p:nvSpPr>
        <p:spPr>
          <a:xfrm>
            <a:off x="683568" y="2952572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四班：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157771B-0245-4881-B24D-7CDD22625127}"/>
              </a:ext>
            </a:extLst>
          </p:cNvPr>
          <p:cNvSpPr/>
          <p:nvPr/>
        </p:nvSpPr>
        <p:spPr>
          <a:xfrm>
            <a:off x="1763688" y="2207706"/>
            <a:ext cx="6264696" cy="5232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9FA386A-9E10-48A6-9E74-7E2B1A880B6B}"/>
              </a:ext>
            </a:extLst>
          </p:cNvPr>
          <p:cNvSpPr/>
          <p:nvPr/>
        </p:nvSpPr>
        <p:spPr>
          <a:xfrm>
            <a:off x="1754235" y="2952572"/>
            <a:ext cx="4041901" cy="5232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6AB9F02-04A8-4585-A43A-04CA0BCE17AA}"/>
              </a:ext>
            </a:extLst>
          </p:cNvPr>
          <p:cNvSpPr/>
          <p:nvPr/>
        </p:nvSpPr>
        <p:spPr>
          <a:xfrm>
            <a:off x="5796136" y="2952572"/>
            <a:ext cx="2232248" cy="523220"/>
          </a:xfrm>
          <a:prstGeom prst="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4868B426-1C91-4675-966D-A5F5251401E8}"/>
              </a:ext>
            </a:extLst>
          </p:cNvPr>
          <p:cNvCxnSpPr>
            <a:cxnSpLocks/>
          </p:cNvCxnSpPr>
          <p:nvPr/>
        </p:nvCxnSpPr>
        <p:spPr>
          <a:xfrm>
            <a:off x="5796136" y="2186668"/>
            <a:ext cx="0" cy="1306454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F0A85773-1C8F-464D-8B6A-5AFD351974AC}"/>
              </a:ext>
            </a:extLst>
          </p:cNvPr>
          <p:cNvSpPr txBox="1"/>
          <p:nvPr/>
        </p:nvSpPr>
        <p:spPr>
          <a:xfrm>
            <a:off x="3226728" y="2950025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？面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890F274-5D98-494F-A2FA-4D97B8BA320D}"/>
              </a:ext>
            </a:extLst>
          </p:cNvPr>
          <p:cNvSpPr txBox="1"/>
          <p:nvPr/>
        </p:nvSpPr>
        <p:spPr>
          <a:xfrm>
            <a:off x="6144735" y="2950025"/>
            <a:ext cx="1379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少 </a:t>
            </a:r>
            <a:r>
              <a:rPr lang="en-US" altLang="zh-CN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8F2FEB1-FB20-4136-B0AA-02D7C4E9F668}"/>
              </a:ext>
            </a:extLst>
          </p:cNvPr>
          <p:cNvSpPr txBox="1"/>
          <p:nvPr/>
        </p:nvSpPr>
        <p:spPr>
          <a:xfrm>
            <a:off x="3077484" y="3795886"/>
            <a:ext cx="2718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12 - 4 =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 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2456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4808268-95A6-4F73-8283-C28181CC8F8C}"/>
              </a:ext>
            </a:extLst>
          </p:cNvPr>
          <p:cNvSpPr txBox="1"/>
          <p:nvPr/>
        </p:nvSpPr>
        <p:spPr>
          <a:xfrm>
            <a:off x="682410" y="555526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87F2C74-2976-44DD-824D-7335FF79B0B5}"/>
              </a:ext>
            </a:extLst>
          </p:cNvPr>
          <p:cNvSpPr txBox="1"/>
          <p:nvPr/>
        </p:nvSpPr>
        <p:spPr>
          <a:xfrm>
            <a:off x="682410" y="1321430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四班：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54FCA36-23DD-401C-8A57-AA3DE71A8C1A}"/>
              </a:ext>
            </a:extLst>
          </p:cNvPr>
          <p:cNvSpPr/>
          <p:nvPr/>
        </p:nvSpPr>
        <p:spPr>
          <a:xfrm>
            <a:off x="1762530" y="576564"/>
            <a:ext cx="6264696" cy="5232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8A94091-1CAF-4856-9F84-2EB9E4BA8CE5}"/>
              </a:ext>
            </a:extLst>
          </p:cNvPr>
          <p:cNvSpPr/>
          <p:nvPr/>
        </p:nvSpPr>
        <p:spPr>
          <a:xfrm>
            <a:off x="1753077" y="1321430"/>
            <a:ext cx="4041901" cy="5232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32A0FEB-F156-44CE-A406-8204503FF39F}"/>
              </a:ext>
            </a:extLst>
          </p:cNvPr>
          <p:cNvSpPr/>
          <p:nvPr/>
        </p:nvSpPr>
        <p:spPr>
          <a:xfrm>
            <a:off x="5794978" y="1321430"/>
            <a:ext cx="2232248" cy="523220"/>
          </a:xfrm>
          <a:prstGeom prst="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A4842DC6-2BAF-4139-AEFF-03BB5481990F}"/>
              </a:ext>
            </a:extLst>
          </p:cNvPr>
          <p:cNvCxnSpPr>
            <a:cxnSpLocks/>
          </p:cNvCxnSpPr>
          <p:nvPr/>
        </p:nvCxnSpPr>
        <p:spPr>
          <a:xfrm>
            <a:off x="5794978" y="555526"/>
            <a:ext cx="0" cy="1306454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EA385CB8-62C3-402D-8CD5-BF6570A0D637}"/>
              </a:ext>
            </a:extLst>
          </p:cNvPr>
          <p:cNvSpPr txBox="1"/>
          <p:nvPr/>
        </p:nvSpPr>
        <p:spPr>
          <a:xfrm>
            <a:off x="3225570" y="1318883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？面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21183B6-8359-498E-A967-73AF4C9EE3ED}"/>
              </a:ext>
            </a:extLst>
          </p:cNvPr>
          <p:cNvSpPr txBox="1"/>
          <p:nvPr/>
        </p:nvSpPr>
        <p:spPr>
          <a:xfrm>
            <a:off x="6143577" y="1318883"/>
            <a:ext cx="1379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少 </a:t>
            </a:r>
            <a:r>
              <a:rPr lang="en-US" altLang="zh-CN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662C26E-216B-4B5C-9455-9D4716424676}"/>
              </a:ext>
            </a:extLst>
          </p:cNvPr>
          <p:cNvSpPr txBox="1"/>
          <p:nvPr/>
        </p:nvSpPr>
        <p:spPr>
          <a:xfrm>
            <a:off x="3068128" y="2423199"/>
            <a:ext cx="2718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12 - 4 =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 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666E480E-C19D-4307-9DCF-B257117E235F}"/>
              </a:ext>
            </a:extLst>
          </p:cNvPr>
          <p:cNvGrpSpPr/>
          <p:nvPr/>
        </p:nvGrpSpPr>
        <p:grpSpPr>
          <a:xfrm>
            <a:off x="5929542" y="1918523"/>
            <a:ext cx="2761721" cy="1306454"/>
            <a:chOff x="5816832" y="2288395"/>
            <a:chExt cx="3309175" cy="1360629"/>
          </a:xfrm>
        </p:grpSpPr>
        <p:sp>
          <p:nvSpPr>
            <p:cNvPr id="12" name="思想气泡: 云 11">
              <a:extLst>
                <a:ext uri="{FF2B5EF4-FFF2-40B4-BE49-F238E27FC236}">
                  <a16:creationId xmlns:a16="http://schemas.microsoft.com/office/drawing/2014/main" id="{14F5E077-7985-4CD4-8EA5-53A7DBA063AC}"/>
                </a:ext>
              </a:extLst>
            </p:cNvPr>
            <p:cNvSpPr/>
            <p:nvPr/>
          </p:nvSpPr>
          <p:spPr>
            <a:xfrm>
              <a:off x="5816832" y="2288395"/>
              <a:ext cx="3309175" cy="1360629"/>
            </a:xfrm>
            <a:prstGeom prst="cloudCallout">
              <a:avLst>
                <a:gd name="adj1" fmla="val -56276"/>
                <a:gd name="adj2" fmla="val 25358"/>
              </a:avLst>
            </a:prstGeom>
            <a:solidFill>
              <a:schemeClr val="accent5">
                <a:alpha val="30000"/>
              </a:schemeClr>
            </a:solidFill>
            <a:ln w="6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0EFDCE80-0E1F-41C1-9F42-708128E74771}"/>
                </a:ext>
              </a:extLst>
            </p:cNvPr>
            <p:cNvSpPr txBox="1"/>
            <p:nvPr/>
          </p:nvSpPr>
          <p:spPr>
            <a:xfrm>
              <a:off x="5916471" y="2717417"/>
              <a:ext cx="310989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为什么用减法呢？</a:t>
              </a:r>
            </a:p>
          </p:txBody>
        </p:sp>
      </p:grp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59970907-61DD-44F5-B2E1-20473B47FF65}"/>
              </a:ext>
            </a:extLst>
          </p:cNvPr>
          <p:cNvSpPr/>
          <p:nvPr/>
        </p:nvSpPr>
        <p:spPr>
          <a:xfrm>
            <a:off x="305150" y="3524114"/>
            <a:ext cx="8487097" cy="1406483"/>
          </a:xfrm>
          <a:prstGeom prst="roundRect">
            <a:avLst>
              <a:gd name="adj" fmla="val 11024"/>
            </a:avLst>
          </a:prstGeom>
          <a:solidFill>
            <a:srgbClr val="F0F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CA80440-6A23-4243-94F7-676E4533FE62}"/>
              </a:ext>
            </a:extLst>
          </p:cNvPr>
          <p:cNvSpPr txBox="1"/>
          <p:nvPr/>
        </p:nvSpPr>
        <p:spPr>
          <a:xfrm>
            <a:off x="305150" y="3657267"/>
            <a:ext cx="798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12: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283801A-D5B8-49A1-9A58-3C2198E890D7}"/>
              </a:ext>
            </a:extLst>
          </p:cNvPr>
          <p:cNvSpPr txBox="1"/>
          <p:nvPr/>
        </p:nvSpPr>
        <p:spPr>
          <a:xfrm>
            <a:off x="935596" y="3681701"/>
            <a:ext cx="3114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一班红旗的面数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63F9675-2F97-45F7-B635-15F501C056E1}"/>
              </a:ext>
            </a:extLst>
          </p:cNvPr>
          <p:cNvSpPr txBox="1"/>
          <p:nvPr/>
        </p:nvSpPr>
        <p:spPr>
          <a:xfrm>
            <a:off x="4132310" y="3657266"/>
            <a:ext cx="646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4: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F2FAFD4-0BFE-4994-A9CC-4374A05FA52D}"/>
              </a:ext>
            </a:extLst>
          </p:cNvPr>
          <p:cNvSpPr txBox="1"/>
          <p:nvPr/>
        </p:nvSpPr>
        <p:spPr>
          <a:xfrm>
            <a:off x="4654156" y="3657266"/>
            <a:ext cx="4464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四班比一班少得的面数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BC370E4-033C-484D-9C26-4007DDE2566B}"/>
              </a:ext>
            </a:extLst>
          </p:cNvPr>
          <p:cNvSpPr txBox="1"/>
          <p:nvPr/>
        </p:nvSpPr>
        <p:spPr>
          <a:xfrm>
            <a:off x="351753" y="4350699"/>
            <a:ext cx="798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8: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B7A5182-2C59-4AF5-99BC-C55619A4F812}"/>
              </a:ext>
            </a:extLst>
          </p:cNvPr>
          <p:cNvSpPr txBox="1"/>
          <p:nvPr/>
        </p:nvSpPr>
        <p:spPr>
          <a:xfrm>
            <a:off x="1046614" y="4350699"/>
            <a:ext cx="45346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四班得到的红旗的面数</a:t>
            </a:r>
          </a:p>
        </p:txBody>
      </p:sp>
    </p:spTree>
    <p:extLst>
      <p:ext uri="{BB962C8B-B14F-4D97-AF65-F5344CB8AC3E}">
        <p14:creationId xmlns:p14="http://schemas.microsoft.com/office/powerpoint/2010/main" val="1458745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CC9E0B1-80BA-4E07-86B7-1CE6472CE01B}"/>
              </a:ext>
            </a:extLst>
          </p:cNvPr>
          <p:cNvGrpSpPr/>
          <p:nvPr/>
        </p:nvGrpSpPr>
        <p:grpSpPr>
          <a:xfrm>
            <a:off x="293375" y="367625"/>
            <a:ext cx="3098352" cy="593882"/>
            <a:chOff x="593419" y="483518"/>
            <a:chExt cx="3098352" cy="593882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F1EB29FD-57E2-46D2-97F5-316B8559A21A}"/>
                </a:ext>
              </a:extLst>
            </p:cNvPr>
            <p:cNvSpPr/>
            <p:nvPr/>
          </p:nvSpPr>
          <p:spPr>
            <a:xfrm>
              <a:off x="928631" y="483518"/>
              <a:ext cx="2763140" cy="593882"/>
            </a:xfrm>
            <a:custGeom>
              <a:avLst/>
              <a:gdLst>
                <a:gd name="connsiteX0" fmla="*/ 51801 w 2763140"/>
                <a:gd name="connsiteY0" fmla="*/ 0 h 593882"/>
                <a:gd name="connsiteX1" fmla="*/ 2664158 w 2763140"/>
                <a:gd name="connsiteY1" fmla="*/ 0 h 593882"/>
                <a:gd name="connsiteX2" fmla="*/ 2763140 w 2763140"/>
                <a:gd name="connsiteY2" fmla="*/ 98982 h 593882"/>
                <a:gd name="connsiteX3" fmla="*/ 2763140 w 2763140"/>
                <a:gd name="connsiteY3" fmla="*/ 494900 h 593882"/>
                <a:gd name="connsiteX4" fmla="*/ 2664158 w 2763140"/>
                <a:gd name="connsiteY4" fmla="*/ 593882 h 593882"/>
                <a:gd name="connsiteX5" fmla="*/ 51801 w 2763140"/>
                <a:gd name="connsiteY5" fmla="*/ 593882 h 593882"/>
                <a:gd name="connsiteX6" fmla="*/ 13273 w 2763140"/>
                <a:gd name="connsiteY6" fmla="*/ 586103 h 593882"/>
                <a:gd name="connsiteX7" fmla="*/ 0 w 2763140"/>
                <a:gd name="connsiteY7" fmla="*/ 577155 h 593882"/>
                <a:gd name="connsiteX8" fmla="*/ 21573 w 2763140"/>
                <a:gd name="connsiteY8" fmla="*/ 574980 h 593882"/>
                <a:gd name="connsiteX9" fmla="*/ 258670 w 2763140"/>
                <a:gd name="connsiteY9" fmla="*/ 284072 h 593882"/>
                <a:gd name="connsiteX10" fmla="*/ 77312 w 2763140"/>
                <a:gd name="connsiteY10" fmla="*/ 10466 h 593882"/>
                <a:gd name="connsiteX11" fmla="*/ 46829 w 2763140"/>
                <a:gd name="connsiteY11" fmla="*/ 1004 h 59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3140" h="593882">
                  <a:moveTo>
                    <a:pt x="51801" y="0"/>
                  </a:moveTo>
                  <a:lnTo>
                    <a:pt x="2664158" y="0"/>
                  </a:lnTo>
                  <a:cubicBezTo>
                    <a:pt x="2718824" y="0"/>
                    <a:pt x="2763140" y="44316"/>
                    <a:pt x="2763140" y="98982"/>
                  </a:cubicBezTo>
                  <a:lnTo>
                    <a:pt x="2763140" y="494900"/>
                  </a:lnTo>
                  <a:cubicBezTo>
                    <a:pt x="2763140" y="549566"/>
                    <a:pt x="2718824" y="593882"/>
                    <a:pt x="2664158" y="593882"/>
                  </a:cubicBezTo>
                  <a:lnTo>
                    <a:pt x="51801" y="593882"/>
                  </a:lnTo>
                  <a:cubicBezTo>
                    <a:pt x="38135" y="593882"/>
                    <a:pt x="25115" y="591112"/>
                    <a:pt x="13273" y="586103"/>
                  </a:cubicBezTo>
                  <a:lnTo>
                    <a:pt x="0" y="577155"/>
                  </a:lnTo>
                  <a:lnTo>
                    <a:pt x="21573" y="574980"/>
                  </a:lnTo>
                  <a:cubicBezTo>
                    <a:pt x="156884" y="547292"/>
                    <a:pt x="258670" y="427569"/>
                    <a:pt x="258670" y="284072"/>
                  </a:cubicBezTo>
                  <a:cubicBezTo>
                    <a:pt x="258670" y="161075"/>
                    <a:pt x="183889" y="55544"/>
                    <a:pt x="77312" y="10466"/>
                  </a:cubicBezTo>
                  <a:lnTo>
                    <a:pt x="46829" y="1004"/>
                  </a:lnTo>
                  <a:close/>
                </a:path>
              </a:pathLst>
            </a:custGeom>
            <a:solidFill>
              <a:srgbClr val="FFC0B9"/>
            </a:solidFill>
            <a:ln w="28575">
              <a:solidFill>
                <a:srgbClr val="C354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回顾反思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5CF1EF2C-CD2C-4C03-91A2-A90C80F5BDC1}"/>
                </a:ext>
              </a:extLst>
            </p:cNvPr>
            <p:cNvSpPr/>
            <p:nvPr/>
          </p:nvSpPr>
          <p:spPr>
            <a:xfrm>
              <a:off x="593419" y="483518"/>
              <a:ext cx="593882" cy="593882"/>
            </a:xfrm>
            <a:prstGeom prst="ellipse">
              <a:avLst/>
            </a:prstGeom>
            <a:solidFill>
              <a:srgbClr val="FF8984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531E9DEF-3AFC-463C-9894-A233F9C0B95E}"/>
              </a:ext>
            </a:extLst>
          </p:cNvPr>
          <p:cNvSpPr txBox="1"/>
          <p:nvPr/>
        </p:nvSpPr>
        <p:spPr>
          <a:xfrm>
            <a:off x="323528" y="987574"/>
            <a:ext cx="8496944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(2)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一班得了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面小红旗，四班的小红旗比一班少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面。四班得了多少面小红旗？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59E7911-A6D6-4476-996D-7AC2333B4417}"/>
              </a:ext>
            </a:extLst>
          </p:cNvPr>
          <p:cNvSpPr txBox="1"/>
          <p:nvPr/>
        </p:nvSpPr>
        <p:spPr>
          <a:xfrm>
            <a:off x="467544" y="2166008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一班：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85AFAA8-678C-441E-AB1E-7BFC509C8FBB}"/>
              </a:ext>
            </a:extLst>
          </p:cNvPr>
          <p:cNvSpPr txBox="1"/>
          <p:nvPr/>
        </p:nvSpPr>
        <p:spPr>
          <a:xfrm>
            <a:off x="467544" y="2931912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四班：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AFF44BE-8BAF-4C61-AC5B-2CC64128A5CC}"/>
              </a:ext>
            </a:extLst>
          </p:cNvPr>
          <p:cNvSpPr/>
          <p:nvPr/>
        </p:nvSpPr>
        <p:spPr>
          <a:xfrm>
            <a:off x="1547664" y="2187046"/>
            <a:ext cx="6264696" cy="5232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08BDEB5-3086-42C3-AB5C-363D66685FCC}"/>
              </a:ext>
            </a:extLst>
          </p:cNvPr>
          <p:cNvSpPr/>
          <p:nvPr/>
        </p:nvSpPr>
        <p:spPr>
          <a:xfrm>
            <a:off x="1538211" y="2931912"/>
            <a:ext cx="4041901" cy="5232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DBEBC2B-6A38-4082-A7F6-FC24FFA6DB46}"/>
              </a:ext>
            </a:extLst>
          </p:cNvPr>
          <p:cNvSpPr/>
          <p:nvPr/>
        </p:nvSpPr>
        <p:spPr>
          <a:xfrm>
            <a:off x="5580112" y="2931912"/>
            <a:ext cx="2232248" cy="523220"/>
          </a:xfrm>
          <a:prstGeom prst="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C4EED4EE-ABBA-44E2-BFBB-D2C9D8696643}"/>
              </a:ext>
            </a:extLst>
          </p:cNvPr>
          <p:cNvCxnSpPr>
            <a:cxnSpLocks/>
          </p:cNvCxnSpPr>
          <p:nvPr/>
        </p:nvCxnSpPr>
        <p:spPr>
          <a:xfrm>
            <a:off x="5580112" y="2166008"/>
            <a:ext cx="0" cy="1306454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F4005289-046C-4C5B-A1AB-881AD3DD728C}"/>
              </a:ext>
            </a:extLst>
          </p:cNvPr>
          <p:cNvSpPr txBox="1"/>
          <p:nvPr/>
        </p:nvSpPr>
        <p:spPr>
          <a:xfrm>
            <a:off x="3010704" y="2929365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B5274E6-6C57-4108-90FE-58E767E6F8EC}"/>
              </a:ext>
            </a:extLst>
          </p:cNvPr>
          <p:cNvSpPr txBox="1"/>
          <p:nvPr/>
        </p:nvSpPr>
        <p:spPr>
          <a:xfrm>
            <a:off x="5928711" y="2929365"/>
            <a:ext cx="1379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少 </a:t>
            </a:r>
            <a:r>
              <a:rPr lang="en-US" altLang="zh-CN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463B033-91CB-49F1-9783-3B46C527D992}"/>
              </a:ext>
            </a:extLst>
          </p:cNvPr>
          <p:cNvSpPr txBox="1"/>
          <p:nvPr/>
        </p:nvSpPr>
        <p:spPr>
          <a:xfrm>
            <a:off x="839851" y="3571151"/>
            <a:ext cx="698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 </a:t>
            </a:r>
            <a:endParaRPr lang="zh-CN" altLang="en-US" sz="32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6C42246-6B47-4800-B06E-41355D9E39B9}"/>
              </a:ext>
            </a:extLst>
          </p:cNvPr>
          <p:cNvSpPr txBox="1"/>
          <p:nvPr/>
        </p:nvSpPr>
        <p:spPr>
          <a:xfrm>
            <a:off x="1727218" y="3583010"/>
            <a:ext cx="6039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A85E906-DD7F-40E7-8F31-DEBCD1B5BE72}"/>
              </a:ext>
            </a:extLst>
          </p:cNvPr>
          <p:cNvSpPr txBox="1"/>
          <p:nvPr/>
        </p:nvSpPr>
        <p:spPr>
          <a:xfrm>
            <a:off x="1443828" y="3559255"/>
            <a:ext cx="40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-</a:t>
            </a:r>
            <a:endParaRPr lang="zh-CN" altLang="en-US" sz="32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3189B27-3FAF-469F-B122-086ECF63085C}"/>
              </a:ext>
            </a:extLst>
          </p:cNvPr>
          <p:cNvSpPr txBox="1"/>
          <p:nvPr/>
        </p:nvSpPr>
        <p:spPr>
          <a:xfrm>
            <a:off x="2099084" y="3580463"/>
            <a:ext cx="17285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 4 (</a:t>
            </a:r>
            <a:r>
              <a:rPr lang="zh-CN" altLang="en-US" sz="32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面</a:t>
            </a:r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32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B11DDD57-3EA3-496D-AC39-8A303F45EBCA}"/>
              </a:ext>
            </a:extLst>
          </p:cNvPr>
          <p:cNvSpPr/>
          <p:nvPr/>
        </p:nvSpPr>
        <p:spPr>
          <a:xfrm>
            <a:off x="2411760" y="1023092"/>
            <a:ext cx="504056" cy="648072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F856C728-0EFC-4CE7-99EB-CC14D674CBDD}"/>
              </a:ext>
            </a:extLst>
          </p:cNvPr>
          <p:cNvSpPr/>
          <p:nvPr/>
        </p:nvSpPr>
        <p:spPr>
          <a:xfrm>
            <a:off x="2915816" y="2843477"/>
            <a:ext cx="504056" cy="648072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0AC27737-7B09-4FEC-97A0-05485C591445}"/>
              </a:ext>
            </a:extLst>
          </p:cNvPr>
          <p:cNvSpPr/>
          <p:nvPr/>
        </p:nvSpPr>
        <p:spPr>
          <a:xfrm>
            <a:off x="6300192" y="2887968"/>
            <a:ext cx="504056" cy="648072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A4B2309-D02F-4811-8EF1-4DD570EADDA3}"/>
              </a:ext>
            </a:extLst>
          </p:cNvPr>
          <p:cNvSpPr txBox="1"/>
          <p:nvPr/>
        </p:nvSpPr>
        <p:spPr>
          <a:xfrm>
            <a:off x="4427984" y="3543567"/>
            <a:ext cx="2988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 +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= 12 (</a:t>
            </a:r>
            <a:r>
              <a:rPr lang="zh-CN" altLang="en-US" sz="32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面</a:t>
            </a:r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 </a:t>
            </a:r>
            <a:endParaRPr lang="zh-CN" altLang="en-US" sz="32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C3775A0-9993-458D-A9C9-EDB43FD9A80D}"/>
              </a:ext>
            </a:extLst>
          </p:cNvPr>
          <p:cNvSpPr txBox="1"/>
          <p:nvPr/>
        </p:nvSpPr>
        <p:spPr>
          <a:xfrm>
            <a:off x="1238613" y="4290569"/>
            <a:ext cx="517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答：四班得了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面小红旗。</a:t>
            </a:r>
          </a:p>
        </p:txBody>
      </p:sp>
    </p:spTree>
    <p:extLst>
      <p:ext uri="{BB962C8B-B14F-4D97-AF65-F5344CB8AC3E}">
        <p14:creationId xmlns:p14="http://schemas.microsoft.com/office/powerpoint/2010/main" val="3409080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 animBg="1"/>
      <p:bldP spid="21" grpId="0" animBg="1"/>
      <p:bldP spid="22" grpId="0" animBg="1"/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id="{C0C863CD-6083-47DC-97E6-835A0F020B8A}"/>
              </a:ext>
            </a:extLst>
          </p:cNvPr>
          <p:cNvSpPr/>
          <p:nvPr/>
        </p:nvSpPr>
        <p:spPr>
          <a:xfrm>
            <a:off x="462644" y="486533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CA85E722-D873-48DD-AD87-82B6C306D8AF}"/>
              </a:ext>
            </a:extLst>
          </p:cNvPr>
          <p:cNvCxnSpPr/>
          <p:nvPr/>
        </p:nvCxnSpPr>
        <p:spPr>
          <a:xfrm flipV="1">
            <a:off x="993291" y="904644"/>
            <a:ext cx="1850517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51ABFD7A-E6DD-4CD7-A864-8E784B228071}"/>
              </a:ext>
            </a:extLst>
          </p:cNvPr>
          <p:cNvSpPr/>
          <p:nvPr/>
        </p:nvSpPr>
        <p:spPr>
          <a:xfrm>
            <a:off x="1075323" y="382809"/>
            <a:ext cx="1838531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归纳总结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5A7479F-3440-4E38-B861-12FB2CC8597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025" y="1426480"/>
            <a:ext cx="4476056" cy="148815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2385A3E-0D27-4CFF-A5B6-C59877761EC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1041" y="3447140"/>
            <a:ext cx="4719259" cy="100175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2E2A7A8-B6BA-4C9F-915E-08A4994D4437}"/>
              </a:ext>
            </a:extLst>
          </p:cNvPr>
          <p:cNvSpPr txBox="1"/>
          <p:nvPr/>
        </p:nvSpPr>
        <p:spPr>
          <a:xfrm>
            <a:off x="5436096" y="1426480"/>
            <a:ext cx="2718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 + 3 = 15 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F05442E-330E-423C-BE95-B189C7C72AB6}"/>
              </a:ext>
            </a:extLst>
          </p:cNvPr>
          <p:cNvSpPr txBox="1"/>
          <p:nvPr/>
        </p:nvSpPr>
        <p:spPr>
          <a:xfrm>
            <a:off x="5220072" y="1960531"/>
            <a:ext cx="34018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求比一个数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多几</a:t>
            </a:r>
            <a:r>
              <a:rPr lang="zh-CN" alt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的数，用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加法</a:t>
            </a:r>
            <a:r>
              <a:rPr lang="zh-CN" alt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计算。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D50B3C9-B426-493E-9B8E-740EB9EF19C5}"/>
              </a:ext>
            </a:extLst>
          </p:cNvPr>
          <p:cNvSpPr txBox="1"/>
          <p:nvPr/>
        </p:nvSpPr>
        <p:spPr>
          <a:xfrm>
            <a:off x="5436096" y="3185530"/>
            <a:ext cx="2718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12 - 4 = 8 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面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C08E8A1-1F0F-42E3-AA25-B2C7389BCC64}"/>
              </a:ext>
            </a:extLst>
          </p:cNvPr>
          <p:cNvSpPr txBox="1"/>
          <p:nvPr/>
        </p:nvSpPr>
        <p:spPr>
          <a:xfrm>
            <a:off x="5220072" y="3719581"/>
            <a:ext cx="34018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求比一个数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少几</a:t>
            </a:r>
            <a:r>
              <a:rPr lang="zh-CN" alt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的数，用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减法</a:t>
            </a:r>
            <a:r>
              <a:rPr lang="zh-CN" alt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计算。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0728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>
            <a:extLst>
              <a:ext uri="{FF2B5EF4-FFF2-40B4-BE49-F238E27FC236}">
                <a16:creationId xmlns:a16="http://schemas.microsoft.com/office/drawing/2014/main" id="{D37AEA7C-115C-48A9-BDBE-920D50DCF92D}"/>
              </a:ext>
            </a:extLst>
          </p:cNvPr>
          <p:cNvSpPr/>
          <p:nvPr/>
        </p:nvSpPr>
        <p:spPr>
          <a:xfrm>
            <a:off x="413081" y="373465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F67816F4-47F3-43F2-A591-049C7167A413}"/>
              </a:ext>
            </a:extLst>
          </p:cNvPr>
          <p:cNvCxnSpPr/>
          <p:nvPr/>
        </p:nvCxnSpPr>
        <p:spPr>
          <a:xfrm flipV="1">
            <a:off x="943728" y="791575"/>
            <a:ext cx="4224819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6410CF48-DAB3-47B0-9999-DD17ED315BC7}"/>
              </a:ext>
            </a:extLst>
          </p:cNvPr>
          <p:cNvSpPr/>
          <p:nvPr/>
        </p:nvSpPr>
        <p:spPr>
          <a:xfrm>
            <a:off x="44068" y="227621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三、巩固提高，应用提升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B0255DF-BF00-4E1A-B2C5-A0465EE4E6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192" y="2230955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P74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5EC643B-E203-4CD9-8036-92662558F2D6}"/>
              </a:ext>
            </a:extLst>
          </p:cNvPr>
          <p:cNvSpPr txBox="1"/>
          <p:nvPr/>
        </p:nvSpPr>
        <p:spPr>
          <a:xfrm>
            <a:off x="396792" y="862181"/>
            <a:ext cx="8496943" cy="1712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王叔叔的水果店进了很多水果，其中苹果有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45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箱，梨比苹果多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17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箱，橘子比苹果少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8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箱。梨有多少箱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橘子呢？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CDC7F1B-E5B6-46C1-A7C6-9D9B0806749D}"/>
              </a:ext>
            </a:extLst>
          </p:cNvPr>
          <p:cNvSpPr txBox="1"/>
          <p:nvPr/>
        </p:nvSpPr>
        <p:spPr>
          <a:xfrm>
            <a:off x="3023828" y="2624486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45 + 17 = 62 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箱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DFE6FC3-67E8-4BAB-AB5F-22BCA4C08657}"/>
              </a:ext>
            </a:extLst>
          </p:cNvPr>
          <p:cNvSpPr txBox="1"/>
          <p:nvPr/>
        </p:nvSpPr>
        <p:spPr>
          <a:xfrm>
            <a:off x="3042567" y="3147706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45 - 8 = 37 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箱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2AD399D-72B8-4D8B-BBE2-D32AF77C7433}"/>
              </a:ext>
            </a:extLst>
          </p:cNvPr>
          <p:cNvSpPr txBox="1"/>
          <p:nvPr/>
        </p:nvSpPr>
        <p:spPr>
          <a:xfrm>
            <a:off x="2195736" y="3849060"/>
            <a:ext cx="54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答：梨有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62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箱，橘子有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37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箱。</a:t>
            </a:r>
          </a:p>
        </p:txBody>
      </p:sp>
    </p:spTree>
    <p:extLst>
      <p:ext uri="{BB962C8B-B14F-4D97-AF65-F5344CB8AC3E}">
        <p14:creationId xmlns:p14="http://schemas.microsoft.com/office/powerpoint/2010/main" val="311405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168" y="1374061"/>
            <a:ext cx="6515664" cy="317308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67544" y="700074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9" name="直接连接符 8"/>
          <p:cNvCxnSpPr>
            <a:cxnSpLocks/>
          </p:cNvCxnSpPr>
          <p:nvPr/>
        </p:nvCxnSpPr>
        <p:spPr>
          <a:xfrm flipV="1">
            <a:off x="998191" y="1118187"/>
            <a:ext cx="4293889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928145" y="586485"/>
            <a:ext cx="4571897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四、课堂小结，畅谈收收获</a:t>
            </a: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2E361EE0-F04C-468C-B24A-52C8C4F24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3754" y="1779662"/>
            <a:ext cx="5756492" cy="145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  通过今天这一节课的学习，你们有哪些收获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?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CCC62634-0507-4A9F-96AD-DCE9364801DB}"/>
              </a:ext>
            </a:extLst>
          </p:cNvPr>
          <p:cNvSpPr/>
          <p:nvPr/>
        </p:nvSpPr>
        <p:spPr>
          <a:xfrm>
            <a:off x="539552" y="699542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C21CBDC2-FA07-403F-9E0D-EEA633CFCD5B}"/>
              </a:ext>
            </a:extLst>
          </p:cNvPr>
          <p:cNvCxnSpPr/>
          <p:nvPr/>
        </p:nvCxnSpPr>
        <p:spPr>
          <a:xfrm flipV="1">
            <a:off x="1070199" y="1117654"/>
            <a:ext cx="2493689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98EBE778-E84D-4DEE-AE1F-78785E095691}"/>
              </a:ext>
            </a:extLst>
          </p:cNvPr>
          <p:cNvSpPr/>
          <p:nvPr/>
        </p:nvSpPr>
        <p:spPr>
          <a:xfrm>
            <a:off x="1152231" y="595818"/>
            <a:ext cx="3096344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▶作业设计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5C0C843-D305-4F9D-97CE-EEB741EDBC0D}"/>
              </a:ext>
            </a:extLst>
          </p:cNvPr>
          <p:cNvSpPr txBox="1"/>
          <p:nvPr/>
        </p:nvSpPr>
        <p:spPr>
          <a:xfrm>
            <a:off x="1152231" y="1851670"/>
            <a:ext cx="7056784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“状元成才路”系列丛书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或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状元作业本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对应课时作业。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C395B"/>
      </a:accent1>
      <a:accent2>
        <a:srgbClr val="FB7545"/>
      </a:accent2>
      <a:accent3>
        <a:srgbClr val="E9C944"/>
      </a:accent3>
      <a:accent4>
        <a:srgbClr val="90D049"/>
      </a:accent4>
      <a:accent5>
        <a:srgbClr val="18B96E"/>
      </a:accent5>
      <a:accent6>
        <a:srgbClr val="19C0B4"/>
      </a:accent6>
      <a:hlink>
        <a:srgbClr val="FC395B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C395B"/>
      </a:accent1>
      <a:accent2>
        <a:srgbClr val="FB7545"/>
      </a:accent2>
      <a:accent3>
        <a:srgbClr val="E9C944"/>
      </a:accent3>
      <a:accent4>
        <a:srgbClr val="90D049"/>
      </a:accent4>
      <a:accent5>
        <a:srgbClr val="18B96E"/>
      </a:accent5>
      <a:accent6>
        <a:srgbClr val="19C0B4"/>
      </a:accent6>
      <a:hlink>
        <a:srgbClr val="FC395B"/>
      </a:hlink>
      <a:folHlink>
        <a:srgbClr val="BFBFBF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9050">
          <a:prstDash val="sys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C395B"/>
      </a:accent1>
      <a:accent2>
        <a:srgbClr val="FB7545"/>
      </a:accent2>
      <a:accent3>
        <a:srgbClr val="E9C944"/>
      </a:accent3>
      <a:accent4>
        <a:srgbClr val="90D049"/>
      </a:accent4>
      <a:accent5>
        <a:srgbClr val="18B96E"/>
      </a:accent5>
      <a:accent6>
        <a:srgbClr val="19C0B4"/>
      </a:accent6>
      <a:hlink>
        <a:srgbClr val="FC395B"/>
      </a:hlink>
      <a:folHlink>
        <a:srgbClr val="BFBFB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751</TotalTime>
  <Words>982</Words>
  <Application>Microsoft Office PowerPoint</Application>
  <PresentationFormat>全屏显示(16:9)</PresentationFormat>
  <Paragraphs>140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21</vt:i4>
      </vt:variant>
    </vt:vector>
  </HeadingPairs>
  <TitlesOfParts>
    <vt:vector size="33" baseType="lpstr">
      <vt:lpstr>等线</vt:lpstr>
      <vt:lpstr>黑体</vt:lpstr>
      <vt:lpstr>楷体</vt:lpstr>
      <vt:lpstr>楷体_GB2312</vt:lpstr>
      <vt:lpstr>宋体</vt:lpstr>
      <vt:lpstr>Arial</vt:lpstr>
      <vt:lpstr>Calibri</vt:lpstr>
      <vt:lpstr>Times New Roman</vt:lpstr>
      <vt:lpstr>1_自定义设计方案</vt:lpstr>
      <vt:lpstr>1_Office 主题​​</vt:lpstr>
      <vt:lpstr>自定义设计方案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</cp:lastModifiedBy>
  <cp:revision>292</cp:revision>
  <dcterms:created xsi:type="dcterms:W3CDTF">2015-08-27T07:30:00Z</dcterms:created>
  <dcterms:modified xsi:type="dcterms:W3CDTF">2025-01-04T08:19:50Z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E86FF01E7A7C43748999E9F58395AB8F</vt:lpwstr>
  </property>
</Properties>
</file>