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  <p:sldMasterId id="2147483667" r:id="rId4"/>
  </p:sldMasterIdLst>
  <p:notesMasterIdLst>
    <p:notesMasterId r:id="rId18"/>
  </p:notesMasterIdLst>
  <p:sldIdLst>
    <p:sldId id="263" r:id="rId5"/>
    <p:sldId id="373" r:id="rId6"/>
    <p:sldId id="365" r:id="rId7"/>
    <p:sldId id="366" r:id="rId8"/>
    <p:sldId id="387" r:id="rId9"/>
    <p:sldId id="388" r:id="rId10"/>
    <p:sldId id="389" r:id="rId11"/>
    <p:sldId id="369" r:id="rId12"/>
    <p:sldId id="374" r:id="rId13"/>
    <p:sldId id="345" r:id="rId14"/>
    <p:sldId id="270" r:id="rId1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2">
          <p15:clr>
            <a:srgbClr val="A4A3A4"/>
          </p15:clr>
        </p15:guide>
        <p15:guide id="2" orient="horz" pos="750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331">
          <p15:clr>
            <a:srgbClr val="A4A3A4"/>
          </p15:clr>
        </p15:guide>
        <p15:guide id="5" pos="2895">
          <p15:clr>
            <a:srgbClr val="A4A3A4"/>
          </p15:clr>
        </p15:guide>
        <p15:guide id="6" pos="5375">
          <p15:clr>
            <a:srgbClr val="A4A3A4"/>
          </p15:clr>
        </p15:guide>
        <p15:guide id="7" pos="1066">
          <p15:clr>
            <a:srgbClr val="A4A3A4"/>
          </p15:clr>
        </p15:guide>
        <p15:guide id="8" pos="46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9FD"/>
    <a:srgbClr val="FFFFEF"/>
    <a:srgbClr val="9A50FC"/>
    <a:srgbClr val="D175FF"/>
    <a:srgbClr val="FFFFFF"/>
    <a:srgbClr val="C35452"/>
    <a:srgbClr val="FFC0B9"/>
    <a:srgbClr val="009B97"/>
    <a:srgbClr val="33B4B1"/>
    <a:srgbClr val="F0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3" autoAdjust="0"/>
    <p:restoredTop sz="95226" autoAdjust="0"/>
  </p:normalViewPr>
  <p:slideViewPr>
    <p:cSldViewPr>
      <p:cViewPr varScale="1">
        <p:scale>
          <a:sx n="61" d="100"/>
          <a:sy n="61" d="100"/>
        </p:scale>
        <p:origin x="78" y="1320"/>
      </p:cViewPr>
      <p:guideLst>
        <p:guide orient="horz" pos="1622"/>
        <p:guide orient="horz" pos="750"/>
        <p:guide orient="horz" pos="2935"/>
        <p:guide pos="331"/>
        <p:guide pos="2895"/>
        <p:guide pos="5375"/>
        <p:guide pos="1066"/>
        <p:guide pos="46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C96C4006-5F16-4DF0-B32E-F43F745AFE5E}" type="datetimeFigureOut">
              <a:rPr lang="zh-CN" altLang="en-US" smtClean="0"/>
              <a:t>2025/1/4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252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067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8581792" y="3723878"/>
            <a:ext cx="675790" cy="153008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777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98290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04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352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副标题 6"/>
          <p:cNvSpPr txBox="1">
            <a:spLocks noChangeArrowheads="1"/>
          </p:cNvSpPr>
          <p:nvPr/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2137326" y="2211710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解决问题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</a:p>
        </p:txBody>
      </p:sp>
      <p:sp>
        <p:nvSpPr>
          <p:cNvPr id="17" name="标题 5"/>
          <p:cNvSpPr txBox="1">
            <a:spLocks noChangeArrowheads="1"/>
          </p:cNvSpPr>
          <p:nvPr/>
        </p:nvSpPr>
        <p:spPr bwMode="auto">
          <a:xfrm>
            <a:off x="2573699" y="1668173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数量间的加减关系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85A9616C-2C31-4573-9CE1-650993AB81C8}"/>
              </a:ext>
            </a:extLst>
          </p:cNvPr>
          <p:cNvSpPr/>
          <p:nvPr/>
        </p:nvSpPr>
        <p:spPr>
          <a:xfrm>
            <a:off x="1763688" y="1694289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F4B2B6F-990A-4F38-9009-B25B00749AC3}"/>
              </a:ext>
            </a:extLst>
          </p:cNvPr>
          <p:cNvGrpSpPr/>
          <p:nvPr/>
        </p:nvGrpSpPr>
        <p:grpSpPr>
          <a:xfrm>
            <a:off x="467544" y="174902"/>
            <a:ext cx="5112568" cy="594585"/>
            <a:chOff x="467544" y="174902"/>
            <a:chExt cx="5112568" cy="594585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3A436880-898B-4822-AACF-493D02DCDA2E}"/>
                </a:ext>
              </a:extLst>
            </p:cNvPr>
            <p:cNvSpPr/>
            <p:nvPr/>
          </p:nvSpPr>
          <p:spPr>
            <a:xfrm>
              <a:off x="467544" y="341564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EBAD48F9-FA1B-47CE-9655-614C4DCBCE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8191" y="759677"/>
              <a:ext cx="4581921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26AC617-FDAD-49AE-8683-705FD9340297}"/>
                </a:ext>
              </a:extLst>
            </p:cNvPr>
            <p:cNvSpPr/>
            <p:nvPr/>
          </p:nvSpPr>
          <p:spPr>
            <a:xfrm>
              <a:off x="928145" y="174902"/>
              <a:ext cx="463675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一、复习导入，提出问题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212A831-C9B3-4E23-8016-183710CA1087}"/>
              </a:ext>
            </a:extLst>
          </p:cNvPr>
          <p:cNvSpPr txBox="1"/>
          <p:nvPr/>
        </p:nvSpPr>
        <p:spPr>
          <a:xfrm>
            <a:off x="440038" y="987574"/>
            <a:ext cx="4003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补充条件或问题。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B5220A7-EE45-4136-8997-2C68A7EA215A}"/>
              </a:ext>
            </a:extLst>
          </p:cNvPr>
          <p:cNvSpPr txBox="1"/>
          <p:nvPr/>
        </p:nvSpPr>
        <p:spPr>
          <a:xfrm>
            <a:off x="453851" y="1468810"/>
            <a:ext cx="8164410" cy="1156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(1)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篮球兴趣小组有男生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人，女生比男生少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人。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_______________________?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3DB286-04CB-45A8-BEE1-FE8313F2B91A}"/>
              </a:ext>
            </a:extLst>
          </p:cNvPr>
          <p:cNvSpPr txBox="1"/>
          <p:nvPr/>
        </p:nvSpPr>
        <p:spPr>
          <a:xfrm>
            <a:off x="446950" y="2775025"/>
            <a:ext cx="8164410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(2)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舞蹈兴趣小组有男生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________________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。舞蹈兴趣小组一共有多少人。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DF41A61-E8B9-46E2-800A-61E75C83C1D4}"/>
              </a:ext>
            </a:extLst>
          </p:cNvPr>
          <p:cNvSpPr txBox="1"/>
          <p:nvPr/>
        </p:nvSpPr>
        <p:spPr>
          <a:xfrm>
            <a:off x="960001" y="2048530"/>
            <a:ext cx="29639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求女生有多少人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622CE44-F97B-4515-A9F0-46B7FA969551}"/>
              </a:ext>
            </a:extLst>
          </p:cNvPr>
          <p:cNvSpPr txBox="1"/>
          <p:nvPr/>
        </p:nvSpPr>
        <p:spPr>
          <a:xfrm>
            <a:off x="5564901" y="2805486"/>
            <a:ext cx="2175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女生有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人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01FD7D2-BBBD-425E-9F76-121CD362C9F0}"/>
              </a:ext>
            </a:extLst>
          </p:cNvPr>
          <p:cNvSpPr txBox="1"/>
          <p:nvPr/>
        </p:nvSpPr>
        <p:spPr>
          <a:xfrm>
            <a:off x="6372200" y="3924786"/>
            <a:ext cx="2464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(2)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答案不唯一</a:t>
            </a:r>
          </a:p>
        </p:txBody>
      </p:sp>
    </p:spTree>
    <p:extLst>
      <p:ext uri="{BB962C8B-B14F-4D97-AF65-F5344CB8AC3E}">
        <p14:creationId xmlns:p14="http://schemas.microsoft.com/office/powerpoint/2010/main" val="160607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4AE0ED9B-0304-44CB-BBA6-ED331874783D}"/>
              </a:ext>
            </a:extLst>
          </p:cNvPr>
          <p:cNvGrpSpPr/>
          <p:nvPr/>
        </p:nvGrpSpPr>
        <p:grpSpPr>
          <a:xfrm>
            <a:off x="331568" y="154136"/>
            <a:ext cx="6024138" cy="584775"/>
            <a:chOff x="348062" y="340689"/>
            <a:chExt cx="6024138" cy="58477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FB649BF-9FF6-467C-AB91-3AD49862C3A0}"/>
                </a:ext>
              </a:extLst>
            </p:cNvPr>
            <p:cNvSpPr/>
            <p:nvPr/>
          </p:nvSpPr>
          <p:spPr>
            <a:xfrm>
              <a:off x="462644" y="486533"/>
              <a:ext cx="460601" cy="427923"/>
            </a:xfrm>
            <a:prstGeom prst="rect">
              <a:avLst/>
            </a:prstGeom>
            <a:solidFill>
              <a:srgbClr val="8299FD"/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61FA411-8823-4FD7-A237-EC575E5CD7AE}"/>
                </a:ext>
              </a:extLst>
            </p:cNvPr>
            <p:cNvCxnSpPr/>
            <p:nvPr/>
          </p:nvCxnSpPr>
          <p:spPr>
            <a:xfrm flipV="1">
              <a:off x="993291" y="904644"/>
              <a:ext cx="4802845" cy="1"/>
            </a:xfrm>
            <a:prstGeom prst="line">
              <a:avLst/>
            </a:prstGeom>
            <a:ln w="28575">
              <a:solidFill>
                <a:srgbClr val="FFB7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A9A4D31-0646-4EE4-A3F9-3D31753FFC70}"/>
                </a:ext>
              </a:extLst>
            </p:cNvPr>
            <p:cNvSpPr/>
            <p:nvPr/>
          </p:nvSpPr>
          <p:spPr>
            <a:xfrm>
              <a:off x="348062" y="340689"/>
              <a:ext cx="6024138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algn="ctr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二、探究新知，解决问题</a:t>
              </a: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696C5912-1AE3-4F5B-8575-6A8AD5A606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7085" r="9746" b="7640"/>
          <a:stretch/>
        </p:blipFill>
        <p:spPr>
          <a:xfrm>
            <a:off x="6804248" y="1342249"/>
            <a:ext cx="792088" cy="79208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9EE6BFD-298B-4DCD-8B76-A26B78B91C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75" y="1511956"/>
            <a:ext cx="1053945" cy="942612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821B3DC-56F8-48B3-93B8-0A61FA75E8F6}"/>
              </a:ext>
            </a:extLst>
          </p:cNvPr>
          <p:cNvGrpSpPr/>
          <p:nvPr/>
        </p:nvGrpSpPr>
        <p:grpSpPr>
          <a:xfrm>
            <a:off x="1684074" y="1033801"/>
            <a:ext cx="2151560" cy="914671"/>
            <a:chOff x="1844376" y="893447"/>
            <a:chExt cx="2151560" cy="914671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98794DC-84A3-402A-9878-BC4D37A66D5F}"/>
                </a:ext>
              </a:extLst>
            </p:cNvPr>
            <p:cNvSpPr txBox="1"/>
            <p:nvPr/>
          </p:nvSpPr>
          <p:spPr>
            <a:xfrm>
              <a:off x="1979712" y="893447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我参加了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14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次志愿活动。</a:t>
              </a:r>
            </a:p>
          </p:txBody>
        </p:sp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C6AC01E4-FC1A-49FF-B36E-FB73BA22B236}"/>
                </a:ext>
              </a:extLst>
            </p:cNvPr>
            <p:cNvSpPr/>
            <p:nvPr/>
          </p:nvSpPr>
          <p:spPr>
            <a:xfrm>
              <a:off x="1844376" y="915566"/>
              <a:ext cx="2151560" cy="892552"/>
            </a:xfrm>
            <a:prstGeom prst="wedgeRoundRectCallout">
              <a:avLst>
                <a:gd name="adj1" fmla="val -55552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045B9A5-19F4-4265-8923-10F968A32684}"/>
              </a:ext>
            </a:extLst>
          </p:cNvPr>
          <p:cNvGrpSpPr/>
          <p:nvPr/>
        </p:nvGrpSpPr>
        <p:grpSpPr>
          <a:xfrm>
            <a:off x="4644008" y="940596"/>
            <a:ext cx="2016224" cy="892552"/>
            <a:chOff x="4563320" y="1047983"/>
            <a:chExt cx="2016224" cy="892552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7B4EEE7-A394-4C30-A3B2-D0C5592729FF}"/>
                </a:ext>
              </a:extLst>
            </p:cNvPr>
            <p:cNvSpPr txBox="1"/>
            <p:nvPr/>
          </p:nvSpPr>
          <p:spPr>
            <a:xfrm>
              <a:off x="4563320" y="1047983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我参加的比妈妈少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次。</a:t>
              </a:r>
            </a:p>
          </p:txBody>
        </p:sp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780231EE-8279-4BAE-BD1D-4F7D7FE214C8}"/>
                </a:ext>
              </a:extLst>
            </p:cNvPr>
            <p:cNvSpPr/>
            <p:nvPr/>
          </p:nvSpPr>
          <p:spPr>
            <a:xfrm>
              <a:off x="4563320" y="1047983"/>
              <a:ext cx="1887066" cy="892552"/>
            </a:xfrm>
            <a:prstGeom prst="wedgeRoundRectCallout">
              <a:avLst>
                <a:gd name="adj1" fmla="val 54371"/>
                <a:gd name="adj2" fmla="val 16283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29012BAB-76A1-4764-BB20-5EF05FC465C7}"/>
              </a:ext>
            </a:extLst>
          </p:cNvPr>
          <p:cNvSpPr txBox="1"/>
          <p:nvPr/>
        </p:nvSpPr>
        <p:spPr>
          <a:xfrm>
            <a:off x="351456" y="2400792"/>
            <a:ext cx="7927998" cy="1216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小红参加了多少次志愿活动？妈妈和小红一共参加了多少次志愿活动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73EB9B63-B626-474E-BC1C-C8F05F2CA3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0312" y="2888379"/>
            <a:ext cx="1478365" cy="2084215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5DCD4D43-D12D-45C6-813C-211557EAC9E8}"/>
              </a:ext>
            </a:extLst>
          </p:cNvPr>
          <p:cNvGrpSpPr/>
          <p:nvPr/>
        </p:nvGrpSpPr>
        <p:grpSpPr>
          <a:xfrm>
            <a:off x="3907434" y="2994383"/>
            <a:ext cx="3744416" cy="936104"/>
            <a:chOff x="4499992" y="1923678"/>
            <a:chExt cx="3744416" cy="936104"/>
          </a:xfrm>
        </p:grpSpPr>
        <p:sp>
          <p:nvSpPr>
            <p:cNvPr id="30" name="对话气泡: 圆角矩形 29">
              <a:extLst>
                <a:ext uri="{FF2B5EF4-FFF2-40B4-BE49-F238E27FC236}">
                  <a16:creationId xmlns:a16="http://schemas.microsoft.com/office/drawing/2014/main" id="{834495C6-2496-45F5-8356-03A57CB94A27}"/>
                </a:ext>
              </a:extLst>
            </p:cNvPr>
            <p:cNvSpPr/>
            <p:nvPr/>
          </p:nvSpPr>
          <p:spPr>
            <a:xfrm>
              <a:off x="4499992" y="1923678"/>
              <a:ext cx="3744416" cy="936104"/>
            </a:xfrm>
            <a:prstGeom prst="wedgeRoundRectCallout">
              <a:avLst>
                <a:gd name="adj1" fmla="val 54793"/>
                <a:gd name="adj2" fmla="val -13449"/>
                <a:gd name="adj3" fmla="val 16667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9F6E52D5-88A8-4763-BD7C-303823F5B303}"/>
                </a:ext>
              </a:extLst>
            </p:cNvPr>
            <p:cNvSpPr txBox="1"/>
            <p:nvPr/>
          </p:nvSpPr>
          <p:spPr>
            <a:xfrm>
              <a:off x="4644008" y="2139702"/>
              <a:ext cx="345638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我们该如何解答呢？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00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FF45969C-B986-4151-894F-22A3B0A35DED}"/>
              </a:ext>
            </a:extLst>
          </p:cNvPr>
          <p:cNvGrpSpPr/>
          <p:nvPr/>
        </p:nvGrpSpPr>
        <p:grpSpPr>
          <a:xfrm>
            <a:off x="323528" y="339502"/>
            <a:ext cx="3098352" cy="593882"/>
            <a:chOff x="593419" y="483518"/>
            <a:chExt cx="3098352" cy="593882"/>
          </a:xfrm>
        </p:grpSpPr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4CE52F03-0DC6-4B70-A20A-DC8A3A4F86D9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阅读理解</a:t>
              </a: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222589F5-1868-4C89-922C-145634A22594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F14A27F4-07D1-4EDC-AE72-1DC63A66E9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188" y="932096"/>
            <a:ext cx="1053945" cy="942612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911C56F6-7795-44C0-9214-65402ACDC63F}"/>
              </a:ext>
            </a:extLst>
          </p:cNvPr>
          <p:cNvGrpSpPr/>
          <p:nvPr/>
        </p:nvGrpSpPr>
        <p:grpSpPr>
          <a:xfrm>
            <a:off x="5255219" y="492845"/>
            <a:ext cx="2151560" cy="914671"/>
            <a:chOff x="1844376" y="893447"/>
            <a:chExt cx="2151560" cy="914671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F5870AA9-CEAA-4F4A-8D01-1F54592EC4F9}"/>
                </a:ext>
              </a:extLst>
            </p:cNvPr>
            <p:cNvSpPr txBox="1"/>
            <p:nvPr/>
          </p:nvSpPr>
          <p:spPr>
            <a:xfrm>
              <a:off x="1979712" y="893447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我参加了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14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次志愿活动。</a:t>
              </a:r>
            </a:p>
          </p:txBody>
        </p:sp>
        <p:sp>
          <p:nvSpPr>
            <p:cNvPr id="16" name="对话气泡: 圆角矩形 15">
              <a:extLst>
                <a:ext uri="{FF2B5EF4-FFF2-40B4-BE49-F238E27FC236}">
                  <a16:creationId xmlns:a16="http://schemas.microsoft.com/office/drawing/2014/main" id="{7D3CADD1-2054-4AE8-9598-DD65B15E1F4D}"/>
                </a:ext>
              </a:extLst>
            </p:cNvPr>
            <p:cNvSpPr/>
            <p:nvPr/>
          </p:nvSpPr>
          <p:spPr>
            <a:xfrm>
              <a:off x="1844376" y="915566"/>
              <a:ext cx="2151560" cy="892552"/>
            </a:xfrm>
            <a:prstGeom prst="wedgeRoundRectCallout">
              <a:avLst>
                <a:gd name="adj1" fmla="val -55552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E59B0F3-825A-4CD7-95C8-BE46CBA30314}"/>
              </a:ext>
            </a:extLst>
          </p:cNvPr>
          <p:cNvGrpSpPr/>
          <p:nvPr/>
        </p:nvGrpSpPr>
        <p:grpSpPr>
          <a:xfrm>
            <a:off x="5751766" y="1524394"/>
            <a:ext cx="2016224" cy="892552"/>
            <a:chOff x="4563320" y="1047983"/>
            <a:chExt cx="2016224" cy="89255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E783A2E-F3D1-4E8F-98EF-BDBB589F07C0}"/>
                </a:ext>
              </a:extLst>
            </p:cNvPr>
            <p:cNvSpPr txBox="1"/>
            <p:nvPr/>
          </p:nvSpPr>
          <p:spPr>
            <a:xfrm>
              <a:off x="4563320" y="1047983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我参加的比妈妈少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次。</a:t>
              </a:r>
            </a:p>
          </p:txBody>
        </p:sp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3BC774B0-D579-407B-8B5E-6D21A6A2644E}"/>
                </a:ext>
              </a:extLst>
            </p:cNvPr>
            <p:cNvSpPr/>
            <p:nvPr/>
          </p:nvSpPr>
          <p:spPr>
            <a:xfrm>
              <a:off x="4563320" y="1047983"/>
              <a:ext cx="1887066" cy="892552"/>
            </a:xfrm>
            <a:prstGeom prst="wedgeRoundRectCallout">
              <a:avLst>
                <a:gd name="adj1" fmla="val 55828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8510D74D-1C1F-47F0-9781-4DF171CA1021}"/>
              </a:ext>
            </a:extLst>
          </p:cNvPr>
          <p:cNvSpPr txBox="1"/>
          <p:nvPr/>
        </p:nvSpPr>
        <p:spPr>
          <a:xfrm>
            <a:off x="295890" y="1015935"/>
            <a:ext cx="4093932" cy="1596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小红参加了多少次志愿活动？妈妈和小红一共参加了多少次志愿活动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7BDCC923-1182-45D0-B0F6-3313C26C12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7085" r="9746" b="7640"/>
          <a:stretch/>
        </p:blipFill>
        <p:spPr>
          <a:xfrm>
            <a:off x="7848421" y="1867976"/>
            <a:ext cx="792088" cy="792088"/>
          </a:xfrm>
          <a:prstGeom prst="rect">
            <a:avLst/>
          </a:prstGeom>
        </p:spPr>
      </p:pic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4790CCE5-D910-4957-9A13-8EBBED4D2406}"/>
              </a:ext>
            </a:extLst>
          </p:cNvPr>
          <p:cNvSpPr/>
          <p:nvPr/>
        </p:nvSpPr>
        <p:spPr>
          <a:xfrm>
            <a:off x="295890" y="2707345"/>
            <a:ext cx="8496944" cy="2221933"/>
          </a:xfrm>
          <a:prstGeom prst="roundRect">
            <a:avLst>
              <a:gd name="adj" fmla="val 7666"/>
            </a:avLst>
          </a:prstGeom>
          <a:solidFill>
            <a:schemeClr val="accent2">
              <a:lumMod val="20000"/>
              <a:lumOff val="8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0394376-7D76-4D44-8ADB-D5AC05A7F57E}"/>
              </a:ext>
            </a:extLst>
          </p:cNvPr>
          <p:cNvSpPr txBox="1"/>
          <p:nvPr/>
        </p:nvSpPr>
        <p:spPr>
          <a:xfrm>
            <a:off x="382042" y="3855773"/>
            <a:ext cx="6182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①小红参加了多少次志愿活动？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07C43CA-3EF1-4B5E-9EC6-BD2C4002AC91}"/>
              </a:ext>
            </a:extLst>
          </p:cNvPr>
          <p:cNvGrpSpPr/>
          <p:nvPr/>
        </p:nvGrpSpPr>
        <p:grpSpPr>
          <a:xfrm>
            <a:off x="395535" y="2786005"/>
            <a:ext cx="7344816" cy="523220"/>
            <a:chOff x="395536" y="3195694"/>
            <a:chExt cx="7344816" cy="52322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525AD24-D8EC-4F39-973B-E449689278BE}"/>
                </a:ext>
              </a:extLst>
            </p:cNvPr>
            <p:cNvSpPr txBox="1"/>
            <p:nvPr/>
          </p:nvSpPr>
          <p:spPr>
            <a:xfrm>
              <a:off x="395536" y="3195694"/>
              <a:ext cx="734481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已知：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① 妈妈参加了        次志愿活动；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EF91F75-06B4-4E0E-9BD4-E34844CF4539}"/>
                </a:ext>
              </a:extLst>
            </p:cNvPr>
            <p:cNvSpPr/>
            <p:nvPr/>
          </p:nvSpPr>
          <p:spPr>
            <a:xfrm>
              <a:off x="3824716" y="3209659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5A26646-E47F-4284-BC29-ECDF49867D3A}"/>
              </a:ext>
            </a:extLst>
          </p:cNvPr>
          <p:cNvGrpSpPr/>
          <p:nvPr/>
        </p:nvGrpSpPr>
        <p:grpSpPr>
          <a:xfrm>
            <a:off x="1466498" y="3328966"/>
            <a:ext cx="4680521" cy="541775"/>
            <a:chOff x="395535" y="3717491"/>
            <a:chExt cx="4680521" cy="541775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F296318B-0A10-431A-B791-8B00B08F3E61}"/>
                </a:ext>
              </a:extLst>
            </p:cNvPr>
            <p:cNvSpPr txBox="1"/>
            <p:nvPr/>
          </p:nvSpPr>
          <p:spPr>
            <a:xfrm>
              <a:off x="395535" y="3736046"/>
              <a:ext cx="46805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②小红比妈妈少参加       次；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D956D86-9FD8-4B29-8DB5-7A521E45BBB6}"/>
                </a:ext>
              </a:extLst>
            </p:cNvPr>
            <p:cNvSpPr/>
            <p:nvPr/>
          </p:nvSpPr>
          <p:spPr>
            <a:xfrm>
              <a:off x="3721127" y="3717491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1987443F-F2F3-4DD7-8039-27018D67738A}"/>
              </a:ext>
            </a:extLst>
          </p:cNvPr>
          <p:cNvSpPr txBox="1"/>
          <p:nvPr/>
        </p:nvSpPr>
        <p:spPr>
          <a:xfrm>
            <a:off x="3806759" y="2750244"/>
            <a:ext cx="592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48E415E-AD4D-46D0-83E9-4A78133425B2}"/>
              </a:ext>
            </a:extLst>
          </p:cNvPr>
          <p:cNvSpPr txBox="1"/>
          <p:nvPr/>
        </p:nvSpPr>
        <p:spPr>
          <a:xfrm>
            <a:off x="4857354" y="3306029"/>
            <a:ext cx="53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6470F21-4B4A-4BAF-8989-170203FAED19}"/>
              </a:ext>
            </a:extLst>
          </p:cNvPr>
          <p:cNvSpPr txBox="1"/>
          <p:nvPr/>
        </p:nvSpPr>
        <p:spPr>
          <a:xfrm>
            <a:off x="1466498" y="4377243"/>
            <a:ext cx="7553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②妈妈和小红一共参加了多少次志愿活动？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675DC074-011B-4D0A-B06A-8423B9116131}"/>
              </a:ext>
            </a:extLst>
          </p:cNvPr>
          <p:cNvSpPr/>
          <p:nvPr/>
        </p:nvSpPr>
        <p:spPr>
          <a:xfrm>
            <a:off x="6705259" y="417005"/>
            <a:ext cx="548426" cy="6166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DD19F913-1FF9-439E-84C5-7499C96C5A8D}"/>
              </a:ext>
            </a:extLst>
          </p:cNvPr>
          <p:cNvSpPr/>
          <p:nvPr/>
        </p:nvSpPr>
        <p:spPr>
          <a:xfrm>
            <a:off x="6695299" y="1839836"/>
            <a:ext cx="548426" cy="61662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490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30" grpId="0"/>
      <p:bldP spid="31" grpId="0"/>
      <p:bldP spid="32" grpId="0"/>
      <p:bldP spid="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28AF99B-1766-43BD-AB4F-24AD8580C980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A7282632-02BA-4FA0-B50B-4FF8869E3A46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分析解答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C61E8D0-7716-4FE2-AD7A-CC8619343308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4972BE25-E3E6-4EE4-9898-D50B7FA2E1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93" y="1599213"/>
            <a:ext cx="1053945" cy="94261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020D8E9-8D0C-4513-804B-2944C64343B5}"/>
              </a:ext>
            </a:extLst>
          </p:cNvPr>
          <p:cNvGrpSpPr/>
          <p:nvPr/>
        </p:nvGrpSpPr>
        <p:grpSpPr>
          <a:xfrm>
            <a:off x="1835696" y="1055999"/>
            <a:ext cx="2151560" cy="914671"/>
            <a:chOff x="1844376" y="893447"/>
            <a:chExt cx="2151560" cy="91467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4CBF14C-1B54-4359-8BD7-ACEA54A85F68}"/>
                </a:ext>
              </a:extLst>
            </p:cNvPr>
            <p:cNvSpPr txBox="1"/>
            <p:nvPr/>
          </p:nvSpPr>
          <p:spPr>
            <a:xfrm>
              <a:off x="1979712" y="893447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我参加了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14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次志愿活动。</a:t>
              </a:r>
            </a:p>
          </p:txBody>
        </p:sp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055F1B4E-4164-487C-8923-CBE51799ED4F}"/>
                </a:ext>
              </a:extLst>
            </p:cNvPr>
            <p:cNvSpPr/>
            <p:nvPr/>
          </p:nvSpPr>
          <p:spPr>
            <a:xfrm>
              <a:off x="1844376" y="915566"/>
              <a:ext cx="2151560" cy="892552"/>
            </a:xfrm>
            <a:prstGeom prst="wedgeRoundRectCallout">
              <a:avLst>
                <a:gd name="adj1" fmla="val -55552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20D64DA1-DF4D-4653-82A5-645D039A554C}"/>
              </a:ext>
            </a:extLst>
          </p:cNvPr>
          <p:cNvGrpSpPr/>
          <p:nvPr/>
        </p:nvGrpSpPr>
        <p:grpSpPr>
          <a:xfrm>
            <a:off x="4477838" y="1078118"/>
            <a:ext cx="2016224" cy="892552"/>
            <a:chOff x="4563320" y="1047983"/>
            <a:chExt cx="2016224" cy="89255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8215945-A5D1-4061-ABDE-D0CD2D33810F}"/>
                </a:ext>
              </a:extLst>
            </p:cNvPr>
            <p:cNvSpPr txBox="1"/>
            <p:nvPr/>
          </p:nvSpPr>
          <p:spPr>
            <a:xfrm>
              <a:off x="4563320" y="1047983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我参加的比妈妈少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次。</a:t>
              </a:r>
            </a:p>
          </p:txBody>
        </p:sp>
        <p:sp>
          <p:nvSpPr>
            <p:cNvPr id="11" name="对话气泡: 圆角矩形 10">
              <a:extLst>
                <a:ext uri="{FF2B5EF4-FFF2-40B4-BE49-F238E27FC236}">
                  <a16:creationId xmlns:a16="http://schemas.microsoft.com/office/drawing/2014/main" id="{7A07F0B2-A718-44C8-AB62-A71B8420D4A2}"/>
                </a:ext>
              </a:extLst>
            </p:cNvPr>
            <p:cNvSpPr/>
            <p:nvPr/>
          </p:nvSpPr>
          <p:spPr>
            <a:xfrm>
              <a:off x="4563320" y="1047983"/>
              <a:ext cx="1887066" cy="892552"/>
            </a:xfrm>
            <a:prstGeom prst="wedgeRoundRectCallout">
              <a:avLst>
                <a:gd name="adj1" fmla="val 55828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FD9FF91F-73DA-4980-B71E-F48F9272B9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7085" r="9746" b="7640"/>
          <a:stretch/>
        </p:blipFill>
        <p:spPr>
          <a:xfrm>
            <a:off x="6588600" y="1779662"/>
            <a:ext cx="792088" cy="792088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4455A88-1A0E-43E6-985D-616BCEBB4715}"/>
              </a:ext>
            </a:extLst>
          </p:cNvPr>
          <p:cNvSpPr txBox="1"/>
          <p:nvPr/>
        </p:nvSpPr>
        <p:spPr>
          <a:xfrm>
            <a:off x="539552" y="2586257"/>
            <a:ext cx="6182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①小红参加了多少次志愿活动？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DFF4BDC-9313-4E5B-95CF-3E8CA6893B78}"/>
              </a:ext>
            </a:extLst>
          </p:cNvPr>
          <p:cNvSpPr/>
          <p:nvPr/>
        </p:nvSpPr>
        <p:spPr>
          <a:xfrm>
            <a:off x="5156746" y="1502275"/>
            <a:ext cx="999430" cy="4683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思想气泡: 云 14">
            <a:extLst>
              <a:ext uri="{FF2B5EF4-FFF2-40B4-BE49-F238E27FC236}">
                <a16:creationId xmlns:a16="http://schemas.microsoft.com/office/drawing/2014/main" id="{18A57B71-DDF4-4570-9F95-20C98B7ACFAC}"/>
              </a:ext>
            </a:extLst>
          </p:cNvPr>
          <p:cNvSpPr/>
          <p:nvPr/>
        </p:nvSpPr>
        <p:spPr>
          <a:xfrm>
            <a:off x="6205598" y="309266"/>
            <a:ext cx="2151559" cy="892552"/>
          </a:xfrm>
          <a:prstGeom prst="cloudCallout">
            <a:avLst>
              <a:gd name="adj1" fmla="val -43055"/>
              <a:gd name="adj2" fmla="val 87376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ADEB977-5B12-4634-BBEB-379C459FACFE}"/>
              </a:ext>
            </a:extLst>
          </p:cNvPr>
          <p:cNvSpPr txBox="1"/>
          <p:nvPr/>
        </p:nvSpPr>
        <p:spPr>
          <a:xfrm>
            <a:off x="2438146" y="3385848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14 – 5 = 9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次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" name="思想气泡: 云 17">
            <a:extLst>
              <a:ext uri="{FF2B5EF4-FFF2-40B4-BE49-F238E27FC236}">
                <a16:creationId xmlns:a16="http://schemas.microsoft.com/office/drawing/2014/main" id="{8EF48AC3-19EB-4210-8C4C-77B0A685D997}"/>
              </a:ext>
            </a:extLst>
          </p:cNvPr>
          <p:cNvSpPr/>
          <p:nvPr/>
        </p:nvSpPr>
        <p:spPr>
          <a:xfrm>
            <a:off x="5769209" y="2929921"/>
            <a:ext cx="3024336" cy="892552"/>
          </a:xfrm>
          <a:prstGeom prst="cloudCallout">
            <a:avLst>
              <a:gd name="adj1" fmla="val -79271"/>
              <a:gd name="adj2" fmla="val 40161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解答正确吗？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066CE80-5894-4BEC-B1D6-26C73D2B1559}"/>
              </a:ext>
            </a:extLst>
          </p:cNvPr>
          <p:cNvGrpSpPr/>
          <p:nvPr/>
        </p:nvGrpSpPr>
        <p:grpSpPr>
          <a:xfrm>
            <a:off x="6183125" y="3977277"/>
            <a:ext cx="2891221" cy="631785"/>
            <a:chOff x="6248688" y="3923703"/>
            <a:chExt cx="2891221" cy="631785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C3760519-D86D-4A50-A9DB-9FC0EA7A37BF}"/>
                </a:ext>
              </a:extLst>
            </p:cNvPr>
            <p:cNvSpPr/>
            <p:nvPr/>
          </p:nvSpPr>
          <p:spPr>
            <a:xfrm>
              <a:off x="6248688" y="3923703"/>
              <a:ext cx="2527952" cy="63178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6A5D922-9E0E-440D-BCD3-78FA6FC05C30}"/>
                </a:ext>
              </a:extLst>
            </p:cNvPr>
            <p:cNvSpPr txBox="1"/>
            <p:nvPr/>
          </p:nvSpPr>
          <p:spPr>
            <a:xfrm>
              <a:off x="6417455" y="3970696"/>
              <a:ext cx="27224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9 + 5 = 14 (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次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)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B13A480D-E348-484D-9885-D15609A2D940}"/>
              </a:ext>
            </a:extLst>
          </p:cNvPr>
          <p:cNvSpPr txBox="1"/>
          <p:nvPr/>
        </p:nvSpPr>
        <p:spPr>
          <a:xfrm>
            <a:off x="887257" y="4165308"/>
            <a:ext cx="528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答：小红参加了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次志愿活动。</a:t>
            </a:r>
          </a:p>
        </p:txBody>
      </p:sp>
    </p:spTree>
    <p:extLst>
      <p:ext uri="{BB962C8B-B14F-4D97-AF65-F5344CB8AC3E}">
        <p14:creationId xmlns:p14="http://schemas.microsoft.com/office/powerpoint/2010/main" val="728984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8" grpId="0" animBg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32DDC56-B443-4FEF-BA5A-79D0AF684048}"/>
              </a:ext>
            </a:extLst>
          </p:cNvPr>
          <p:cNvGrpSpPr/>
          <p:nvPr/>
        </p:nvGrpSpPr>
        <p:grpSpPr>
          <a:xfrm>
            <a:off x="293375" y="367625"/>
            <a:ext cx="3098352" cy="593882"/>
            <a:chOff x="593419" y="483518"/>
            <a:chExt cx="3098352" cy="593882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id="{8C9A878F-F590-4EC4-AB26-0ACAB55533F4}"/>
                </a:ext>
              </a:extLst>
            </p:cNvPr>
            <p:cNvSpPr/>
            <p:nvPr/>
          </p:nvSpPr>
          <p:spPr>
            <a:xfrm>
              <a:off x="928631" y="483518"/>
              <a:ext cx="2763140" cy="593882"/>
            </a:xfrm>
            <a:custGeom>
              <a:avLst/>
              <a:gdLst>
                <a:gd name="connsiteX0" fmla="*/ 51801 w 2763140"/>
                <a:gd name="connsiteY0" fmla="*/ 0 h 593882"/>
                <a:gd name="connsiteX1" fmla="*/ 2664158 w 2763140"/>
                <a:gd name="connsiteY1" fmla="*/ 0 h 593882"/>
                <a:gd name="connsiteX2" fmla="*/ 2763140 w 2763140"/>
                <a:gd name="connsiteY2" fmla="*/ 98982 h 593882"/>
                <a:gd name="connsiteX3" fmla="*/ 2763140 w 2763140"/>
                <a:gd name="connsiteY3" fmla="*/ 494900 h 593882"/>
                <a:gd name="connsiteX4" fmla="*/ 2664158 w 2763140"/>
                <a:gd name="connsiteY4" fmla="*/ 593882 h 593882"/>
                <a:gd name="connsiteX5" fmla="*/ 51801 w 2763140"/>
                <a:gd name="connsiteY5" fmla="*/ 593882 h 593882"/>
                <a:gd name="connsiteX6" fmla="*/ 13273 w 2763140"/>
                <a:gd name="connsiteY6" fmla="*/ 586103 h 593882"/>
                <a:gd name="connsiteX7" fmla="*/ 0 w 2763140"/>
                <a:gd name="connsiteY7" fmla="*/ 577155 h 593882"/>
                <a:gd name="connsiteX8" fmla="*/ 21573 w 2763140"/>
                <a:gd name="connsiteY8" fmla="*/ 574980 h 593882"/>
                <a:gd name="connsiteX9" fmla="*/ 258670 w 2763140"/>
                <a:gd name="connsiteY9" fmla="*/ 284072 h 593882"/>
                <a:gd name="connsiteX10" fmla="*/ 77312 w 2763140"/>
                <a:gd name="connsiteY10" fmla="*/ 10466 h 593882"/>
                <a:gd name="connsiteX11" fmla="*/ 46829 w 2763140"/>
                <a:gd name="connsiteY11" fmla="*/ 1004 h 593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3140" h="593882">
                  <a:moveTo>
                    <a:pt x="51801" y="0"/>
                  </a:moveTo>
                  <a:lnTo>
                    <a:pt x="2664158" y="0"/>
                  </a:lnTo>
                  <a:cubicBezTo>
                    <a:pt x="2718824" y="0"/>
                    <a:pt x="2763140" y="44316"/>
                    <a:pt x="2763140" y="98982"/>
                  </a:cubicBezTo>
                  <a:lnTo>
                    <a:pt x="2763140" y="494900"/>
                  </a:lnTo>
                  <a:cubicBezTo>
                    <a:pt x="2763140" y="549566"/>
                    <a:pt x="2718824" y="593882"/>
                    <a:pt x="2664158" y="593882"/>
                  </a:cubicBezTo>
                  <a:lnTo>
                    <a:pt x="51801" y="593882"/>
                  </a:lnTo>
                  <a:cubicBezTo>
                    <a:pt x="38135" y="593882"/>
                    <a:pt x="25115" y="591112"/>
                    <a:pt x="13273" y="586103"/>
                  </a:cubicBezTo>
                  <a:lnTo>
                    <a:pt x="0" y="577155"/>
                  </a:lnTo>
                  <a:lnTo>
                    <a:pt x="21573" y="574980"/>
                  </a:lnTo>
                  <a:cubicBezTo>
                    <a:pt x="156884" y="547292"/>
                    <a:pt x="258670" y="427569"/>
                    <a:pt x="258670" y="284072"/>
                  </a:cubicBezTo>
                  <a:cubicBezTo>
                    <a:pt x="258670" y="161075"/>
                    <a:pt x="183889" y="55544"/>
                    <a:pt x="77312" y="10466"/>
                  </a:cubicBezTo>
                  <a:lnTo>
                    <a:pt x="46829" y="1004"/>
                  </a:lnTo>
                  <a:close/>
                </a:path>
              </a:pathLst>
            </a:custGeom>
            <a:solidFill>
              <a:srgbClr val="FFC0B9"/>
            </a:solidFill>
            <a:ln w="28575">
              <a:solidFill>
                <a:srgbClr val="C354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分析解答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DE8021E-8B6C-4477-93E4-1BCEAF192866}"/>
                </a:ext>
              </a:extLst>
            </p:cNvPr>
            <p:cNvSpPr/>
            <p:nvPr/>
          </p:nvSpPr>
          <p:spPr>
            <a:xfrm>
              <a:off x="593419" y="483518"/>
              <a:ext cx="593882" cy="593882"/>
            </a:xfrm>
            <a:prstGeom prst="ellipse">
              <a:avLst/>
            </a:prstGeom>
            <a:solidFill>
              <a:srgbClr val="FF8984"/>
            </a:solidFill>
            <a:ln w="381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CB336F62-9F2A-4538-9C71-E24BC6940F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93" y="1599213"/>
            <a:ext cx="1053945" cy="942612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1FD336FC-4708-4EC6-9110-900B1858EF7F}"/>
              </a:ext>
            </a:extLst>
          </p:cNvPr>
          <p:cNvGrpSpPr/>
          <p:nvPr/>
        </p:nvGrpSpPr>
        <p:grpSpPr>
          <a:xfrm>
            <a:off x="1835696" y="1055999"/>
            <a:ext cx="2151560" cy="914671"/>
            <a:chOff x="1844376" y="893447"/>
            <a:chExt cx="2151560" cy="914671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C848180-445E-4286-809E-040615AA5454}"/>
                </a:ext>
              </a:extLst>
            </p:cNvPr>
            <p:cNvSpPr txBox="1"/>
            <p:nvPr/>
          </p:nvSpPr>
          <p:spPr>
            <a:xfrm>
              <a:off x="1979712" y="893447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我参加了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14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次志愿活动。</a:t>
              </a:r>
            </a:p>
          </p:txBody>
        </p:sp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018783C9-629D-4E1F-BAC1-D039F5912BC3}"/>
                </a:ext>
              </a:extLst>
            </p:cNvPr>
            <p:cNvSpPr/>
            <p:nvPr/>
          </p:nvSpPr>
          <p:spPr>
            <a:xfrm>
              <a:off x="1844376" y="915566"/>
              <a:ext cx="2151560" cy="892552"/>
            </a:xfrm>
            <a:prstGeom prst="wedgeRoundRectCallout">
              <a:avLst>
                <a:gd name="adj1" fmla="val -55552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BC6847EE-9228-4399-9C65-B6812037B103}"/>
              </a:ext>
            </a:extLst>
          </p:cNvPr>
          <p:cNvGrpSpPr/>
          <p:nvPr/>
        </p:nvGrpSpPr>
        <p:grpSpPr>
          <a:xfrm>
            <a:off x="4477838" y="1078118"/>
            <a:ext cx="2016224" cy="892552"/>
            <a:chOff x="4563320" y="1047983"/>
            <a:chExt cx="2016224" cy="89255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0140D2B-84F3-4A82-8E53-4128F9E561A5}"/>
                </a:ext>
              </a:extLst>
            </p:cNvPr>
            <p:cNvSpPr txBox="1"/>
            <p:nvPr/>
          </p:nvSpPr>
          <p:spPr>
            <a:xfrm>
              <a:off x="4563320" y="1047983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我参加的比妈妈少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次。</a:t>
              </a:r>
            </a:p>
          </p:txBody>
        </p:sp>
        <p:sp>
          <p:nvSpPr>
            <p:cNvPr id="11" name="对话气泡: 圆角矩形 10">
              <a:extLst>
                <a:ext uri="{FF2B5EF4-FFF2-40B4-BE49-F238E27FC236}">
                  <a16:creationId xmlns:a16="http://schemas.microsoft.com/office/drawing/2014/main" id="{D6749B34-1730-4F0C-96EC-50D588947D58}"/>
                </a:ext>
              </a:extLst>
            </p:cNvPr>
            <p:cNvSpPr/>
            <p:nvPr/>
          </p:nvSpPr>
          <p:spPr>
            <a:xfrm>
              <a:off x="4563320" y="1047983"/>
              <a:ext cx="1887066" cy="892552"/>
            </a:xfrm>
            <a:prstGeom prst="wedgeRoundRectCallout">
              <a:avLst>
                <a:gd name="adj1" fmla="val 55828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D79F3698-52B0-466D-89C5-C572E4EB21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7085" r="9746" b="7640"/>
          <a:stretch/>
        </p:blipFill>
        <p:spPr>
          <a:xfrm>
            <a:off x="6588600" y="1779662"/>
            <a:ext cx="792088" cy="79208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3C4C325-ACD4-4B4A-A3C9-015E91679ECB}"/>
              </a:ext>
            </a:extLst>
          </p:cNvPr>
          <p:cNvSpPr txBox="1"/>
          <p:nvPr/>
        </p:nvSpPr>
        <p:spPr>
          <a:xfrm>
            <a:off x="539552" y="2586257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5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问题：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②妈妈和小红一共参加了多少次志愿活动？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0656922-9C3F-4918-AEE1-813E84238CB3}"/>
              </a:ext>
            </a:extLst>
          </p:cNvPr>
          <p:cNvSpPr/>
          <p:nvPr/>
        </p:nvSpPr>
        <p:spPr>
          <a:xfrm>
            <a:off x="3815916" y="2586257"/>
            <a:ext cx="1620180" cy="489549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思想气泡: 云 15">
            <a:extLst>
              <a:ext uri="{FF2B5EF4-FFF2-40B4-BE49-F238E27FC236}">
                <a16:creationId xmlns:a16="http://schemas.microsoft.com/office/drawing/2014/main" id="{CFC22D8C-6BC2-4EEE-980B-26D33469358C}"/>
              </a:ext>
            </a:extLst>
          </p:cNvPr>
          <p:cNvSpPr/>
          <p:nvPr/>
        </p:nvSpPr>
        <p:spPr>
          <a:xfrm>
            <a:off x="6439234" y="759701"/>
            <a:ext cx="2151559" cy="892552"/>
          </a:xfrm>
          <a:prstGeom prst="cloudCallout">
            <a:avLst>
              <a:gd name="adj1" fmla="val -78533"/>
              <a:gd name="adj2" fmla="val 132809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165AF3A-1060-49E4-B8FC-5BA8BF16FD2B}"/>
              </a:ext>
            </a:extLst>
          </p:cNvPr>
          <p:cNvSpPr txBox="1"/>
          <p:nvPr/>
        </p:nvSpPr>
        <p:spPr>
          <a:xfrm>
            <a:off x="2555776" y="3333810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14 + 9 = 23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次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" name="思想气泡: 云 17">
            <a:extLst>
              <a:ext uri="{FF2B5EF4-FFF2-40B4-BE49-F238E27FC236}">
                <a16:creationId xmlns:a16="http://schemas.microsoft.com/office/drawing/2014/main" id="{3E0595D0-3E52-4AF1-9E8E-6700A103AA02}"/>
              </a:ext>
            </a:extLst>
          </p:cNvPr>
          <p:cNvSpPr/>
          <p:nvPr/>
        </p:nvSpPr>
        <p:spPr>
          <a:xfrm>
            <a:off x="5898794" y="3038268"/>
            <a:ext cx="3024336" cy="892552"/>
          </a:xfrm>
          <a:prstGeom prst="cloudCallout">
            <a:avLst>
              <a:gd name="adj1" fmla="val -75590"/>
              <a:gd name="adj2" fmla="val 16108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解答正确吗？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2D432BA-4C46-4CA5-BF91-97FB132050B1}"/>
              </a:ext>
            </a:extLst>
          </p:cNvPr>
          <p:cNvGrpSpPr/>
          <p:nvPr/>
        </p:nvGrpSpPr>
        <p:grpSpPr>
          <a:xfrm>
            <a:off x="6183125" y="3977277"/>
            <a:ext cx="2891221" cy="631785"/>
            <a:chOff x="6248688" y="3923703"/>
            <a:chExt cx="2891221" cy="631785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4CEB0865-DE38-4CC6-9B48-303956827F49}"/>
                </a:ext>
              </a:extLst>
            </p:cNvPr>
            <p:cNvSpPr/>
            <p:nvPr/>
          </p:nvSpPr>
          <p:spPr>
            <a:xfrm>
              <a:off x="6248688" y="3923703"/>
              <a:ext cx="2527952" cy="631785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2F4258E-13B3-4E49-89D6-D9ABC5A9AE23}"/>
                </a:ext>
              </a:extLst>
            </p:cNvPr>
            <p:cNvSpPr txBox="1"/>
            <p:nvPr/>
          </p:nvSpPr>
          <p:spPr>
            <a:xfrm>
              <a:off x="6417455" y="3970696"/>
              <a:ext cx="27224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23 - 9 = 14 (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次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)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CD25BA3D-7D6E-4A8B-A1A9-022B452851ED}"/>
              </a:ext>
            </a:extLst>
          </p:cNvPr>
          <p:cNvSpPr txBox="1"/>
          <p:nvPr/>
        </p:nvSpPr>
        <p:spPr>
          <a:xfrm>
            <a:off x="857536" y="4008898"/>
            <a:ext cx="5477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答：妈妈和小红一共参加了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23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次志愿活动。</a:t>
            </a:r>
          </a:p>
        </p:txBody>
      </p:sp>
    </p:spTree>
    <p:extLst>
      <p:ext uri="{BB962C8B-B14F-4D97-AF65-F5344CB8AC3E}">
        <p14:creationId xmlns:p14="http://schemas.microsoft.com/office/powerpoint/2010/main" val="42105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4A16CCE-233A-4F61-B56A-D57DA40CD28B}"/>
              </a:ext>
            </a:extLst>
          </p:cNvPr>
          <p:cNvSpPr/>
          <p:nvPr/>
        </p:nvSpPr>
        <p:spPr>
          <a:xfrm>
            <a:off x="462644" y="486533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62BC8AA-D098-40CF-8ED7-9F389D7E9463}"/>
              </a:ext>
            </a:extLst>
          </p:cNvPr>
          <p:cNvCxnSpPr/>
          <p:nvPr/>
        </p:nvCxnSpPr>
        <p:spPr>
          <a:xfrm flipV="1">
            <a:off x="993291" y="904644"/>
            <a:ext cx="1850517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3534D225-497C-4A2A-8E19-EA83E70C08C6}"/>
              </a:ext>
            </a:extLst>
          </p:cNvPr>
          <p:cNvSpPr/>
          <p:nvPr/>
        </p:nvSpPr>
        <p:spPr>
          <a:xfrm>
            <a:off x="1075323" y="382809"/>
            <a:ext cx="18385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归纳总结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0DA0828-0BB8-477D-977E-2FB359EDF298}"/>
              </a:ext>
            </a:extLst>
          </p:cNvPr>
          <p:cNvSpPr txBox="1"/>
          <p:nvPr/>
        </p:nvSpPr>
        <p:spPr>
          <a:xfrm>
            <a:off x="850110" y="2646847"/>
            <a:ext cx="3144987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①小红参加了多少次志愿活动？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6CB52D2-9071-4F4E-958D-B34CC8514615}"/>
              </a:ext>
            </a:extLst>
          </p:cNvPr>
          <p:cNvSpPr txBox="1"/>
          <p:nvPr/>
        </p:nvSpPr>
        <p:spPr>
          <a:xfrm>
            <a:off x="4788024" y="2605413"/>
            <a:ext cx="3825104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②妈妈和小红一共参加了多少次志愿活动？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20E2270-82F4-4AA8-8083-2C769D6F7521}"/>
              </a:ext>
            </a:extLst>
          </p:cNvPr>
          <p:cNvSpPr txBox="1"/>
          <p:nvPr/>
        </p:nvSpPr>
        <p:spPr>
          <a:xfrm>
            <a:off x="966700" y="3840411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14 – 5 =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次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1A459A-0A2F-483D-8823-2539B4201D49}"/>
              </a:ext>
            </a:extLst>
          </p:cNvPr>
          <p:cNvSpPr txBox="1"/>
          <p:nvPr/>
        </p:nvSpPr>
        <p:spPr>
          <a:xfrm>
            <a:off x="5339349" y="3840411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14 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9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= 23 (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次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E4E6D178-5B22-4733-A7BE-91AF180338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629138"/>
            <a:ext cx="1053945" cy="942612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91F8CF15-BD23-4A7D-AC48-9393BA37FED6}"/>
              </a:ext>
            </a:extLst>
          </p:cNvPr>
          <p:cNvGrpSpPr/>
          <p:nvPr/>
        </p:nvGrpSpPr>
        <p:grpSpPr>
          <a:xfrm>
            <a:off x="2370727" y="1085924"/>
            <a:ext cx="2151560" cy="914671"/>
            <a:chOff x="1844376" y="893447"/>
            <a:chExt cx="2151560" cy="914671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548404E-82D7-43A2-8C12-FD325A676402}"/>
                </a:ext>
              </a:extLst>
            </p:cNvPr>
            <p:cNvSpPr txBox="1"/>
            <p:nvPr/>
          </p:nvSpPr>
          <p:spPr>
            <a:xfrm>
              <a:off x="1979712" y="893447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我参加了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14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次志愿活动。</a:t>
              </a:r>
            </a:p>
          </p:txBody>
        </p:sp>
        <p:sp>
          <p:nvSpPr>
            <p:cNvPr id="21" name="对话气泡: 圆角矩形 20">
              <a:extLst>
                <a:ext uri="{FF2B5EF4-FFF2-40B4-BE49-F238E27FC236}">
                  <a16:creationId xmlns:a16="http://schemas.microsoft.com/office/drawing/2014/main" id="{8FC27A7E-2677-45A1-A7FB-DFAB5CECD864}"/>
                </a:ext>
              </a:extLst>
            </p:cNvPr>
            <p:cNvSpPr/>
            <p:nvPr/>
          </p:nvSpPr>
          <p:spPr>
            <a:xfrm>
              <a:off x="1844376" y="915566"/>
              <a:ext cx="2151560" cy="892552"/>
            </a:xfrm>
            <a:prstGeom prst="wedgeRoundRectCallout">
              <a:avLst>
                <a:gd name="adj1" fmla="val -55552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0FC7E66-013F-4A9B-BF81-F1BFAE4AF1B6}"/>
              </a:ext>
            </a:extLst>
          </p:cNvPr>
          <p:cNvGrpSpPr/>
          <p:nvPr/>
        </p:nvGrpSpPr>
        <p:grpSpPr>
          <a:xfrm>
            <a:off x="4957980" y="1107010"/>
            <a:ext cx="2016224" cy="892552"/>
            <a:chOff x="4563320" y="1047983"/>
            <a:chExt cx="2016224" cy="89255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F5D92F2-4DF2-4531-957A-A0B0FCBDE202}"/>
                </a:ext>
              </a:extLst>
            </p:cNvPr>
            <p:cNvSpPr txBox="1"/>
            <p:nvPr/>
          </p:nvSpPr>
          <p:spPr>
            <a:xfrm>
              <a:off x="4563320" y="1047983"/>
              <a:ext cx="201622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我参加的比妈妈少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次。</a:t>
              </a:r>
            </a:p>
          </p:txBody>
        </p:sp>
        <p:sp>
          <p:nvSpPr>
            <p:cNvPr id="24" name="对话气泡: 圆角矩形 23">
              <a:extLst>
                <a:ext uri="{FF2B5EF4-FFF2-40B4-BE49-F238E27FC236}">
                  <a16:creationId xmlns:a16="http://schemas.microsoft.com/office/drawing/2014/main" id="{7A1C2995-D95C-46A1-9882-1D4E4D4DBFB4}"/>
                </a:ext>
              </a:extLst>
            </p:cNvPr>
            <p:cNvSpPr/>
            <p:nvPr/>
          </p:nvSpPr>
          <p:spPr>
            <a:xfrm>
              <a:off x="4563320" y="1047983"/>
              <a:ext cx="1887066" cy="892552"/>
            </a:xfrm>
            <a:prstGeom prst="wedgeRoundRectCallout">
              <a:avLst>
                <a:gd name="adj1" fmla="val 55828"/>
                <a:gd name="adj2" fmla="val 27837"/>
                <a:gd name="adj3" fmla="val 1666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3C0C6BFA-175C-4279-8BEB-822A43A724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 t="7085" r="9746" b="7640"/>
          <a:stretch/>
        </p:blipFill>
        <p:spPr>
          <a:xfrm>
            <a:off x="7068742" y="1808554"/>
            <a:ext cx="792088" cy="792088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7C7E19FD-7639-4AE3-A73D-24241A148E08}"/>
              </a:ext>
            </a:extLst>
          </p:cNvPr>
          <p:cNvCxnSpPr/>
          <p:nvPr/>
        </p:nvCxnSpPr>
        <p:spPr>
          <a:xfrm>
            <a:off x="2193493" y="4354412"/>
            <a:ext cx="4582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5E5A86A7-BEB4-4A55-879B-2947F5BBC418}"/>
              </a:ext>
            </a:extLst>
          </p:cNvPr>
          <p:cNvSpPr txBox="1"/>
          <p:nvPr/>
        </p:nvSpPr>
        <p:spPr>
          <a:xfrm>
            <a:off x="1939723" y="4390773"/>
            <a:ext cx="96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结果</a:t>
            </a: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B5ACB199-FCAA-4DE0-BAE0-299F5A2B1C51}"/>
              </a:ext>
            </a:extLst>
          </p:cNvPr>
          <p:cNvCxnSpPr>
            <a:cxnSpLocks/>
          </p:cNvCxnSpPr>
          <p:nvPr/>
        </p:nvCxnSpPr>
        <p:spPr>
          <a:xfrm>
            <a:off x="2905485" y="4652383"/>
            <a:ext cx="2927398" cy="0"/>
          </a:xfrm>
          <a:prstGeom prst="straightConnector1">
            <a:avLst/>
          </a:prstGeom>
          <a:ln w="28575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4AD3DB8-0E1C-43B9-A634-20E6B3770111}"/>
              </a:ext>
            </a:extLst>
          </p:cNvPr>
          <p:cNvCxnSpPr/>
          <p:nvPr/>
        </p:nvCxnSpPr>
        <p:spPr>
          <a:xfrm>
            <a:off x="6049906" y="4354412"/>
            <a:ext cx="4582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77F8DFF3-40C8-4F31-8220-E4255B5E6423}"/>
              </a:ext>
            </a:extLst>
          </p:cNvPr>
          <p:cNvSpPr txBox="1"/>
          <p:nvPr/>
        </p:nvSpPr>
        <p:spPr>
          <a:xfrm>
            <a:off x="5796136" y="4390773"/>
            <a:ext cx="965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条件</a:t>
            </a:r>
          </a:p>
        </p:txBody>
      </p:sp>
    </p:spTree>
    <p:extLst>
      <p:ext uri="{BB962C8B-B14F-4D97-AF65-F5344CB8AC3E}">
        <p14:creationId xmlns:p14="http://schemas.microsoft.com/office/powerpoint/2010/main" val="1356413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D37AEA7C-115C-48A9-BDBE-920D50DCF92D}"/>
              </a:ext>
            </a:extLst>
          </p:cNvPr>
          <p:cNvSpPr/>
          <p:nvPr/>
        </p:nvSpPr>
        <p:spPr>
          <a:xfrm>
            <a:off x="413081" y="373465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F67816F4-47F3-43F2-A591-049C7167A413}"/>
              </a:ext>
            </a:extLst>
          </p:cNvPr>
          <p:cNvCxnSpPr/>
          <p:nvPr/>
        </p:nvCxnSpPr>
        <p:spPr>
          <a:xfrm flipV="1">
            <a:off x="943728" y="791575"/>
            <a:ext cx="422481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6410CF48-DAB3-47B0-9999-DD17ED315BC7}"/>
              </a:ext>
            </a:extLst>
          </p:cNvPr>
          <p:cNvSpPr/>
          <p:nvPr/>
        </p:nvSpPr>
        <p:spPr>
          <a:xfrm>
            <a:off x="44068" y="227621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三、巩固练习，提高能力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E5A6BD-7CDC-40CE-B3CB-8C30ACCB6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75" y="1729379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C705808-A4D2-45B7-A8A2-476B6E076BDE}"/>
              </a:ext>
            </a:extLst>
          </p:cNvPr>
          <p:cNvSpPr txBox="1"/>
          <p:nvPr/>
        </p:nvSpPr>
        <p:spPr>
          <a:xfrm>
            <a:off x="323528" y="915566"/>
            <a:ext cx="8352928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有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84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个南瓜，李叔叔运走了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40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个，还剩多少个？王叔叔又运走了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个，还剩多少个？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B87DBD8-AC6B-49AC-BECF-2DD67F609084}"/>
              </a:ext>
            </a:extLst>
          </p:cNvPr>
          <p:cNvSpPr txBox="1"/>
          <p:nvPr/>
        </p:nvSpPr>
        <p:spPr>
          <a:xfrm>
            <a:off x="2421399" y="2310140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84 – 40 = 44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640A0E-CF51-47E4-BCBC-98836223EAD9}"/>
              </a:ext>
            </a:extLst>
          </p:cNvPr>
          <p:cNvSpPr txBox="1"/>
          <p:nvPr/>
        </p:nvSpPr>
        <p:spPr>
          <a:xfrm>
            <a:off x="2421399" y="2908997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44 – 26 = 18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5934F2-158D-4336-93F8-525E26C8EC82}"/>
              </a:ext>
            </a:extLst>
          </p:cNvPr>
          <p:cNvSpPr txBox="1"/>
          <p:nvPr/>
        </p:nvSpPr>
        <p:spPr>
          <a:xfrm>
            <a:off x="678406" y="3507854"/>
            <a:ext cx="7226710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答：李叔叔运走了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个，还剩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44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个；王叔叔又运走了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26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个，还剩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18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个。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BC7D4E56-64CC-4ED2-9051-768EC267FCDB}"/>
              </a:ext>
            </a:extLst>
          </p:cNvPr>
          <p:cNvSpPr/>
          <p:nvPr/>
        </p:nvSpPr>
        <p:spPr>
          <a:xfrm>
            <a:off x="4049688" y="888033"/>
            <a:ext cx="1080120" cy="72008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思想气泡: 云 10">
            <a:extLst>
              <a:ext uri="{FF2B5EF4-FFF2-40B4-BE49-F238E27FC236}">
                <a16:creationId xmlns:a16="http://schemas.microsoft.com/office/drawing/2014/main" id="{60763B1B-E084-48B2-8FB3-D2BD193CC169}"/>
              </a:ext>
            </a:extLst>
          </p:cNvPr>
          <p:cNvSpPr/>
          <p:nvPr/>
        </p:nvSpPr>
        <p:spPr>
          <a:xfrm>
            <a:off x="5226199" y="191059"/>
            <a:ext cx="2151559" cy="892552"/>
          </a:xfrm>
          <a:prstGeom prst="cloudCallout">
            <a:avLst>
              <a:gd name="adj1" fmla="val -56476"/>
              <a:gd name="adj2" fmla="val 55794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0185C453-2A3D-4642-A261-96CBE0F7DAE4}"/>
              </a:ext>
            </a:extLst>
          </p:cNvPr>
          <p:cNvSpPr/>
          <p:nvPr/>
        </p:nvSpPr>
        <p:spPr>
          <a:xfrm>
            <a:off x="1701566" y="1423490"/>
            <a:ext cx="1286258" cy="72008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思想气泡: 云 12">
            <a:extLst>
              <a:ext uri="{FF2B5EF4-FFF2-40B4-BE49-F238E27FC236}">
                <a16:creationId xmlns:a16="http://schemas.microsoft.com/office/drawing/2014/main" id="{4AED51EE-F7D1-41E2-BB3A-DC77F519D80A}"/>
              </a:ext>
            </a:extLst>
          </p:cNvPr>
          <p:cNvSpPr/>
          <p:nvPr/>
        </p:nvSpPr>
        <p:spPr>
          <a:xfrm>
            <a:off x="269840" y="2371788"/>
            <a:ext cx="2151559" cy="892552"/>
          </a:xfrm>
          <a:prstGeom prst="cloudCallout">
            <a:avLst>
              <a:gd name="adj1" fmla="val 24088"/>
              <a:gd name="adj2" fmla="val -74270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减法</a:t>
            </a:r>
          </a:p>
        </p:txBody>
      </p:sp>
    </p:spTree>
    <p:extLst>
      <p:ext uri="{BB962C8B-B14F-4D97-AF65-F5344CB8AC3E}">
        <p14:creationId xmlns:p14="http://schemas.microsoft.com/office/powerpoint/2010/main" val="311405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960466-1AB4-418B-B415-5DBD31A8C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699" y="1888958"/>
            <a:ext cx="22528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P74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B071A18-3226-4CD2-9AD2-15E2EA134184}"/>
              </a:ext>
            </a:extLst>
          </p:cNvPr>
          <p:cNvSpPr txBox="1"/>
          <p:nvPr/>
        </p:nvSpPr>
        <p:spPr>
          <a:xfrm>
            <a:off x="320452" y="813027"/>
            <a:ext cx="8352928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小明有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28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本故事书，科普书比故事书多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本。小明有多少本科普书？故事书和科普书一共有多少本？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CA7883A-0323-47E9-B544-1C511FF5956B}"/>
              </a:ext>
            </a:extLst>
          </p:cNvPr>
          <p:cNvSpPr txBox="1"/>
          <p:nvPr/>
        </p:nvSpPr>
        <p:spPr>
          <a:xfrm>
            <a:off x="2555776" y="2166103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28 + 6 = 34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E6064C-4671-4800-9CA1-6C842E9566BB}"/>
              </a:ext>
            </a:extLst>
          </p:cNvPr>
          <p:cNvSpPr txBox="1"/>
          <p:nvPr/>
        </p:nvSpPr>
        <p:spPr>
          <a:xfrm>
            <a:off x="2555776" y="2764960"/>
            <a:ext cx="2722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28 + 34 = 62 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本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05E2BA-4D4B-445E-81BE-52C9E8343513}"/>
              </a:ext>
            </a:extLst>
          </p:cNvPr>
          <p:cNvSpPr txBox="1"/>
          <p:nvPr/>
        </p:nvSpPr>
        <p:spPr>
          <a:xfrm>
            <a:off x="812783" y="3363817"/>
            <a:ext cx="7226710" cy="1152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答：小明有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34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本科普书。故事书和科普书一共有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62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本。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C81F33A-7D86-4C35-ABDF-62721D4F485E}"/>
              </a:ext>
            </a:extLst>
          </p:cNvPr>
          <p:cNvSpPr/>
          <p:nvPr/>
        </p:nvSpPr>
        <p:spPr>
          <a:xfrm>
            <a:off x="6660232" y="842196"/>
            <a:ext cx="1080120" cy="60437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思想气泡: 云 7">
            <a:extLst>
              <a:ext uri="{FF2B5EF4-FFF2-40B4-BE49-F238E27FC236}">
                <a16:creationId xmlns:a16="http://schemas.microsoft.com/office/drawing/2014/main" id="{33D3CD6E-D074-44C8-B9C0-3F04A82D20DB}"/>
              </a:ext>
            </a:extLst>
          </p:cNvPr>
          <p:cNvSpPr/>
          <p:nvPr/>
        </p:nvSpPr>
        <p:spPr>
          <a:xfrm>
            <a:off x="4566011" y="199003"/>
            <a:ext cx="1935535" cy="778327"/>
          </a:xfrm>
          <a:prstGeom prst="cloudCallout">
            <a:avLst>
              <a:gd name="adj1" fmla="val 75827"/>
              <a:gd name="adj2" fmla="val 16597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1900E653-7EF5-4D50-B621-F79E82F92993}"/>
              </a:ext>
            </a:extLst>
          </p:cNvPr>
          <p:cNvSpPr/>
          <p:nvPr/>
        </p:nvSpPr>
        <p:spPr>
          <a:xfrm>
            <a:off x="5997490" y="1456284"/>
            <a:ext cx="1008112" cy="490141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思想气泡: 云 9">
            <a:extLst>
              <a:ext uri="{FF2B5EF4-FFF2-40B4-BE49-F238E27FC236}">
                <a16:creationId xmlns:a16="http://schemas.microsoft.com/office/drawing/2014/main" id="{F6739973-5DF9-4ED5-A179-AEC10B572D33}"/>
              </a:ext>
            </a:extLst>
          </p:cNvPr>
          <p:cNvSpPr/>
          <p:nvPr/>
        </p:nvSpPr>
        <p:spPr>
          <a:xfrm>
            <a:off x="6012404" y="2415115"/>
            <a:ext cx="2151559" cy="892552"/>
          </a:xfrm>
          <a:prstGeom prst="cloudCallout">
            <a:avLst>
              <a:gd name="adj1" fmla="val -35041"/>
              <a:gd name="adj2" fmla="val -94759"/>
            </a:avLst>
          </a:prstGeom>
          <a:solidFill>
            <a:schemeClr val="accent5">
              <a:alpha val="30000"/>
            </a:schemeClr>
          </a:solidFill>
          <a:ln w="605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加法</a:t>
            </a:r>
          </a:p>
        </p:txBody>
      </p:sp>
    </p:spTree>
    <p:extLst>
      <p:ext uri="{BB962C8B-B14F-4D97-AF65-F5344CB8AC3E}">
        <p14:creationId xmlns:p14="http://schemas.microsoft.com/office/powerpoint/2010/main" val="752616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168" y="1374061"/>
            <a:ext cx="6515664" cy="317308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67544" y="700074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9" name="直接连接符 8"/>
          <p:cNvCxnSpPr>
            <a:cxnSpLocks/>
          </p:cNvCxnSpPr>
          <p:nvPr/>
        </p:nvCxnSpPr>
        <p:spPr>
          <a:xfrm flipV="1">
            <a:off x="998191" y="1118187"/>
            <a:ext cx="4283866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080222" y="596350"/>
            <a:ext cx="428386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四、课堂小结，畅谈收获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2E361EE0-F04C-468C-B24A-52C8C4F24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3754" y="1779662"/>
            <a:ext cx="5756492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这节课你们学会了什么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?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有什么收获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CCC62634-0507-4A9F-96AD-DCE9364801DB}"/>
              </a:ext>
            </a:extLst>
          </p:cNvPr>
          <p:cNvSpPr/>
          <p:nvPr/>
        </p:nvSpPr>
        <p:spPr>
          <a:xfrm>
            <a:off x="539552" y="699542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21CBDC2-FA07-403F-9E0D-EEA633CFCD5B}"/>
              </a:ext>
            </a:extLst>
          </p:cNvPr>
          <p:cNvCxnSpPr/>
          <p:nvPr/>
        </p:nvCxnSpPr>
        <p:spPr>
          <a:xfrm flipV="1">
            <a:off x="1070199" y="1117654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98EBE778-E84D-4DEE-AE1F-78785E095691}"/>
              </a:ext>
            </a:extLst>
          </p:cNvPr>
          <p:cNvSpPr/>
          <p:nvPr/>
        </p:nvSpPr>
        <p:spPr>
          <a:xfrm>
            <a:off x="1152231" y="595818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C0C843-D305-4F9D-97CE-EEB741EDBC0D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C395B"/>
      </a:accent1>
      <a:accent2>
        <a:srgbClr val="FB7545"/>
      </a:accent2>
      <a:accent3>
        <a:srgbClr val="E9C944"/>
      </a:accent3>
      <a:accent4>
        <a:srgbClr val="90D049"/>
      </a:accent4>
      <a:accent5>
        <a:srgbClr val="18B96E"/>
      </a:accent5>
      <a:accent6>
        <a:srgbClr val="19C0B4"/>
      </a:accent6>
      <a:hlink>
        <a:srgbClr val="FC395B"/>
      </a:hlink>
      <a:folHlink>
        <a:srgbClr val="BFBFBF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C395B"/>
    </a:accent1>
    <a:accent2>
      <a:srgbClr val="FB7545"/>
    </a:accent2>
    <a:accent3>
      <a:srgbClr val="E9C944"/>
    </a:accent3>
    <a:accent4>
      <a:srgbClr val="90D049"/>
    </a:accent4>
    <a:accent5>
      <a:srgbClr val="18B96E"/>
    </a:accent5>
    <a:accent6>
      <a:srgbClr val="19C0B4"/>
    </a:accent6>
    <a:hlink>
      <a:srgbClr val="FC395B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729</TotalTime>
  <Words>642</Words>
  <Application>Microsoft Office PowerPoint</Application>
  <PresentationFormat>全屏显示(16:9)</PresentationFormat>
  <Paragraphs>76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等线</vt:lpstr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1_Office 主题​​</vt:lpstr>
      <vt:lpstr>自定义设计方案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282</cp:revision>
  <dcterms:created xsi:type="dcterms:W3CDTF">2015-08-27T07:30:00Z</dcterms:created>
  <dcterms:modified xsi:type="dcterms:W3CDTF">2025-01-04T08:32:14Z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E86FF01E7A7C43748999E9F58395AB8F</vt:lpwstr>
  </property>
</Properties>
</file>