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8"/>
  </p:notesMasterIdLst>
  <p:sldIdLst>
    <p:sldId id="263" r:id="rId3"/>
    <p:sldId id="350" r:id="rId4"/>
    <p:sldId id="361" r:id="rId5"/>
    <p:sldId id="351" r:id="rId6"/>
    <p:sldId id="352" r:id="rId7"/>
    <p:sldId id="353" r:id="rId8"/>
    <p:sldId id="355" r:id="rId9"/>
    <p:sldId id="362" r:id="rId10"/>
    <p:sldId id="363" r:id="rId11"/>
    <p:sldId id="269" r:id="rId12"/>
    <p:sldId id="364" r:id="rId13"/>
    <p:sldId id="345" r:id="rId14"/>
    <p:sldId id="365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1">
          <p15:clr>
            <a:srgbClr val="A4A3A4"/>
          </p15:clr>
        </p15:guide>
        <p15:guide id="2" orient="horz" pos="694">
          <p15:clr>
            <a:srgbClr val="A4A3A4"/>
          </p15:clr>
        </p15:guide>
        <p15:guide id="3" orient="horz" pos="2946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CC"/>
    <a:srgbClr val="FBE1D4"/>
    <a:srgbClr val="F8F8F8"/>
    <a:srgbClr val="FE6835"/>
    <a:srgbClr val="F39601"/>
    <a:srgbClr val="FDF1E9"/>
    <a:srgbClr val="F49701"/>
    <a:srgbClr val="E8333C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6209" autoAdjust="0"/>
  </p:normalViewPr>
  <p:slideViewPr>
    <p:cSldViewPr>
      <p:cViewPr>
        <p:scale>
          <a:sx n="125" d="100"/>
          <a:sy n="125" d="100"/>
        </p:scale>
        <p:origin x="84" y="366"/>
      </p:cViewPr>
      <p:guideLst>
        <p:guide orient="horz" pos="1661"/>
        <p:guide orient="horz" pos="694"/>
        <p:guide orient="horz" pos="2946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930471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187624" y="755818"/>
            <a:ext cx="6626830" cy="3686535"/>
            <a:chOff x="1756786" y="947474"/>
            <a:chExt cx="8649956" cy="4812009"/>
          </a:xfrm>
        </p:grpSpPr>
        <p:sp>
          <p:nvSpPr>
            <p:cNvPr id="12" name="矩形 11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等腰三角形 19"/>
          <p:cNvSpPr/>
          <p:nvPr userDrawn="1"/>
        </p:nvSpPr>
        <p:spPr>
          <a:xfrm rot="4791972">
            <a:off x="1229401" y="443809"/>
            <a:ext cx="1072724" cy="924763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 userDrawn="1"/>
        </p:nvSpPr>
        <p:spPr>
          <a:xfrm rot="11700000">
            <a:off x="6792438" y="3920299"/>
            <a:ext cx="890087" cy="76532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9203627">
            <a:off x="2479338" y="479537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375326" y="331703"/>
            <a:ext cx="8393348" cy="4480093"/>
          </a:xfrm>
          <a:prstGeom prst="rect">
            <a:avLst/>
          </a:prstGeom>
          <a:solidFill>
            <a:srgbClr val="F8F8F8"/>
          </a:solidFill>
          <a:ln w="1016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等腰三角形 13"/>
          <p:cNvSpPr/>
          <p:nvPr userDrawn="1"/>
        </p:nvSpPr>
        <p:spPr>
          <a:xfrm rot="9203627">
            <a:off x="8407190" y="3737870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92537" y="384587"/>
            <a:ext cx="380384" cy="366731"/>
          </a:xfrm>
          <a:prstGeom prst="ellipse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 userDrawn="1"/>
        </p:nvSpPr>
        <p:spPr>
          <a:xfrm rot="4791972">
            <a:off x="6372428" y="76454"/>
            <a:ext cx="553446" cy="47710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7620467" y="4480340"/>
            <a:ext cx="551114" cy="551114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31F14-AB2B-4E9C-AE72-8F800F58E36A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CE7B-69F2-41E7-AC7B-C12AEB6FF9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395536" y="-9162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348328" y="2521610"/>
            <a:ext cx="6116048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 口算加法（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288" y="1346881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421939" y="214384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口算加法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21C364-54AA-C201-5A6B-C71C463F3F14}"/>
              </a:ext>
            </a:extLst>
          </p:cNvPr>
          <p:cNvSpPr txBox="1"/>
          <p:nvPr/>
        </p:nvSpPr>
        <p:spPr>
          <a:xfrm>
            <a:off x="2336438" y="14975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83568" y="1847760"/>
            <a:ext cx="163378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50+3=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50+30=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2007113" y="1864905"/>
            <a:ext cx="7477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413433" y="1847760"/>
            <a:ext cx="163378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40+4=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40+40=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943273" y="1847760"/>
            <a:ext cx="1617980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20+7=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20+70=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2169642" y="2944099"/>
            <a:ext cx="7477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4665540" y="1864905"/>
            <a:ext cx="74739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4941561" y="2944099"/>
            <a:ext cx="7477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7180140" y="1864905"/>
            <a:ext cx="747395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7461876" y="2944099"/>
            <a:ext cx="747712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34" name="圆角矩形 7"/>
          <p:cNvSpPr/>
          <p:nvPr/>
        </p:nvSpPr>
        <p:spPr>
          <a:xfrm>
            <a:off x="875283" y="564926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4"/>
          <p:cNvSpPr/>
          <p:nvPr/>
        </p:nvSpPr>
        <p:spPr>
          <a:xfrm>
            <a:off x="799083" y="498617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81147" y="459279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一、复习知识，情境引入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4320" y="1254148"/>
            <a:ext cx="1556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/>
      <p:bldP spid="5" grpId="1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3" r="16045"/>
          <a:stretch>
            <a:fillRect/>
          </a:stretch>
        </p:blipFill>
        <p:spPr>
          <a:xfrm>
            <a:off x="3486285" y="889378"/>
            <a:ext cx="3380645" cy="2478043"/>
          </a:xfrm>
          <a:prstGeom prst="rect">
            <a:avLst/>
          </a:prstGeom>
        </p:spPr>
      </p:pic>
      <p:sp>
        <p:nvSpPr>
          <p:cNvPr id="28" name="对话气泡: 圆角矩形 27"/>
          <p:cNvSpPr/>
          <p:nvPr/>
        </p:nvSpPr>
        <p:spPr>
          <a:xfrm>
            <a:off x="1691680" y="1369815"/>
            <a:ext cx="2105620" cy="912489"/>
          </a:xfrm>
          <a:prstGeom prst="wedgeRoundRectCallout">
            <a:avLst>
              <a:gd name="adj1" fmla="val 67483"/>
              <a:gd name="adj2" fmla="val -24201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我写了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个字，还要写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个字。</a:t>
            </a:r>
          </a:p>
        </p:txBody>
      </p:sp>
      <p:sp>
        <p:nvSpPr>
          <p:cNvPr id="29" name="对话气泡: 圆角矩形 28"/>
          <p:cNvSpPr/>
          <p:nvPr/>
        </p:nvSpPr>
        <p:spPr>
          <a:xfrm>
            <a:off x="6728509" y="1112542"/>
            <a:ext cx="1168891" cy="713517"/>
          </a:xfrm>
          <a:prstGeom prst="wedgeRoundRectCallout">
            <a:avLst>
              <a:gd name="adj1" fmla="val -73412"/>
              <a:gd name="adj2" fmla="val -9240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我写了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个字。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08411" y="3384884"/>
            <a:ext cx="4360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）小亮一共要写多少个字？</a:t>
            </a:r>
          </a:p>
        </p:txBody>
      </p:sp>
      <p:sp>
        <p:nvSpPr>
          <p:cNvPr id="31" name="矩形 30"/>
          <p:cNvSpPr/>
          <p:nvPr/>
        </p:nvSpPr>
        <p:spPr>
          <a:xfrm>
            <a:off x="5270828" y="3342828"/>
            <a:ext cx="18914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 + 2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8411" y="4013018"/>
            <a:ext cx="5288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）小亮和小丽已经写了多少个字？</a:t>
            </a:r>
          </a:p>
        </p:txBody>
      </p:sp>
      <p:sp>
        <p:nvSpPr>
          <p:cNvPr id="33" name="矩形 32"/>
          <p:cNvSpPr/>
          <p:nvPr/>
        </p:nvSpPr>
        <p:spPr>
          <a:xfrm>
            <a:off x="6000272" y="3951462"/>
            <a:ext cx="1652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 + 20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1643" y="2946424"/>
            <a:ext cx="696283" cy="1573084"/>
          </a:xfrm>
          <a:prstGeom prst="rect">
            <a:avLst/>
          </a:prstGeom>
        </p:spPr>
      </p:pic>
      <p:sp>
        <p:nvSpPr>
          <p:cNvPr id="36" name="对话气泡: 圆角矩形 35"/>
          <p:cNvSpPr/>
          <p:nvPr/>
        </p:nvSpPr>
        <p:spPr>
          <a:xfrm>
            <a:off x="5176607" y="2741098"/>
            <a:ext cx="2565592" cy="546100"/>
          </a:xfrm>
          <a:prstGeom prst="wedgeRoundRectCallout">
            <a:avLst>
              <a:gd name="adj1" fmla="val 52889"/>
              <a:gd name="adj2" fmla="val -13067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应该怎样计算呢？</a:t>
            </a:r>
          </a:p>
        </p:txBody>
      </p:sp>
      <p:sp>
        <p:nvSpPr>
          <p:cNvPr id="38" name="Text Box 28"/>
          <p:cNvSpPr txBox="1"/>
          <p:nvPr/>
        </p:nvSpPr>
        <p:spPr>
          <a:xfrm>
            <a:off x="3627358" y="998625"/>
            <a:ext cx="72629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小亮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 Box 28"/>
          <p:cNvSpPr txBox="1"/>
          <p:nvPr/>
        </p:nvSpPr>
        <p:spPr>
          <a:xfrm>
            <a:off x="5119128" y="986541"/>
            <a:ext cx="72629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小丽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AD24F6-E7D7-A8B3-7321-F8E935C911BB}"/>
              </a:ext>
            </a:extLst>
          </p:cNvPr>
          <p:cNvGrpSpPr/>
          <p:nvPr/>
        </p:nvGrpSpPr>
        <p:grpSpPr>
          <a:xfrm>
            <a:off x="808411" y="672045"/>
            <a:ext cx="566515" cy="566515"/>
            <a:chOff x="808411" y="672045"/>
            <a:chExt cx="566515" cy="566515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A170744B-1486-7D44-169C-28FC8E61AB43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4B2FB0-C7A4-C408-1BE5-5698E8DA4155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7" descr="64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28" y="1768360"/>
            <a:ext cx="1484313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p64_2"/>
          <p:cNvPicPr>
            <a:picLocks noChangeAspect="1"/>
          </p:cNvPicPr>
          <p:nvPr/>
        </p:nvPicPr>
        <p:blipFill>
          <a:blip r:embed="rId3"/>
          <a:srcRect l="75780" b="7277"/>
          <a:stretch>
            <a:fillRect/>
          </a:stretch>
        </p:blipFill>
        <p:spPr>
          <a:xfrm>
            <a:off x="5385926" y="1652543"/>
            <a:ext cx="1109662" cy="13223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435334" y="3422571"/>
            <a:ext cx="3525838" cy="1347788"/>
            <a:chOff x="1403" y="3339"/>
            <a:chExt cx="2221" cy="849"/>
          </a:xfrm>
        </p:grpSpPr>
        <p:sp>
          <p:nvSpPr>
            <p:cNvPr id="8" name="圆角矩形标注 6182"/>
            <p:cNvSpPr/>
            <p:nvPr/>
          </p:nvSpPr>
          <p:spPr>
            <a:xfrm>
              <a:off x="2072" y="3486"/>
              <a:ext cx="1552" cy="344"/>
            </a:xfrm>
            <a:prstGeom prst="wedgeRoundRectCallout">
              <a:avLst>
                <a:gd name="adj1" fmla="val -54902"/>
                <a:gd name="adj2" fmla="val 22253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F4970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 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 </a:t>
              </a:r>
              <a:r>
                <a:rPr lang="en-US" altLang="zh-CN" sz="24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9" name="图片 618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03" y="3339"/>
              <a:ext cx="591" cy="84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" name="图片 9" descr="64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329" y="1766963"/>
            <a:ext cx="1484312" cy="11858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203814" y="2951781"/>
            <a:ext cx="2088208" cy="734380"/>
            <a:chOff x="624" y="4747"/>
            <a:chExt cx="2313" cy="1157"/>
          </a:xfrm>
        </p:grpSpPr>
        <p:sp>
          <p:nvSpPr>
            <p:cNvPr id="12" name="左中括号 11"/>
            <p:cNvSpPr/>
            <p:nvPr/>
          </p:nvSpPr>
          <p:spPr>
            <a:xfrm rot="16200000">
              <a:off x="1634" y="3737"/>
              <a:ext cx="294" cy="2313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2"/>
            <p:cNvSpPr txBox="1"/>
            <p:nvPr/>
          </p:nvSpPr>
          <p:spPr>
            <a:xfrm>
              <a:off x="1105" y="4917"/>
              <a:ext cx="1711" cy="9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个一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54"/>
          <p:cNvGrpSpPr/>
          <p:nvPr/>
        </p:nvGrpSpPr>
        <p:grpSpPr bwMode="auto">
          <a:xfrm flipH="1">
            <a:off x="4978974" y="3200946"/>
            <a:ext cx="3536403" cy="1576388"/>
            <a:chOff x="1997" y="3114"/>
            <a:chExt cx="2315" cy="993"/>
          </a:xfrm>
        </p:grpSpPr>
        <p:sp>
          <p:nvSpPr>
            <p:cNvPr id="19" name="AutoShape 52"/>
            <p:cNvSpPr>
              <a:spLocks noChangeArrowheads="1"/>
            </p:cNvSpPr>
            <p:nvPr/>
          </p:nvSpPr>
          <p:spPr bwMode="auto">
            <a:xfrm>
              <a:off x="2591" y="3482"/>
              <a:ext cx="1721" cy="344"/>
            </a:xfrm>
            <a:prstGeom prst="wedgeRoundRectCallout">
              <a:avLst>
                <a:gd name="adj1" fmla="val -54474"/>
                <a:gd name="adj2" fmla="val -27750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0" name="Picture 5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997" y="3114"/>
              <a:ext cx="544" cy="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文本框 2"/>
          <p:cNvSpPr txBox="1"/>
          <p:nvPr/>
        </p:nvSpPr>
        <p:spPr>
          <a:xfrm>
            <a:off x="2728228" y="899611"/>
            <a:ext cx="1209516" cy="6991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28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789474" y="1635646"/>
            <a:ext cx="2268423" cy="1370011"/>
            <a:chOff x="2789474" y="1333625"/>
            <a:chExt cx="2268423" cy="1370011"/>
          </a:xfrm>
        </p:grpSpPr>
        <p:pic>
          <p:nvPicPr>
            <p:cNvPr id="6" name="图片 5" descr="p64_2"/>
            <p:cNvPicPr>
              <a:picLocks noChangeAspect="1"/>
            </p:cNvPicPr>
            <p:nvPr/>
          </p:nvPicPr>
          <p:blipFill>
            <a:blip r:embed="rId3"/>
            <a:srcRect l="36974" t="8685" r="29634" b="4469"/>
            <a:stretch>
              <a:fillRect/>
            </a:stretch>
          </p:blipFill>
          <p:spPr>
            <a:xfrm>
              <a:off x="2789474" y="1452686"/>
              <a:ext cx="1544637" cy="12509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" name="图片 27" descr="p64_2"/>
            <p:cNvPicPr>
              <a:picLocks noChangeAspect="1"/>
            </p:cNvPicPr>
            <p:nvPr/>
          </p:nvPicPr>
          <p:blipFill>
            <a:blip r:embed="rId3"/>
            <a:srcRect l="75780" b="7277"/>
            <a:stretch>
              <a:fillRect/>
            </a:stretch>
          </p:blipFill>
          <p:spPr>
            <a:xfrm>
              <a:off x="3948235" y="1333625"/>
              <a:ext cx="1109662" cy="1322387"/>
            </a:xfrm>
            <a:custGeom>
              <a:avLst/>
              <a:gdLst>
                <a:gd name="connsiteX0" fmla="*/ 751250 w 1109662"/>
                <a:gd name="connsiteY0" fmla="*/ 0 h 1322387"/>
                <a:gd name="connsiteX1" fmla="*/ 1109662 w 1109662"/>
                <a:gd name="connsiteY1" fmla="*/ 0 h 1322387"/>
                <a:gd name="connsiteX2" fmla="*/ 1109662 w 1109662"/>
                <a:gd name="connsiteY2" fmla="*/ 1322387 h 1322387"/>
                <a:gd name="connsiteX3" fmla="*/ 562736 w 1109662"/>
                <a:gd name="connsiteY3" fmla="*/ 1322387 h 1322387"/>
                <a:gd name="connsiteX4" fmla="*/ 759842 w 1109662"/>
                <a:gd name="connsiteY4" fmla="*/ 1061511 h 1322387"/>
                <a:gd name="connsiteX5" fmla="*/ 895309 w 1109662"/>
                <a:gd name="connsiteY5" fmla="*/ 282578 h 1322387"/>
                <a:gd name="connsiteX6" fmla="*/ 0 w 1109662"/>
                <a:gd name="connsiteY6" fmla="*/ 0 h 1322387"/>
                <a:gd name="connsiteX7" fmla="*/ 695629 w 1109662"/>
                <a:gd name="connsiteY7" fmla="*/ 0 h 1322387"/>
                <a:gd name="connsiteX8" fmla="*/ 556642 w 1109662"/>
                <a:gd name="connsiteY8" fmla="*/ 370631 h 1322387"/>
                <a:gd name="connsiteX9" fmla="*/ 186160 w 1109662"/>
                <a:gd name="connsiteY9" fmla="*/ 1322387 h 1322387"/>
                <a:gd name="connsiteX10" fmla="*/ 0 w 1109662"/>
                <a:gd name="connsiteY10" fmla="*/ 1322387 h 132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9662" h="1322387">
                  <a:moveTo>
                    <a:pt x="751250" y="0"/>
                  </a:moveTo>
                  <a:lnTo>
                    <a:pt x="1109662" y="0"/>
                  </a:lnTo>
                  <a:lnTo>
                    <a:pt x="1109662" y="1322387"/>
                  </a:lnTo>
                  <a:lnTo>
                    <a:pt x="562736" y="1322387"/>
                  </a:lnTo>
                  <a:lnTo>
                    <a:pt x="759842" y="1061511"/>
                  </a:lnTo>
                  <a:lnTo>
                    <a:pt x="895309" y="282578"/>
                  </a:lnTo>
                  <a:close/>
                  <a:moveTo>
                    <a:pt x="0" y="0"/>
                  </a:moveTo>
                  <a:lnTo>
                    <a:pt x="695629" y="0"/>
                  </a:lnTo>
                  <a:lnTo>
                    <a:pt x="556642" y="370631"/>
                  </a:lnTo>
                  <a:lnTo>
                    <a:pt x="186160" y="1322387"/>
                  </a:lnTo>
                  <a:lnTo>
                    <a:pt x="0" y="1322387"/>
                  </a:lnTo>
                  <a:close/>
                </a:path>
              </a:pathLst>
            </a:custGeom>
            <a:noFill/>
            <a:ln w="9525">
              <a:noFill/>
            </a:ln>
          </p:spPr>
        </p:pic>
      </p:grpSp>
      <p:sp>
        <p:nvSpPr>
          <p:cNvPr id="25" name="圆角矩形 7"/>
          <p:cNvSpPr/>
          <p:nvPr/>
        </p:nvSpPr>
        <p:spPr>
          <a:xfrm>
            <a:off x="417664" y="373141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4"/>
          <p:cNvSpPr/>
          <p:nvPr/>
        </p:nvSpPr>
        <p:spPr>
          <a:xfrm>
            <a:off x="341464" y="306832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23528" y="267494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二、自主探究，直观建模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15C0004-67A4-4867-A4B0-A75C674669ED}"/>
              </a:ext>
            </a:extLst>
          </p:cNvPr>
          <p:cNvSpPr/>
          <p:nvPr/>
        </p:nvSpPr>
        <p:spPr>
          <a:xfrm>
            <a:off x="1410751" y="965917"/>
            <a:ext cx="1891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 + 2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416D7E6D-9D6C-45F4-B053-0C8E7AC598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5148" y="894921"/>
            <a:ext cx="696283" cy="1573084"/>
          </a:xfrm>
          <a:prstGeom prst="rect">
            <a:avLst/>
          </a:prstGeom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1726EEA7-92EA-4C38-B43F-986A85EBF562}"/>
              </a:ext>
            </a:extLst>
          </p:cNvPr>
          <p:cNvSpPr/>
          <p:nvPr/>
        </p:nvSpPr>
        <p:spPr>
          <a:xfrm>
            <a:off x="5240112" y="689595"/>
            <a:ext cx="2565592" cy="546100"/>
          </a:xfrm>
          <a:prstGeom prst="wedgeRoundRectCallout">
            <a:avLst>
              <a:gd name="adj1" fmla="val 52889"/>
              <a:gd name="adj2" fmla="val -13067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应该怎样计算呢？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35802E-6 L -0.07604 -1.35802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7407E-6 L 0.04497 -0.000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05209 2.96296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8225" descr="p64_3"/>
          <p:cNvPicPr>
            <a:picLocks noChangeAspect="1"/>
          </p:cNvPicPr>
          <p:nvPr/>
        </p:nvPicPr>
        <p:blipFill>
          <a:blip r:embed="rId2"/>
          <a:srcRect l="66573" r="4782" b="-3726"/>
          <a:stretch>
            <a:fillRect/>
          </a:stretch>
        </p:blipFill>
        <p:spPr>
          <a:xfrm>
            <a:off x="998820" y="1337176"/>
            <a:ext cx="1447800" cy="1266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2407204" y="1210721"/>
            <a:ext cx="2268423" cy="1370011"/>
            <a:chOff x="2789474" y="1333625"/>
            <a:chExt cx="2268423" cy="1370011"/>
          </a:xfrm>
        </p:grpSpPr>
        <p:pic>
          <p:nvPicPr>
            <p:cNvPr id="3" name="图片 2" descr="p64_2"/>
            <p:cNvPicPr>
              <a:picLocks noChangeAspect="1"/>
            </p:cNvPicPr>
            <p:nvPr/>
          </p:nvPicPr>
          <p:blipFill>
            <a:blip r:embed="rId3"/>
            <a:srcRect l="36974" t="8685" r="29634" b="4469"/>
            <a:stretch>
              <a:fillRect/>
            </a:stretch>
          </p:blipFill>
          <p:spPr>
            <a:xfrm>
              <a:off x="2789474" y="1452686"/>
              <a:ext cx="1544637" cy="12509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" name="图片 3" descr="p64_2"/>
            <p:cNvPicPr>
              <a:picLocks noChangeAspect="1"/>
            </p:cNvPicPr>
            <p:nvPr/>
          </p:nvPicPr>
          <p:blipFill>
            <a:blip r:embed="rId3"/>
            <a:srcRect l="75780" b="7277"/>
            <a:stretch>
              <a:fillRect/>
            </a:stretch>
          </p:blipFill>
          <p:spPr>
            <a:xfrm>
              <a:off x="3948235" y="1333625"/>
              <a:ext cx="1109662" cy="1322387"/>
            </a:xfrm>
            <a:custGeom>
              <a:avLst/>
              <a:gdLst>
                <a:gd name="connsiteX0" fmla="*/ 751250 w 1109662"/>
                <a:gd name="connsiteY0" fmla="*/ 0 h 1322387"/>
                <a:gd name="connsiteX1" fmla="*/ 1109662 w 1109662"/>
                <a:gd name="connsiteY1" fmla="*/ 0 h 1322387"/>
                <a:gd name="connsiteX2" fmla="*/ 1109662 w 1109662"/>
                <a:gd name="connsiteY2" fmla="*/ 1322387 h 1322387"/>
                <a:gd name="connsiteX3" fmla="*/ 562736 w 1109662"/>
                <a:gd name="connsiteY3" fmla="*/ 1322387 h 1322387"/>
                <a:gd name="connsiteX4" fmla="*/ 759842 w 1109662"/>
                <a:gd name="connsiteY4" fmla="*/ 1061511 h 1322387"/>
                <a:gd name="connsiteX5" fmla="*/ 895309 w 1109662"/>
                <a:gd name="connsiteY5" fmla="*/ 282578 h 1322387"/>
                <a:gd name="connsiteX6" fmla="*/ 0 w 1109662"/>
                <a:gd name="connsiteY6" fmla="*/ 0 h 1322387"/>
                <a:gd name="connsiteX7" fmla="*/ 695629 w 1109662"/>
                <a:gd name="connsiteY7" fmla="*/ 0 h 1322387"/>
                <a:gd name="connsiteX8" fmla="*/ 556642 w 1109662"/>
                <a:gd name="connsiteY8" fmla="*/ 370631 h 1322387"/>
                <a:gd name="connsiteX9" fmla="*/ 186160 w 1109662"/>
                <a:gd name="connsiteY9" fmla="*/ 1322387 h 1322387"/>
                <a:gd name="connsiteX10" fmla="*/ 0 w 1109662"/>
                <a:gd name="connsiteY10" fmla="*/ 1322387 h 132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9662" h="1322387">
                  <a:moveTo>
                    <a:pt x="751250" y="0"/>
                  </a:moveTo>
                  <a:lnTo>
                    <a:pt x="1109662" y="0"/>
                  </a:lnTo>
                  <a:lnTo>
                    <a:pt x="1109662" y="1322387"/>
                  </a:lnTo>
                  <a:lnTo>
                    <a:pt x="562736" y="1322387"/>
                  </a:lnTo>
                  <a:lnTo>
                    <a:pt x="759842" y="1061511"/>
                  </a:lnTo>
                  <a:lnTo>
                    <a:pt x="895309" y="282578"/>
                  </a:lnTo>
                  <a:close/>
                  <a:moveTo>
                    <a:pt x="0" y="0"/>
                  </a:moveTo>
                  <a:lnTo>
                    <a:pt x="695629" y="0"/>
                  </a:lnTo>
                  <a:lnTo>
                    <a:pt x="556642" y="370631"/>
                  </a:lnTo>
                  <a:lnTo>
                    <a:pt x="186160" y="1322387"/>
                  </a:lnTo>
                  <a:lnTo>
                    <a:pt x="0" y="1322387"/>
                  </a:lnTo>
                  <a:close/>
                </a:path>
              </a:pathLst>
            </a:custGeom>
            <a:noFill/>
            <a:ln w="9525">
              <a:noFill/>
            </a:ln>
          </p:spPr>
        </p:pic>
      </p:grpSp>
      <p:pic>
        <p:nvPicPr>
          <p:cNvPr id="8" name="图片 7" descr="p64_3"/>
          <p:cNvPicPr>
            <a:picLocks noChangeAspect="1"/>
          </p:cNvPicPr>
          <p:nvPr/>
        </p:nvPicPr>
        <p:blipFill>
          <a:blip r:embed="rId2"/>
          <a:srcRect l="66573" r="4782" b="-3726"/>
          <a:stretch>
            <a:fillRect/>
          </a:stretch>
        </p:blipFill>
        <p:spPr>
          <a:xfrm>
            <a:off x="4751670" y="1337176"/>
            <a:ext cx="1447800" cy="1266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64"/>
          <p:cNvSpPr txBox="1"/>
          <p:nvPr/>
        </p:nvSpPr>
        <p:spPr>
          <a:xfrm>
            <a:off x="1142158" y="473080"/>
            <a:ext cx="2184400" cy="584775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72199" y="2751321"/>
            <a:ext cx="3676650" cy="1758950"/>
            <a:chOff x="1734" y="3233"/>
            <a:chExt cx="2316" cy="1108"/>
          </a:xfrm>
        </p:grpSpPr>
        <p:sp>
          <p:nvSpPr>
            <p:cNvPr id="10" name="圆角矩形标注 8234"/>
            <p:cNvSpPr/>
            <p:nvPr/>
          </p:nvSpPr>
          <p:spPr>
            <a:xfrm>
              <a:off x="1734" y="3233"/>
              <a:ext cx="1628" cy="376"/>
            </a:xfrm>
            <a:prstGeom prst="wedgeRoundRectCallout">
              <a:avLst>
                <a:gd name="adj1" fmla="val 61051"/>
                <a:gd name="adj2" fmla="val -4306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F4970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20+20 =</a:t>
              </a:r>
              <a:r>
                <a:rPr lang="en-US" altLang="zh-CN" sz="28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40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11" name="图片 82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3458" y="3347"/>
              <a:ext cx="592" cy="9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955955" y="2629275"/>
            <a:ext cx="2607902" cy="727042"/>
            <a:chOff x="686" y="4689"/>
            <a:chExt cx="2978" cy="1143"/>
          </a:xfrm>
        </p:grpSpPr>
        <p:sp>
          <p:nvSpPr>
            <p:cNvPr id="13" name="左中括号 12"/>
            <p:cNvSpPr/>
            <p:nvPr/>
          </p:nvSpPr>
          <p:spPr>
            <a:xfrm rot="16200000">
              <a:off x="2070" y="3305"/>
              <a:ext cx="210" cy="2978"/>
            </a:xfrm>
            <a:prstGeom prst="lef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2"/>
            <p:cNvSpPr txBox="1"/>
            <p:nvPr/>
          </p:nvSpPr>
          <p:spPr>
            <a:xfrm>
              <a:off x="1529" y="4847"/>
              <a:ext cx="1924" cy="9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个十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576222" y="3111285"/>
            <a:ext cx="4149228" cy="1643063"/>
            <a:chOff x="1480" y="3087"/>
            <a:chExt cx="2532" cy="1035"/>
          </a:xfrm>
        </p:grpSpPr>
        <p:sp>
          <p:nvSpPr>
            <p:cNvPr id="20" name="圆角矩形标注 9268"/>
            <p:cNvSpPr/>
            <p:nvPr/>
          </p:nvSpPr>
          <p:spPr>
            <a:xfrm>
              <a:off x="1480" y="3356"/>
              <a:ext cx="1902" cy="343"/>
            </a:xfrm>
            <a:prstGeom prst="wedgeRoundRectCallout">
              <a:avLst>
                <a:gd name="adj1" fmla="val 55458"/>
                <a:gd name="adj2" fmla="val 27985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F4970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lang="en-US" altLang="zh-CN" sz="28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40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 =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46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1" name="图片 926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3568" y="3087"/>
              <a:ext cx="444" cy="103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" name="文本框 2"/>
          <p:cNvSpPr txBox="1"/>
          <p:nvPr/>
        </p:nvSpPr>
        <p:spPr>
          <a:xfrm>
            <a:off x="2844451" y="430132"/>
            <a:ext cx="1358513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2C5A051-040E-C71D-542B-80DB1BF926C8}"/>
              </a:ext>
            </a:extLst>
          </p:cNvPr>
          <p:cNvSpPr/>
          <p:nvPr/>
        </p:nvSpPr>
        <p:spPr>
          <a:xfrm>
            <a:off x="840262" y="1174333"/>
            <a:ext cx="1686311" cy="14799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20C3CBA-3FF5-F090-9256-6725EF1BCC2A}"/>
              </a:ext>
            </a:extLst>
          </p:cNvPr>
          <p:cNvSpPr/>
          <p:nvPr/>
        </p:nvSpPr>
        <p:spPr>
          <a:xfrm>
            <a:off x="4530924" y="1173365"/>
            <a:ext cx="1841426" cy="14799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0462 C -0.01006 -0.02808 -0.02812 -0.11388 -0.04791 -0.14259 C -0.0677 -0.1716 -0.09652 -0.17685 -0.12187 -0.17777 C -0.14722 -0.1787 -0.17552 -0.17839 -0.2 -0.14814 C -0.22447 -0.11821 -0.25434 -0.02808 -0.26857 0.00309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99" y="-830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0.24341 0.0046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70" y="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341 0.00463 L 0.12413 0.0055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 animBg="1"/>
      <p:bldP spid="15" grpId="1" animBg="1"/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6"/>
          <p:cNvSpPr txBox="1">
            <a:spLocks noChangeArrowheads="1"/>
          </p:cNvSpPr>
          <p:nvPr/>
        </p:nvSpPr>
        <p:spPr bwMode="auto">
          <a:xfrm>
            <a:off x="1529963" y="1865803"/>
            <a:ext cx="218138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8"/>
          <p:cNvSpPr>
            <a:spLocks noChangeArrowheads="1"/>
          </p:cNvSpPr>
          <p:nvPr/>
        </p:nvSpPr>
        <p:spPr bwMode="auto">
          <a:xfrm>
            <a:off x="2346146" y="1869739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29"/>
          <p:cNvGrpSpPr/>
          <p:nvPr/>
        </p:nvGrpSpPr>
        <p:grpSpPr bwMode="auto">
          <a:xfrm>
            <a:off x="1599793" y="2334640"/>
            <a:ext cx="431800" cy="413882"/>
            <a:chOff x="1066" y="1253"/>
            <a:chExt cx="272" cy="136"/>
          </a:xfrm>
        </p:grpSpPr>
        <p:sp>
          <p:nvSpPr>
            <p:cNvPr id="6" name="Line 3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3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1217452" y="2633239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1857686" y="2662736"/>
            <a:ext cx="2605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34"/>
          <p:cNvSpPr>
            <a:spLocks noChangeShapeType="1"/>
          </p:cNvSpPr>
          <p:nvPr/>
        </p:nvSpPr>
        <p:spPr bwMode="auto">
          <a:xfrm flipV="1">
            <a:off x="1999292" y="3274899"/>
            <a:ext cx="598241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35"/>
          <p:cNvSpPr>
            <a:spLocks noChangeShapeType="1"/>
          </p:cNvSpPr>
          <p:nvPr/>
        </p:nvSpPr>
        <p:spPr bwMode="auto">
          <a:xfrm flipH="1" flipV="1">
            <a:off x="2585007" y="2496108"/>
            <a:ext cx="11362" cy="77879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6"/>
          <p:cNvSpPr>
            <a:spLocks noChangeArrowheads="1"/>
          </p:cNvSpPr>
          <p:nvPr/>
        </p:nvSpPr>
        <p:spPr bwMode="auto">
          <a:xfrm>
            <a:off x="2072178" y="3283119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Rectangle 37"/>
          <p:cNvSpPr>
            <a:spLocks noChangeArrowheads="1"/>
          </p:cNvSpPr>
          <p:nvPr/>
        </p:nvSpPr>
        <p:spPr bwMode="auto">
          <a:xfrm>
            <a:off x="2946093" y="1853172"/>
            <a:ext cx="697627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</a:t>
            </a:r>
            <a:endParaRPr lang="zh-CN" altLang="en-US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35"/>
          <p:cNvSpPr>
            <a:spLocks noChangeShapeType="1"/>
          </p:cNvSpPr>
          <p:nvPr/>
        </p:nvSpPr>
        <p:spPr bwMode="auto">
          <a:xfrm flipV="1">
            <a:off x="2013357" y="3130886"/>
            <a:ext cx="7223" cy="15340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75"/>
          <p:cNvGrpSpPr/>
          <p:nvPr/>
        </p:nvGrpSpPr>
        <p:grpSpPr bwMode="auto">
          <a:xfrm>
            <a:off x="537994" y="3264201"/>
            <a:ext cx="3625851" cy="1449388"/>
            <a:chOff x="856" y="2978"/>
            <a:chExt cx="2284" cy="913"/>
          </a:xfrm>
        </p:grpSpPr>
        <p:sp>
          <p:nvSpPr>
            <p:cNvPr id="29" name="AutoShape 60"/>
            <p:cNvSpPr>
              <a:spLocks noChangeArrowheads="1"/>
            </p:cNvSpPr>
            <p:nvPr/>
          </p:nvSpPr>
          <p:spPr bwMode="auto">
            <a:xfrm>
              <a:off x="1403" y="3287"/>
              <a:ext cx="1737" cy="388"/>
            </a:xfrm>
            <a:prstGeom prst="wedgeRoundRectCallout">
              <a:avLst>
                <a:gd name="adj1" fmla="val -55979"/>
                <a:gd name="adj2" fmla="val -29879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26</a:t>
              </a:r>
              <a:r>
                <a:rPr kumimoji="0" lang="en-US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是先算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kumimoji="0" lang="en-US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30" name="Picture 6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" y="2978"/>
              <a:ext cx="449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69"/>
          <p:cNvGrpSpPr/>
          <p:nvPr/>
        </p:nvGrpSpPr>
        <p:grpSpPr bwMode="auto">
          <a:xfrm>
            <a:off x="5121837" y="3153811"/>
            <a:ext cx="3294063" cy="1568450"/>
            <a:chOff x="2338" y="2913"/>
            <a:chExt cx="2075" cy="988"/>
          </a:xfrm>
        </p:grpSpPr>
        <p:sp>
          <p:nvSpPr>
            <p:cNvPr id="35" name="AutoShape 67"/>
            <p:cNvSpPr>
              <a:spLocks noChangeArrowheads="1"/>
            </p:cNvSpPr>
            <p:nvPr/>
          </p:nvSpPr>
          <p:spPr bwMode="auto">
            <a:xfrm>
              <a:off x="2338" y="3254"/>
              <a:ext cx="1443" cy="600"/>
            </a:xfrm>
            <a:prstGeom prst="wedgeRoundRectCallout">
              <a:avLst>
                <a:gd name="adj1" fmla="val 57933"/>
                <a:gd name="adj2" fmla="val -37997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26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是先算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en-US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36" name="Picture 6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" y="2913"/>
              <a:ext cx="551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矩形 37"/>
          <p:cNvSpPr/>
          <p:nvPr/>
        </p:nvSpPr>
        <p:spPr>
          <a:xfrm>
            <a:off x="685231" y="372025"/>
            <a:ext cx="5769528" cy="5598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计算时有什么不同？</a:t>
            </a:r>
          </a:p>
        </p:txBody>
      </p:sp>
      <p:sp>
        <p:nvSpPr>
          <p:cNvPr id="39" name="Text Box 26"/>
          <p:cNvSpPr txBox="1">
            <a:spLocks noChangeArrowheads="1"/>
          </p:cNvSpPr>
          <p:nvPr/>
        </p:nvSpPr>
        <p:spPr bwMode="auto">
          <a:xfrm>
            <a:off x="5451313" y="1882243"/>
            <a:ext cx="218138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6267496" y="1892573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29"/>
          <p:cNvGrpSpPr/>
          <p:nvPr/>
        </p:nvGrpSpPr>
        <p:grpSpPr bwMode="auto">
          <a:xfrm>
            <a:off x="5521143" y="2351080"/>
            <a:ext cx="431800" cy="413882"/>
            <a:chOff x="1066" y="1253"/>
            <a:chExt cx="272" cy="136"/>
          </a:xfrm>
        </p:grpSpPr>
        <p:sp>
          <p:nvSpPr>
            <p:cNvPr id="42" name="Line 3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Line 3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5138802" y="2649679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5779036" y="2679176"/>
            <a:ext cx="2605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Line 34"/>
          <p:cNvSpPr>
            <a:spLocks noChangeShapeType="1"/>
          </p:cNvSpPr>
          <p:nvPr/>
        </p:nvSpPr>
        <p:spPr bwMode="auto">
          <a:xfrm>
            <a:off x="5430993" y="3294394"/>
            <a:ext cx="1087891" cy="1644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Line 35"/>
          <p:cNvSpPr>
            <a:spLocks noChangeShapeType="1"/>
          </p:cNvSpPr>
          <p:nvPr/>
        </p:nvSpPr>
        <p:spPr bwMode="auto">
          <a:xfrm flipH="1" flipV="1">
            <a:off x="6506357" y="2519321"/>
            <a:ext cx="11362" cy="77879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5859724" y="3219177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49" name="Rectangle 37"/>
          <p:cNvSpPr>
            <a:spLocks noChangeArrowheads="1"/>
          </p:cNvSpPr>
          <p:nvPr/>
        </p:nvSpPr>
        <p:spPr bwMode="auto">
          <a:xfrm>
            <a:off x="7177084" y="1859856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Line 35"/>
          <p:cNvSpPr>
            <a:spLocks noChangeShapeType="1"/>
          </p:cNvSpPr>
          <p:nvPr/>
        </p:nvSpPr>
        <p:spPr bwMode="auto">
          <a:xfrm flipV="1">
            <a:off x="5424303" y="3147325"/>
            <a:ext cx="4951" cy="15340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07" y="1020681"/>
            <a:ext cx="2982385" cy="7739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310" y="933170"/>
            <a:ext cx="3099454" cy="842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 animBg="1"/>
      <p:bldP spid="11" grpId="0" animBg="1"/>
      <p:bldP spid="12" grpId="0"/>
      <p:bldP spid="13" grpId="0"/>
      <p:bldP spid="26" grpId="0" animBg="1"/>
      <p:bldP spid="40" grpId="0"/>
      <p:bldP spid="44" grpId="0"/>
      <p:bldP spid="45" grpId="0"/>
      <p:bldP spid="46" grpId="0" animBg="1"/>
      <p:bldP spid="47" grpId="0" animBg="1"/>
      <p:bldP spid="48" grpId="0"/>
      <p:bldP spid="49" grpId="0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38187"/>
            <a:ext cx="2304256" cy="6497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39552" y="1177293"/>
            <a:ext cx="7992888" cy="2541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我们在口算两位数加一位数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不进位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、整十数时，必须是几个一和几个一相加、几个十和几个十相加，即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相同数位上的数才能直接相加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>
            <a:extLst>
              <a:ext uri="{FF2B5EF4-FFF2-40B4-BE49-F238E27FC236}">
                <a16:creationId xmlns:a16="http://schemas.microsoft.com/office/drawing/2014/main" id="{044FB3D2-586A-9B4C-9751-55A7A554AEB8}"/>
              </a:ext>
            </a:extLst>
          </p:cNvPr>
          <p:cNvSpPr txBox="1"/>
          <p:nvPr/>
        </p:nvSpPr>
        <p:spPr>
          <a:xfrm>
            <a:off x="1366817" y="1402431"/>
            <a:ext cx="279424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26  </a:t>
            </a:r>
            <a:r>
              <a:rPr lang="zh-CN" altLang="en-US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  </a:t>
            </a:r>
            <a:r>
              <a:rPr lang="en-US" altLang="zh-CN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600" b="1" dirty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6F217FC-D5A8-D603-287A-AF2AEDEB7FC7}"/>
              </a:ext>
            </a:extLst>
          </p:cNvPr>
          <p:cNvGrpSpPr/>
          <p:nvPr/>
        </p:nvGrpSpPr>
        <p:grpSpPr>
          <a:xfrm>
            <a:off x="5008537" y="1041400"/>
            <a:ext cx="3401436" cy="1049020"/>
            <a:chOff x="8635" y="924"/>
            <a:chExt cx="5357" cy="1652"/>
          </a:xfrm>
        </p:grpSpPr>
        <p:pic>
          <p:nvPicPr>
            <p:cNvPr id="4" name="图片 11301">
              <a:extLst>
                <a:ext uri="{FF2B5EF4-FFF2-40B4-BE49-F238E27FC236}">
                  <a16:creationId xmlns:a16="http://schemas.microsoft.com/office/drawing/2014/main" id="{F8C313FB-2327-4548-8106-3855F224C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445" y="924"/>
              <a:ext cx="1547" cy="16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圆角矩形标注 11297">
              <a:extLst>
                <a:ext uri="{FF2B5EF4-FFF2-40B4-BE49-F238E27FC236}">
                  <a16:creationId xmlns:a16="http://schemas.microsoft.com/office/drawing/2014/main" id="{DB5A3616-9D20-A939-AB3D-102914E0778D}"/>
                </a:ext>
              </a:extLst>
            </p:cNvPr>
            <p:cNvSpPr/>
            <p:nvPr/>
          </p:nvSpPr>
          <p:spPr>
            <a:xfrm>
              <a:off x="8635" y="1134"/>
              <a:ext cx="3649" cy="887"/>
            </a:xfrm>
            <a:prstGeom prst="wedgeRoundRectCallout">
              <a:avLst>
                <a:gd name="adj1" fmla="val 61395"/>
                <a:gd name="adj2" fmla="val -3635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F4970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你是怎样算的？</a:t>
              </a:r>
            </a:p>
          </p:txBody>
        </p:sp>
      </p:grpSp>
      <p:sp>
        <p:nvSpPr>
          <p:cNvPr id="13" name="Text Box 26">
            <a:extLst>
              <a:ext uri="{FF2B5EF4-FFF2-40B4-BE49-F238E27FC236}">
                <a16:creationId xmlns:a16="http://schemas.microsoft.com/office/drawing/2014/main" id="{9AAB1C94-61D3-2C88-5460-64BD6FF96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027" y="888678"/>
            <a:ext cx="1913629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62489DD9-5FDD-7744-4417-666B32BC0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568" y="2387958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C04C60CB-C019-6A51-F59C-6F26EB44F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840" y="2403501"/>
            <a:ext cx="39355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ine 35">
            <a:extLst>
              <a:ext uri="{FF2B5EF4-FFF2-40B4-BE49-F238E27FC236}">
                <a16:creationId xmlns:a16="http://schemas.microsoft.com/office/drawing/2014/main" id="{E5B80BB0-56A3-8043-75BD-CF32E3860B3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02686" y="2882102"/>
            <a:ext cx="7775" cy="58476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44119B10-D38A-846A-A58B-62EA304FB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222" y="3383185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8" name="Group 29">
            <a:extLst>
              <a:ext uri="{FF2B5EF4-FFF2-40B4-BE49-F238E27FC236}">
                <a16:creationId xmlns:a16="http://schemas.microsoft.com/office/drawing/2014/main" id="{7CB5AFAC-00B8-4428-48D2-5C220F8B1695}"/>
              </a:ext>
            </a:extLst>
          </p:cNvPr>
          <p:cNvGrpSpPr/>
          <p:nvPr/>
        </p:nvGrpSpPr>
        <p:grpSpPr bwMode="auto">
          <a:xfrm>
            <a:off x="1547664" y="2089192"/>
            <a:ext cx="431800" cy="413882"/>
            <a:chOff x="1066" y="1253"/>
            <a:chExt cx="272" cy="136"/>
          </a:xfrm>
        </p:grpSpPr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C1E88659-FEEF-C38E-37D2-DCBED4FF6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4355F918-EE79-1C1D-1342-394E327AC7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9">
            <a:extLst>
              <a:ext uri="{FF2B5EF4-FFF2-40B4-BE49-F238E27FC236}">
                <a16:creationId xmlns:a16="http://schemas.microsoft.com/office/drawing/2014/main" id="{37B5F267-17C7-06ED-10E7-EC5D04E50ECF}"/>
              </a:ext>
            </a:extLst>
          </p:cNvPr>
          <p:cNvGrpSpPr/>
          <p:nvPr/>
        </p:nvGrpSpPr>
        <p:grpSpPr bwMode="auto">
          <a:xfrm>
            <a:off x="2813272" y="1987002"/>
            <a:ext cx="431800" cy="413882"/>
            <a:chOff x="1066" y="1253"/>
            <a:chExt cx="272" cy="136"/>
          </a:xfrm>
        </p:grpSpPr>
        <p:sp>
          <p:nvSpPr>
            <p:cNvPr id="22" name="Line 30">
              <a:extLst>
                <a:ext uri="{FF2B5EF4-FFF2-40B4-BE49-F238E27FC236}">
                  <a16:creationId xmlns:a16="http://schemas.microsoft.com/office/drawing/2014/main" id="{362DBDA2-D689-9293-B111-89189156A6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Line 31">
              <a:extLst>
                <a:ext uri="{FF2B5EF4-FFF2-40B4-BE49-F238E27FC236}">
                  <a16:creationId xmlns:a16="http://schemas.microsoft.com/office/drawing/2014/main" id="{91D9F1F8-EA33-6CC6-DF56-1EA83C50A0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ectangle 32">
            <a:extLst>
              <a:ext uri="{FF2B5EF4-FFF2-40B4-BE49-F238E27FC236}">
                <a16:creationId xmlns:a16="http://schemas.microsoft.com/office/drawing/2014/main" id="{7E1C47ED-8616-CB17-C127-F106C4755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122" y="2400884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33">
            <a:extLst>
              <a:ext uri="{FF2B5EF4-FFF2-40B4-BE49-F238E27FC236}">
                <a16:creationId xmlns:a16="http://schemas.microsoft.com/office/drawing/2014/main" id="{0342814C-30ED-59D3-9EDF-2D6BDB4B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63" y="2403501"/>
            <a:ext cx="380092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35">
            <a:extLst>
              <a:ext uri="{FF2B5EF4-FFF2-40B4-BE49-F238E27FC236}">
                <a16:creationId xmlns:a16="http://schemas.microsoft.com/office/drawing/2014/main" id="{E7A4BFBE-2BF0-ACBD-856F-0AD66EB495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10358" y="2882103"/>
            <a:ext cx="0" cy="460912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9F907C6-714C-D0C1-37BB-D14707E63E79}"/>
              </a:ext>
            </a:extLst>
          </p:cNvPr>
          <p:cNvCxnSpPr/>
          <p:nvPr/>
        </p:nvCxnSpPr>
        <p:spPr>
          <a:xfrm flipH="1">
            <a:off x="2008617" y="3346845"/>
            <a:ext cx="1301741" cy="0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Line 35">
            <a:extLst>
              <a:ext uri="{FF2B5EF4-FFF2-40B4-BE49-F238E27FC236}">
                <a16:creationId xmlns:a16="http://schemas.microsoft.com/office/drawing/2014/main" id="{99778DD5-C6BE-3516-FCA4-5922EE5942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18056" y="2882102"/>
            <a:ext cx="0" cy="460912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1453528-3AC7-EDEF-64AA-E9C2FDD0649F}"/>
              </a:ext>
            </a:extLst>
          </p:cNvPr>
          <p:cNvCxnSpPr/>
          <p:nvPr/>
        </p:nvCxnSpPr>
        <p:spPr>
          <a:xfrm>
            <a:off x="1510461" y="3466870"/>
            <a:ext cx="130281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Line 35">
            <a:extLst>
              <a:ext uri="{FF2B5EF4-FFF2-40B4-BE49-F238E27FC236}">
                <a16:creationId xmlns:a16="http://schemas.microsoft.com/office/drawing/2014/main" id="{D9EA8678-FAB3-B697-5CB6-6C3CF17902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94295" y="2869336"/>
            <a:ext cx="7775" cy="58476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6">
            <a:extLst>
              <a:ext uri="{FF2B5EF4-FFF2-40B4-BE49-F238E27FC236}">
                <a16:creationId xmlns:a16="http://schemas.microsoft.com/office/drawing/2014/main" id="{175D177C-942E-D0A5-1708-648E0D705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057" y="3373479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34" name="文本框 2">
            <a:extLst>
              <a:ext uri="{FF2B5EF4-FFF2-40B4-BE49-F238E27FC236}">
                <a16:creationId xmlns:a16="http://schemas.microsoft.com/office/drawing/2014/main" id="{D0870A06-131B-5466-9653-BD933D99EC8D}"/>
              </a:ext>
            </a:extLst>
          </p:cNvPr>
          <p:cNvSpPr txBox="1"/>
          <p:nvPr/>
        </p:nvSpPr>
        <p:spPr>
          <a:xfrm>
            <a:off x="3756298" y="1349660"/>
            <a:ext cx="1358513" cy="6991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</a:p>
        </p:txBody>
      </p:sp>
      <p:grpSp>
        <p:nvGrpSpPr>
          <p:cNvPr id="35" name="Group 75">
            <a:extLst>
              <a:ext uri="{FF2B5EF4-FFF2-40B4-BE49-F238E27FC236}">
                <a16:creationId xmlns:a16="http://schemas.microsoft.com/office/drawing/2014/main" id="{0EC4AF4E-53F4-0E91-8150-975AC6CF8329}"/>
              </a:ext>
            </a:extLst>
          </p:cNvPr>
          <p:cNvGrpSpPr/>
          <p:nvPr/>
        </p:nvGrpSpPr>
        <p:grpSpPr bwMode="auto">
          <a:xfrm>
            <a:off x="515769" y="3297539"/>
            <a:ext cx="4213226" cy="1449388"/>
            <a:chOff x="842" y="2999"/>
            <a:chExt cx="2654" cy="913"/>
          </a:xfrm>
        </p:grpSpPr>
        <p:sp>
          <p:nvSpPr>
            <p:cNvPr id="36" name="AutoShape 60">
              <a:extLst>
                <a:ext uri="{FF2B5EF4-FFF2-40B4-BE49-F238E27FC236}">
                  <a16:creationId xmlns:a16="http://schemas.microsoft.com/office/drawing/2014/main" id="{BCCA5E25-12A8-0CD0-F4BA-89BC7F514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" y="3390"/>
              <a:ext cx="2099" cy="388"/>
            </a:xfrm>
            <a:prstGeom prst="wedgeRoundRectCallout">
              <a:avLst>
                <a:gd name="adj1" fmla="val -53245"/>
                <a:gd name="adj2" fmla="val -34827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和 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20+20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37" name="Picture 61">
              <a:extLst>
                <a:ext uri="{FF2B5EF4-FFF2-40B4-BE49-F238E27FC236}">
                  <a16:creationId xmlns:a16="http://schemas.microsoft.com/office/drawing/2014/main" id="{A15F72A6-6378-3A87-85F7-B2E789BEC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" y="2999"/>
              <a:ext cx="449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oup 69">
            <a:extLst>
              <a:ext uri="{FF2B5EF4-FFF2-40B4-BE49-F238E27FC236}">
                <a16:creationId xmlns:a16="http://schemas.microsoft.com/office/drawing/2014/main" id="{EA35BF85-B85D-8B85-C76D-BBB33E1075F8}"/>
              </a:ext>
            </a:extLst>
          </p:cNvPr>
          <p:cNvGrpSpPr/>
          <p:nvPr/>
        </p:nvGrpSpPr>
        <p:grpSpPr bwMode="auto">
          <a:xfrm>
            <a:off x="4869673" y="2758648"/>
            <a:ext cx="3594100" cy="1725613"/>
            <a:chOff x="2200" y="2826"/>
            <a:chExt cx="2264" cy="1087"/>
          </a:xfrm>
        </p:grpSpPr>
        <p:sp>
          <p:nvSpPr>
            <p:cNvPr id="39" name="AutoShape 67">
              <a:extLst>
                <a:ext uri="{FF2B5EF4-FFF2-40B4-BE49-F238E27FC236}">
                  <a16:creationId xmlns:a16="http://schemas.microsoft.com/office/drawing/2014/main" id="{F7649A84-B690-0AC8-59E5-EE2894D00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2826"/>
              <a:ext cx="1626" cy="368"/>
            </a:xfrm>
            <a:prstGeom prst="wedgeRoundRectCallout">
              <a:avLst>
                <a:gd name="adj1" fmla="val 54250"/>
                <a:gd name="adj2" fmla="val 20699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40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+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=48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40" name="Picture 68">
              <a:extLst>
                <a:ext uri="{FF2B5EF4-FFF2-40B4-BE49-F238E27FC236}">
                  <a16:creationId xmlns:a16="http://schemas.microsoft.com/office/drawing/2014/main" id="{C07A2E0C-6257-04ED-0FC0-5352834D78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3" y="2925"/>
              <a:ext cx="551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流程图: 终止 40">
            <a:extLst>
              <a:ext uri="{FF2B5EF4-FFF2-40B4-BE49-F238E27FC236}">
                <a16:creationId xmlns:a16="http://schemas.microsoft.com/office/drawing/2014/main" id="{C7CF9CFB-A5BB-BB68-E15A-4D4928E488F2}"/>
              </a:ext>
            </a:extLst>
          </p:cNvPr>
          <p:cNvSpPr/>
          <p:nvPr/>
        </p:nvSpPr>
        <p:spPr>
          <a:xfrm>
            <a:off x="635464" y="433175"/>
            <a:ext cx="1462706" cy="462275"/>
          </a:xfrm>
          <a:prstGeom prst="flowChartTerminator">
            <a:avLst/>
          </a:prstGeom>
          <a:solidFill>
            <a:srgbClr val="FBE1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230818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 animBg="1"/>
      <p:bldP spid="17" grpId="0"/>
      <p:bldP spid="24" grpId="0"/>
      <p:bldP spid="25" grpId="0"/>
      <p:bldP spid="26" grpId="0" animBg="1"/>
      <p:bldP spid="29" grpId="0" animBg="1"/>
      <p:bldP spid="32" grpId="0" animBg="1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>
            <a:extLst>
              <a:ext uri="{FF2B5EF4-FFF2-40B4-BE49-F238E27FC236}">
                <a16:creationId xmlns:a16="http://schemas.microsoft.com/office/drawing/2014/main" id="{2E24FA73-F6AA-98C6-C51A-A59D4407D6B6}"/>
              </a:ext>
            </a:extLst>
          </p:cNvPr>
          <p:cNvSpPr txBox="1"/>
          <p:nvPr/>
        </p:nvSpPr>
        <p:spPr>
          <a:xfrm>
            <a:off x="1366817" y="1402431"/>
            <a:ext cx="279424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34  </a:t>
            </a:r>
            <a:r>
              <a:rPr lang="zh-CN" altLang="en-US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  </a:t>
            </a:r>
            <a:r>
              <a:rPr lang="en-US" altLang="zh-CN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6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600" b="1" dirty="0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26">
            <a:extLst>
              <a:ext uri="{FF2B5EF4-FFF2-40B4-BE49-F238E27FC236}">
                <a16:creationId xmlns:a16="http://schemas.microsoft.com/office/drawing/2014/main" id="{65239B44-76F7-1CCD-2112-08F9D0AC7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99" y="903569"/>
            <a:ext cx="1913629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64018CEA-22C7-25BE-FA8A-A9409604C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568" y="2387958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4BE8943B-87A4-DC82-723A-DEE2C19E3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840" y="2403501"/>
            <a:ext cx="39355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5">
            <a:extLst>
              <a:ext uri="{FF2B5EF4-FFF2-40B4-BE49-F238E27FC236}">
                <a16:creationId xmlns:a16="http://schemas.microsoft.com/office/drawing/2014/main" id="{3EF86796-0CB1-605D-D976-AB5D681E6E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02686" y="2882102"/>
            <a:ext cx="7775" cy="58476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6">
            <a:extLst>
              <a:ext uri="{FF2B5EF4-FFF2-40B4-BE49-F238E27FC236}">
                <a16:creationId xmlns:a16="http://schemas.microsoft.com/office/drawing/2014/main" id="{1375D9E4-CB38-A227-0BA1-5099AEE8B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222" y="3383185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grpSp>
        <p:nvGrpSpPr>
          <p:cNvPr id="11" name="Group 29">
            <a:extLst>
              <a:ext uri="{FF2B5EF4-FFF2-40B4-BE49-F238E27FC236}">
                <a16:creationId xmlns:a16="http://schemas.microsoft.com/office/drawing/2014/main" id="{8EA7BEED-FFC4-B04F-F2FC-8C45B625DED3}"/>
              </a:ext>
            </a:extLst>
          </p:cNvPr>
          <p:cNvGrpSpPr/>
          <p:nvPr/>
        </p:nvGrpSpPr>
        <p:grpSpPr bwMode="auto">
          <a:xfrm>
            <a:off x="1547664" y="2089192"/>
            <a:ext cx="431800" cy="413882"/>
            <a:chOff x="1066" y="1253"/>
            <a:chExt cx="272" cy="136"/>
          </a:xfrm>
        </p:grpSpPr>
        <p:sp>
          <p:nvSpPr>
            <p:cNvPr id="12" name="Line 30">
              <a:extLst>
                <a:ext uri="{FF2B5EF4-FFF2-40B4-BE49-F238E27FC236}">
                  <a16:creationId xmlns:a16="http://schemas.microsoft.com/office/drawing/2014/main" id="{67A72219-5479-6B35-868D-12D624FDD4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31">
              <a:extLst>
                <a:ext uri="{FF2B5EF4-FFF2-40B4-BE49-F238E27FC236}">
                  <a16:creationId xmlns:a16="http://schemas.microsoft.com/office/drawing/2014/main" id="{8A9A8BA8-B905-8F90-80D3-5891E5754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29">
            <a:extLst>
              <a:ext uri="{FF2B5EF4-FFF2-40B4-BE49-F238E27FC236}">
                <a16:creationId xmlns:a16="http://schemas.microsoft.com/office/drawing/2014/main" id="{613B320D-B9B1-57EB-DD67-6143F230ADE4}"/>
              </a:ext>
            </a:extLst>
          </p:cNvPr>
          <p:cNvGrpSpPr/>
          <p:nvPr/>
        </p:nvGrpSpPr>
        <p:grpSpPr bwMode="auto">
          <a:xfrm>
            <a:off x="2813272" y="1987002"/>
            <a:ext cx="431800" cy="413882"/>
            <a:chOff x="1066" y="1253"/>
            <a:chExt cx="272" cy="136"/>
          </a:xfrm>
        </p:grpSpPr>
        <p:sp>
          <p:nvSpPr>
            <p:cNvPr id="15" name="Line 30">
              <a:extLst>
                <a:ext uri="{FF2B5EF4-FFF2-40B4-BE49-F238E27FC236}">
                  <a16:creationId xmlns:a16="http://schemas.microsoft.com/office/drawing/2014/main" id="{804BBFC7-A8F6-0624-84EA-790ED92A4A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31">
              <a:extLst>
                <a:ext uri="{FF2B5EF4-FFF2-40B4-BE49-F238E27FC236}">
                  <a16:creationId xmlns:a16="http://schemas.microsoft.com/office/drawing/2014/main" id="{14AF14CE-460D-73CB-4135-DD27DAB9E6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ectangle 32">
            <a:extLst>
              <a:ext uri="{FF2B5EF4-FFF2-40B4-BE49-F238E27FC236}">
                <a16:creationId xmlns:a16="http://schemas.microsoft.com/office/drawing/2014/main" id="{0AD62965-D844-D62E-93A7-7DA707684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122" y="2400884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33">
            <a:extLst>
              <a:ext uri="{FF2B5EF4-FFF2-40B4-BE49-F238E27FC236}">
                <a16:creationId xmlns:a16="http://schemas.microsoft.com/office/drawing/2014/main" id="{76260FCA-2B7B-40CF-02D3-4FE9A0896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63" y="2403501"/>
            <a:ext cx="380092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Line 35">
            <a:extLst>
              <a:ext uri="{FF2B5EF4-FFF2-40B4-BE49-F238E27FC236}">
                <a16:creationId xmlns:a16="http://schemas.microsoft.com/office/drawing/2014/main" id="{268A0EFD-CFE1-49BC-CA62-8F08DAF52E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10358" y="2882103"/>
            <a:ext cx="0" cy="460912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B50776A-B538-3934-7440-5068366B40EB}"/>
              </a:ext>
            </a:extLst>
          </p:cNvPr>
          <p:cNvCxnSpPr/>
          <p:nvPr/>
        </p:nvCxnSpPr>
        <p:spPr>
          <a:xfrm flipH="1">
            <a:off x="2008617" y="3346845"/>
            <a:ext cx="1301741" cy="0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ine 35">
            <a:extLst>
              <a:ext uri="{FF2B5EF4-FFF2-40B4-BE49-F238E27FC236}">
                <a16:creationId xmlns:a16="http://schemas.microsoft.com/office/drawing/2014/main" id="{9A73CB00-F79A-43B6-ADF6-791944B398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18056" y="2882102"/>
            <a:ext cx="0" cy="460912"/>
          </a:xfrm>
          <a:prstGeom prst="line">
            <a:avLst/>
          </a:prstGeom>
          <a:noFill/>
          <a:ln w="19050">
            <a:solidFill>
              <a:srgbClr val="0033C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A55C42A-EDBB-2144-94D7-DA46232A2810}"/>
              </a:ext>
            </a:extLst>
          </p:cNvPr>
          <p:cNvCxnSpPr/>
          <p:nvPr/>
        </p:nvCxnSpPr>
        <p:spPr>
          <a:xfrm>
            <a:off x="1510461" y="3466870"/>
            <a:ext cx="130281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ne 35">
            <a:extLst>
              <a:ext uri="{FF2B5EF4-FFF2-40B4-BE49-F238E27FC236}">
                <a16:creationId xmlns:a16="http://schemas.microsoft.com/office/drawing/2014/main" id="{70B21483-3712-E3DC-4F1C-C192E47A0A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94295" y="2869336"/>
            <a:ext cx="7775" cy="58476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6">
            <a:extLst>
              <a:ext uri="{FF2B5EF4-FFF2-40B4-BE49-F238E27FC236}">
                <a16:creationId xmlns:a16="http://schemas.microsoft.com/office/drawing/2014/main" id="{EC4EDB79-1056-6BB6-1701-40B820E44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057" y="3373479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25" name="文本框 2">
            <a:extLst>
              <a:ext uri="{FF2B5EF4-FFF2-40B4-BE49-F238E27FC236}">
                <a16:creationId xmlns:a16="http://schemas.microsoft.com/office/drawing/2014/main" id="{110D7B55-2627-883C-CFF6-AE1091A4D029}"/>
              </a:ext>
            </a:extLst>
          </p:cNvPr>
          <p:cNvSpPr txBox="1"/>
          <p:nvPr/>
        </p:nvSpPr>
        <p:spPr>
          <a:xfrm>
            <a:off x="3756298" y="1349660"/>
            <a:ext cx="1358513" cy="6991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</a:t>
            </a:r>
          </a:p>
        </p:txBody>
      </p:sp>
      <p:grpSp>
        <p:nvGrpSpPr>
          <p:cNvPr id="26" name="Group 75">
            <a:extLst>
              <a:ext uri="{FF2B5EF4-FFF2-40B4-BE49-F238E27FC236}">
                <a16:creationId xmlns:a16="http://schemas.microsoft.com/office/drawing/2014/main" id="{279A5050-4355-0BC1-EC76-374754F6FE22}"/>
              </a:ext>
            </a:extLst>
          </p:cNvPr>
          <p:cNvGrpSpPr/>
          <p:nvPr/>
        </p:nvGrpSpPr>
        <p:grpSpPr bwMode="auto">
          <a:xfrm>
            <a:off x="545931" y="3232451"/>
            <a:ext cx="4225925" cy="1449388"/>
            <a:chOff x="861" y="2958"/>
            <a:chExt cx="2662" cy="913"/>
          </a:xfrm>
        </p:grpSpPr>
        <p:sp>
          <p:nvSpPr>
            <p:cNvPr id="27" name="AutoShape 60">
              <a:extLst>
                <a:ext uri="{FF2B5EF4-FFF2-40B4-BE49-F238E27FC236}">
                  <a16:creationId xmlns:a16="http://schemas.microsoft.com/office/drawing/2014/main" id="{FD8EF1C7-E81F-E477-084A-5A7FC50F0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4" y="3366"/>
              <a:ext cx="2099" cy="388"/>
            </a:xfrm>
            <a:prstGeom prst="wedgeRoundRectCallout">
              <a:avLst>
                <a:gd name="adj1" fmla="val -54160"/>
                <a:gd name="adj2" fmla="val -43487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和 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30+30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8" name="Picture 61">
              <a:extLst>
                <a:ext uri="{FF2B5EF4-FFF2-40B4-BE49-F238E27FC236}">
                  <a16:creationId xmlns:a16="http://schemas.microsoft.com/office/drawing/2014/main" id="{647BAD76-BE66-FEB7-6086-032F42BAE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" y="2958"/>
              <a:ext cx="449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69">
            <a:extLst>
              <a:ext uri="{FF2B5EF4-FFF2-40B4-BE49-F238E27FC236}">
                <a16:creationId xmlns:a16="http://schemas.microsoft.com/office/drawing/2014/main" id="{EB80D904-6CD1-0FE3-A9D4-7381036862D4}"/>
              </a:ext>
            </a:extLst>
          </p:cNvPr>
          <p:cNvGrpSpPr/>
          <p:nvPr/>
        </p:nvGrpSpPr>
        <p:grpSpPr bwMode="auto">
          <a:xfrm>
            <a:off x="4432267" y="2566271"/>
            <a:ext cx="3943350" cy="1846263"/>
            <a:chOff x="1980" y="2750"/>
            <a:chExt cx="2484" cy="1163"/>
          </a:xfrm>
        </p:grpSpPr>
        <p:sp>
          <p:nvSpPr>
            <p:cNvPr id="30" name="AutoShape 67">
              <a:extLst>
                <a:ext uri="{FF2B5EF4-FFF2-40B4-BE49-F238E27FC236}">
                  <a16:creationId xmlns:a16="http://schemas.microsoft.com/office/drawing/2014/main" id="{770BC7CC-66B9-BD83-DB78-40233C373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" y="2750"/>
              <a:ext cx="1821" cy="368"/>
            </a:xfrm>
            <a:prstGeom prst="wedgeRoundRectCallout">
              <a:avLst>
                <a:gd name="adj1" fmla="val 54544"/>
                <a:gd name="adj2" fmla="val 29829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69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31" name="Picture 68">
              <a:extLst>
                <a:ext uri="{FF2B5EF4-FFF2-40B4-BE49-F238E27FC236}">
                  <a16:creationId xmlns:a16="http://schemas.microsoft.com/office/drawing/2014/main" id="{813032F8-1593-3825-6770-3B7E627B5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3" y="2925"/>
              <a:ext cx="551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流程图: 终止 32">
            <a:extLst>
              <a:ext uri="{FF2B5EF4-FFF2-40B4-BE49-F238E27FC236}">
                <a16:creationId xmlns:a16="http://schemas.microsoft.com/office/drawing/2014/main" id="{1BFE0C30-E07D-5345-2A0B-756174B397BF}"/>
              </a:ext>
            </a:extLst>
          </p:cNvPr>
          <p:cNvSpPr/>
          <p:nvPr/>
        </p:nvSpPr>
        <p:spPr>
          <a:xfrm>
            <a:off x="635464" y="433175"/>
            <a:ext cx="1462706" cy="462275"/>
          </a:xfrm>
          <a:prstGeom prst="flowChartTerminator">
            <a:avLst/>
          </a:prstGeom>
          <a:solidFill>
            <a:srgbClr val="FBE1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147802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  <p:bldP spid="10" grpId="0"/>
      <p:bldP spid="17" grpId="0"/>
      <p:bldP spid="18" grpId="0"/>
      <p:bldP spid="19" grpId="0" animBg="1"/>
      <p:bldP spid="21" grpId="0" animBg="1"/>
      <p:bldP spid="23" grpId="0" animBg="1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05288" y="2139702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64+30=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555776" y="2139702"/>
            <a:ext cx="1473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7+21=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70+21=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562482" y="2117502"/>
            <a:ext cx="1473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51+46=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764527" y="2139702"/>
            <a:ext cx="15760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24+33=</a:t>
            </a:r>
          </a:p>
        </p:txBody>
      </p:sp>
      <p:sp>
        <p:nvSpPr>
          <p:cNvPr id="7" name="Rectangle 48"/>
          <p:cNvSpPr/>
          <p:nvPr/>
        </p:nvSpPr>
        <p:spPr>
          <a:xfrm>
            <a:off x="1773345" y="2129358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8" name="Rectangle 48"/>
          <p:cNvSpPr/>
          <p:nvPr/>
        </p:nvSpPr>
        <p:spPr>
          <a:xfrm>
            <a:off x="3731739" y="2122463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9" name="Rectangle 48"/>
          <p:cNvSpPr/>
          <p:nvPr/>
        </p:nvSpPr>
        <p:spPr>
          <a:xfrm>
            <a:off x="5656810" y="212935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10" name="Rectangle 48"/>
          <p:cNvSpPr/>
          <p:nvPr/>
        </p:nvSpPr>
        <p:spPr>
          <a:xfrm>
            <a:off x="8057897" y="2139702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11" name="Rectangle 48"/>
          <p:cNvSpPr/>
          <p:nvPr/>
        </p:nvSpPr>
        <p:spPr>
          <a:xfrm>
            <a:off x="1932362" y="312072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2" name="Rectangle 48"/>
          <p:cNvSpPr/>
          <p:nvPr/>
        </p:nvSpPr>
        <p:spPr>
          <a:xfrm>
            <a:off x="3854471" y="311610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13" name="Rectangle 48"/>
          <p:cNvSpPr/>
          <p:nvPr/>
        </p:nvSpPr>
        <p:spPr>
          <a:xfrm>
            <a:off x="5894611" y="3094240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97</a:t>
            </a:r>
          </a:p>
        </p:txBody>
      </p:sp>
      <p:sp>
        <p:nvSpPr>
          <p:cNvPr id="14" name="Rectangle 48"/>
          <p:cNvSpPr/>
          <p:nvPr/>
        </p:nvSpPr>
        <p:spPr>
          <a:xfrm>
            <a:off x="8057897" y="310238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15" name="Rectangle 48"/>
          <p:cNvSpPr/>
          <p:nvPr/>
        </p:nvSpPr>
        <p:spPr>
          <a:xfrm>
            <a:off x="605288" y="1263946"/>
            <a:ext cx="3583032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比一比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算一算。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3930678" y="1405619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4" name="圆角矩形 7"/>
          <p:cNvSpPr/>
          <p:nvPr/>
        </p:nvSpPr>
        <p:spPr>
          <a:xfrm>
            <a:off x="712855" y="543075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4"/>
          <p:cNvSpPr/>
          <p:nvPr/>
        </p:nvSpPr>
        <p:spPr>
          <a:xfrm>
            <a:off x="636655" y="476766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18719" y="437428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三、巩固应用，内化算理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1"/>
      <p:bldP spid="5" grpId="1"/>
      <p:bldP spid="6" grpId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8">
            <a:extLst>
              <a:ext uri="{FF2B5EF4-FFF2-40B4-BE49-F238E27FC236}">
                <a16:creationId xmlns:a16="http://schemas.microsoft.com/office/drawing/2014/main" id="{7159A8F6-7CE3-735A-1FAB-D3DD76E94F3E}"/>
              </a:ext>
            </a:extLst>
          </p:cNvPr>
          <p:cNvSpPr/>
          <p:nvPr/>
        </p:nvSpPr>
        <p:spPr>
          <a:xfrm>
            <a:off x="647564" y="1203598"/>
            <a:ext cx="7848872" cy="1476173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计算下面算式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   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时，“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”和“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 不能直接相加。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填序号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54B10DE-A8E0-A6D1-88FA-982BC80D9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3003798"/>
            <a:ext cx="1800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25+34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A093B8E-D59A-717D-67C4-DD90520AD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888" y="3016851"/>
            <a:ext cx="1800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51+46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A427EC3-C816-DE13-D8A5-32D20A9CC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3016851"/>
            <a:ext cx="1800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34+52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B93A2DE4-058C-54E9-40F0-8CA453233714}"/>
              </a:ext>
            </a:extLst>
          </p:cNvPr>
          <p:cNvSpPr/>
          <p:nvPr/>
        </p:nvSpPr>
        <p:spPr>
          <a:xfrm>
            <a:off x="3868953" y="1367481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316157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547664" y="3630646"/>
            <a:ext cx="6371070" cy="646473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u="sng"/>
          </a:p>
        </p:txBody>
      </p:sp>
      <p:sp>
        <p:nvSpPr>
          <p:cNvPr id="43" name="矩形 42"/>
          <p:cNvSpPr/>
          <p:nvPr/>
        </p:nvSpPr>
        <p:spPr>
          <a:xfrm>
            <a:off x="1470111" y="3728110"/>
            <a:ext cx="6371070" cy="646473"/>
          </a:xfrm>
          <a:prstGeom prst="rect">
            <a:avLst/>
          </a:prstGeom>
          <a:solidFill>
            <a:srgbClr val="72B8FF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u="sng"/>
          </a:p>
        </p:txBody>
      </p:sp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1601971" y="1506876"/>
            <a:ext cx="218138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2411760" y="1491630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29"/>
          <p:cNvGrpSpPr/>
          <p:nvPr/>
        </p:nvGrpSpPr>
        <p:grpSpPr bwMode="auto">
          <a:xfrm>
            <a:off x="1671801" y="1975713"/>
            <a:ext cx="431800" cy="413882"/>
            <a:chOff x="1066" y="1253"/>
            <a:chExt cx="272" cy="136"/>
          </a:xfrm>
        </p:grpSpPr>
        <p:sp>
          <p:nvSpPr>
            <p:cNvPr id="9" name="Line 3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3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1289460" y="2274312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1929694" y="2303809"/>
            <a:ext cx="2605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34"/>
          <p:cNvSpPr>
            <a:spLocks noChangeShapeType="1"/>
          </p:cNvSpPr>
          <p:nvPr/>
        </p:nvSpPr>
        <p:spPr bwMode="auto">
          <a:xfrm flipV="1">
            <a:off x="2071300" y="2915972"/>
            <a:ext cx="598241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35"/>
          <p:cNvSpPr>
            <a:spLocks noChangeShapeType="1"/>
          </p:cNvSpPr>
          <p:nvPr/>
        </p:nvSpPr>
        <p:spPr bwMode="auto">
          <a:xfrm flipH="1" flipV="1">
            <a:off x="2657015" y="2137181"/>
            <a:ext cx="11362" cy="77879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2144186" y="2924192"/>
            <a:ext cx="391454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3018101" y="1494245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35"/>
          <p:cNvSpPr>
            <a:spLocks noChangeShapeType="1"/>
          </p:cNvSpPr>
          <p:nvPr/>
        </p:nvSpPr>
        <p:spPr bwMode="auto">
          <a:xfrm flipV="1">
            <a:off x="2085365" y="2771959"/>
            <a:ext cx="7223" cy="15340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5523321" y="1523316"/>
            <a:ext cx="218138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CN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6333110" y="1508070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29"/>
          <p:cNvGrpSpPr/>
          <p:nvPr/>
        </p:nvGrpSpPr>
        <p:grpSpPr bwMode="auto">
          <a:xfrm>
            <a:off x="5593151" y="1992153"/>
            <a:ext cx="431800" cy="413882"/>
            <a:chOff x="1066" y="1253"/>
            <a:chExt cx="272" cy="136"/>
          </a:xfrm>
        </p:grpSpPr>
        <p:sp>
          <p:nvSpPr>
            <p:cNvPr id="21" name="Line 3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Line 3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5210810" y="2290752"/>
            <a:ext cx="598241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5851044" y="2320249"/>
            <a:ext cx="2605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Line 34"/>
          <p:cNvSpPr>
            <a:spLocks noChangeShapeType="1"/>
          </p:cNvSpPr>
          <p:nvPr/>
        </p:nvSpPr>
        <p:spPr bwMode="auto">
          <a:xfrm>
            <a:off x="5503001" y="2922745"/>
            <a:ext cx="1087891" cy="1644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35"/>
          <p:cNvSpPr>
            <a:spLocks noChangeShapeType="1"/>
          </p:cNvSpPr>
          <p:nvPr/>
        </p:nvSpPr>
        <p:spPr bwMode="auto">
          <a:xfrm flipH="1" flipV="1">
            <a:off x="6578365" y="2153621"/>
            <a:ext cx="11362" cy="778791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36"/>
          <p:cNvSpPr>
            <a:spLocks noChangeArrowheads="1"/>
          </p:cNvSpPr>
          <p:nvPr/>
        </p:nvSpPr>
        <p:spPr bwMode="auto">
          <a:xfrm>
            <a:off x="5931732" y="2860250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28" name="Rectangle 37"/>
          <p:cNvSpPr>
            <a:spLocks noChangeArrowheads="1"/>
          </p:cNvSpPr>
          <p:nvPr/>
        </p:nvSpPr>
        <p:spPr bwMode="auto">
          <a:xfrm>
            <a:off x="7105892" y="1509575"/>
            <a:ext cx="595035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Line 35"/>
          <p:cNvSpPr>
            <a:spLocks noChangeShapeType="1"/>
          </p:cNvSpPr>
          <p:nvPr/>
        </p:nvSpPr>
        <p:spPr bwMode="auto">
          <a:xfrm flipV="1">
            <a:off x="5496311" y="2788398"/>
            <a:ext cx="6690" cy="153402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25479" y="3509743"/>
            <a:ext cx="6111651" cy="888277"/>
            <a:chOff x="1475656" y="3651870"/>
            <a:chExt cx="6111651" cy="888277"/>
          </a:xfrm>
        </p:grpSpPr>
        <p:sp>
          <p:nvSpPr>
            <p:cNvPr id="4" name="矩形 3"/>
            <p:cNvSpPr/>
            <p:nvPr/>
          </p:nvSpPr>
          <p:spPr>
            <a:xfrm>
              <a:off x="1475656" y="3651870"/>
              <a:ext cx="6111651" cy="8882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555346" y="3878533"/>
              <a:ext cx="59522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相同数位上的数才能直接相加。</a:t>
              </a:r>
            </a:p>
          </p:txBody>
        </p:sp>
      </p:grpSp>
      <p:sp>
        <p:nvSpPr>
          <p:cNvPr id="33" name="圆角矩形 7"/>
          <p:cNvSpPr/>
          <p:nvPr/>
        </p:nvSpPr>
        <p:spPr>
          <a:xfrm>
            <a:off x="712855" y="543075"/>
            <a:ext cx="3139065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4"/>
          <p:cNvSpPr/>
          <p:nvPr/>
        </p:nvSpPr>
        <p:spPr>
          <a:xfrm>
            <a:off x="636655" y="476766"/>
            <a:ext cx="313906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12855" y="423112"/>
            <a:ext cx="3859145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algn="l"/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四、全课小结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7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C04C8E8-F365-4BF2-B755-50A1D377FA1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  <p:sp>
        <p:nvSpPr>
          <p:cNvPr id="3" name="圆角矩形 7">
            <a:extLst>
              <a:ext uri="{FF2B5EF4-FFF2-40B4-BE49-F238E27FC236}">
                <a16:creationId xmlns:a16="http://schemas.microsoft.com/office/drawing/2014/main" id="{128519DE-D954-48EF-9F45-0C01ECA4EF3E}"/>
              </a:ext>
            </a:extLst>
          </p:cNvPr>
          <p:cNvSpPr/>
          <p:nvPr/>
        </p:nvSpPr>
        <p:spPr>
          <a:xfrm>
            <a:off x="712855" y="543075"/>
            <a:ext cx="3139065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4">
            <a:extLst>
              <a:ext uri="{FF2B5EF4-FFF2-40B4-BE49-F238E27FC236}">
                <a16:creationId xmlns:a16="http://schemas.microsoft.com/office/drawing/2014/main" id="{6BE7B1B3-7B3A-41E3-A1C6-568253CBD300}"/>
              </a:ext>
            </a:extLst>
          </p:cNvPr>
          <p:cNvSpPr/>
          <p:nvPr/>
        </p:nvSpPr>
        <p:spPr>
          <a:xfrm>
            <a:off x="636655" y="476766"/>
            <a:ext cx="313906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637676-0FA5-4687-A269-7B82FF3EE380}"/>
              </a:ext>
            </a:extLst>
          </p:cNvPr>
          <p:cNvSpPr txBox="1"/>
          <p:nvPr/>
        </p:nvSpPr>
        <p:spPr>
          <a:xfrm>
            <a:off x="1152231" y="437334"/>
            <a:ext cx="2058945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algn="l"/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作业设计</a:t>
            </a:r>
          </a:p>
        </p:txBody>
      </p:sp>
    </p:spTree>
    <p:extLst>
      <p:ext uri="{BB962C8B-B14F-4D97-AF65-F5344CB8AC3E}">
        <p14:creationId xmlns:p14="http://schemas.microsoft.com/office/powerpoint/2010/main" val="415488500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470</Words>
  <Application>Microsoft Office PowerPoint</Application>
  <PresentationFormat>全屏显示(16:9)</PresentationFormat>
  <Paragraphs>129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227</cp:revision>
  <dcterms:created xsi:type="dcterms:W3CDTF">2015-08-27T07:30:00Z</dcterms:created>
  <dcterms:modified xsi:type="dcterms:W3CDTF">2025-01-05T00:56:23Z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5C9FDFD5976A47489623F19E3C0BBEC1</vt:lpwstr>
  </property>
</Properties>
</file>