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</p:sldMasterIdLst>
  <p:notesMasterIdLst>
    <p:notesMasterId r:id="rId18"/>
  </p:notesMasterIdLst>
  <p:sldIdLst>
    <p:sldId id="366" r:id="rId3"/>
    <p:sldId id="264" r:id="rId4"/>
    <p:sldId id="356" r:id="rId5"/>
    <p:sldId id="365" r:id="rId6"/>
    <p:sldId id="360" r:id="rId7"/>
    <p:sldId id="367" r:id="rId8"/>
    <p:sldId id="355" r:id="rId9"/>
    <p:sldId id="269" r:id="rId10"/>
    <p:sldId id="358" r:id="rId11"/>
    <p:sldId id="357" r:id="rId12"/>
    <p:sldId id="347" r:id="rId13"/>
    <p:sldId id="359" r:id="rId14"/>
    <p:sldId id="349" r:id="rId1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5">
          <p15:clr>
            <a:srgbClr val="A4A3A4"/>
          </p15:clr>
        </p15:guide>
        <p15:guide id="2" orient="horz" pos="774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600"/>
    <a:srgbClr val="AAE1FA"/>
    <a:srgbClr val="FDF1E9"/>
    <a:srgbClr val="843C0C"/>
    <a:srgbClr val="E8333C"/>
    <a:srgbClr val="F49701"/>
    <a:srgbClr val="FEF6F0"/>
    <a:srgbClr val="1279CD"/>
    <a:srgbClr val="095FAC"/>
    <a:srgbClr val="1C91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6209" autoAdjust="0"/>
  </p:normalViewPr>
  <p:slideViewPr>
    <p:cSldViewPr>
      <p:cViewPr varScale="1">
        <p:scale>
          <a:sx n="138" d="100"/>
          <a:sy n="138" d="100"/>
        </p:scale>
        <p:origin x="726" y="126"/>
      </p:cViewPr>
      <p:guideLst>
        <p:guide orient="horz" pos="1655"/>
        <p:guide orient="horz" pos="774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pic>
        <p:nvPicPr>
          <p:cNvPr id="24" name="图片 23"/>
          <p:cNvPicPr>
            <a:picLocks noChangeAspect="1"/>
          </p:cNvPicPr>
          <p:nvPr userDrawn="1"/>
        </p:nvPicPr>
        <p:blipFill rotWithShape="1">
          <a:blip r:embed="rId6"/>
          <a:srcRect l="12271"/>
          <a:stretch>
            <a:fillRect/>
          </a:stretch>
        </p:blipFill>
        <p:spPr>
          <a:xfrm>
            <a:off x="1" y="-93995"/>
            <a:ext cx="3707903" cy="147536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77890"/>
            <a:ext cx="1131590" cy="1131590"/>
          </a:xfrm>
          <a:prstGeom prst="rect">
            <a:avLst/>
          </a:prstGeom>
        </p:spPr>
      </p:pic>
      <p:sp>
        <p:nvSpPr>
          <p:cNvPr id="23" name="矩形 22"/>
          <p:cNvSpPr/>
          <p:nvPr userDrawn="1"/>
        </p:nvSpPr>
        <p:spPr>
          <a:xfrm>
            <a:off x="755576" y="357090"/>
            <a:ext cx="2777433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ctr"/>
            <a:r>
              <a:rPr lang="zh-CN" altLang="en-US" sz="3200" b="1" noProof="0" dirty="0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▶备选练习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29194" cy="5143500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/>
        </p:nvGrpSpPr>
        <p:grpSpPr>
          <a:xfrm>
            <a:off x="1187624" y="755818"/>
            <a:ext cx="6626830" cy="3686535"/>
            <a:chOff x="1756786" y="947474"/>
            <a:chExt cx="8649956" cy="4812009"/>
          </a:xfrm>
        </p:grpSpPr>
        <p:sp>
          <p:nvSpPr>
            <p:cNvPr id="12" name="矩形 11"/>
            <p:cNvSpPr/>
            <p:nvPr/>
          </p:nvSpPr>
          <p:spPr>
            <a:xfrm>
              <a:off x="2046514" y="1215116"/>
              <a:ext cx="8360228" cy="4544367"/>
            </a:xfrm>
            <a:prstGeom prst="rect">
              <a:avLst/>
            </a:prstGeom>
            <a:pattFill prst="wdDnDiag">
              <a:fgClr>
                <a:srgbClr val="FE6835"/>
              </a:fgClr>
              <a:bgClr>
                <a:schemeClr val="bg1"/>
              </a:bgClr>
            </a:patt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756786" y="947474"/>
              <a:ext cx="8360228" cy="4544367"/>
            </a:xfrm>
            <a:prstGeom prst="rect">
              <a:avLst/>
            </a:prstGeom>
            <a:solidFill>
              <a:srgbClr val="F8F8F8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0" name="等腰三角形 19"/>
          <p:cNvSpPr/>
          <p:nvPr userDrawn="1"/>
        </p:nvSpPr>
        <p:spPr>
          <a:xfrm rot="4791972">
            <a:off x="1229401" y="443809"/>
            <a:ext cx="1072724" cy="924763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 userDrawn="1"/>
        </p:nvSpPr>
        <p:spPr>
          <a:xfrm rot="11700000">
            <a:off x="6792438" y="3920299"/>
            <a:ext cx="890087" cy="765326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 userDrawn="1"/>
        </p:nvSpPr>
        <p:spPr>
          <a:xfrm rot="9203627">
            <a:off x="2604809" y="547895"/>
            <a:ext cx="482380" cy="415846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29194" cy="5143500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375326" y="331703"/>
            <a:ext cx="8393348" cy="4480093"/>
          </a:xfrm>
          <a:prstGeom prst="rect">
            <a:avLst/>
          </a:prstGeom>
          <a:solidFill>
            <a:srgbClr val="F8F8F8"/>
          </a:solidFill>
          <a:ln w="1016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</a:ln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等腰三角形 13"/>
          <p:cNvSpPr/>
          <p:nvPr userDrawn="1"/>
        </p:nvSpPr>
        <p:spPr>
          <a:xfrm rot="9203627">
            <a:off x="8407190" y="3737870"/>
            <a:ext cx="482380" cy="415846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192537" y="384587"/>
            <a:ext cx="380384" cy="366731"/>
          </a:xfrm>
          <a:prstGeom prst="ellipse">
            <a:avLst/>
          </a:prstGeom>
          <a:solidFill>
            <a:srgbClr val="FE6835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152400" dist="38100" dir="2700000" algn="t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 userDrawn="1"/>
        </p:nvSpPr>
        <p:spPr>
          <a:xfrm rot="4791972">
            <a:off x="6372428" y="76454"/>
            <a:ext cx="553446" cy="477109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 userDrawn="1"/>
        </p:nvSpPr>
        <p:spPr>
          <a:xfrm>
            <a:off x="7620467" y="4480340"/>
            <a:ext cx="551114" cy="551114"/>
          </a:xfrm>
          <a:prstGeom prst="ellipse">
            <a:avLst/>
          </a:prstGeom>
          <a:noFill/>
          <a:ln w="38100">
            <a:solidFill>
              <a:srgbClr val="F5C5DA"/>
            </a:solidFill>
          </a:ln>
          <a:effectLst>
            <a:outerShdw blurRad="114300"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31F14-AB2B-4E9C-AE72-8F800F58E36A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DCE7B-69F2-41E7-AC7B-C12AEB6FF90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副标题 6"/>
          <p:cNvSpPr txBox="1">
            <a:spLocks noChangeArrowheads="1"/>
          </p:cNvSpPr>
          <p:nvPr/>
        </p:nvSpPr>
        <p:spPr bwMode="auto">
          <a:xfrm>
            <a:off x="395536" y="-91622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b="1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4" name="标题 5"/>
          <p:cNvSpPr txBox="1">
            <a:spLocks noChangeArrowheads="1"/>
          </p:cNvSpPr>
          <p:nvPr/>
        </p:nvSpPr>
        <p:spPr bwMode="auto">
          <a:xfrm>
            <a:off x="1348328" y="2521610"/>
            <a:ext cx="6116048" cy="1074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第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课时  口算加法（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pic>
        <p:nvPicPr>
          <p:cNvPr id="17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7288" y="1346881"/>
            <a:ext cx="934472" cy="84710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3421939" y="2143843"/>
            <a:ext cx="1896673" cy="59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口算加法</a:t>
            </a:r>
            <a:endParaRPr lang="en-US" altLang="zh-CN" sz="28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F21C364-54AA-C201-5A6B-C71C463F3F14}"/>
              </a:ext>
            </a:extLst>
          </p:cNvPr>
          <p:cNvSpPr txBox="1"/>
          <p:nvPr/>
        </p:nvSpPr>
        <p:spPr>
          <a:xfrm>
            <a:off x="2313185" y="1434007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以内的口算加、减法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"/>
          <p:cNvSpPr>
            <a:spLocks noChangeArrowheads="1"/>
          </p:cNvSpPr>
          <p:nvPr/>
        </p:nvSpPr>
        <p:spPr bwMode="auto">
          <a:xfrm>
            <a:off x="785028" y="1508056"/>
            <a:ext cx="29021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算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1147" y="2283718"/>
            <a:ext cx="79928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9+8=       35+20=       4+7=      32+5=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zh-CN" sz="32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20+78=     35+2=       4+71=     32+50=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0873" y="2310705"/>
            <a:ext cx="63976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84602" y="3246644"/>
            <a:ext cx="64135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89970" y="2274038"/>
            <a:ext cx="639763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87184" y="3246644"/>
            <a:ext cx="63976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84817" y="2271957"/>
            <a:ext cx="639763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36075" y="3246644"/>
            <a:ext cx="63976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68594" y="2283718"/>
            <a:ext cx="63976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67100" y="3246326"/>
            <a:ext cx="63976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圆角矩形 7"/>
          <p:cNvSpPr/>
          <p:nvPr/>
        </p:nvSpPr>
        <p:spPr>
          <a:xfrm>
            <a:off x="875283" y="564926"/>
            <a:ext cx="4716356" cy="550875"/>
          </a:xfrm>
          <a:prstGeom prst="roundRect">
            <a:avLst/>
          </a:prstGeom>
          <a:solidFill>
            <a:srgbClr val="FE6835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4"/>
          <p:cNvSpPr/>
          <p:nvPr/>
        </p:nvSpPr>
        <p:spPr>
          <a:xfrm>
            <a:off x="799083" y="498617"/>
            <a:ext cx="4716356" cy="550875"/>
          </a:xfrm>
          <a:prstGeom prst="roundRect">
            <a:avLst/>
          </a:prstGeom>
          <a:solidFill>
            <a:srgbClr val="F8F8F8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781147" y="459279"/>
            <a:ext cx="4716356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lvl="0" algn="ctr">
              <a:defRPr sz="3200" b="1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r>
              <a:rPr lang="zh-CN" altLang="en-US" dirty="0">
                <a:ln>
                  <a:noFill/>
                </a:ln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一、复习铺垫，揭示课题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036389"/>
            <a:ext cx="774700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678" y="1036389"/>
            <a:ext cx="774700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3579342" y="1207839"/>
            <a:ext cx="1176337" cy="719138"/>
            <a:chOff x="3507334" y="1879104"/>
            <a:chExt cx="1176337" cy="719138"/>
          </a:xfrm>
        </p:grpSpPr>
        <p:pic>
          <p:nvPicPr>
            <p:cNvPr id="11" name="Picture 500" descr="p70_1根小棒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7334" y="1879104"/>
              <a:ext cx="295275" cy="719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500" descr="p70_1根小棒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3121" y="1879104"/>
              <a:ext cx="295275" cy="719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500" descr="p70_1根小棒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8396" y="1879104"/>
              <a:ext cx="295275" cy="719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500" descr="p70_1根小棒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0859" y="1879104"/>
              <a:ext cx="295275" cy="719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文本框 16"/>
          <p:cNvSpPr txBox="1"/>
          <p:nvPr/>
        </p:nvSpPr>
        <p:spPr>
          <a:xfrm>
            <a:off x="3726979" y="2800073"/>
            <a:ext cx="29145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24+5=29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（根）</a:t>
            </a:r>
          </a:p>
        </p:txBody>
      </p:sp>
      <p:pic>
        <p:nvPicPr>
          <p:cNvPr id="6" name="Picture 500" descr="p70_1根小棒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829" y="1207840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00" descr="p70_1根小棒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492" y="1207840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00" descr="p70_1根小棒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567" y="1207839"/>
            <a:ext cx="29527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00" descr="p70_1根小棒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229" y="1207839"/>
            <a:ext cx="29527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00" descr="p70_1根小棒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304" y="1207839"/>
            <a:ext cx="29527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00" descr="p70_1根小棒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652" y="1207839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788" y="1036389"/>
            <a:ext cx="774700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组合 24"/>
          <p:cNvGrpSpPr/>
          <p:nvPr/>
        </p:nvGrpSpPr>
        <p:grpSpPr>
          <a:xfrm>
            <a:off x="640273" y="2119095"/>
            <a:ext cx="5207543" cy="1603700"/>
            <a:chOff x="528509" y="2814645"/>
            <a:chExt cx="5207543" cy="1603700"/>
          </a:xfrm>
        </p:grpSpPr>
        <p:sp>
          <p:nvSpPr>
            <p:cNvPr id="22" name="对话气泡: 圆角矩形 21"/>
            <p:cNvSpPr/>
            <p:nvPr/>
          </p:nvSpPr>
          <p:spPr>
            <a:xfrm>
              <a:off x="1723932" y="2871171"/>
              <a:ext cx="3941708" cy="584775"/>
            </a:xfrm>
            <a:prstGeom prst="wedgeRoundRectCallout">
              <a:avLst>
                <a:gd name="adj1" fmla="val -58098"/>
                <a:gd name="adj2" fmla="val 20873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F497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1843640" y="2847551"/>
              <a:ext cx="389241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一共有多少根小棒？</a:t>
              </a:r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flipH="1">
              <a:off x="528509" y="2814645"/>
              <a:ext cx="709834" cy="1603700"/>
            </a:xfrm>
            <a:prstGeom prst="rect">
              <a:avLst/>
            </a:prstGeom>
          </p:spPr>
        </p:pic>
      </p:grpSp>
      <p:grpSp>
        <p:nvGrpSpPr>
          <p:cNvPr id="26" name="组合 25"/>
          <p:cNvGrpSpPr/>
          <p:nvPr/>
        </p:nvGrpSpPr>
        <p:grpSpPr>
          <a:xfrm>
            <a:off x="2513630" y="3160113"/>
            <a:ext cx="5703153" cy="1571877"/>
            <a:chOff x="1441419" y="2645224"/>
            <a:chExt cx="5703153" cy="1571877"/>
          </a:xfrm>
        </p:grpSpPr>
        <p:sp>
          <p:nvSpPr>
            <p:cNvPr id="27" name="对话气泡: 圆角矩形 26"/>
            <p:cNvSpPr/>
            <p:nvPr/>
          </p:nvSpPr>
          <p:spPr>
            <a:xfrm>
              <a:off x="1441419" y="2942706"/>
              <a:ext cx="4504175" cy="584775"/>
            </a:xfrm>
            <a:prstGeom prst="wedgeRoundRectCallout">
              <a:avLst>
                <a:gd name="adj1" fmla="val 57181"/>
                <a:gd name="adj2" fmla="val 5554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F4970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561128" y="2919086"/>
              <a:ext cx="450956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如果右边摆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根小棒呢？</a:t>
              </a:r>
            </a:p>
          </p:txBody>
        </p:sp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323859" y="2645224"/>
              <a:ext cx="820713" cy="1571877"/>
            </a:xfrm>
            <a:prstGeom prst="rect">
              <a:avLst/>
            </a:prstGeom>
          </p:spPr>
        </p:pic>
      </p:grpSp>
      <p:sp>
        <p:nvSpPr>
          <p:cNvPr id="30" name="文本框 29"/>
          <p:cNvSpPr txBox="1"/>
          <p:nvPr/>
        </p:nvSpPr>
        <p:spPr>
          <a:xfrm>
            <a:off x="4489671" y="4065849"/>
            <a:ext cx="29145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24+6=30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（根）</a:t>
            </a:r>
          </a:p>
        </p:txBody>
      </p:sp>
      <p:sp>
        <p:nvSpPr>
          <p:cNvPr id="31" name="矩形 2"/>
          <p:cNvSpPr>
            <a:spLocks noChangeArrowheads="1"/>
          </p:cNvSpPr>
          <p:nvPr/>
        </p:nvSpPr>
        <p:spPr bwMode="auto">
          <a:xfrm>
            <a:off x="858161" y="402799"/>
            <a:ext cx="29021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看图列式。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96296E-6 L 0.09739 0.0006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1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D7C95A0D-1AEF-BE1A-CBBD-48767A127C64}"/>
              </a:ext>
            </a:extLst>
          </p:cNvPr>
          <p:cNvGrpSpPr/>
          <p:nvPr/>
        </p:nvGrpSpPr>
        <p:grpSpPr>
          <a:xfrm>
            <a:off x="629510" y="1671344"/>
            <a:ext cx="4931667" cy="2718817"/>
            <a:chOff x="1801080" y="1084372"/>
            <a:chExt cx="4931667" cy="271881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01080" y="1084372"/>
              <a:ext cx="4931667" cy="2718817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CF2200A2-93F4-454A-8BDA-4360AFF82564}"/>
                </a:ext>
              </a:extLst>
            </p:cNvPr>
            <p:cNvSpPr txBox="1"/>
            <p:nvPr/>
          </p:nvSpPr>
          <p:spPr>
            <a:xfrm>
              <a:off x="2942947" y="2811956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矿泉水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07504" y="146401"/>
            <a:ext cx="4810492" cy="656522"/>
            <a:chOff x="781147" y="459279"/>
            <a:chExt cx="4810492" cy="656522"/>
          </a:xfrm>
        </p:grpSpPr>
        <p:sp>
          <p:nvSpPr>
            <p:cNvPr id="15" name="圆角矩形 7"/>
            <p:cNvSpPr/>
            <p:nvPr/>
          </p:nvSpPr>
          <p:spPr>
            <a:xfrm>
              <a:off x="875283" y="564926"/>
              <a:ext cx="4716356" cy="550875"/>
            </a:xfrm>
            <a:prstGeom prst="roundRect">
              <a:avLst/>
            </a:prstGeom>
            <a:solidFill>
              <a:srgbClr val="FE6835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圆角矩形 4"/>
            <p:cNvSpPr/>
            <p:nvPr/>
          </p:nvSpPr>
          <p:spPr>
            <a:xfrm>
              <a:off x="799083" y="498617"/>
              <a:ext cx="4716356" cy="550875"/>
            </a:xfrm>
            <a:prstGeom prst="roundRect">
              <a:avLst/>
            </a:prstGeom>
            <a:solidFill>
              <a:srgbClr val="F8F8F8"/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81147" y="459279"/>
              <a:ext cx="471635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lvl="0" algn="ctr">
                <a:defRPr sz="3200" b="1">
                  <a:ln>
                    <a:solidFill>
                      <a:srgbClr val="E8333C"/>
                    </a:solidFill>
                  </a:ln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defRPr>
              </a:lvl1pPr>
            </a:lstStyle>
            <a:p>
              <a:r>
                <a:rPr lang="zh-CN" altLang="en-US" dirty="0">
                  <a:ln>
                    <a:noFill/>
                  </a:ln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二、创设情境，探究算法</a:t>
              </a:r>
            </a:p>
          </p:txBody>
        </p:sp>
      </p:grp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5676486" y="1853791"/>
            <a:ext cx="30684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 eaLnBrk="1" hangingPunct="1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一共有多少瓶？</a:t>
            </a: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6444208" y="2685901"/>
            <a:ext cx="12398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 + 5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400430" y="3034370"/>
            <a:ext cx="1689100" cy="101970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5028786" y="3611283"/>
            <a:ext cx="647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 eaLnBrk="1" hangingPunct="1"/>
            <a:r>
              <a:rPr lang="en-US" altLang="zh-CN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瓶</a:t>
            </a:r>
          </a:p>
        </p:txBody>
      </p:sp>
      <p:sp>
        <p:nvSpPr>
          <p:cNvPr id="35" name="矩形 34"/>
          <p:cNvSpPr/>
          <p:nvPr/>
        </p:nvSpPr>
        <p:spPr>
          <a:xfrm>
            <a:off x="1388248" y="3030752"/>
            <a:ext cx="780282" cy="3681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0952530-DE22-9067-FE5E-BE3C2A73151C}"/>
              </a:ext>
            </a:extLst>
          </p:cNvPr>
          <p:cNvGrpSpPr/>
          <p:nvPr/>
        </p:nvGrpSpPr>
        <p:grpSpPr>
          <a:xfrm>
            <a:off x="611560" y="987574"/>
            <a:ext cx="566515" cy="566515"/>
            <a:chOff x="808411" y="672045"/>
            <a:chExt cx="566515" cy="566515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D7499B2C-684B-710F-EC6E-EA6934EA72C4}"/>
                </a:ext>
              </a:extLst>
            </p:cNvPr>
            <p:cNvSpPr/>
            <p:nvPr/>
          </p:nvSpPr>
          <p:spPr>
            <a:xfrm>
              <a:off x="808411" y="672045"/>
              <a:ext cx="566515" cy="566515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D885334E-A750-BCDB-2E81-97DCB7836F9B}"/>
                </a:ext>
              </a:extLst>
            </p:cNvPr>
            <p:cNvSpPr txBox="1"/>
            <p:nvPr/>
          </p:nvSpPr>
          <p:spPr>
            <a:xfrm>
              <a:off x="908765" y="675460"/>
              <a:ext cx="36580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</a:t>
              </a:r>
              <a:endPara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361107CD-C3D8-47CE-8CBE-37C71CB76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083" y="1026283"/>
            <a:ext cx="5234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观察图片，你能得到什么信息？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D4443DA-4FC5-474E-94CE-DE49C70A4D6D}"/>
              </a:ext>
            </a:extLst>
          </p:cNvPr>
          <p:cNvGrpSpPr/>
          <p:nvPr/>
        </p:nvGrpSpPr>
        <p:grpSpPr>
          <a:xfrm>
            <a:off x="6082234" y="3544221"/>
            <a:ext cx="2522214" cy="634551"/>
            <a:chOff x="6082234" y="3544221"/>
            <a:chExt cx="2522214" cy="634551"/>
          </a:xfrm>
        </p:grpSpPr>
        <p:sp>
          <p:nvSpPr>
            <p:cNvPr id="9" name="对话气泡: 圆角矩形 8">
              <a:extLst>
                <a:ext uri="{FF2B5EF4-FFF2-40B4-BE49-F238E27FC236}">
                  <a16:creationId xmlns:a16="http://schemas.microsoft.com/office/drawing/2014/main" id="{18927596-F8CB-4228-8C30-8DF0D570D521}"/>
                </a:ext>
              </a:extLst>
            </p:cNvPr>
            <p:cNvSpPr/>
            <p:nvPr/>
          </p:nvSpPr>
          <p:spPr>
            <a:xfrm>
              <a:off x="6082234" y="3544221"/>
              <a:ext cx="2522214" cy="634551"/>
            </a:xfrm>
            <a:prstGeom prst="wedgeRoundRectCallout">
              <a:avLst>
                <a:gd name="adj1" fmla="val -20186"/>
                <a:gd name="adj2" fmla="val -79226"/>
                <a:gd name="adj3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C1919B33-E12A-4F9F-8127-298070464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9683" y="3593997"/>
              <a:ext cx="23487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pPr algn="ctr" eaLnBrk="1" hangingPunct="1"/>
              <a:r>
                <a:rPr lang="zh-CN" altLang="en-US" sz="2800" b="1" dirty="0">
                  <a:solidFill>
                    <a:srgbClr val="7030A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如何计算呢？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  <p:bldP spid="30" grpId="0" bldLvl="0" animBg="1"/>
      <p:bldP spid="31" grpId="0"/>
      <p:bldP spid="3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9"/>
          <p:cNvGrpSpPr/>
          <p:nvPr/>
        </p:nvGrpSpPr>
        <p:grpSpPr bwMode="auto">
          <a:xfrm>
            <a:off x="6146073" y="1146910"/>
            <a:ext cx="523354" cy="334962"/>
            <a:chOff x="1066" y="1253"/>
            <a:chExt cx="272" cy="136"/>
          </a:xfrm>
        </p:grpSpPr>
        <p:sp>
          <p:nvSpPr>
            <p:cNvPr id="5" name="Line 60"/>
            <p:cNvSpPr>
              <a:spLocks noChangeShapeType="1"/>
            </p:cNvSpPr>
            <p:nvPr/>
          </p:nvSpPr>
          <p:spPr bwMode="auto">
            <a:xfrm flipH="1">
              <a:off x="1066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Line 61"/>
            <p:cNvSpPr>
              <a:spLocks noChangeShapeType="1"/>
            </p:cNvSpPr>
            <p:nvPr/>
          </p:nvSpPr>
          <p:spPr bwMode="auto">
            <a:xfrm>
              <a:off x="1202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Rectangle 62"/>
          <p:cNvSpPr>
            <a:spLocks noChangeArrowheads="1"/>
          </p:cNvSpPr>
          <p:nvPr/>
        </p:nvSpPr>
        <p:spPr bwMode="auto">
          <a:xfrm>
            <a:off x="5908772" y="1496160"/>
            <a:ext cx="421386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63"/>
          <p:cNvSpPr>
            <a:spLocks noChangeArrowheads="1"/>
          </p:cNvSpPr>
          <p:nvPr/>
        </p:nvSpPr>
        <p:spPr bwMode="auto">
          <a:xfrm>
            <a:off x="6458951" y="1499335"/>
            <a:ext cx="351763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Line 64"/>
          <p:cNvSpPr>
            <a:spLocks noChangeShapeType="1"/>
          </p:cNvSpPr>
          <p:nvPr/>
        </p:nvSpPr>
        <p:spPr bwMode="auto">
          <a:xfrm>
            <a:off x="5585210" y="2120047"/>
            <a:ext cx="498957" cy="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ine 65"/>
          <p:cNvSpPr>
            <a:spLocks noChangeShapeType="1"/>
          </p:cNvSpPr>
          <p:nvPr/>
        </p:nvSpPr>
        <p:spPr bwMode="auto">
          <a:xfrm flipV="1">
            <a:off x="5580449" y="1146910"/>
            <a:ext cx="0" cy="979487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66"/>
          <p:cNvSpPr>
            <a:spLocks noChangeArrowheads="1"/>
          </p:cNvSpPr>
          <p:nvPr/>
        </p:nvSpPr>
        <p:spPr bwMode="auto">
          <a:xfrm>
            <a:off x="5463112" y="2147035"/>
            <a:ext cx="595036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Line 67"/>
          <p:cNvSpPr>
            <a:spLocks noChangeShapeType="1"/>
          </p:cNvSpPr>
          <p:nvPr/>
        </p:nvSpPr>
        <p:spPr bwMode="auto">
          <a:xfrm flipV="1">
            <a:off x="6084168" y="1975585"/>
            <a:ext cx="0" cy="144462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68"/>
          <p:cNvSpPr>
            <a:spLocks noChangeArrowheads="1"/>
          </p:cNvSpPr>
          <p:nvPr/>
        </p:nvSpPr>
        <p:spPr bwMode="auto">
          <a:xfrm>
            <a:off x="6545210" y="522589"/>
            <a:ext cx="1024639" cy="646331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33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3" name="Group 58"/>
          <p:cNvGrpSpPr/>
          <p:nvPr/>
        </p:nvGrpSpPr>
        <p:grpSpPr bwMode="auto">
          <a:xfrm>
            <a:off x="4297123" y="3024188"/>
            <a:ext cx="4381500" cy="1557337"/>
            <a:chOff x="-308" y="3422"/>
            <a:chExt cx="2760" cy="981"/>
          </a:xfrm>
        </p:grpSpPr>
        <p:sp>
          <p:nvSpPr>
            <p:cNvPr id="24" name="AutoShape 36"/>
            <p:cNvSpPr>
              <a:spLocks noChangeArrowheads="1"/>
            </p:cNvSpPr>
            <p:nvPr/>
          </p:nvSpPr>
          <p:spPr bwMode="auto">
            <a:xfrm>
              <a:off x="-308" y="3422"/>
              <a:ext cx="1727" cy="726"/>
            </a:xfrm>
            <a:prstGeom prst="wedgeRoundRectCallout">
              <a:avLst>
                <a:gd name="adj1" fmla="val 56203"/>
                <a:gd name="adj2" fmla="val -13084"/>
                <a:gd name="adj3" fmla="val 16667"/>
              </a:avLst>
            </a:prstGeom>
            <a:solidFill>
              <a:sysClr val="window" lastClr="FFFFFF"/>
            </a:solidFill>
            <a:ln w="19050" algn="ctr">
              <a:solidFill>
                <a:srgbClr val="3399FF"/>
              </a:solidFill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先算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28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30</a:t>
              </a: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，</a:t>
              </a:r>
            </a:p>
            <a:p>
              <a:pPr marL="0" marR="0" lvl="0" indent="0" defTabSz="91440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再算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30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33</a:t>
              </a: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pic>
          <p:nvPicPr>
            <p:cNvPr id="25" name="Picture 3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557" y="3448"/>
              <a:ext cx="895" cy="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" name="AutoShape 51"/>
          <p:cNvSpPr>
            <a:spLocks noChangeArrowheads="1"/>
          </p:cNvSpPr>
          <p:nvPr/>
        </p:nvSpPr>
        <p:spPr bwMode="auto">
          <a:xfrm>
            <a:off x="467545" y="1636653"/>
            <a:ext cx="3208839" cy="909637"/>
          </a:xfrm>
          <a:prstGeom prst="parallelogram">
            <a:avLst>
              <a:gd name="adj" fmla="val 41048"/>
            </a:avLst>
          </a:prstGeom>
          <a:noFill/>
          <a:ln w="19050" algn="ctr">
            <a:solidFill>
              <a:srgbClr val="FF0000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 sz="3200" b="1">
              <a:solidFill>
                <a:srgbClr val="993300"/>
              </a:solidFill>
              <a:ea typeface="楷体_GB2312" panose="02010609030101010101" pitchFamily="49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75608" y="775181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方法一：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4B1A689-093A-4733-AA43-3842481D6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6711" y="530704"/>
            <a:ext cx="13708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 eaLnBrk="1" hangingPunct="1"/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 + 5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E1996A5F-5B82-40ED-8E2F-1B09E8629B4A}"/>
              </a:ext>
            </a:extLst>
          </p:cNvPr>
          <p:cNvGrpSpPr/>
          <p:nvPr/>
        </p:nvGrpSpPr>
        <p:grpSpPr>
          <a:xfrm>
            <a:off x="7659294" y="585797"/>
            <a:ext cx="923761" cy="2222427"/>
            <a:chOff x="7287886" y="258131"/>
            <a:chExt cx="923761" cy="2222427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EAD550E1-AD78-4C03-96EB-AE8638A609C1}"/>
                </a:ext>
              </a:extLst>
            </p:cNvPr>
            <p:cNvGrpSpPr/>
            <p:nvPr/>
          </p:nvGrpSpPr>
          <p:grpSpPr>
            <a:xfrm>
              <a:off x="7311925" y="258131"/>
              <a:ext cx="899722" cy="2114320"/>
              <a:chOff x="15354699" y="2244704"/>
              <a:chExt cx="781559" cy="1843852"/>
            </a:xfrm>
          </p:grpSpPr>
          <p:sp>
            <p:nvSpPr>
              <p:cNvPr id="39" name="缺角矩形 38">
                <a:extLst>
                  <a:ext uri="{FF2B5EF4-FFF2-40B4-BE49-F238E27FC236}">
                    <a16:creationId xmlns:a16="http://schemas.microsoft.com/office/drawing/2014/main" id="{090040A9-4D97-454F-9342-41AA79536207}"/>
                  </a:ext>
                </a:extLst>
              </p:cNvPr>
              <p:cNvSpPr/>
              <p:nvPr/>
            </p:nvSpPr>
            <p:spPr>
              <a:xfrm>
                <a:off x="15354699" y="2547566"/>
                <a:ext cx="556985" cy="1540990"/>
              </a:xfrm>
              <a:prstGeom prst="plaque">
                <a:avLst>
                  <a:gd name="adj" fmla="val 15731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  <a:ln w="412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eaVert" rtlCol="0" anchor="ctr"/>
              <a:lstStyle/>
              <a:p>
                <a:pPr algn="ctr"/>
                <a:endParaRPr lang="zh-CN" altLang="en-US" b="1" spc="300" dirty="0">
                  <a:solidFill>
                    <a:schemeClr val="accent1"/>
                  </a:solidFill>
                  <a:latin typeface="思源宋体 CN Heavy" panose="02020900000000000000" pitchFamily="18" charset="-122"/>
                  <a:ea typeface="思源宋体 CN Heavy" panose="02020900000000000000" pitchFamily="18" charset="-122"/>
                </a:endParaRPr>
              </a:p>
            </p:txBody>
          </p:sp>
          <p:pic>
            <p:nvPicPr>
              <p:cNvPr id="40" name="图片 39" descr="图片包含 游戏机, 水果, 花&#10;&#10;描述已自动生成">
                <a:extLst>
                  <a:ext uri="{FF2B5EF4-FFF2-40B4-BE49-F238E27FC236}">
                    <a16:creationId xmlns:a16="http://schemas.microsoft.com/office/drawing/2014/main" id="{3E505BC0-D30B-4EC8-9914-C369393746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405" t="18145" r="26309" b="28330"/>
              <a:stretch/>
            </p:blipFill>
            <p:spPr>
              <a:xfrm>
                <a:off x="15481164" y="2244704"/>
                <a:ext cx="655094" cy="566058"/>
              </a:xfrm>
              <a:prstGeom prst="rect">
                <a:avLst/>
              </a:prstGeom>
            </p:spPr>
          </p:pic>
        </p:grpSp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405E1CA2-E877-4597-8C41-91ED646991C4}"/>
                </a:ext>
              </a:extLst>
            </p:cNvPr>
            <p:cNvSpPr txBox="1"/>
            <p:nvPr/>
          </p:nvSpPr>
          <p:spPr>
            <a:xfrm>
              <a:off x="7287886" y="871480"/>
              <a:ext cx="677108" cy="160907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凑十法</a:t>
              </a:r>
            </a:p>
          </p:txBody>
        </p:sp>
      </p:grpSp>
      <p:pic>
        <p:nvPicPr>
          <p:cNvPr id="41" name="Picture 2">
            <a:extLst>
              <a:ext uri="{FF2B5EF4-FFF2-40B4-BE49-F238E27FC236}">
                <a16:creationId xmlns:a16="http://schemas.microsoft.com/office/drawing/2014/main" id="{B60A28CA-7557-439F-B12E-DA87B75B8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88" y="1724311"/>
            <a:ext cx="595036" cy="84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500" descr="p70_1根小棒">
            <a:extLst>
              <a:ext uri="{FF2B5EF4-FFF2-40B4-BE49-F238E27FC236}">
                <a16:creationId xmlns:a16="http://schemas.microsoft.com/office/drawing/2014/main" id="{2BD63EB0-078A-490C-AA9B-4A2DC3737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109" y="1788460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>
            <a:extLst>
              <a:ext uri="{FF2B5EF4-FFF2-40B4-BE49-F238E27FC236}">
                <a16:creationId xmlns:a16="http://schemas.microsoft.com/office/drawing/2014/main" id="{C0C10E2F-690B-4DA6-AE6A-3DA1D7872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567" y="1724310"/>
            <a:ext cx="595036" cy="84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500" descr="p70_1根小棒">
            <a:extLst>
              <a:ext uri="{FF2B5EF4-FFF2-40B4-BE49-F238E27FC236}">
                <a16:creationId xmlns:a16="http://schemas.microsoft.com/office/drawing/2014/main" id="{B3083590-D3B5-4975-A444-102933D5F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289" y="1788460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500" descr="p70_1根小棒">
            <a:extLst>
              <a:ext uri="{FF2B5EF4-FFF2-40B4-BE49-F238E27FC236}">
                <a16:creationId xmlns:a16="http://schemas.microsoft.com/office/drawing/2014/main" id="{70E12B1C-966A-4C59-8A32-6EC25D6A2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965" y="1788460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500" descr="p70_1根小棒">
            <a:extLst>
              <a:ext uri="{FF2B5EF4-FFF2-40B4-BE49-F238E27FC236}">
                <a16:creationId xmlns:a16="http://schemas.microsoft.com/office/drawing/2014/main" id="{8F203BE4-5361-4F57-BF22-687ACE55A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145" y="1788460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500" descr="p70_1根小棒">
            <a:extLst>
              <a:ext uri="{FF2B5EF4-FFF2-40B4-BE49-F238E27FC236}">
                <a16:creationId xmlns:a16="http://schemas.microsoft.com/office/drawing/2014/main" id="{2422FB4C-08AA-4CFB-9714-C70F690E6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325" y="1788460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500" descr="p70_1根小棒">
            <a:extLst>
              <a:ext uri="{FF2B5EF4-FFF2-40B4-BE49-F238E27FC236}">
                <a16:creationId xmlns:a16="http://schemas.microsoft.com/office/drawing/2014/main" id="{80FC9152-396F-4FA3-AE5E-95F8CA6B7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893" y="1798741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500" descr="p70_1根小棒">
            <a:extLst>
              <a:ext uri="{FF2B5EF4-FFF2-40B4-BE49-F238E27FC236}">
                <a16:creationId xmlns:a16="http://schemas.microsoft.com/office/drawing/2014/main" id="{EE25FCDC-A4DE-44F8-BCB3-8D3C421E9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003" y="1798741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500" descr="p70_1根小棒">
            <a:extLst>
              <a:ext uri="{FF2B5EF4-FFF2-40B4-BE49-F238E27FC236}">
                <a16:creationId xmlns:a16="http://schemas.microsoft.com/office/drawing/2014/main" id="{A11D798D-9D55-4CE0-BFDB-8734EC63B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474" y="1798741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500" descr="p70_1根小棒">
            <a:extLst>
              <a:ext uri="{FF2B5EF4-FFF2-40B4-BE49-F238E27FC236}">
                <a16:creationId xmlns:a16="http://schemas.microsoft.com/office/drawing/2014/main" id="{C428A876-2950-486A-B988-00139149B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111" y="1781614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500" descr="p70_1根小棒">
            <a:extLst>
              <a:ext uri="{FF2B5EF4-FFF2-40B4-BE49-F238E27FC236}">
                <a16:creationId xmlns:a16="http://schemas.microsoft.com/office/drawing/2014/main" id="{1AE6C8CF-62FB-4B51-A743-C0A429207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291" y="1781614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500" descr="p70_1根小棒">
            <a:extLst>
              <a:ext uri="{FF2B5EF4-FFF2-40B4-BE49-F238E27FC236}">
                <a16:creationId xmlns:a16="http://schemas.microsoft.com/office/drawing/2014/main" id="{21BCCE08-854C-44AF-9189-F4D31AD23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859" y="1791895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500" descr="p70_1根小棒">
            <a:extLst>
              <a:ext uri="{FF2B5EF4-FFF2-40B4-BE49-F238E27FC236}">
                <a16:creationId xmlns:a16="http://schemas.microsoft.com/office/drawing/2014/main" id="{AEF7DC5D-21E1-4AFF-AA2C-A1151B0D4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969" y="1791895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500" descr="p70_1根小棒">
            <a:extLst>
              <a:ext uri="{FF2B5EF4-FFF2-40B4-BE49-F238E27FC236}">
                <a16:creationId xmlns:a16="http://schemas.microsoft.com/office/drawing/2014/main" id="{58857AEF-E53E-410E-BC7A-6E4861B85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440" y="1791895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下箭头 15">
            <a:extLst>
              <a:ext uri="{FF2B5EF4-FFF2-40B4-BE49-F238E27FC236}">
                <a16:creationId xmlns:a16="http://schemas.microsoft.com/office/drawing/2014/main" id="{4A436CA8-5ACE-4BD9-8B2C-1C56BB556173}"/>
              </a:ext>
            </a:extLst>
          </p:cNvPr>
          <p:cNvSpPr/>
          <p:nvPr/>
        </p:nvSpPr>
        <p:spPr>
          <a:xfrm>
            <a:off x="1554566" y="2698097"/>
            <a:ext cx="271215" cy="403171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57" name="Picture 2">
            <a:extLst>
              <a:ext uri="{FF2B5EF4-FFF2-40B4-BE49-F238E27FC236}">
                <a16:creationId xmlns:a16="http://schemas.microsoft.com/office/drawing/2014/main" id="{192C7BB3-F2D0-48B9-B0D0-59974E8E7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06" y="3253075"/>
            <a:ext cx="595036" cy="84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2">
            <a:extLst>
              <a:ext uri="{FF2B5EF4-FFF2-40B4-BE49-F238E27FC236}">
                <a16:creationId xmlns:a16="http://schemas.microsoft.com/office/drawing/2014/main" id="{7707F6B2-F983-4938-B943-18E6F304E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711" y="3253075"/>
            <a:ext cx="595036" cy="84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2">
            <a:extLst>
              <a:ext uri="{FF2B5EF4-FFF2-40B4-BE49-F238E27FC236}">
                <a16:creationId xmlns:a16="http://schemas.microsoft.com/office/drawing/2014/main" id="{F88E1FEB-0F9F-4C2B-833F-1691FFC6C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046" y="3253075"/>
            <a:ext cx="595036" cy="84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500" descr="p70_1根小棒">
            <a:extLst>
              <a:ext uri="{FF2B5EF4-FFF2-40B4-BE49-F238E27FC236}">
                <a16:creationId xmlns:a16="http://schemas.microsoft.com/office/drawing/2014/main" id="{EF4702F2-DA23-4F44-8C7F-3DE74AE6C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086" y="3303621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500" descr="p70_1根小棒">
            <a:extLst>
              <a:ext uri="{FF2B5EF4-FFF2-40B4-BE49-F238E27FC236}">
                <a16:creationId xmlns:a16="http://schemas.microsoft.com/office/drawing/2014/main" id="{15861DBA-CB94-4935-BFA4-4B0582764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196" y="3303621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500" descr="p70_1根小棒">
            <a:extLst>
              <a:ext uri="{FF2B5EF4-FFF2-40B4-BE49-F238E27FC236}">
                <a16:creationId xmlns:a16="http://schemas.microsoft.com/office/drawing/2014/main" id="{3C16239A-0562-4268-8F2A-AA93350EE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667" y="3303621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下箭头 15">
            <a:extLst>
              <a:ext uri="{FF2B5EF4-FFF2-40B4-BE49-F238E27FC236}">
                <a16:creationId xmlns:a16="http://schemas.microsoft.com/office/drawing/2014/main" id="{619A848B-A9E5-45A6-B262-BD570BCCAF3E}"/>
              </a:ext>
            </a:extLst>
          </p:cNvPr>
          <p:cNvSpPr/>
          <p:nvPr/>
        </p:nvSpPr>
        <p:spPr>
          <a:xfrm>
            <a:off x="3817361" y="2705741"/>
            <a:ext cx="271215" cy="403171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6.17284E-7 L -0.04375 0.00123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" y="62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6.17284E-7 L -0.04358 0.00123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 animBg="1"/>
      <p:bldP spid="11" grpId="0"/>
      <p:bldP spid="12" grpId="0" animBg="1"/>
      <p:bldP spid="13" grpId="0"/>
      <p:bldP spid="32" grpId="0" animBg="1"/>
      <p:bldP spid="56" grpId="0" animBg="1"/>
      <p:bldP spid="6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939F653-B807-47CF-A98E-27DDA66D3301}"/>
              </a:ext>
            </a:extLst>
          </p:cNvPr>
          <p:cNvSpPr/>
          <p:nvPr/>
        </p:nvSpPr>
        <p:spPr>
          <a:xfrm>
            <a:off x="575608" y="775181"/>
            <a:ext cx="18325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方法二：</a:t>
            </a:r>
          </a:p>
        </p:txBody>
      </p:sp>
      <p:sp>
        <p:nvSpPr>
          <p:cNvPr id="3" name="AutoShape 51">
            <a:extLst>
              <a:ext uri="{FF2B5EF4-FFF2-40B4-BE49-F238E27FC236}">
                <a16:creationId xmlns:a16="http://schemas.microsoft.com/office/drawing/2014/main" id="{5AD9FD2B-A8A4-4D76-8CE8-186EFB22B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9510" y="1667732"/>
            <a:ext cx="3028526" cy="909637"/>
          </a:xfrm>
          <a:prstGeom prst="parallelogram">
            <a:avLst>
              <a:gd name="adj" fmla="val 41048"/>
            </a:avLst>
          </a:prstGeom>
          <a:noFill/>
          <a:ln w="19050" algn="ctr">
            <a:solidFill>
              <a:srgbClr val="FF0000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 sz="3200" b="1">
              <a:solidFill>
                <a:srgbClr val="993300"/>
              </a:solidFill>
              <a:ea typeface="楷体_GB2312" panose="02010609030101010101" pitchFamily="49" charset="-122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E02268A-C683-47BE-9A99-7D2D160D4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88" y="1724311"/>
            <a:ext cx="595036" cy="84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DBAC6FB4-84C3-4009-B3C2-0A0C32C26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567" y="1724310"/>
            <a:ext cx="595036" cy="84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" name="组合 30">
            <a:extLst>
              <a:ext uri="{FF2B5EF4-FFF2-40B4-BE49-F238E27FC236}">
                <a16:creationId xmlns:a16="http://schemas.microsoft.com/office/drawing/2014/main" id="{C9CD06BB-D716-476A-BC77-3D80367D1CC3}"/>
              </a:ext>
            </a:extLst>
          </p:cNvPr>
          <p:cNvGrpSpPr/>
          <p:nvPr/>
        </p:nvGrpSpPr>
        <p:grpSpPr>
          <a:xfrm>
            <a:off x="1444109" y="1788460"/>
            <a:ext cx="1618640" cy="729418"/>
            <a:chOff x="1444109" y="1788460"/>
            <a:chExt cx="1618640" cy="729418"/>
          </a:xfrm>
        </p:grpSpPr>
        <p:pic>
          <p:nvPicPr>
            <p:cNvPr id="5" name="Picture 500" descr="p70_1根小棒">
              <a:extLst>
                <a:ext uri="{FF2B5EF4-FFF2-40B4-BE49-F238E27FC236}">
                  <a16:creationId xmlns:a16="http://schemas.microsoft.com/office/drawing/2014/main" id="{CDD09E70-900F-4370-A578-6DADD641A6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4109" y="1788460"/>
              <a:ext cx="295275" cy="719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00" descr="p70_1根小棒">
              <a:extLst>
                <a:ext uri="{FF2B5EF4-FFF2-40B4-BE49-F238E27FC236}">
                  <a16:creationId xmlns:a16="http://schemas.microsoft.com/office/drawing/2014/main" id="{72A5EB43-6A58-44D3-BAAD-CD20DFC617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4289" y="1788460"/>
              <a:ext cx="295275" cy="719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500" descr="p70_1根小棒">
              <a:extLst>
                <a:ext uri="{FF2B5EF4-FFF2-40B4-BE49-F238E27FC236}">
                  <a16:creationId xmlns:a16="http://schemas.microsoft.com/office/drawing/2014/main" id="{00490912-8150-4EC8-9B21-9BC454A30A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965" y="1788460"/>
              <a:ext cx="295275" cy="719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500" descr="p70_1根小棒">
              <a:extLst>
                <a:ext uri="{FF2B5EF4-FFF2-40B4-BE49-F238E27FC236}">
                  <a16:creationId xmlns:a16="http://schemas.microsoft.com/office/drawing/2014/main" id="{84F82D45-21BB-43FE-B57A-81D3797A0B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6145" y="1788460"/>
              <a:ext cx="295275" cy="719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500" descr="p70_1根小棒">
              <a:extLst>
                <a:ext uri="{FF2B5EF4-FFF2-40B4-BE49-F238E27FC236}">
                  <a16:creationId xmlns:a16="http://schemas.microsoft.com/office/drawing/2014/main" id="{BB157AAE-9026-4585-AB33-4C980F3DB4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6325" y="1788460"/>
              <a:ext cx="295275" cy="719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500" descr="p70_1根小棒">
              <a:extLst>
                <a:ext uri="{FF2B5EF4-FFF2-40B4-BE49-F238E27FC236}">
                  <a16:creationId xmlns:a16="http://schemas.microsoft.com/office/drawing/2014/main" id="{F40024A2-F2F1-4E7D-99E8-AF9DA5568C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5893" y="1798741"/>
              <a:ext cx="295275" cy="719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500" descr="p70_1根小棒">
              <a:extLst>
                <a:ext uri="{FF2B5EF4-FFF2-40B4-BE49-F238E27FC236}">
                  <a16:creationId xmlns:a16="http://schemas.microsoft.com/office/drawing/2014/main" id="{D9227279-3DE1-4AE9-8D55-9066A99325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8003" y="1798741"/>
              <a:ext cx="295275" cy="719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500" descr="p70_1根小棒">
              <a:extLst>
                <a:ext uri="{FF2B5EF4-FFF2-40B4-BE49-F238E27FC236}">
                  <a16:creationId xmlns:a16="http://schemas.microsoft.com/office/drawing/2014/main" id="{CFC58A55-29C4-4F8C-873F-2EEC0CE422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7474" y="1798741"/>
              <a:ext cx="295275" cy="719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Picture 500" descr="p70_1根小棒">
            <a:extLst>
              <a:ext uri="{FF2B5EF4-FFF2-40B4-BE49-F238E27FC236}">
                <a16:creationId xmlns:a16="http://schemas.microsoft.com/office/drawing/2014/main" id="{3B6554BB-7714-4E4A-9876-F69627A5B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111" y="1781614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00" descr="p70_1根小棒">
            <a:extLst>
              <a:ext uri="{FF2B5EF4-FFF2-40B4-BE49-F238E27FC236}">
                <a16:creationId xmlns:a16="http://schemas.microsoft.com/office/drawing/2014/main" id="{5C53A3A8-DB5D-407B-BA19-CDE766BD3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291" y="1781614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00" descr="p70_1根小棒">
            <a:extLst>
              <a:ext uri="{FF2B5EF4-FFF2-40B4-BE49-F238E27FC236}">
                <a16:creationId xmlns:a16="http://schemas.microsoft.com/office/drawing/2014/main" id="{1BEF4169-970B-4F99-B25E-EC99C6B79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859" y="1791895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00" descr="p70_1根小棒">
            <a:extLst>
              <a:ext uri="{FF2B5EF4-FFF2-40B4-BE49-F238E27FC236}">
                <a16:creationId xmlns:a16="http://schemas.microsoft.com/office/drawing/2014/main" id="{8ACC25E9-1AC6-4DD1-BB37-0F7DD68EB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969" y="1791895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500" descr="p70_1根小棒">
            <a:extLst>
              <a:ext uri="{FF2B5EF4-FFF2-40B4-BE49-F238E27FC236}">
                <a16:creationId xmlns:a16="http://schemas.microsoft.com/office/drawing/2014/main" id="{DE5709A0-D492-4B9E-9F9A-920D21802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2440" y="1791895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68">
            <a:extLst>
              <a:ext uri="{FF2B5EF4-FFF2-40B4-BE49-F238E27FC236}">
                <a16:creationId xmlns:a16="http://schemas.microsoft.com/office/drawing/2014/main" id="{0FC690F5-66F7-448B-82EA-BD015E54F9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5210" y="522589"/>
            <a:ext cx="1024639" cy="646331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33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0DE2686-888F-4E06-BE1B-308457D67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6711" y="530704"/>
            <a:ext cx="13708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 eaLnBrk="1" hangingPunct="1"/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 + 5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1" name="Group 59">
            <a:extLst>
              <a:ext uri="{FF2B5EF4-FFF2-40B4-BE49-F238E27FC236}">
                <a16:creationId xmlns:a16="http://schemas.microsoft.com/office/drawing/2014/main" id="{E007060A-6EDB-4E4F-86E2-57D28AA0BF96}"/>
              </a:ext>
            </a:extLst>
          </p:cNvPr>
          <p:cNvGrpSpPr/>
          <p:nvPr/>
        </p:nvGrpSpPr>
        <p:grpSpPr bwMode="auto">
          <a:xfrm>
            <a:off x="5427112" y="1148991"/>
            <a:ext cx="484187" cy="334962"/>
            <a:chOff x="1066" y="1253"/>
            <a:chExt cx="272" cy="136"/>
          </a:xfrm>
        </p:grpSpPr>
        <p:sp>
          <p:nvSpPr>
            <p:cNvPr id="22" name="Line 60">
              <a:extLst>
                <a:ext uri="{FF2B5EF4-FFF2-40B4-BE49-F238E27FC236}">
                  <a16:creationId xmlns:a16="http://schemas.microsoft.com/office/drawing/2014/main" id="{08CBABE2-3BD1-47BA-8151-B18E31E21C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66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Line 61">
              <a:extLst>
                <a:ext uri="{FF2B5EF4-FFF2-40B4-BE49-F238E27FC236}">
                  <a16:creationId xmlns:a16="http://schemas.microsoft.com/office/drawing/2014/main" id="{C7A68382-6651-4D85-8C88-87144DB0D8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2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4" name="Rectangle 62">
            <a:extLst>
              <a:ext uri="{FF2B5EF4-FFF2-40B4-BE49-F238E27FC236}">
                <a16:creationId xmlns:a16="http://schemas.microsoft.com/office/drawing/2014/main" id="{C93C1E90-49D8-4DED-B0D8-09DB44882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9588" y="1498241"/>
            <a:ext cx="595036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63">
            <a:extLst>
              <a:ext uri="{FF2B5EF4-FFF2-40B4-BE49-F238E27FC236}">
                <a16:creationId xmlns:a16="http://schemas.microsoft.com/office/drawing/2014/main" id="{B9F2700D-9E90-44CB-A0AF-A7151FEE1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7149" y="1501416"/>
            <a:ext cx="325438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66">
            <a:extLst>
              <a:ext uri="{FF2B5EF4-FFF2-40B4-BE49-F238E27FC236}">
                <a16:creationId xmlns:a16="http://schemas.microsoft.com/office/drawing/2014/main" id="{2F89AB27-4F49-4E69-BBC6-814FBEFC7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1221" y="2150136"/>
            <a:ext cx="595036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E7F0F2D8-EE32-4CBA-9109-E2BD0C7F2E57}"/>
              </a:ext>
            </a:extLst>
          </p:cNvPr>
          <p:cNvGrpSpPr/>
          <p:nvPr/>
        </p:nvGrpSpPr>
        <p:grpSpPr>
          <a:xfrm>
            <a:off x="5894404" y="1143064"/>
            <a:ext cx="528670" cy="987177"/>
            <a:chOff x="5911300" y="1078376"/>
            <a:chExt cx="502814" cy="987177"/>
          </a:xfrm>
        </p:grpSpPr>
        <p:sp>
          <p:nvSpPr>
            <p:cNvPr id="26" name="Line 64">
              <a:extLst>
                <a:ext uri="{FF2B5EF4-FFF2-40B4-BE49-F238E27FC236}">
                  <a16:creationId xmlns:a16="http://schemas.microsoft.com/office/drawing/2014/main" id="{9915BBE9-A8F4-4F9D-9311-F059225C43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11300" y="2064039"/>
              <a:ext cx="502814" cy="1514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Line 65">
              <a:extLst>
                <a:ext uri="{FF2B5EF4-FFF2-40B4-BE49-F238E27FC236}">
                  <a16:creationId xmlns:a16="http://schemas.microsoft.com/office/drawing/2014/main" id="{6E3A7649-EB14-44B0-84E2-813C764B86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395673" y="1078376"/>
              <a:ext cx="0" cy="979487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Line 67">
              <a:extLst>
                <a:ext uri="{FF2B5EF4-FFF2-40B4-BE49-F238E27FC236}">
                  <a16:creationId xmlns:a16="http://schemas.microsoft.com/office/drawing/2014/main" id="{70FE637A-796C-48EE-B9A9-EADF3E393B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25598" y="1919576"/>
              <a:ext cx="0" cy="144462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2" name="下箭头 15">
            <a:extLst>
              <a:ext uri="{FF2B5EF4-FFF2-40B4-BE49-F238E27FC236}">
                <a16:creationId xmlns:a16="http://schemas.microsoft.com/office/drawing/2014/main" id="{B8AB0D22-875B-4B35-9615-957E7D9C6219}"/>
              </a:ext>
            </a:extLst>
          </p:cNvPr>
          <p:cNvSpPr/>
          <p:nvPr/>
        </p:nvSpPr>
        <p:spPr>
          <a:xfrm>
            <a:off x="2915111" y="2705973"/>
            <a:ext cx="271215" cy="403171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33" name="Picture 2">
            <a:extLst>
              <a:ext uri="{FF2B5EF4-FFF2-40B4-BE49-F238E27FC236}">
                <a16:creationId xmlns:a16="http://schemas.microsoft.com/office/drawing/2014/main" id="{37F501A9-0B8B-4C1D-9612-9E3120F4B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600" y="3327811"/>
            <a:ext cx="595036" cy="84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500" descr="p70_1根小棒">
            <a:extLst>
              <a:ext uri="{FF2B5EF4-FFF2-40B4-BE49-F238E27FC236}">
                <a16:creationId xmlns:a16="http://schemas.microsoft.com/office/drawing/2014/main" id="{FDAC1EFD-CFB2-4D02-BFAC-61A4779B7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836" y="3363257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500" descr="p70_1根小棒">
            <a:extLst>
              <a:ext uri="{FF2B5EF4-FFF2-40B4-BE49-F238E27FC236}">
                <a16:creationId xmlns:a16="http://schemas.microsoft.com/office/drawing/2014/main" id="{682A596E-35A0-4C3D-B4BF-DEA36E517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016" y="3363257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500" descr="p70_1根小棒">
            <a:extLst>
              <a:ext uri="{FF2B5EF4-FFF2-40B4-BE49-F238E27FC236}">
                <a16:creationId xmlns:a16="http://schemas.microsoft.com/office/drawing/2014/main" id="{A08476E9-2390-4327-A8AB-9A66EAE76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584" y="3373538"/>
            <a:ext cx="2952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下箭头 15">
            <a:extLst>
              <a:ext uri="{FF2B5EF4-FFF2-40B4-BE49-F238E27FC236}">
                <a16:creationId xmlns:a16="http://schemas.microsoft.com/office/drawing/2014/main" id="{CE23786A-52B0-4BA6-AF9C-636F2B957B22}"/>
              </a:ext>
            </a:extLst>
          </p:cNvPr>
          <p:cNvSpPr/>
          <p:nvPr/>
        </p:nvSpPr>
        <p:spPr>
          <a:xfrm>
            <a:off x="824722" y="2705972"/>
            <a:ext cx="271215" cy="403171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38" name="Picture 2">
            <a:extLst>
              <a:ext uri="{FF2B5EF4-FFF2-40B4-BE49-F238E27FC236}">
                <a16:creationId xmlns:a16="http://schemas.microsoft.com/office/drawing/2014/main" id="{F8A42670-7CE8-4568-A10D-9E256FDF2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38" y="3245237"/>
            <a:ext cx="595036" cy="84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2">
            <a:extLst>
              <a:ext uri="{FF2B5EF4-FFF2-40B4-BE49-F238E27FC236}">
                <a16:creationId xmlns:a16="http://schemas.microsoft.com/office/drawing/2014/main" id="{C186E4E8-1236-4053-A290-B96D9B021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17" y="3245236"/>
            <a:ext cx="595036" cy="847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" name="Group 58">
            <a:extLst>
              <a:ext uri="{FF2B5EF4-FFF2-40B4-BE49-F238E27FC236}">
                <a16:creationId xmlns:a16="http://schemas.microsoft.com/office/drawing/2014/main" id="{C17B7E69-8779-449F-A3E0-20F35E2B7A3B}"/>
              </a:ext>
            </a:extLst>
          </p:cNvPr>
          <p:cNvGrpSpPr/>
          <p:nvPr/>
        </p:nvGrpSpPr>
        <p:grpSpPr bwMode="auto">
          <a:xfrm>
            <a:off x="4079803" y="2786880"/>
            <a:ext cx="4638675" cy="1985963"/>
            <a:chOff x="-218" y="3004"/>
            <a:chExt cx="2922" cy="1251"/>
          </a:xfrm>
        </p:grpSpPr>
        <p:sp>
          <p:nvSpPr>
            <p:cNvPr id="41" name="AutoShape 36">
              <a:extLst>
                <a:ext uri="{FF2B5EF4-FFF2-40B4-BE49-F238E27FC236}">
                  <a16:creationId xmlns:a16="http://schemas.microsoft.com/office/drawing/2014/main" id="{2E78765A-3420-407F-BABF-2198D3630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18" y="3004"/>
              <a:ext cx="1893" cy="726"/>
            </a:xfrm>
            <a:prstGeom prst="wedgeRoundRectCallout">
              <a:avLst>
                <a:gd name="adj1" fmla="val 55177"/>
                <a:gd name="adj2" fmla="val 20210"/>
                <a:gd name="adj3" fmla="val 16667"/>
              </a:avLst>
            </a:prstGeom>
            <a:solidFill>
              <a:sysClr val="window" lastClr="FFFFFF"/>
            </a:solidFill>
            <a:ln w="19050" algn="ctr">
              <a:solidFill>
                <a:srgbClr val="3399FF"/>
              </a:solidFill>
              <a:miter lim="800000"/>
            </a:ln>
            <a:effectLst/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先算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，</a:t>
              </a:r>
            </a:p>
            <a:p>
              <a:pPr marL="0" marR="0" lvl="0" indent="0" defTabSz="91440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再算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＋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kumimoji="0" lang="en-US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33</a:t>
              </a: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pic>
          <p:nvPicPr>
            <p:cNvPr id="42" name="Picture 37">
              <a:extLst>
                <a:ext uri="{FF2B5EF4-FFF2-40B4-BE49-F238E27FC236}">
                  <a16:creationId xmlns:a16="http://schemas.microsoft.com/office/drawing/2014/main" id="{955B57ED-FE62-4698-AB36-AC73694DCF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719" y="3204"/>
              <a:ext cx="985" cy="1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1447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48148E-6 L 0.04584 -0.00062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2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/>
      <p:bldP spid="24" grpId="0"/>
      <p:bldP spid="25" grpId="0"/>
      <p:bldP spid="28" grpId="0"/>
      <p:bldP spid="32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0F4E36A1-22EB-4032-9649-255C88797735}"/>
              </a:ext>
            </a:extLst>
          </p:cNvPr>
          <p:cNvSpPr/>
          <p:nvPr/>
        </p:nvSpPr>
        <p:spPr>
          <a:xfrm>
            <a:off x="457892" y="1151066"/>
            <a:ext cx="8219029" cy="2283337"/>
          </a:xfrm>
          <a:prstGeom prst="rect">
            <a:avLst/>
          </a:prstGeom>
          <a:solidFill>
            <a:srgbClr val="FFFFFF">
              <a:alpha val="6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72" y="501330"/>
            <a:ext cx="2304256" cy="64973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541101" y="3792356"/>
            <a:ext cx="814197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个位上的两个数相加满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，就要向十位进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8551643-0CB7-4308-8F6F-D0ED388945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61" y="1254497"/>
            <a:ext cx="4069697" cy="204536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7F708B1-98CB-4C59-B053-B3206040066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01121" y="1228963"/>
            <a:ext cx="3875800" cy="20764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467544" y="1103660"/>
            <a:ext cx="54959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摆一摆，算一算。</a:t>
            </a:r>
            <a:endParaRPr lang="en-US" altLang="zh-CN" sz="28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62" descr="65-1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373"/>
          <a:stretch>
            <a:fillRect/>
          </a:stretch>
        </p:blipFill>
        <p:spPr bwMode="auto">
          <a:xfrm>
            <a:off x="792956" y="1626453"/>
            <a:ext cx="7558088" cy="97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AutoShape 156"/>
          <p:cNvSpPr>
            <a:spLocks noChangeArrowheads="1"/>
          </p:cNvSpPr>
          <p:nvPr/>
        </p:nvSpPr>
        <p:spPr bwMode="auto">
          <a:xfrm>
            <a:off x="1674019" y="1740753"/>
            <a:ext cx="2184400" cy="763588"/>
          </a:xfrm>
          <a:prstGeom prst="parallelogram">
            <a:avLst>
              <a:gd name="adj" fmla="val 40328"/>
            </a:avLst>
          </a:prstGeom>
          <a:noFill/>
          <a:ln w="19050" algn="ctr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 sz="3200" b="1">
              <a:solidFill>
                <a:srgbClr val="FF0000"/>
              </a:solidFill>
              <a:ea typeface="楷体_GB2312" panose="02010609030101010101" pitchFamily="49" charset="-122"/>
            </a:endParaRPr>
          </a:p>
        </p:txBody>
      </p:sp>
      <p:sp>
        <p:nvSpPr>
          <p:cNvPr id="20" name="AutoShape 156"/>
          <p:cNvSpPr>
            <a:spLocks noChangeArrowheads="1"/>
          </p:cNvSpPr>
          <p:nvPr/>
        </p:nvSpPr>
        <p:spPr bwMode="auto">
          <a:xfrm>
            <a:off x="5779294" y="1740753"/>
            <a:ext cx="2646362" cy="763588"/>
          </a:xfrm>
          <a:prstGeom prst="parallelogram">
            <a:avLst>
              <a:gd name="adj" fmla="val 41380"/>
            </a:avLst>
          </a:prstGeom>
          <a:noFill/>
          <a:ln w="19050" algn="ctr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zh-CN" altLang="en-US" sz="3200" b="1">
              <a:solidFill>
                <a:srgbClr val="FF0000"/>
              </a:solidFill>
              <a:ea typeface="楷体_GB2312" panose="0201060903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499986" y="2583781"/>
            <a:ext cx="1223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27+4 =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711132" y="2567068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22274" y="3138456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先算</a:t>
            </a:r>
          </a:p>
        </p:txBody>
      </p:sp>
      <p:sp>
        <p:nvSpPr>
          <p:cNvPr id="24" name="矩形 23"/>
          <p:cNvSpPr/>
          <p:nvPr/>
        </p:nvSpPr>
        <p:spPr>
          <a:xfrm>
            <a:off x="1464738" y="3192032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028020" y="3208745"/>
            <a:ext cx="1402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       =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465566" y="3196792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463856" y="3192032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22274" y="3878690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再算</a:t>
            </a:r>
          </a:p>
        </p:txBody>
      </p:sp>
      <p:sp>
        <p:nvSpPr>
          <p:cNvPr id="29" name="矩形 28"/>
          <p:cNvSpPr/>
          <p:nvPr/>
        </p:nvSpPr>
        <p:spPr>
          <a:xfrm>
            <a:off x="1464738" y="3932266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028020" y="3948979"/>
            <a:ext cx="1402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       =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465566" y="3937026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463856" y="3932266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121"/>
          <p:cNvSpPr txBox="1">
            <a:spLocks noChangeArrowheads="1"/>
          </p:cNvSpPr>
          <p:nvPr/>
        </p:nvSpPr>
        <p:spPr bwMode="auto">
          <a:xfrm>
            <a:off x="2588433" y="3247433"/>
            <a:ext cx="329094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" name="Text Box 122"/>
          <p:cNvSpPr txBox="1">
            <a:spLocks noChangeArrowheads="1"/>
          </p:cNvSpPr>
          <p:nvPr/>
        </p:nvSpPr>
        <p:spPr bwMode="auto">
          <a:xfrm>
            <a:off x="1560241" y="3251499"/>
            <a:ext cx="409575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7" name="Text Box 123"/>
          <p:cNvSpPr txBox="1">
            <a:spLocks noChangeArrowheads="1"/>
          </p:cNvSpPr>
          <p:nvPr/>
        </p:nvSpPr>
        <p:spPr bwMode="auto">
          <a:xfrm>
            <a:off x="3507033" y="3233545"/>
            <a:ext cx="523925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8" name="Text Box 124"/>
          <p:cNvSpPr txBox="1">
            <a:spLocks noChangeArrowheads="1"/>
          </p:cNvSpPr>
          <p:nvPr/>
        </p:nvSpPr>
        <p:spPr bwMode="auto">
          <a:xfrm>
            <a:off x="1509556" y="3960278"/>
            <a:ext cx="543739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9" name="Text Box 125"/>
          <p:cNvSpPr txBox="1">
            <a:spLocks noChangeArrowheads="1"/>
          </p:cNvSpPr>
          <p:nvPr/>
        </p:nvSpPr>
        <p:spPr bwMode="auto">
          <a:xfrm>
            <a:off x="2500609" y="3964707"/>
            <a:ext cx="523925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10" name="Text Box 126"/>
          <p:cNvSpPr txBox="1">
            <a:spLocks noChangeArrowheads="1"/>
          </p:cNvSpPr>
          <p:nvPr/>
        </p:nvSpPr>
        <p:spPr bwMode="auto">
          <a:xfrm>
            <a:off x="2761909" y="2599016"/>
            <a:ext cx="543739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</a:p>
        </p:txBody>
      </p:sp>
      <p:sp>
        <p:nvSpPr>
          <p:cNvPr id="11" name="Text Box 127"/>
          <p:cNvSpPr txBox="1">
            <a:spLocks noChangeArrowheads="1"/>
          </p:cNvSpPr>
          <p:nvPr/>
        </p:nvSpPr>
        <p:spPr bwMode="auto">
          <a:xfrm>
            <a:off x="3491180" y="3953121"/>
            <a:ext cx="543739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5798491" y="2563625"/>
            <a:ext cx="1223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36+8 =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009637" y="2546912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720779" y="3118300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先算</a:t>
            </a:r>
          </a:p>
        </p:txBody>
      </p:sp>
      <p:sp>
        <p:nvSpPr>
          <p:cNvPr id="36" name="矩形 35"/>
          <p:cNvSpPr/>
          <p:nvPr/>
        </p:nvSpPr>
        <p:spPr>
          <a:xfrm>
            <a:off x="5763243" y="3171876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326525" y="3188589"/>
            <a:ext cx="1402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       =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764071" y="3176636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762361" y="3171876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720779" y="3858534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再算</a:t>
            </a:r>
          </a:p>
        </p:txBody>
      </p:sp>
      <p:sp>
        <p:nvSpPr>
          <p:cNvPr id="41" name="矩形 40"/>
          <p:cNvSpPr/>
          <p:nvPr/>
        </p:nvSpPr>
        <p:spPr>
          <a:xfrm>
            <a:off x="5763243" y="3912110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300192" y="3928823"/>
            <a:ext cx="14029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       =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764071" y="3916870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762361" y="3912110"/>
            <a:ext cx="598388" cy="5713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 Box 121"/>
          <p:cNvSpPr txBox="1">
            <a:spLocks noChangeArrowheads="1"/>
          </p:cNvSpPr>
          <p:nvPr/>
        </p:nvSpPr>
        <p:spPr bwMode="auto">
          <a:xfrm>
            <a:off x="6845090" y="3208745"/>
            <a:ext cx="329094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6" name="Text Box 122"/>
          <p:cNvSpPr txBox="1">
            <a:spLocks noChangeArrowheads="1"/>
          </p:cNvSpPr>
          <p:nvPr/>
        </p:nvSpPr>
        <p:spPr bwMode="auto">
          <a:xfrm>
            <a:off x="5841406" y="3208556"/>
            <a:ext cx="409575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47" name="Text Box 123"/>
          <p:cNvSpPr txBox="1">
            <a:spLocks noChangeArrowheads="1"/>
          </p:cNvSpPr>
          <p:nvPr/>
        </p:nvSpPr>
        <p:spPr bwMode="auto">
          <a:xfrm>
            <a:off x="7762361" y="3208556"/>
            <a:ext cx="543739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48" name="Text Box 124"/>
          <p:cNvSpPr txBox="1">
            <a:spLocks noChangeArrowheads="1"/>
          </p:cNvSpPr>
          <p:nvPr/>
        </p:nvSpPr>
        <p:spPr bwMode="auto">
          <a:xfrm>
            <a:off x="5805278" y="3936194"/>
            <a:ext cx="543739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49" name="Text Box 125"/>
          <p:cNvSpPr txBox="1">
            <a:spLocks noChangeArrowheads="1"/>
          </p:cNvSpPr>
          <p:nvPr/>
        </p:nvSpPr>
        <p:spPr bwMode="auto">
          <a:xfrm>
            <a:off x="6779858" y="3948979"/>
            <a:ext cx="543739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50" name="Text Box 126"/>
          <p:cNvSpPr txBox="1">
            <a:spLocks noChangeArrowheads="1"/>
          </p:cNvSpPr>
          <p:nvPr/>
        </p:nvSpPr>
        <p:spPr bwMode="auto">
          <a:xfrm>
            <a:off x="7036088" y="2570996"/>
            <a:ext cx="543739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</a:p>
        </p:txBody>
      </p:sp>
      <p:sp>
        <p:nvSpPr>
          <p:cNvPr id="51" name="Text Box 127"/>
          <p:cNvSpPr txBox="1">
            <a:spLocks noChangeArrowheads="1"/>
          </p:cNvSpPr>
          <p:nvPr/>
        </p:nvSpPr>
        <p:spPr bwMode="auto">
          <a:xfrm>
            <a:off x="7780686" y="3936194"/>
            <a:ext cx="543739" cy="523220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</a:p>
        </p:txBody>
      </p:sp>
      <p:sp>
        <p:nvSpPr>
          <p:cNvPr id="55" name="文本框 4"/>
          <p:cNvSpPr txBox="1">
            <a:spLocks noChangeArrowheads="1"/>
          </p:cNvSpPr>
          <p:nvPr/>
        </p:nvSpPr>
        <p:spPr bwMode="auto">
          <a:xfrm>
            <a:off x="3416387" y="1272263"/>
            <a:ext cx="29101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56" name="圆角矩形 7"/>
          <p:cNvSpPr/>
          <p:nvPr/>
        </p:nvSpPr>
        <p:spPr>
          <a:xfrm>
            <a:off x="875283" y="564926"/>
            <a:ext cx="4716356" cy="550875"/>
          </a:xfrm>
          <a:prstGeom prst="roundRect">
            <a:avLst/>
          </a:prstGeom>
          <a:solidFill>
            <a:srgbClr val="FE6835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圆角矩形 4"/>
          <p:cNvSpPr/>
          <p:nvPr/>
        </p:nvSpPr>
        <p:spPr>
          <a:xfrm>
            <a:off x="799083" y="498617"/>
            <a:ext cx="4716356" cy="550875"/>
          </a:xfrm>
          <a:prstGeom prst="roundRect">
            <a:avLst/>
          </a:prstGeom>
          <a:solidFill>
            <a:srgbClr val="F8F8F8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781147" y="459279"/>
            <a:ext cx="4716356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lvl="0" algn="ctr">
              <a:defRPr sz="3200" b="1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r>
              <a:rPr lang="zh-CN" altLang="en-US" dirty="0">
                <a:ln>
                  <a:noFill/>
                </a:ln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三、即时练习，深化算理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5" grpId="0"/>
      <p:bldP spid="6" grpId="0"/>
      <p:bldP spid="7" grpId="0"/>
      <p:bldP spid="8" grpId="0"/>
      <p:bldP spid="9" grpId="0"/>
      <p:bldP spid="10" grpId="0"/>
      <p:bldP spid="11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0"/>
          <p:cNvSpPr txBox="1"/>
          <p:nvPr/>
        </p:nvSpPr>
        <p:spPr>
          <a:xfrm>
            <a:off x="755576" y="767194"/>
            <a:ext cx="78486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       </a:t>
            </a:r>
          </a:p>
        </p:txBody>
      </p:sp>
      <p:sp>
        <p:nvSpPr>
          <p:cNvPr id="3" name="TextBox 21"/>
          <p:cNvSpPr txBox="1"/>
          <p:nvPr/>
        </p:nvSpPr>
        <p:spPr>
          <a:xfrm>
            <a:off x="1826027" y="1972565"/>
            <a:ext cx="7340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23"/>
          <p:cNvSpPr txBox="1"/>
          <p:nvPr/>
        </p:nvSpPr>
        <p:spPr>
          <a:xfrm>
            <a:off x="3939595" y="1996749"/>
            <a:ext cx="7340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24"/>
          <p:cNvSpPr txBox="1"/>
          <p:nvPr/>
        </p:nvSpPr>
        <p:spPr>
          <a:xfrm>
            <a:off x="1774578" y="2957450"/>
            <a:ext cx="7340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25"/>
          <p:cNvSpPr txBox="1"/>
          <p:nvPr/>
        </p:nvSpPr>
        <p:spPr>
          <a:xfrm>
            <a:off x="3939595" y="2999803"/>
            <a:ext cx="7340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4"/>
          <p:cNvSpPr txBox="1">
            <a:spLocks noChangeArrowheads="1"/>
          </p:cNvSpPr>
          <p:nvPr/>
        </p:nvSpPr>
        <p:spPr bwMode="auto">
          <a:xfrm>
            <a:off x="1259632" y="1007976"/>
            <a:ext cx="29101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6A1C6B7-96A9-25BC-212C-33146A7AD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320" y="1940131"/>
            <a:ext cx="16935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64+2=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64+7=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74B0036-6A40-656D-5079-B8BE741AF0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7758" y="2003388"/>
            <a:ext cx="16935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4+85=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5+85=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6C13E86-8B3E-943F-268B-83E29A4CF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1599" y="2014918"/>
            <a:ext cx="16935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37+2=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37+9=</a:t>
            </a:r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1C488274-435B-9F54-8E84-D88DEF6157C0}"/>
              </a:ext>
            </a:extLst>
          </p:cNvPr>
          <p:cNvSpPr txBox="1"/>
          <p:nvPr/>
        </p:nvSpPr>
        <p:spPr>
          <a:xfrm>
            <a:off x="6066811" y="2014588"/>
            <a:ext cx="7340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23">
            <a:extLst>
              <a:ext uri="{FF2B5EF4-FFF2-40B4-BE49-F238E27FC236}">
                <a16:creationId xmlns:a16="http://schemas.microsoft.com/office/drawing/2014/main" id="{0626DFA7-6416-88E8-3EAA-84F85B954CD4}"/>
              </a:ext>
            </a:extLst>
          </p:cNvPr>
          <p:cNvSpPr txBox="1"/>
          <p:nvPr/>
        </p:nvSpPr>
        <p:spPr>
          <a:xfrm>
            <a:off x="6077262" y="3025512"/>
            <a:ext cx="7340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68AC832-3EB6-40F7-B71E-2CDEB542A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9261" y="2040771"/>
            <a:ext cx="16935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1+78=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6+78=</a:t>
            </a:r>
          </a:p>
        </p:txBody>
      </p:sp>
      <p:sp>
        <p:nvSpPr>
          <p:cNvPr id="14" name="TextBox 23">
            <a:extLst>
              <a:ext uri="{FF2B5EF4-FFF2-40B4-BE49-F238E27FC236}">
                <a16:creationId xmlns:a16="http://schemas.microsoft.com/office/drawing/2014/main" id="{AD5D78DF-BB6C-40EA-96F9-F40B92AFD1C1}"/>
              </a:ext>
            </a:extLst>
          </p:cNvPr>
          <p:cNvSpPr txBox="1"/>
          <p:nvPr/>
        </p:nvSpPr>
        <p:spPr>
          <a:xfrm>
            <a:off x="7894473" y="2040441"/>
            <a:ext cx="7340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23">
            <a:extLst>
              <a:ext uri="{FF2B5EF4-FFF2-40B4-BE49-F238E27FC236}">
                <a16:creationId xmlns:a16="http://schemas.microsoft.com/office/drawing/2014/main" id="{8A1FB693-C562-4EF9-887F-3EC2696BA5EC}"/>
              </a:ext>
            </a:extLst>
          </p:cNvPr>
          <p:cNvSpPr txBox="1"/>
          <p:nvPr/>
        </p:nvSpPr>
        <p:spPr>
          <a:xfrm>
            <a:off x="7904924" y="3051365"/>
            <a:ext cx="7340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11560" y="771550"/>
            <a:ext cx="8208912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快乐的小猴。（说一说</a:t>
            </a:r>
            <a:r>
              <a:rPr lang="zh-CN" altLang="en-US" sz="4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里填几。）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853255" y="1851670"/>
            <a:ext cx="2376264" cy="7920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67+2=6</a:t>
            </a:r>
            <a:endParaRPr kumimoji="0" lang="zh-CN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839504" y="3205220"/>
            <a:ext cx="2736304" cy="95070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9+19=</a:t>
            </a: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   </a:t>
            </a:r>
            <a:endParaRPr kumimoji="0" lang="zh-CN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067120" y="1779662"/>
            <a:ext cx="2231730" cy="792088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38+4=</a:t>
            </a: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   </a:t>
            </a:r>
            <a:endParaRPr kumimoji="0" lang="zh-CN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038786" y="3205219"/>
            <a:ext cx="3052669" cy="102271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46+7=</a:t>
            </a:r>
            <a:r>
              <a: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endParaRPr kumimoji="0" lang="zh-CN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3" descr="图片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166" y="1872384"/>
            <a:ext cx="817804" cy="75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图片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893" y="3284300"/>
            <a:ext cx="817804" cy="75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 descr="图片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261085"/>
            <a:ext cx="817804" cy="75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 descr="图片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370" y="1867812"/>
            <a:ext cx="817804" cy="75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5206526" y="989033"/>
            <a:ext cx="576064" cy="576064"/>
          </a:xfrm>
          <a:prstGeom prst="rect">
            <a:avLst/>
          </a:prstGeom>
          <a:solidFill>
            <a:srgbClr val="FDF1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345135" y="1959682"/>
            <a:ext cx="576064" cy="576064"/>
          </a:xfrm>
          <a:prstGeom prst="rect">
            <a:avLst/>
          </a:prstGeom>
          <a:solidFill>
            <a:srgbClr val="FDF1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6346227" y="1981278"/>
            <a:ext cx="576064" cy="576064"/>
          </a:xfrm>
          <a:prstGeom prst="rect">
            <a:avLst/>
          </a:prstGeom>
          <a:solidFill>
            <a:srgbClr val="FDF1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084284" y="3392541"/>
            <a:ext cx="576064" cy="576064"/>
          </a:xfrm>
          <a:prstGeom prst="rect">
            <a:avLst/>
          </a:prstGeom>
          <a:solidFill>
            <a:srgbClr val="FDF1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369126" y="3392541"/>
            <a:ext cx="576064" cy="576064"/>
          </a:xfrm>
          <a:prstGeom prst="rect">
            <a:avLst/>
          </a:prstGeom>
          <a:solidFill>
            <a:srgbClr val="FDF1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15"/>
          <p:cNvSpPr txBox="1"/>
          <p:nvPr/>
        </p:nvSpPr>
        <p:spPr>
          <a:xfrm>
            <a:off x="6486690" y="3392541"/>
            <a:ext cx="449263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0"/>
          <p:cNvSpPr txBox="1"/>
          <p:nvPr/>
        </p:nvSpPr>
        <p:spPr>
          <a:xfrm>
            <a:off x="2159424" y="3392541"/>
            <a:ext cx="45085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1"/>
          <p:cNvSpPr txBox="1"/>
          <p:nvPr/>
        </p:nvSpPr>
        <p:spPr>
          <a:xfrm>
            <a:off x="6433599" y="1967844"/>
            <a:ext cx="449263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2"/>
          <p:cNvSpPr txBox="1"/>
          <p:nvPr/>
        </p:nvSpPr>
        <p:spPr>
          <a:xfrm>
            <a:off x="2408075" y="1959682"/>
            <a:ext cx="44926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536919" y="1059582"/>
            <a:ext cx="73617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下面的计算正确吗？把不正确的改正过来。</a:t>
            </a: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592353" y="2048529"/>
            <a:ext cx="2088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23+8=21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4359641" y="2894706"/>
            <a:ext cx="2088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5+47=97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4359641" y="2048529"/>
            <a:ext cx="2088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67+2=89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621284" y="2910938"/>
            <a:ext cx="20882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59+2=61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142426" y="2063940"/>
            <a:ext cx="24477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 23+8=31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929948" y="2072210"/>
            <a:ext cx="25922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  67+2=69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5891409" y="2891774"/>
            <a:ext cx="22809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  5+47=52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2212327" y="2910938"/>
            <a:ext cx="53656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746AEC3-6596-74A5-99CF-2B1D5265A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951" y="1528837"/>
            <a:ext cx="25209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D5EE301F-9782-4B92-8ABD-4C11211D0358}"/>
              </a:ext>
            </a:extLst>
          </p:cNvPr>
          <p:cNvCxnSpPr/>
          <p:nvPr/>
        </p:nvCxnSpPr>
        <p:spPr>
          <a:xfrm>
            <a:off x="2142426" y="2648715"/>
            <a:ext cx="217893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BF9A555A-73C9-4EEE-B646-4CC24283782B}"/>
              </a:ext>
            </a:extLst>
          </p:cNvPr>
          <p:cNvCxnSpPr/>
          <p:nvPr/>
        </p:nvCxnSpPr>
        <p:spPr>
          <a:xfrm>
            <a:off x="2180703" y="3463707"/>
            <a:ext cx="217893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189F6BA7-20BA-47CE-A6CE-3FAFEE8DC5D1}"/>
              </a:ext>
            </a:extLst>
          </p:cNvPr>
          <p:cNvCxnSpPr>
            <a:cxnSpLocks/>
          </p:cNvCxnSpPr>
          <p:nvPr/>
        </p:nvCxnSpPr>
        <p:spPr>
          <a:xfrm>
            <a:off x="5929948" y="2606457"/>
            <a:ext cx="23144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B24546CC-C445-4D41-8C2F-D95398339BDA}"/>
              </a:ext>
            </a:extLst>
          </p:cNvPr>
          <p:cNvCxnSpPr>
            <a:cxnSpLocks/>
          </p:cNvCxnSpPr>
          <p:nvPr/>
        </p:nvCxnSpPr>
        <p:spPr>
          <a:xfrm>
            <a:off x="5929948" y="3463707"/>
            <a:ext cx="23144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7"/>
          <p:cNvSpPr txBox="1">
            <a:spLocks noChangeArrowheads="1"/>
          </p:cNvSpPr>
          <p:nvPr/>
        </p:nvSpPr>
        <p:spPr bwMode="auto">
          <a:xfrm>
            <a:off x="1475656" y="1275606"/>
            <a:ext cx="1760538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endParaRPr lang="en-US" altLang="zh-CN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59"/>
          <p:cNvGrpSpPr/>
          <p:nvPr/>
        </p:nvGrpSpPr>
        <p:grpSpPr bwMode="auto">
          <a:xfrm>
            <a:off x="2245594" y="1786781"/>
            <a:ext cx="484187" cy="334962"/>
            <a:chOff x="1066" y="1253"/>
            <a:chExt cx="272" cy="136"/>
          </a:xfrm>
        </p:grpSpPr>
        <p:sp>
          <p:nvSpPr>
            <p:cNvPr id="6" name="Line 60"/>
            <p:cNvSpPr>
              <a:spLocks noChangeShapeType="1"/>
            </p:cNvSpPr>
            <p:nvPr/>
          </p:nvSpPr>
          <p:spPr bwMode="auto">
            <a:xfrm flipH="1">
              <a:off x="1066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Line 61"/>
            <p:cNvSpPr>
              <a:spLocks noChangeShapeType="1"/>
            </p:cNvSpPr>
            <p:nvPr/>
          </p:nvSpPr>
          <p:spPr bwMode="auto">
            <a:xfrm>
              <a:off x="1202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Rectangle 62"/>
          <p:cNvSpPr>
            <a:spLocks noChangeArrowheads="1"/>
          </p:cNvSpPr>
          <p:nvPr/>
        </p:nvSpPr>
        <p:spPr bwMode="auto">
          <a:xfrm>
            <a:off x="2000663" y="2136031"/>
            <a:ext cx="389850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63"/>
          <p:cNvSpPr>
            <a:spLocks noChangeArrowheads="1"/>
          </p:cNvSpPr>
          <p:nvPr/>
        </p:nvSpPr>
        <p:spPr bwMode="auto">
          <a:xfrm>
            <a:off x="2545631" y="2139206"/>
            <a:ext cx="325438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Line 64"/>
          <p:cNvSpPr>
            <a:spLocks noChangeShapeType="1"/>
          </p:cNvSpPr>
          <p:nvPr/>
        </p:nvSpPr>
        <p:spPr bwMode="auto">
          <a:xfrm>
            <a:off x="1758231" y="2759918"/>
            <a:ext cx="427038" cy="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Line 65"/>
          <p:cNvSpPr>
            <a:spLocks noChangeShapeType="1"/>
          </p:cNvSpPr>
          <p:nvPr/>
        </p:nvSpPr>
        <p:spPr bwMode="auto">
          <a:xfrm flipV="1">
            <a:off x="1753469" y="1786781"/>
            <a:ext cx="0" cy="979487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66"/>
          <p:cNvSpPr>
            <a:spLocks noChangeArrowheads="1"/>
          </p:cNvSpPr>
          <p:nvPr/>
        </p:nvSpPr>
        <p:spPr bwMode="auto">
          <a:xfrm>
            <a:off x="1636132" y="2786906"/>
            <a:ext cx="595036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zh-CN" altLang="en-US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Line 67"/>
          <p:cNvSpPr>
            <a:spLocks noChangeShapeType="1"/>
          </p:cNvSpPr>
          <p:nvPr/>
        </p:nvSpPr>
        <p:spPr bwMode="auto">
          <a:xfrm flipV="1">
            <a:off x="2185269" y="2615456"/>
            <a:ext cx="0" cy="144462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68"/>
          <p:cNvSpPr>
            <a:spLocks noChangeArrowheads="1"/>
          </p:cNvSpPr>
          <p:nvPr/>
        </p:nvSpPr>
        <p:spPr bwMode="auto">
          <a:xfrm>
            <a:off x="2864857" y="1275606"/>
            <a:ext cx="595036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57"/>
          <p:cNvSpPr txBox="1">
            <a:spLocks noChangeArrowheads="1"/>
          </p:cNvSpPr>
          <p:nvPr/>
        </p:nvSpPr>
        <p:spPr bwMode="auto">
          <a:xfrm>
            <a:off x="5217400" y="1275606"/>
            <a:ext cx="1760538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endParaRPr lang="en-US" altLang="zh-CN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oup 59"/>
          <p:cNvGrpSpPr/>
          <p:nvPr/>
        </p:nvGrpSpPr>
        <p:grpSpPr bwMode="auto">
          <a:xfrm>
            <a:off x="5263466" y="1825049"/>
            <a:ext cx="484187" cy="334962"/>
            <a:chOff x="1066" y="1253"/>
            <a:chExt cx="272" cy="136"/>
          </a:xfrm>
        </p:grpSpPr>
        <p:sp>
          <p:nvSpPr>
            <p:cNvPr id="17" name="Line 60"/>
            <p:cNvSpPr>
              <a:spLocks noChangeShapeType="1"/>
            </p:cNvSpPr>
            <p:nvPr/>
          </p:nvSpPr>
          <p:spPr bwMode="auto">
            <a:xfrm flipH="1">
              <a:off x="1066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Line 61"/>
            <p:cNvSpPr>
              <a:spLocks noChangeShapeType="1"/>
            </p:cNvSpPr>
            <p:nvPr/>
          </p:nvSpPr>
          <p:spPr bwMode="auto">
            <a:xfrm>
              <a:off x="1202" y="1253"/>
              <a:ext cx="136" cy="136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Rectangle 62"/>
          <p:cNvSpPr>
            <a:spLocks noChangeArrowheads="1"/>
          </p:cNvSpPr>
          <p:nvPr/>
        </p:nvSpPr>
        <p:spPr bwMode="auto">
          <a:xfrm>
            <a:off x="4915942" y="2174299"/>
            <a:ext cx="595036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63"/>
          <p:cNvSpPr>
            <a:spLocks noChangeArrowheads="1"/>
          </p:cNvSpPr>
          <p:nvPr/>
        </p:nvSpPr>
        <p:spPr bwMode="auto">
          <a:xfrm>
            <a:off x="5563503" y="2177474"/>
            <a:ext cx="325438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Line 64"/>
          <p:cNvSpPr>
            <a:spLocks noChangeShapeType="1"/>
          </p:cNvSpPr>
          <p:nvPr/>
        </p:nvSpPr>
        <p:spPr bwMode="auto">
          <a:xfrm flipV="1">
            <a:off x="5714326" y="2776686"/>
            <a:ext cx="522167" cy="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Line 65"/>
          <p:cNvSpPr>
            <a:spLocks noChangeShapeType="1"/>
          </p:cNvSpPr>
          <p:nvPr/>
        </p:nvSpPr>
        <p:spPr bwMode="auto">
          <a:xfrm flipV="1">
            <a:off x="6232027" y="1754433"/>
            <a:ext cx="0" cy="1029247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66"/>
          <p:cNvSpPr>
            <a:spLocks noChangeArrowheads="1"/>
          </p:cNvSpPr>
          <p:nvPr/>
        </p:nvSpPr>
        <p:spPr bwMode="auto">
          <a:xfrm>
            <a:off x="5694129" y="2759074"/>
            <a:ext cx="595036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zh-CN" altLang="en-US" sz="32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Line 67"/>
          <p:cNvSpPr>
            <a:spLocks noChangeShapeType="1"/>
          </p:cNvSpPr>
          <p:nvPr/>
        </p:nvSpPr>
        <p:spPr bwMode="auto">
          <a:xfrm flipV="1">
            <a:off x="5724128" y="2638806"/>
            <a:ext cx="0" cy="144462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68"/>
          <p:cNvSpPr>
            <a:spLocks noChangeArrowheads="1"/>
          </p:cNvSpPr>
          <p:nvPr/>
        </p:nvSpPr>
        <p:spPr bwMode="auto">
          <a:xfrm>
            <a:off x="6606601" y="1275606"/>
            <a:ext cx="595036" cy="584775"/>
          </a:xfrm>
          <a:prstGeom prst="rect">
            <a:avLst/>
          </a:prstGeom>
          <a:noFill/>
          <a:ln w="19050" algn="ctr">
            <a:noFill/>
            <a:miter lim="800000"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259632" y="3362966"/>
            <a:ext cx="4572000" cy="107696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先算</a:t>
            </a:r>
            <a:r>
              <a:rPr lang="en-US" altLang="zh-CN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en-US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kern="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</a:p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再算</a:t>
            </a:r>
            <a:r>
              <a:rPr lang="en-US" altLang="zh-CN" sz="2800" b="1" kern="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en-US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</a:t>
            </a: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763946" y="3363838"/>
            <a:ext cx="3624478" cy="10769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先算</a:t>
            </a:r>
            <a:r>
              <a:rPr lang="en-US" altLang="zh-CN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en-US" sz="2800" b="1" kern="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800" b="1" kern="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</a:p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再算</a:t>
            </a:r>
            <a:r>
              <a:rPr lang="en-US" altLang="zh-CN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en-US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en-US" sz="2800" b="1" kern="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800" b="1" kern="0" dirty="0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</a:t>
            </a: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1" name="圆角矩形 7"/>
          <p:cNvSpPr/>
          <p:nvPr/>
        </p:nvSpPr>
        <p:spPr>
          <a:xfrm>
            <a:off x="875283" y="564926"/>
            <a:ext cx="4716356" cy="550875"/>
          </a:xfrm>
          <a:prstGeom prst="roundRect">
            <a:avLst/>
          </a:prstGeom>
          <a:solidFill>
            <a:srgbClr val="FE6835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4"/>
          <p:cNvSpPr/>
          <p:nvPr/>
        </p:nvSpPr>
        <p:spPr>
          <a:xfrm>
            <a:off x="799083" y="498617"/>
            <a:ext cx="4716356" cy="550875"/>
          </a:xfrm>
          <a:prstGeom prst="roundRect">
            <a:avLst/>
          </a:prstGeom>
          <a:solidFill>
            <a:srgbClr val="F8F8F8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781147" y="459279"/>
            <a:ext cx="4716356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lvl="0" algn="ctr">
              <a:defRPr sz="3200" b="1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r>
              <a:rPr lang="zh-CN" altLang="en-US" dirty="0">
                <a:ln>
                  <a:noFill/>
                </a:ln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四、回顾反思，总结提升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45963" y="483518"/>
            <a:ext cx="4988231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▶作业设计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76E168D-2081-4DA0-8DA5-77E9FA3EA176}"/>
              </a:ext>
            </a:extLst>
          </p:cNvPr>
          <p:cNvSpPr txBox="1"/>
          <p:nvPr/>
        </p:nvSpPr>
        <p:spPr>
          <a:xfrm>
            <a:off x="1043608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422</Words>
  <Application>Microsoft Office PowerPoint</Application>
  <PresentationFormat>全屏显示(16:9)</PresentationFormat>
  <Paragraphs>134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楷体_GB2312</vt:lpstr>
      <vt:lpstr>思源宋体 CN Heavy</vt:lpstr>
      <vt:lpstr>宋体</vt:lpstr>
      <vt:lpstr>微软雅黑</vt:lpstr>
      <vt:lpstr>Arial</vt:lpstr>
      <vt:lpstr>Calibri</vt:lpstr>
      <vt:lpstr>Times New Roman</vt:lpstr>
      <vt:lpstr>等线</vt:lpstr>
      <vt:lpstr>黑体</vt:lpstr>
      <vt:lpstr>楷体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晓凤 李</cp:lastModifiedBy>
  <cp:revision>238</cp:revision>
  <dcterms:created xsi:type="dcterms:W3CDTF">2015-08-27T07:30:00Z</dcterms:created>
  <dcterms:modified xsi:type="dcterms:W3CDTF">2025-05-09T02:06:35Z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FD5F40F9C6414267930D57C16604312B</vt:lpwstr>
  </property>
</Properties>
</file>