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</p:sldMasterIdLst>
  <p:notesMasterIdLst>
    <p:notesMasterId r:id="rId15"/>
  </p:notesMasterIdLst>
  <p:sldIdLst>
    <p:sldId id="263" r:id="rId3"/>
    <p:sldId id="264" r:id="rId4"/>
    <p:sldId id="350" r:id="rId5"/>
    <p:sldId id="354" r:id="rId6"/>
    <p:sldId id="352" r:id="rId7"/>
    <p:sldId id="269" r:id="rId8"/>
    <p:sldId id="270" r:id="rId9"/>
    <p:sldId id="346" r:id="rId10"/>
    <p:sldId id="349" r:id="rId11"/>
    <p:sldId id="355" r:id="rId12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5FAC"/>
    <a:srgbClr val="FF0066"/>
    <a:srgbClr val="F49701"/>
    <a:srgbClr val="E8333C"/>
    <a:srgbClr val="FEF6F0"/>
    <a:srgbClr val="FDF1E9"/>
    <a:srgbClr val="1279CD"/>
    <a:srgbClr val="1C91D2"/>
    <a:srgbClr val="7492BE"/>
    <a:srgbClr val="DAEA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>
      <p:cViewPr varScale="1">
        <p:scale>
          <a:sx n="113" d="100"/>
          <a:sy n="113" d="100"/>
        </p:scale>
        <p:origin x="126" y="618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D2CBC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EDD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pic>
        <p:nvPicPr>
          <p:cNvPr id="24" name="图片 23"/>
          <p:cNvPicPr>
            <a:picLocks noChangeAspect="1"/>
          </p:cNvPicPr>
          <p:nvPr userDrawn="1"/>
        </p:nvPicPr>
        <p:blipFill rotWithShape="1">
          <a:blip r:embed="rId6"/>
          <a:srcRect l="12271"/>
          <a:stretch>
            <a:fillRect/>
          </a:stretch>
        </p:blipFill>
        <p:spPr>
          <a:xfrm>
            <a:off x="1" y="-93995"/>
            <a:ext cx="3707903" cy="147536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77890"/>
            <a:ext cx="1131590" cy="1131590"/>
          </a:xfrm>
          <a:prstGeom prst="rect">
            <a:avLst/>
          </a:prstGeom>
        </p:spPr>
      </p:pic>
      <p:sp>
        <p:nvSpPr>
          <p:cNvPr id="23" name="矩形 22"/>
          <p:cNvSpPr/>
          <p:nvPr userDrawn="1"/>
        </p:nvSpPr>
        <p:spPr>
          <a:xfrm>
            <a:off x="1003526" y="351339"/>
            <a:ext cx="27774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▶备选练习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9" name="组合 8"/>
          <p:cNvGrpSpPr/>
          <p:nvPr userDrawn="1"/>
        </p:nvGrpSpPr>
        <p:grpSpPr>
          <a:xfrm>
            <a:off x="500236" y="521221"/>
            <a:ext cx="8143528" cy="4101058"/>
            <a:chOff x="391886" y="406401"/>
            <a:chExt cx="11422743" cy="6013450"/>
          </a:xfrm>
        </p:grpSpPr>
        <p:sp>
          <p:nvSpPr>
            <p:cNvPr id="10" name="矩形 9"/>
            <p:cNvSpPr/>
            <p:nvPr/>
          </p:nvSpPr>
          <p:spPr>
            <a:xfrm>
              <a:off x="391886" y="406401"/>
              <a:ext cx="11422743" cy="6013450"/>
            </a:xfrm>
            <a:prstGeom prst="rect">
              <a:avLst/>
            </a:prstGeom>
            <a:pattFill prst="wdDnDiag">
              <a:fgClr>
                <a:srgbClr val="EF8821"/>
              </a:fgClr>
              <a:bgClr>
                <a:sysClr val="window" lastClr="FFFFFF"/>
              </a:bgClr>
            </a:pattFill>
            <a:ln w="12700" cap="flat" cmpd="sng" algn="ctr">
              <a:solidFill>
                <a:sysClr val="window" lastClr="FFFFFF">
                  <a:lumMod val="95000"/>
                  <a:alpha val="2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/>
                <a:ea typeface="思源黑体 CN Normal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93914" y="615456"/>
              <a:ext cx="11017515" cy="5663492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>
                  <a:lumMod val="95000"/>
                  <a:alpha val="2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/>
                <a:ea typeface="思源黑体 CN Normal"/>
                <a:cs typeface="+mn-ea"/>
                <a:sym typeface="+mn-lt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39" y="3283150"/>
            <a:ext cx="2009937" cy="200292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0263203">
            <a:off x="8004322" y="-142790"/>
            <a:ext cx="1277214" cy="152021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3071277">
            <a:off x="208244" y="44913"/>
            <a:ext cx="1380195" cy="1658967"/>
          </a:xfrm>
          <a:prstGeom prst="rect">
            <a:avLst/>
          </a:pr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9" name="组合 8"/>
          <p:cNvGrpSpPr/>
          <p:nvPr userDrawn="1"/>
        </p:nvGrpSpPr>
        <p:grpSpPr>
          <a:xfrm>
            <a:off x="250118" y="295374"/>
            <a:ext cx="8643764" cy="4552752"/>
            <a:chOff x="391886" y="406401"/>
            <a:chExt cx="11422743" cy="6013450"/>
          </a:xfrm>
        </p:grpSpPr>
        <p:sp>
          <p:nvSpPr>
            <p:cNvPr id="10" name="矩形 9"/>
            <p:cNvSpPr/>
            <p:nvPr/>
          </p:nvSpPr>
          <p:spPr>
            <a:xfrm>
              <a:off x="391886" y="406401"/>
              <a:ext cx="11422743" cy="6013450"/>
            </a:xfrm>
            <a:prstGeom prst="rect">
              <a:avLst/>
            </a:prstGeom>
            <a:pattFill prst="wdDnDiag">
              <a:fgClr>
                <a:srgbClr val="EF8821"/>
              </a:fgClr>
              <a:bgClr>
                <a:sysClr val="window" lastClr="FFFFFF"/>
              </a:bgClr>
            </a:pattFill>
            <a:ln w="12700" cap="flat" cmpd="sng" algn="ctr">
              <a:solidFill>
                <a:sysClr val="window" lastClr="FFFFFF">
                  <a:lumMod val="95000"/>
                  <a:alpha val="2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/>
                <a:ea typeface="思源黑体 CN Normal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93914" y="615456"/>
              <a:ext cx="11017515" cy="5663492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>
                  <a:lumMod val="95000"/>
                  <a:alpha val="2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/>
                <a:ea typeface="思源黑体 CN Normal"/>
                <a:cs typeface="+mn-ea"/>
                <a:sym typeface="+mn-lt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34063" y="3298852"/>
            <a:ext cx="2009937" cy="200292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3071277">
            <a:off x="136236" y="-80432"/>
            <a:ext cx="1380195" cy="1658967"/>
          </a:xfrm>
          <a:prstGeom prst="rect">
            <a:avLst/>
          </a:prstGeom>
        </p:spPr>
      </p:pic>
      <p:sp>
        <p:nvSpPr>
          <p:cNvPr id="17" name="文本框 16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矩形 15"/>
          <p:cNvSpPr/>
          <p:nvPr userDrawn="1"/>
        </p:nvSpPr>
        <p:spPr>
          <a:xfrm>
            <a:off x="287524" y="275174"/>
            <a:ext cx="8568952" cy="45931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  <a:alpha val="2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2C695-210C-4DFC-BA30-E70F4DE059B0}" type="datetimeFigureOut">
              <a:rPr lang="zh-CN" altLang="en-US" smtClean="0"/>
              <a:t>2025/1/5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F1668-52CC-4FEB-9ED7-333AFBFFC9B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副标题 6"/>
          <p:cNvSpPr txBox="1">
            <a:spLocks noChangeArrowheads="1"/>
          </p:cNvSpPr>
          <p:nvPr/>
        </p:nvSpPr>
        <p:spPr bwMode="auto">
          <a:xfrm>
            <a:off x="1331640" y="699542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b="1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2" name="标题 5">
            <a:extLst>
              <a:ext uri="{FF2B5EF4-FFF2-40B4-BE49-F238E27FC236}">
                <a16:creationId xmlns:a16="http://schemas.microsoft.com/office/drawing/2014/main" id="{1E7CDA70-615E-747C-1097-6C6453E59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3976" y="2571750"/>
            <a:ext cx="6116048" cy="1074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第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课时 口算减法（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B0381B81-09A4-1FC1-68A4-B727B2266E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0934" y="1431489"/>
            <a:ext cx="934472" cy="84710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A6DFFF13-C0B0-5D01-3CCE-73930A1ED9DA}"/>
              </a:ext>
            </a:extLst>
          </p:cNvPr>
          <p:cNvSpPr/>
          <p:nvPr/>
        </p:nvSpPr>
        <p:spPr>
          <a:xfrm>
            <a:off x="3513335" y="2193983"/>
            <a:ext cx="1896673" cy="59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口算减法</a:t>
            </a:r>
            <a:endParaRPr lang="en-US" altLang="zh-CN" sz="28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3F2F631-FF2C-352A-9C0F-DDFDB31AF24B}"/>
              </a:ext>
            </a:extLst>
          </p:cNvPr>
          <p:cNvSpPr txBox="1"/>
          <p:nvPr/>
        </p:nvSpPr>
        <p:spPr>
          <a:xfrm>
            <a:off x="2411760" y="1569651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以内的口算加、减法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632039" y="1658888"/>
            <a:ext cx="2328049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32039" y="2647900"/>
            <a:ext cx="2328049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3337939" y="1658888"/>
            <a:ext cx="232804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3316502" y="2647900"/>
            <a:ext cx="232804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8" name="TextBox 13"/>
          <p:cNvSpPr txBox="1">
            <a:spLocks noChangeArrowheads="1"/>
          </p:cNvSpPr>
          <p:nvPr/>
        </p:nvSpPr>
        <p:spPr bwMode="auto">
          <a:xfrm>
            <a:off x="6105739" y="1658888"/>
            <a:ext cx="2328049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6107852" y="2635401"/>
            <a:ext cx="2328049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10" name="TextBox 18"/>
          <p:cNvSpPr txBox="1">
            <a:spLocks noChangeArrowheads="1"/>
          </p:cNvSpPr>
          <p:nvPr/>
        </p:nvSpPr>
        <p:spPr bwMode="auto">
          <a:xfrm>
            <a:off x="2201100" y="1658888"/>
            <a:ext cx="711348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Box 19"/>
          <p:cNvSpPr txBox="1">
            <a:spLocks noChangeArrowheads="1"/>
          </p:cNvSpPr>
          <p:nvPr/>
        </p:nvSpPr>
        <p:spPr bwMode="auto">
          <a:xfrm>
            <a:off x="2204494" y="2647899"/>
            <a:ext cx="711348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TextBox 20"/>
          <p:cNvSpPr txBox="1">
            <a:spLocks noChangeArrowheads="1"/>
          </p:cNvSpPr>
          <p:nvPr/>
        </p:nvSpPr>
        <p:spPr bwMode="auto">
          <a:xfrm>
            <a:off x="4692705" y="1657975"/>
            <a:ext cx="71134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Box 21"/>
          <p:cNvSpPr txBox="1">
            <a:spLocks noChangeArrowheads="1"/>
          </p:cNvSpPr>
          <p:nvPr/>
        </p:nvSpPr>
        <p:spPr bwMode="auto">
          <a:xfrm>
            <a:off x="4876112" y="2661245"/>
            <a:ext cx="71134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TextBox 22"/>
          <p:cNvSpPr txBox="1">
            <a:spLocks noChangeArrowheads="1"/>
          </p:cNvSpPr>
          <p:nvPr/>
        </p:nvSpPr>
        <p:spPr bwMode="auto">
          <a:xfrm>
            <a:off x="7479680" y="1658888"/>
            <a:ext cx="711348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7" name="TextBox 23"/>
          <p:cNvSpPr txBox="1">
            <a:spLocks noChangeArrowheads="1"/>
          </p:cNvSpPr>
          <p:nvPr/>
        </p:nvSpPr>
        <p:spPr bwMode="auto">
          <a:xfrm>
            <a:off x="7503484" y="2635400"/>
            <a:ext cx="711348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541524" y="676408"/>
            <a:ext cx="5549955" cy="1291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口算。</a:t>
            </a:r>
            <a:endParaRPr lang="zh-CN" altLang="en-US" sz="30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思想气泡: 云 1"/>
          <p:cNvSpPr/>
          <p:nvPr/>
        </p:nvSpPr>
        <p:spPr>
          <a:xfrm>
            <a:off x="2867016" y="3221417"/>
            <a:ext cx="4434093" cy="1253387"/>
          </a:xfrm>
          <a:prstGeom prst="cloudCallout">
            <a:avLst>
              <a:gd name="adj1" fmla="val 58830"/>
              <a:gd name="adj2" fmla="val -25907"/>
            </a:avLst>
          </a:prstGeom>
          <a:solidFill>
            <a:schemeClr val="bg1"/>
          </a:solidFill>
          <a:ln w="38100">
            <a:solidFill>
              <a:srgbClr val="F4970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661245" y="3367367"/>
            <a:ext cx="30668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你是怎样口算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的？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呢？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2479" y="3175988"/>
            <a:ext cx="822591" cy="1575471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455351" y="390698"/>
            <a:ext cx="8333796" cy="537029"/>
            <a:chOff x="623647" y="478971"/>
            <a:chExt cx="8333796" cy="537029"/>
          </a:xfrm>
        </p:grpSpPr>
        <p:sp>
          <p:nvSpPr>
            <p:cNvPr id="32" name="矩形 31"/>
            <p:cNvSpPr/>
            <p:nvPr/>
          </p:nvSpPr>
          <p:spPr>
            <a:xfrm>
              <a:off x="623647" y="478971"/>
              <a:ext cx="2801723" cy="53702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3633547" y="734096"/>
              <a:ext cx="53238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矩形 33"/>
          <p:cNvSpPr/>
          <p:nvPr/>
        </p:nvSpPr>
        <p:spPr>
          <a:xfrm>
            <a:off x="507525" y="339123"/>
            <a:ext cx="3014820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一、复习引入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 autoUpdateAnimBg="0"/>
      <p:bldP spid="11" grpId="0" bldLvl="0" animBg="1" autoUpdateAnimBg="0"/>
      <p:bldP spid="12" grpId="0" autoUpdateAnimBg="0"/>
      <p:bldP spid="13" grpId="0" autoUpdateAnimBg="0"/>
      <p:bldP spid="16" grpId="0" bldLvl="0" animBg="1" autoUpdateAnimBg="0"/>
      <p:bldP spid="17" grpId="0" bldLvl="0" animBg="1" autoUpdateAnimBg="0"/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t="12654"/>
          <a:stretch>
            <a:fillRect/>
          </a:stretch>
        </p:blipFill>
        <p:spPr>
          <a:xfrm>
            <a:off x="2272647" y="1329573"/>
            <a:ext cx="4063199" cy="1807803"/>
          </a:xfrm>
          <a:custGeom>
            <a:avLst/>
            <a:gdLst>
              <a:gd name="connsiteX0" fmla="*/ 3438792 w 4265744"/>
              <a:gd name="connsiteY0" fmla="*/ 0 h 1897920"/>
              <a:gd name="connsiteX1" fmla="*/ 3819792 w 4265744"/>
              <a:gd name="connsiteY1" fmla="*/ 152400 h 1897920"/>
              <a:gd name="connsiteX2" fmla="*/ 3921392 w 4265744"/>
              <a:gd name="connsiteY2" fmla="*/ 431800 h 1897920"/>
              <a:gd name="connsiteX3" fmla="*/ 4265744 w 4265744"/>
              <a:gd name="connsiteY3" fmla="*/ 421961 h 1897920"/>
              <a:gd name="connsiteX4" fmla="*/ 4265744 w 4265744"/>
              <a:gd name="connsiteY4" fmla="*/ 1897920 h 1897920"/>
              <a:gd name="connsiteX5" fmla="*/ 0 w 4265744"/>
              <a:gd name="connsiteY5" fmla="*/ 1897920 h 1897920"/>
              <a:gd name="connsiteX6" fmla="*/ 0 w 4265744"/>
              <a:gd name="connsiteY6" fmla="*/ 762106 h 1897920"/>
              <a:gd name="connsiteX7" fmla="*/ 403492 w 4265744"/>
              <a:gd name="connsiteY7" fmla="*/ 673100 h 1897920"/>
              <a:gd name="connsiteX8" fmla="*/ 1305192 w 4265744"/>
              <a:gd name="connsiteY8" fmla="*/ 495300 h 1897920"/>
              <a:gd name="connsiteX9" fmla="*/ 1279792 w 4265744"/>
              <a:gd name="connsiteY9" fmla="*/ 215900 h 1897920"/>
              <a:gd name="connsiteX10" fmla="*/ 1800492 w 4265744"/>
              <a:gd name="connsiteY10" fmla="*/ 215900 h 1897920"/>
              <a:gd name="connsiteX11" fmla="*/ 2651392 w 4265744"/>
              <a:gd name="connsiteY11" fmla="*/ 215900 h 1897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65744" h="1897920">
                <a:moveTo>
                  <a:pt x="3438792" y="0"/>
                </a:moveTo>
                <a:lnTo>
                  <a:pt x="3819792" y="152400"/>
                </a:lnTo>
                <a:lnTo>
                  <a:pt x="3921392" y="431800"/>
                </a:lnTo>
                <a:lnTo>
                  <a:pt x="4265744" y="421961"/>
                </a:lnTo>
                <a:lnTo>
                  <a:pt x="4265744" y="1897920"/>
                </a:lnTo>
                <a:lnTo>
                  <a:pt x="0" y="1897920"/>
                </a:lnTo>
                <a:lnTo>
                  <a:pt x="0" y="762106"/>
                </a:lnTo>
                <a:lnTo>
                  <a:pt x="403492" y="673100"/>
                </a:lnTo>
                <a:lnTo>
                  <a:pt x="1305192" y="495300"/>
                </a:lnTo>
                <a:lnTo>
                  <a:pt x="1279792" y="215900"/>
                </a:lnTo>
                <a:lnTo>
                  <a:pt x="1800492" y="215900"/>
                </a:lnTo>
                <a:lnTo>
                  <a:pt x="2651392" y="215900"/>
                </a:lnTo>
                <a:close/>
              </a:path>
            </a:pathLst>
          </a:custGeom>
        </p:spPr>
      </p:pic>
      <p:sp>
        <p:nvSpPr>
          <p:cNvPr id="5" name="对话气泡: 圆角矩形 4"/>
          <p:cNvSpPr/>
          <p:nvPr/>
        </p:nvSpPr>
        <p:spPr>
          <a:xfrm>
            <a:off x="6555981" y="1259469"/>
            <a:ext cx="1875964" cy="919558"/>
          </a:xfrm>
          <a:prstGeom prst="wedgeRoundRectCallout">
            <a:avLst>
              <a:gd name="adj1" fmla="val -70844"/>
              <a:gd name="adj2" fmla="val -17063"/>
              <a:gd name="adj3" fmla="val 16667"/>
            </a:avLst>
          </a:prstGeom>
          <a:solidFill>
            <a:schemeClr val="bg1"/>
          </a:solidFill>
          <a:ln w="19050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我们班借走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个足球。</a:t>
            </a:r>
          </a:p>
        </p:txBody>
      </p:sp>
      <p:sp>
        <p:nvSpPr>
          <p:cNvPr id="9" name="Text Box 59"/>
          <p:cNvSpPr txBox="1">
            <a:spLocks noChangeArrowheads="1"/>
          </p:cNvSpPr>
          <p:nvPr/>
        </p:nvSpPr>
        <p:spPr bwMode="auto">
          <a:xfrm>
            <a:off x="1493110" y="3386904"/>
            <a:ext cx="38703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还剩多少个足球？</a:t>
            </a:r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2344221" y="4029638"/>
            <a:ext cx="1363683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550060" y="3199272"/>
            <a:ext cx="4239087" cy="1660732"/>
            <a:chOff x="4430832" y="2290735"/>
            <a:chExt cx="4239087" cy="1660732"/>
          </a:xfrm>
        </p:grpSpPr>
        <p:sp>
          <p:nvSpPr>
            <p:cNvPr id="11" name="思想气泡: 云 10"/>
            <p:cNvSpPr/>
            <p:nvPr/>
          </p:nvSpPr>
          <p:spPr>
            <a:xfrm>
              <a:off x="4430832" y="2290735"/>
              <a:ext cx="3016536" cy="1013860"/>
            </a:xfrm>
            <a:prstGeom prst="cloudCallout">
              <a:avLst>
                <a:gd name="adj1" fmla="val 61207"/>
                <a:gd name="adj2" fmla="val 40181"/>
              </a:avLst>
            </a:prstGeom>
            <a:solidFill>
              <a:schemeClr val="bg1"/>
            </a:solidFill>
            <a:ln w="28575">
              <a:solidFill>
                <a:srgbClr val="F4970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764740" y="2536055"/>
              <a:ext cx="23487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怎么计算呢？</a:t>
              </a: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633815" y="2462420"/>
              <a:ext cx="1036104" cy="1489047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455351" y="390698"/>
            <a:ext cx="8195992" cy="537029"/>
            <a:chOff x="623647" y="478971"/>
            <a:chExt cx="8195992" cy="537029"/>
          </a:xfrm>
        </p:grpSpPr>
        <p:sp>
          <p:nvSpPr>
            <p:cNvPr id="20" name="矩形 19"/>
            <p:cNvSpPr/>
            <p:nvPr/>
          </p:nvSpPr>
          <p:spPr>
            <a:xfrm>
              <a:off x="623647" y="478971"/>
              <a:ext cx="4770933" cy="53702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5394580" y="733935"/>
              <a:ext cx="342505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矩形 21"/>
          <p:cNvSpPr/>
          <p:nvPr/>
        </p:nvSpPr>
        <p:spPr>
          <a:xfrm>
            <a:off x="434582" y="353275"/>
            <a:ext cx="5827707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二、呈现问题，探究算法</a:t>
            </a:r>
          </a:p>
        </p:txBody>
      </p:sp>
      <p:sp>
        <p:nvSpPr>
          <p:cNvPr id="13" name="对话气泡: 圆角矩形 12"/>
          <p:cNvSpPr/>
          <p:nvPr/>
        </p:nvSpPr>
        <p:spPr>
          <a:xfrm>
            <a:off x="1394637" y="1427464"/>
            <a:ext cx="1722842" cy="919558"/>
          </a:xfrm>
          <a:prstGeom prst="wedgeRoundRectCallout">
            <a:avLst>
              <a:gd name="adj1" fmla="val 68021"/>
              <a:gd name="adj2" fmla="val 22823"/>
              <a:gd name="adj3" fmla="val 16667"/>
            </a:avLst>
          </a:prstGeom>
          <a:solidFill>
            <a:schemeClr val="bg1"/>
          </a:solidFill>
          <a:ln w="19050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一共有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个足球。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F9B392A8-21B8-9EC6-FCEA-95C0C20AEF77}"/>
              </a:ext>
            </a:extLst>
          </p:cNvPr>
          <p:cNvGrpSpPr/>
          <p:nvPr/>
        </p:nvGrpSpPr>
        <p:grpSpPr>
          <a:xfrm>
            <a:off x="589217" y="1149107"/>
            <a:ext cx="566515" cy="566515"/>
            <a:chOff x="808411" y="672045"/>
            <a:chExt cx="566515" cy="566515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ECBC7E5C-E353-287A-A03E-BC43CD5554C3}"/>
                </a:ext>
              </a:extLst>
            </p:cNvPr>
            <p:cNvSpPr/>
            <p:nvPr/>
          </p:nvSpPr>
          <p:spPr>
            <a:xfrm>
              <a:off x="808411" y="672045"/>
              <a:ext cx="566515" cy="566515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C789EFD-3E70-A6FE-EEE4-F00EC5571AC1}"/>
                </a:ext>
              </a:extLst>
            </p:cNvPr>
            <p:cNvSpPr txBox="1"/>
            <p:nvPr/>
          </p:nvSpPr>
          <p:spPr>
            <a:xfrm>
              <a:off x="908765" y="675460"/>
              <a:ext cx="36580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</a:t>
              </a:r>
              <a:endPara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>
            <a:extLst>
              <a:ext uri="{FF2B5EF4-FFF2-40B4-BE49-F238E27FC236}">
                <a16:creationId xmlns:a16="http://schemas.microsoft.com/office/drawing/2014/main" id="{3FA26B08-470D-E18E-861A-CAB5F2C6EB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 t="19201" r="10800" b="15849"/>
          <a:stretch>
            <a:fillRect/>
          </a:stretch>
        </p:blipFill>
        <p:spPr>
          <a:xfrm rot="1362344">
            <a:off x="288511" y="118369"/>
            <a:ext cx="1728402" cy="1398578"/>
          </a:xfrm>
          <a:prstGeom prst="rect">
            <a:avLst/>
          </a:prstGeom>
        </p:spPr>
      </p:pic>
      <p:sp>
        <p:nvSpPr>
          <p:cNvPr id="55" name="TextBox 2">
            <a:extLst>
              <a:ext uri="{FF2B5EF4-FFF2-40B4-BE49-F238E27FC236}">
                <a16:creationId xmlns:a16="http://schemas.microsoft.com/office/drawing/2014/main" id="{1AFE564B-F804-8BDB-9597-412824BDD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2013" y="314324"/>
            <a:ext cx="17847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6" name="Picture 300" descr="p70_1捆小棒">
            <a:extLst>
              <a:ext uri="{FF2B5EF4-FFF2-40B4-BE49-F238E27FC236}">
                <a16:creationId xmlns:a16="http://schemas.microsoft.com/office/drawing/2014/main" id="{7AE146E4-33FF-11ED-8824-78C2DA90A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224" y="2255879"/>
            <a:ext cx="1055504" cy="171005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7" name="Picture 300" descr="p70_1捆小棒">
            <a:extLst>
              <a:ext uri="{FF2B5EF4-FFF2-40B4-BE49-F238E27FC236}">
                <a16:creationId xmlns:a16="http://schemas.microsoft.com/office/drawing/2014/main" id="{E76FC91E-E6F4-864E-3348-EBEE7F791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934" y="2255879"/>
            <a:ext cx="1055504" cy="171005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8" name="Group 506">
            <a:extLst>
              <a:ext uri="{FF2B5EF4-FFF2-40B4-BE49-F238E27FC236}">
                <a16:creationId xmlns:a16="http://schemas.microsoft.com/office/drawing/2014/main" id="{77682FA1-1ED6-B9A9-37C7-69B4DC6E56A5}"/>
              </a:ext>
            </a:extLst>
          </p:cNvPr>
          <p:cNvGrpSpPr/>
          <p:nvPr/>
        </p:nvGrpSpPr>
        <p:grpSpPr>
          <a:xfrm>
            <a:off x="6105496" y="2428315"/>
            <a:ext cx="2217243" cy="1481470"/>
            <a:chOff x="1934" y="2212"/>
            <a:chExt cx="647" cy="453"/>
          </a:xfrm>
        </p:grpSpPr>
        <p:pic>
          <p:nvPicPr>
            <p:cNvPr id="59" name="Picture 500" descr="p70_1根小棒">
              <a:extLst>
                <a:ext uri="{FF2B5EF4-FFF2-40B4-BE49-F238E27FC236}">
                  <a16:creationId xmlns:a16="http://schemas.microsoft.com/office/drawing/2014/main" id="{11160780-F35E-078F-A9D7-CB4A111D9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4" y="2212"/>
              <a:ext cx="186" cy="45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0" name="Picture 501" descr="p70_1根小棒">
              <a:extLst>
                <a:ext uri="{FF2B5EF4-FFF2-40B4-BE49-F238E27FC236}">
                  <a16:creationId xmlns:a16="http://schemas.microsoft.com/office/drawing/2014/main" id="{40493BF4-47C2-2772-46DC-8F9DC4E1E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26" y="2212"/>
              <a:ext cx="186" cy="45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1" name="Picture 502" descr="p70_1根小棒">
              <a:extLst>
                <a:ext uri="{FF2B5EF4-FFF2-40B4-BE49-F238E27FC236}">
                  <a16:creationId xmlns:a16="http://schemas.microsoft.com/office/drawing/2014/main" id="{C6D8E132-D29F-87CE-7AD5-FF7B2D5B4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17" y="2212"/>
              <a:ext cx="186" cy="45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2" name="Picture 503" descr="p70_1根小棒">
              <a:extLst>
                <a:ext uri="{FF2B5EF4-FFF2-40B4-BE49-F238E27FC236}">
                  <a16:creationId xmlns:a16="http://schemas.microsoft.com/office/drawing/2014/main" id="{863663DB-530C-5956-8172-C14150486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03" y="2212"/>
              <a:ext cx="186" cy="45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3" name="Picture 504" descr="p70_1根小棒">
              <a:extLst>
                <a:ext uri="{FF2B5EF4-FFF2-40B4-BE49-F238E27FC236}">
                  <a16:creationId xmlns:a16="http://schemas.microsoft.com/office/drawing/2014/main" id="{BED6E312-782B-3931-CBDF-1010F737B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99" y="2212"/>
              <a:ext cx="186" cy="45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4" name="Picture 505" descr="p70_1根小棒">
              <a:extLst>
                <a:ext uri="{FF2B5EF4-FFF2-40B4-BE49-F238E27FC236}">
                  <a16:creationId xmlns:a16="http://schemas.microsoft.com/office/drawing/2014/main" id="{F65EEDD2-9BF0-29CB-3D00-E34BB13B3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95" y="2212"/>
              <a:ext cx="186" cy="453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65" name="Picture 300" descr="p70_1捆小棒">
            <a:extLst>
              <a:ext uri="{FF2B5EF4-FFF2-40B4-BE49-F238E27FC236}">
                <a16:creationId xmlns:a16="http://schemas.microsoft.com/office/drawing/2014/main" id="{C663D1C1-6BEC-38CE-3E45-ACA0235F6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55" y="2294936"/>
            <a:ext cx="1055504" cy="171005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6" name="平行四边形 65">
            <a:extLst>
              <a:ext uri="{FF2B5EF4-FFF2-40B4-BE49-F238E27FC236}">
                <a16:creationId xmlns:a16="http://schemas.microsoft.com/office/drawing/2014/main" id="{BEE3D395-8596-EC4A-D4DC-2AC3B079372A}"/>
              </a:ext>
            </a:extLst>
          </p:cNvPr>
          <p:cNvSpPr/>
          <p:nvPr/>
        </p:nvSpPr>
        <p:spPr bwMode="auto">
          <a:xfrm>
            <a:off x="3513046" y="2469986"/>
            <a:ext cx="2898450" cy="1271519"/>
          </a:xfrm>
          <a:prstGeom prst="parallelogram">
            <a:avLst>
              <a:gd name="adj" fmla="val 32515"/>
            </a:avLst>
          </a:prstGeom>
          <a:noFill/>
          <a:ln w="19050">
            <a:solidFill>
              <a:srgbClr val="FF0066"/>
            </a:solidFill>
            <a:prstDash val="dash"/>
            <a:miter lim="800000"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074DA53D-5DB8-C6A3-DB24-3A44FB5B52CA}"/>
              </a:ext>
            </a:extLst>
          </p:cNvPr>
          <p:cNvGrpSpPr/>
          <p:nvPr/>
        </p:nvGrpSpPr>
        <p:grpSpPr>
          <a:xfrm>
            <a:off x="2927749" y="2409227"/>
            <a:ext cx="3485221" cy="1481470"/>
            <a:chOff x="5802313" y="2168414"/>
            <a:chExt cx="1614487" cy="719138"/>
          </a:xfrm>
        </p:grpSpPr>
        <p:pic>
          <p:nvPicPr>
            <p:cNvPr id="68" name="Picture 490" descr="p70_1根小棒">
              <a:extLst>
                <a:ext uri="{FF2B5EF4-FFF2-40B4-BE49-F238E27FC236}">
                  <a16:creationId xmlns:a16="http://schemas.microsoft.com/office/drawing/2014/main" id="{C20133D8-B1D4-EF4E-1F26-EF33186FC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02313" y="2168414"/>
              <a:ext cx="295275" cy="71913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9" name="Picture 491" descr="p70_1根小棒">
              <a:extLst>
                <a:ext uri="{FF2B5EF4-FFF2-40B4-BE49-F238E27FC236}">
                  <a16:creationId xmlns:a16="http://schemas.microsoft.com/office/drawing/2014/main" id="{BCAADCCB-A6E4-D272-5C31-3CF9A93829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40425" y="2168414"/>
              <a:ext cx="295275" cy="71913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0" name="Picture 492" descr="p70_1根小棒">
              <a:extLst>
                <a:ext uri="{FF2B5EF4-FFF2-40B4-BE49-F238E27FC236}">
                  <a16:creationId xmlns:a16="http://schemas.microsoft.com/office/drawing/2014/main" id="{DFE199BC-D40F-4ECC-DB67-F44374CED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83300" y="2168414"/>
              <a:ext cx="295275" cy="71913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1" name="Picture 493" descr="p70_1根小棒">
              <a:extLst>
                <a:ext uri="{FF2B5EF4-FFF2-40B4-BE49-F238E27FC236}">
                  <a16:creationId xmlns:a16="http://schemas.microsoft.com/office/drawing/2014/main" id="{0FE2F935-325B-22D4-064F-6E5025413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26175" y="2168414"/>
              <a:ext cx="295275" cy="71913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2" name="Picture 494" descr="p70_1根小棒">
              <a:extLst>
                <a:ext uri="{FF2B5EF4-FFF2-40B4-BE49-F238E27FC236}">
                  <a16:creationId xmlns:a16="http://schemas.microsoft.com/office/drawing/2014/main" id="{7D2D38DE-327F-377E-B1F0-7A61CDF4C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73813" y="2168414"/>
              <a:ext cx="295275" cy="71913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3" name="Picture 495" descr="p70_1根小棒">
              <a:extLst>
                <a:ext uri="{FF2B5EF4-FFF2-40B4-BE49-F238E27FC236}">
                  <a16:creationId xmlns:a16="http://schemas.microsoft.com/office/drawing/2014/main" id="{87CF7F36-7227-F5C9-4693-8C16EDB90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26213" y="2168414"/>
              <a:ext cx="295275" cy="71913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4" name="Picture 496" descr="p70_1根小棒">
              <a:extLst>
                <a:ext uri="{FF2B5EF4-FFF2-40B4-BE49-F238E27FC236}">
                  <a16:creationId xmlns:a16="http://schemas.microsoft.com/office/drawing/2014/main" id="{9F1979E9-85FE-3DBD-EC59-AB81F54CA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69088" y="2168414"/>
              <a:ext cx="295275" cy="71913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5" name="Picture 497" descr="p70_1根小棒">
              <a:extLst>
                <a:ext uri="{FF2B5EF4-FFF2-40B4-BE49-F238E27FC236}">
                  <a16:creationId xmlns:a16="http://schemas.microsoft.com/office/drawing/2014/main" id="{6DA8FD05-B100-96C5-05A9-248994271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21488" y="2168414"/>
              <a:ext cx="295275" cy="71913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6" name="Picture 498" descr="p70_1根小棒">
              <a:extLst>
                <a:ext uri="{FF2B5EF4-FFF2-40B4-BE49-F238E27FC236}">
                  <a16:creationId xmlns:a16="http://schemas.microsoft.com/office/drawing/2014/main" id="{898C98D1-AEF3-038D-19D1-9F385EFA1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69125" y="2168414"/>
              <a:ext cx="295275" cy="71913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7" name="Picture 499" descr="p70_1根小棒">
              <a:extLst>
                <a:ext uri="{FF2B5EF4-FFF2-40B4-BE49-F238E27FC236}">
                  <a16:creationId xmlns:a16="http://schemas.microsoft.com/office/drawing/2014/main" id="{93A54648-1369-EED6-50C9-3EF01D0F9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21525" y="2168414"/>
              <a:ext cx="295275" cy="719138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3C3214D0-2F32-E79C-3817-E709CCB81C58}"/>
              </a:ext>
            </a:extLst>
          </p:cNvPr>
          <p:cNvGrpSpPr/>
          <p:nvPr/>
        </p:nvGrpSpPr>
        <p:grpSpPr>
          <a:xfrm>
            <a:off x="2939984" y="2384446"/>
            <a:ext cx="935562" cy="1481470"/>
            <a:chOff x="3325673" y="1586596"/>
            <a:chExt cx="433387" cy="719138"/>
          </a:xfrm>
        </p:grpSpPr>
        <p:pic>
          <p:nvPicPr>
            <p:cNvPr id="79" name="Picture 490" descr="p70_1根小棒">
              <a:extLst>
                <a:ext uri="{FF2B5EF4-FFF2-40B4-BE49-F238E27FC236}">
                  <a16:creationId xmlns:a16="http://schemas.microsoft.com/office/drawing/2014/main" id="{4338F412-B46C-69E0-2053-1D95BC9410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25673" y="1586596"/>
              <a:ext cx="295275" cy="71913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0" name="Picture 491" descr="p70_1根小棒">
              <a:extLst>
                <a:ext uri="{FF2B5EF4-FFF2-40B4-BE49-F238E27FC236}">
                  <a16:creationId xmlns:a16="http://schemas.microsoft.com/office/drawing/2014/main" id="{8F62EBD7-2974-8E8E-69EF-B9682790E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63785" y="1586596"/>
              <a:ext cx="295275" cy="719138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81" name="平行四边形 80">
            <a:extLst>
              <a:ext uri="{FF2B5EF4-FFF2-40B4-BE49-F238E27FC236}">
                <a16:creationId xmlns:a16="http://schemas.microsoft.com/office/drawing/2014/main" id="{34823B22-6D22-587E-D8A7-E208201A7FB5}"/>
              </a:ext>
            </a:extLst>
          </p:cNvPr>
          <p:cNvSpPr/>
          <p:nvPr/>
        </p:nvSpPr>
        <p:spPr bwMode="auto">
          <a:xfrm>
            <a:off x="616680" y="2307470"/>
            <a:ext cx="5271374" cy="1643986"/>
          </a:xfrm>
          <a:prstGeom prst="parallelogram">
            <a:avLst>
              <a:gd name="adj" fmla="val 30163"/>
            </a:avLst>
          </a:prstGeom>
          <a:noFill/>
          <a:ln w="19050">
            <a:solidFill>
              <a:srgbClr val="FF0000"/>
            </a:solidFill>
            <a:prstDash val="dash"/>
            <a:miter lim="800000"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82" name="TextBox 2">
            <a:extLst>
              <a:ext uri="{FF2B5EF4-FFF2-40B4-BE49-F238E27FC236}">
                <a16:creationId xmlns:a16="http://schemas.microsoft.com/office/drawing/2014/main" id="{56136064-9661-6B34-4D57-43593BD8EF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0792" y="314323"/>
            <a:ext cx="117578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79658A35-B915-F859-B937-BCA009F413A8}"/>
              </a:ext>
            </a:extLst>
          </p:cNvPr>
          <p:cNvGrpSpPr/>
          <p:nvPr/>
        </p:nvGrpSpPr>
        <p:grpSpPr>
          <a:xfrm>
            <a:off x="616681" y="1646323"/>
            <a:ext cx="3595279" cy="584775"/>
            <a:chOff x="2411760" y="1184488"/>
            <a:chExt cx="3595279" cy="584775"/>
          </a:xfrm>
        </p:grpSpPr>
        <p:sp>
          <p:nvSpPr>
            <p:cNvPr id="84" name="对话气泡: 圆角矩形 83">
              <a:extLst>
                <a:ext uri="{FF2B5EF4-FFF2-40B4-BE49-F238E27FC236}">
                  <a16:creationId xmlns:a16="http://schemas.microsoft.com/office/drawing/2014/main" id="{8000F503-3232-4327-D66F-C2E2640EC1D6}"/>
                </a:ext>
              </a:extLst>
            </p:cNvPr>
            <p:cNvSpPr/>
            <p:nvPr/>
          </p:nvSpPr>
          <p:spPr>
            <a:xfrm>
              <a:off x="2411760" y="1184488"/>
              <a:ext cx="3595279" cy="584775"/>
            </a:xfrm>
            <a:prstGeom prst="wedgeRoundRectCallout">
              <a:avLst>
                <a:gd name="adj1" fmla="val 26669"/>
                <a:gd name="adj2" fmla="val 78789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F497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ADC6A6CB-6B8C-EBDD-E87E-A3398BD8F8A4}"/>
                </a:ext>
              </a:extLst>
            </p:cNvPr>
            <p:cNvSpPr/>
            <p:nvPr/>
          </p:nvSpPr>
          <p:spPr>
            <a:xfrm>
              <a:off x="2633238" y="1184488"/>
              <a:ext cx="306846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先打开一捆小棒</a:t>
              </a:r>
              <a:endPara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EAC1920A-A1F8-A98A-5554-FA5582321AFF}"/>
              </a:ext>
            </a:extLst>
          </p:cNvPr>
          <p:cNvGrpSpPr/>
          <p:nvPr/>
        </p:nvGrpSpPr>
        <p:grpSpPr>
          <a:xfrm>
            <a:off x="2102791" y="4222258"/>
            <a:ext cx="2469209" cy="584775"/>
            <a:chOff x="2411760" y="1184488"/>
            <a:chExt cx="2469209" cy="584775"/>
          </a:xfrm>
        </p:grpSpPr>
        <p:sp>
          <p:nvSpPr>
            <p:cNvPr id="87" name="对话气泡: 圆角矩形 86">
              <a:extLst>
                <a:ext uri="{FF2B5EF4-FFF2-40B4-BE49-F238E27FC236}">
                  <a16:creationId xmlns:a16="http://schemas.microsoft.com/office/drawing/2014/main" id="{C32F7BC4-4A74-62C4-8D0A-BF915DB65832}"/>
                </a:ext>
              </a:extLst>
            </p:cNvPr>
            <p:cNvSpPr/>
            <p:nvPr/>
          </p:nvSpPr>
          <p:spPr>
            <a:xfrm>
              <a:off x="2411760" y="1184488"/>
              <a:ext cx="2469209" cy="584775"/>
            </a:xfrm>
            <a:prstGeom prst="wedgeRoundRectCallout">
              <a:avLst>
                <a:gd name="adj1" fmla="val -5277"/>
                <a:gd name="adj2" fmla="val -107923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F497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9152E0ED-3980-A9EB-2946-E050E226E457}"/>
                </a:ext>
              </a:extLst>
            </p:cNvPr>
            <p:cNvSpPr/>
            <p:nvPr/>
          </p:nvSpPr>
          <p:spPr>
            <a:xfrm>
              <a:off x="2633238" y="1184488"/>
              <a:ext cx="224773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sz="32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减</a:t>
              </a:r>
              <a:r>
                <a:rPr lang="en-US" altLang="zh-CN" sz="32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32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等于</a:t>
              </a:r>
              <a:r>
                <a:rPr lang="en-US" altLang="zh-CN" sz="3200" b="1" kern="0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2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5A35A28F-D38F-8E07-55ED-85345C625D62}"/>
              </a:ext>
            </a:extLst>
          </p:cNvPr>
          <p:cNvGrpSpPr/>
          <p:nvPr/>
        </p:nvGrpSpPr>
        <p:grpSpPr>
          <a:xfrm>
            <a:off x="1445496" y="4207783"/>
            <a:ext cx="3244621" cy="584775"/>
            <a:chOff x="2411760" y="1184488"/>
            <a:chExt cx="2846230" cy="584775"/>
          </a:xfrm>
        </p:grpSpPr>
        <p:sp>
          <p:nvSpPr>
            <p:cNvPr id="90" name="对话气泡: 圆角矩形 89">
              <a:extLst>
                <a:ext uri="{FF2B5EF4-FFF2-40B4-BE49-F238E27FC236}">
                  <a16:creationId xmlns:a16="http://schemas.microsoft.com/office/drawing/2014/main" id="{8F224727-527C-E7F0-382E-36CBFA4022FD}"/>
                </a:ext>
              </a:extLst>
            </p:cNvPr>
            <p:cNvSpPr/>
            <p:nvPr/>
          </p:nvSpPr>
          <p:spPr>
            <a:xfrm>
              <a:off x="2411760" y="1184488"/>
              <a:ext cx="2469209" cy="584775"/>
            </a:xfrm>
            <a:prstGeom prst="wedgeRoundRectCallout">
              <a:avLst>
                <a:gd name="adj1" fmla="val -21941"/>
                <a:gd name="adj2" fmla="val -89066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F497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CC55969B-0121-F007-6D04-2AAC544ACC6D}"/>
                </a:ext>
              </a:extLst>
            </p:cNvPr>
            <p:cNvSpPr/>
            <p:nvPr/>
          </p:nvSpPr>
          <p:spPr>
            <a:xfrm>
              <a:off x="2633238" y="1184488"/>
              <a:ext cx="262475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2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26</a:t>
              </a:r>
              <a:r>
                <a:rPr lang="zh-CN" altLang="en-US" sz="32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加</a:t>
              </a:r>
              <a:r>
                <a:rPr lang="en-US" altLang="zh-CN" sz="3200" b="1" kern="0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32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等于</a:t>
              </a:r>
              <a:r>
                <a:rPr lang="en-US" altLang="zh-CN" sz="3200" b="1" kern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28</a:t>
              </a:r>
              <a:endPara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2" name="流程图: 预定义过程 91">
            <a:extLst>
              <a:ext uri="{FF2B5EF4-FFF2-40B4-BE49-F238E27FC236}">
                <a16:creationId xmlns:a16="http://schemas.microsoft.com/office/drawing/2014/main" id="{C63829C8-878B-2C1A-CCF5-B674EE7E0305}"/>
              </a:ext>
            </a:extLst>
          </p:cNvPr>
          <p:cNvSpPr/>
          <p:nvPr/>
        </p:nvSpPr>
        <p:spPr>
          <a:xfrm>
            <a:off x="104319" y="300057"/>
            <a:ext cx="2115543" cy="689646"/>
          </a:xfrm>
          <a:prstGeom prst="flowChartPredefinedProcess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方法一</a:t>
            </a:r>
          </a:p>
        </p:txBody>
      </p:sp>
      <p:sp>
        <p:nvSpPr>
          <p:cNvPr id="93" name="矩形 25">
            <a:extLst>
              <a:ext uri="{FF2B5EF4-FFF2-40B4-BE49-F238E27FC236}">
                <a16:creationId xmlns:a16="http://schemas.microsoft.com/office/drawing/2014/main" id="{1C8B03A4-D589-C92C-E912-7E88567D5620}"/>
              </a:ext>
            </a:extLst>
          </p:cNvPr>
          <p:cNvSpPr/>
          <p:nvPr/>
        </p:nvSpPr>
        <p:spPr bwMode="auto">
          <a:xfrm rot="8019400">
            <a:off x="5231138" y="924580"/>
            <a:ext cx="541249" cy="551410"/>
          </a:xfrm>
          <a:custGeom>
            <a:avLst/>
            <a:gdLst>
              <a:gd name="connsiteX0" fmla="*/ 0 w 566928"/>
              <a:gd name="connsiteY0" fmla="*/ 0 h 586517"/>
              <a:gd name="connsiteX1" fmla="*/ 566928 w 566928"/>
              <a:gd name="connsiteY1" fmla="*/ 0 h 586517"/>
              <a:gd name="connsiteX2" fmla="*/ 566928 w 566928"/>
              <a:gd name="connsiteY2" fmla="*/ 586517 h 586517"/>
              <a:gd name="connsiteX3" fmla="*/ 0 w 566928"/>
              <a:gd name="connsiteY3" fmla="*/ 586517 h 586517"/>
              <a:gd name="connsiteX4" fmla="*/ 0 w 566928"/>
              <a:gd name="connsiteY4" fmla="*/ 0 h 586517"/>
              <a:gd name="connsiteX0-1" fmla="*/ 566928 w 658368"/>
              <a:gd name="connsiteY0-2" fmla="*/ 0 h 586517"/>
              <a:gd name="connsiteX1-3" fmla="*/ 566928 w 658368"/>
              <a:gd name="connsiteY1-4" fmla="*/ 586517 h 586517"/>
              <a:gd name="connsiteX2-5" fmla="*/ 0 w 658368"/>
              <a:gd name="connsiteY2-6" fmla="*/ 586517 h 586517"/>
              <a:gd name="connsiteX3-7" fmla="*/ 0 w 658368"/>
              <a:gd name="connsiteY3-8" fmla="*/ 0 h 586517"/>
              <a:gd name="connsiteX4-9" fmla="*/ 658368 w 658368"/>
              <a:gd name="connsiteY4-10" fmla="*/ 91440 h 586517"/>
              <a:gd name="connsiteX0-11" fmla="*/ 566928 w 566928"/>
              <a:gd name="connsiteY0-12" fmla="*/ 0 h 586517"/>
              <a:gd name="connsiteX1-13" fmla="*/ 566928 w 566928"/>
              <a:gd name="connsiteY1-14" fmla="*/ 586517 h 586517"/>
              <a:gd name="connsiteX2-15" fmla="*/ 0 w 566928"/>
              <a:gd name="connsiteY2-16" fmla="*/ 586517 h 586517"/>
              <a:gd name="connsiteX3-17" fmla="*/ 0 w 566928"/>
              <a:gd name="connsiteY3-18" fmla="*/ 0 h 586517"/>
              <a:gd name="connsiteX0-19" fmla="*/ 566928 w 566928"/>
              <a:gd name="connsiteY0-20" fmla="*/ 586517 h 586517"/>
              <a:gd name="connsiteX1-21" fmla="*/ 0 w 566928"/>
              <a:gd name="connsiteY1-22" fmla="*/ 586517 h 586517"/>
              <a:gd name="connsiteX2-23" fmla="*/ 0 w 566928"/>
              <a:gd name="connsiteY2-24" fmla="*/ 0 h 5865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66928" h="586517">
                <a:moveTo>
                  <a:pt x="566928" y="586517"/>
                </a:moveTo>
                <a:lnTo>
                  <a:pt x="0" y="586517"/>
                </a:lnTo>
                <a:lnTo>
                  <a:pt x="0" y="0"/>
                </a:lnTo>
              </a:path>
            </a:pathLst>
          </a:cu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4" name="TextBox 77">
            <a:extLst>
              <a:ext uri="{FF2B5EF4-FFF2-40B4-BE49-F238E27FC236}">
                <a16:creationId xmlns:a16="http://schemas.microsoft.com/office/drawing/2014/main" id="{28A21809-D4D4-8F57-6E4C-6E3B521C4986}"/>
              </a:ext>
            </a:extLst>
          </p:cNvPr>
          <p:cNvSpPr txBox="1"/>
          <p:nvPr/>
        </p:nvSpPr>
        <p:spPr>
          <a:xfrm>
            <a:off x="4782342" y="1032899"/>
            <a:ext cx="595035" cy="57428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5" name="TextBox 80">
            <a:extLst>
              <a:ext uri="{FF2B5EF4-FFF2-40B4-BE49-F238E27FC236}">
                <a16:creationId xmlns:a16="http://schemas.microsoft.com/office/drawing/2014/main" id="{C2E2575B-745F-3417-ACBD-0136172FF8E8}"/>
              </a:ext>
            </a:extLst>
          </p:cNvPr>
          <p:cNvSpPr txBox="1"/>
          <p:nvPr/>
        </p:nvSpPr>
        <p:spPr>
          <a:xfrm>
            <a:off x="5590536" y="1041815"/>
            <a:ext cx="595035" cy="57428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190544A2-4252-8C65-6B60-10E44534A910}"/>
              </a:ext>
            </a:extLst>
          </p:cNvPr>
          <p:cNvGrpSpPr/>
          <p:nvPr/>
        </p:nvGrpSpPr>
        <p:grpSpPr>
          <a:xfrm>
            <a:off x="5894204" y="830980"/>
            <a:ext cx="291367" cy="902837"/>
            <a:chOff x="5516669" y="2542162"/>
            <a:chExt cx="411057" cy="1137065"/>
          </a:xfrm>
        </p:grpSpPr>
        <p:cxnSp>
          <p:nvCxnSpPr>
            <p:cNvPr id="97" name="直接箭头连接符 96">
              <a:extLst>
                <a:ext uri="{FF2B5EF4-FFF2-40B4-BE49-F238E27FC236}">
                  <a16:creationId xmlns:a16="http://schemas.microsoft.com/office/drawing/2014/main" id="{161CB2E9-3B8C-3FF8-5A64-A2C7ACE02434}"/>
                </a:ext>
              </a:extLst>
            </p:cNvPr>
            <p:cNvCxnSpPr/>
            <p:nvPr/>
          </p:nvCxnSpPr>
          <p:spPr>
            <a:xfrm flipV="1">
              <a:off x="5927726" y="2542162"/>
              <a:ext cx="0" cy="1133844"/>
            </a:xfrm>
            <a:prstGeom prst="straightConnector1">
              <a:avLst/>
            </a:prstGeom>
            <a:ln w="19050">
              <a:solidFill>
                <a:srgbClr val="3399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>
              <a:extLst>
                <a:ext uri="{FF2B5EF4-FFF2-40B4-BE49-F238E27FC236}">
                  <a16:creationId xmlns:a16="http://schemas.microsoft.com/office/drawing/2014/main" id="{3E7FB490-74DF-F44B-720A-3AE96829BB86}"/>
                </a:ext>
              </a:extLst>
            </p:cNvPr>
            <p:cNvCxnSpPr/>
            <p:nvPr/>
          </p:nvCxnSpPr>
          <p:spPr>
            <a:xfrm flipH="1">
              <a:off x="5516669" y="3676006"/>
              <a:ext cx="411057" cy="0"/>
            </a:xfrm>
            <a:prstGeom prst="line">
              <a:avLst/>
            </a:prstGeom>
            <a:ln w="1905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>
              <a:extLst>
                <a:ext uri="{FF2B5EF4-FFF2-40B4-BE49-F238E27FC236}">
                  <a16:creationId xmlns:a16="http://schemas.microsoft.com/office/drawing/2014/main" id="{863901B8-D69A-7691-CDF5-48FD21289FA7}"/>
                </a:ext>
              </a:extLst>
            </p:cNvPr>
            <p:cNvCxnSpPr/>
            <p:nvPr/>
          </p:nvCxnSpPr>
          <p:spPr>
            <a:xfrm flipH="1">
              <a:off x="5516669" y="3456968"/>
              <a:ext cx="2077" cy="222259"/>
            </a:xfrm>
            <a:prstGeom prst="line">
              <a:avLst/>
            </a:prstGeom>
            <a:ln w="1905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TextBox 79">
            <a:extLst>
              <a:ext uri="{FF2B5EF4-FFF2-40B4-BE49-F238E27FC236}">
                <a16:creationId xmlns:a16="http://schemas.microsoft.com/office/drawing/2014/main" id="{9AB290DA-8DE3-1401-6A50-801659F19387}"/>
              </a:ext>
            </a:extLst>
          </p:cNvPr>
          <p:cNvSpPr txBox="1"/>
          <p:nvPr/>
        </p:nvSpPr>
        <p:spPr>
          <a:xfrm>
            <a:off x="5859064" y="1599387"/>
            <a:ext cx="389850" cy="6317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4047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6.17284E-7 L -0.27951 -0.00957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76" y="-4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bldLvl="0" animBg="1"/>
      <p:bldP spid="66" grpId="1" bldLvl="0" animBg="1"/>
      <p:bldP spid="81" grpId="0" bldLvl="0" animBg="1"/>
      <p:bldP spid="82" grpId="0"/>
      <p:bldP spid="94" grpId="0"/>
      <p:bldP spid="95" grpId="0"/>
      <p:bldP spid="10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5797773" y="300057"/>
            <a:ext cx="124332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945055" y="300057"/>
            <a:ext cx="114406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0" name="Picture 300" descr="p70_1捆小棒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450" y="2198711"/>
            <a:ext cx="1055504" cy="171005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" name="Picture 300" descr="p70_1捆小棒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160" y="2198711"/>
            <a:ext cx="1055504" cy="171005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" name="Picture 300" descr="p70_1捆小棒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4281" y="2237768"/>
            <a:ext cx="1055504" cy="171005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6" name="组合 65"/>
          <p:cNvGrpSpPr/>
          <p:nvPr/>
        </p:nvGrpSpPr>
        <p:grpSpPr>
          <a:xfrm>
            <a:off x="451746" y="1601489"/>
            <a:ext cx="5330305" cy="584775"/>
            <a:chOff x="2411760" y="1184488"/>
            <a:chExt cx="5330305" cy="584775"/>
          </a:xfrm>
        </p:grpSpPr>
        <p:sp>
          <p:nvSpPr>
            <p:cNvPr id="67" name="对话气泡: 圆角矩形 66"/>
            <p:cNvSpPr/>
            <p:nvPr/>
          </p:nvSpPr>
          <p:spPr>
            <a:xfrm>
              <a:off x="2411760" y="1184488"/>
              <a:ext cx="5239460" cy="584775"/>
            </a:xfrm>
            <a:prstGeom prst="wedgeRoundRectCallout">
              <a:avLst>
                <a:gd name="adj1" fmla="val -3065"/>
                <a:gd name="adj2" fmla="val 96035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F497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2411760" y="1184488"/>
              <a:ext cx="533030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先打开一捆小棒，</a:t>
              </a:r>
              <a:r>
                <a:rPr lang="en-US" altLang="zh-CN" sz="32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lang="zh-CN" altLang="en-US" sz="32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加</a:t>
              </a:r>
              <a:r>
                <a:rPr lang="en-US" altLang="zh-CN" sz="32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sz="32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是</a:t>
              </a:r>
              <a:r>
                <a:rPr lang="en-US" altLang="zh-CN" sz="32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</a:t>
              </a:r>
              <a:endPara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2717234" y="4151361"/>
            <a:ext cx="2469209" cy="584775"/>
            <a:chOff x="2411760" y="1184488"/>
            <a:chExt cx="2469209" cy="584775"/>
          </a:xfrm>
        </p:grpSpPr>
        <p:sp>
          <p:nvSpPr>
            <p:cNvPr id="70" name="对话气泡: 圆角矩形 69"/>
            <p:cNvSpPr/>
            <p:nvPr/>
          </p:nvSpPr>
          <p:spPr>
            <a:xfrm>
              <a:off x="2411760" y="1184488"/>
              <a:ext cx="2469209" cy="584775"/>
            </a:xfrm>
            <a:prstGeom prst="wedgeRoundRectCallout">
              <a:avLst>
                <a:gd name="adj1" fmla="val -16519"/>
                <a:gd name="adj2" fmla="val -98150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F497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2633238" y="1184488"/>
              <a:ext cx="224131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</a:t>
              </a:r>
              <a:r>
                <a:rPr lang="zh-CN" altLang="en-US" sz="32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减</a:t>
              </a:r>
              <a:r>
                <a:rPr lang="en-US" altLang="zh-CN" sz="32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32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等于</a:t>
              </a:r>
              <a:r>
                <a:rPr lang="en-US" altLang="zh-CN" sz="3200" b="1" kern="0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endParaRPr lang="zh-CN" altLang="en-US" sz="320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250817" y="4156743"/>
            <a:ext cx="2545698" cy="584775"/>
            <a:chOff x="2411760" y="1184488"/>
            <a:chExt cx="2545698" cy="584775"/>
          </a:xfrm>
        </p:grpSpPr>
        <p:sp>
          <p:nvSpPr>
            <p:cNvPr id="73" name="对话气泡: 圆角矩形 72"/>
            <p:cNvSpPr/>
            <p:nvPr/>
          </p:nvSpPr>
          <p:spPr>
            <a:xfrm>
              <a:off x="2411760" y="1184488"/>
              <a:ext cx="2469209" cy="584775"/>
            </a:xfrm>
            <a:prstGeom prst="wedgeRoundRectCallout">
              <a:avLst>
                <a:gd name="adj1" fmla="val -24354"/>
                <a:gd name="adj2" fmla="val -90805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F497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矩形 73"/>
            <p:cNvSpPr/>
            <p:nvPr/>
          </p:nvSpPr>
          <p:spPr>
            <a:xfrm>
              <a:off x="2510954" y="1184488"/>
              <a:ext cx="244650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</a:t>
              </a:r>
              <a:r>
                <a:rPr lang="zh-CN" altLang="en-US" sz="32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加</a:t>
              </a:r>
              <a:r>
                <a:rPr lang="en-US" altLang="zh-CN" sz="3200" b="1" kern="0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3200" b="1" kern="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等于</a:t>
              </a:r>
              <a:r>
                <a:rPr lang="en-US" altLang="zh-CN" sz="3200" b="1" kern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28</a:t>
              </a:r>
              <a:endPara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6" name="Group 506"/>
          <p:cNvGrpSpPr/>
          <p:nvPr/>
        </p:nvGrpSpPr>
        <p:grpSpPr>
          <a:xfrm>
            <a:off x="5767926" y="2352059"/>
            <a:ext cx="2217243" cy="1481470"/>
            <a:chOff x="1934" y="2212"/>
            <a:chExt cx="647" cy="453"/>
          </a:xfrm>
        </p:grpSpPr>
        <p:pic>
          <p:nvPicPr>
            <p:cNvPr id="87" name="Picture 500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4" y="2212"/>
              <a:ext cx="186" cy="45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8" name="Picture 501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26" y="2212"/>
              <a:ext cx="186" cy="45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9" name="Picture 502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17" y="2212"/>
              <a:ext cx="186" cy="45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0" name="Picture 503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03" y="2212"/>
              <a:ext cx="186" cy="45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1" name="Picture 504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99" y="2212"/>
              <a:ext cx="186" cy="45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2" name="Picture 505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95" y="2212"/>
              <a:ext cx="186" cy="45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05" name="组合 104"/>
          <p:cNvGrpSpPr/>
          <p:nvPr/>
        </p:nvGrpSpPr>
        <p:grpSpPr>
          <a:xfrm>
            <a:off x="2634225" y="2341215"/>
            <a:ext cx="3478364" cy="1494012"/>
            <a:chOff x="649873" y="3770156"/>
            <a:chExt cx="3478364" cy="1494012"/>
          </a:xfrm>
        </p:grpSpPr>
        <p:pic>
          <p:nvPicPr>
            <p:cNvPr id="94" name="Picture 500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04422" y="3770156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5" name="Picture 501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19702" y="3770156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6" name="Picture 502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1556" y="3770156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7" name="Picture 503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26274" y="3770156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8" name="Picture 504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5262" y="3770156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9" name="Picture 505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84250" y="3770156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0" name="Picture 500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9873" y="3770156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1" name="Picture 501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153" y="3770156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3" name="Picture 504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61834" y="3782698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4" name="Picture 505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90822" y="3782698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15" name="组合 114"/>
          <p:cNvGrpSpPr/>
          <p:nvPr/>
        </p:nvGrpSpPr>
        <p:grpSpPr>
          <a:xfrm>
            <a:off x="5148064" y="2355726"/>
            <a:ext cx="2859439" cy="1481470"/>
            <a:chOff x="522148" y="3606900"/>
            <a:chExt cx="2859439" cy="1481470"/>
          </a:xfrm>
        </p:grpSpPr>
        <p:pic>
          <p:nvPicPr>
            <p:cNvPr id="107" name="Picture 500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2148" y="3606900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8" name="Picture 501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7428" y="3606900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9" name="Picture 502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9282" y="3606900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0" name="Picture 503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44000" y="3606900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1" name="Picture 504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72988" y="3606900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2" name="Picture 505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01976" y="3606900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3" name="Picture 504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5184" y="3606900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4" name="Picture 505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44172" y="3606900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16" name="组合 115"/>
          <p:cNvGrpSpPr/>
          <p:nvPr/>
        </p:nvGrpSpPr>
        <p:grpSpPr>
          <a:xfrm>
            <a:off x="2645712" y="2334529"/>
            <a:ext cx="2859439" cy="1481470"/>
            <a:chOff x="522148" y="3606900"/>
            <a:chExt cx="2859439" cy="1481470"/>
          </a:xfrm>
        </p:grpSpPr>
        <p:pic>
          <p:nvPicPr>
            <p:cNvPr id="117" name="Picture 500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2148" y="3606900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8" name="Picture 501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7428" y="3606900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9" name="Picture 502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9282" y="3606900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0" name="Picture 503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44000" y="3606900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1" name="Picture 504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72988" y="3606900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2" name="Picture 505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01976" y="3606900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3" name="Picture 504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5184" y="3606900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4" name="Picture 505" descr="p70_1根小棒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44172" y="3606900"/>
              <a:ext cx="637415" cy="148147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25" name="平行四边形 124"/>
          <p:cNvSpPr/>
          <p:nvPr/>
        </p:nvSpPr>
        <p:spPr>
          <a:xfrm>
            <a:off x="5110717" y="2348392"/>
            <a:ext cx="3044271" cy="1442010"/>
          </a:xfrm>
          <a:prstGeom prst="parallelogram">
            <a:avLst>
              <a:gd name="adj" fmla="val 33756"/>
            </a:avLst>
          </a:prstGeom>
          <a:noFill/>
          <a:ln>
            <a:solidFill>
              <a:srgbClr val="FF00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 t="19201" r="10800" b="15849"/>
          <a:stretch>
            <a:fillRect/>
          </a:stretch>
        </p:blipFill>
        <p:spPr>
          <a:xfrm rot="1362344">
            <a:off x="191423" y="152979"/>
            <a:ext cx="1728402" cy="1398578"/>
          </a:xfrm>
          <a:prstGeom prst="rect">
            <a:avLst/>
          </a:prstGeom>
        </p:spPr>
      </p:pic>
      <p:sp>
        <p:nvSpPr>
          <p:cNvPr id="55" name="流程图: 预定义过程 54"/>
          <p:cNvSpPr/>
          <p:nvPr/>
        </p:nvSpPr>
        <p:spPr>
          <a:xfrm>
            <a:off x="104319" y="300057"/>
            <a:ext cx="2115543" cy="689646"/>
          </a:xfrm>
          <a:prstGeom prst="flowChartPredefinedProcess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方法二</a:t>
            </a:r>
          </a:p>
        </p:txBody>
      </p:sp>
      <p:sp>
        <p:nvSpPr>
          <p:cNvPr id="4" name="矩形 25">
            <a:extLst>
              <a:ext uri="{FF2B5EF4-FFF2-40B4-BE49-F238E27FC236}">
                <a16:creationId xmlns:a16="http://schemas.microsoft.com/office/drawing/2014/main" id="{9534CC0E-D5FE-9850-E957-D150448ED71D}"/>
              </a:ext>
            </a:extLst>
          </p:cNvPr>
          <p:cNvSpPr/>
          <p:nvPr/>
        </p:nvSpPr>
        <p:spPr bwMode="auto">
          <a:xfrm rot="8019400">
            <a:off x="5791697" y="926074"/>
            <a:ext cx="566738" cy="583565"/>
          </a:xfrm>
          <a:custGeom>
            <a:avLst/>
            <a:gdLst>
              <a:gd name="connsiteX0" fmla="*/ 0 w 566928"/>
              <a:gd name="connsiteY0" fmla="*/ 0 h 586517"/>
              <a:gd name="connsiteX1" fmla="*/ 566928 w 566928"/>
              <a:gd name="connsiteY1" fmla="*/ 0 h 586517"/>
              <a:gd name="connsiteX2" fmla="*/ 566928 w 566928"/>
              <a:gd name="connsiteY2" fmla="*/ 586517 h 586517"/>
              <a:gd name="connsiteX3" fmla="*/ 0 w 566928"/>
              <a:gd name="connsiteY3" fmla="*/ 586517 h 586517"/>
              <a:gd name="connsiteX4" fmla="*/ 0 w 566928"/>
              <a:gd name="connsiteY4" fmla="*/ 0 h 586517"/>
              <a:gd name="connsiteX0-1" fmla="*/ 566928 w 658368"/>
              <a:gd name="connsiteY0-2" fmla="*/ 0 h 586517"/>
              <a:gd name="connsiteX1-3" fmla="*/ 566928 w 658368"/>
              <a:gd name="connsiteY1-4" fmla="*/ 586517 h 586517"/>
              <a:gd name="connsiteX2-5" fmla="*/ 0 w 658368"/>
              <a:gd name="connsiteY2-6" fmla="*/ 586517 h 586517"/>
              <a:gd name="connsiteX3-7" fmla="*/ 0 w 658368"/>
              <a:gd name="connsiteY3-8" fmla="*/ 0 h 586517"/>
              <a:gd name="connsiteX4-9" fmla="*/ 658368 w 658368"/>
              <a:gd name="connsiteY4-10" fmla="*/ 91440 h 586517"/>
              <a:gd name="connsiteX0-11" fmla="*/ 566928 w 566928"/>
              <a:gd name="connsiteY0-12" fmla="*/ 0 h 586517"/>
              <a:gd name="connsiteX1-13" fmla="*/ 566928 w 566928"/>
              <a:gd name="connsiteY1-14" fmla="*/ 586517 h 586517"/>
              <a:gd name="connsiteX2-15" fmla="*/ 0 w 566928"/>
              <a:gd name="connsiteY2-16" fmla="*/ 586517 h 586517"/>
              <a:gd name="connsiteX3-17" fmla="*/ 0 w 566928"/>
              <a:gd name="connsiteY3-18" fmla="*/ 0 h 586517"/>
              <a:gd name="connsiteX0-19" fmla="*/ 566928 w 566928"/>
              <a:gd name="connsiteY0-20" fmla="*/ 586517 h 586517"/>
              <a:gd name="connsiteX1-21" fmla="*/ 0 w 566928"/>
              <a:gd name="connsiteY1-22" fmla="*/ 586517 h 586517"/>
              <a:gd name="connsiteX2-23" fmla="*/ 0 w 566928"/>
              <a:gd name="connsiteY2-24" fmla="*/ 0 h 5865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66928" h="586517">
                <a:moveTo>
                  <a:pt x="566928" y="586517"/>
                </a:moveTo>
                <a:lnTo>
                  <a:pt x="0" y="586517"/>
                </a:lnTo>
                <a:lnTo>
                  <a:pt x="0" y="0"/>
                </a:lnTo>
              </a:path>
            </a:pathLst>
          </a:cu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42">
            <a:extLst>
              <a:ext uri="{FF2B5EF4-FFF2-40B4-BE49-F238E27FC236}">
                <a16:creationId xmlns:a16="http://schemas.microsoft.com/office/drawing/2014/main" id="{D8369BF3-D337-71CD-487A-FA5B3A0F669E}"/>
              </a:ext>
            </a:extLst>
          </p:cNvPr>
          <p:cNvSpPr txBox="1"/>
          <p:nvPr/>
        </p:nvSpPr>
        <p:spPr>
          <a:xfrm>
            <a:off x="5385514" y="1066720"/>
            <a:ext cx="595035" cy="6317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43">
            <a:extLst>
              <a:ext uri="{FF2B5EF4-FFF2-40B4-BE49-F238E27FC236}">
                <a16:creationId xmlns:a16="http://schemas.microsoft.com/office/drawing/2014/main" id="{5C1C1059-ADCE-9E5A-8F06-0264A1F7770B}"/>
              </a:ext>
            </a:extLst>
          </p:cNvPr>
          <p:cNvSpPr txBox="1"/>
          <p:nvPr/>
        </p:nvSpPr>
        <p:spPr>
          <a:xfrm>
            <a:off x="6141980" y="1046960"/>
            <a:ext cx="595035" cy="6317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B1724C3-422B-B420-8C00-8C8F9ADDAE86}"/>
              </a:ext>
            </a:extLst>
          </p:cNvPr>
          <p:cNvGrpSpPr/>
          <p:nvPr/>
        </p:nvGrpSpPr>
        <p:grpSpPr>
          <a:xfrm>
            <a:off x="6526709" y="837651"/>
            <a:ext cx="314325" cy="942012"/>
            <a:chOff x="5516669" y="2542162"/>
            <a:chExt cx="411057" cy="1137065"/>
          </a:xfrm>
        </p:grpSpPr>
        <p:cxnSp>
          <p:nvCxnSpPr>
            <p:cNvPr id="8" name="直接箭头连接符 7">
              <a:extLst>
                <a:ext uri="{FF2B5EF4-FFF2-40B4-BE49-F238E27FC236}">
                  <a16:creationId xmlns:a16="http://schemas.microsoft.com/office/drawing/2014/main" id="{5903750C-0631-DFBD-A02C-9BBED8A727D0}"/>
                </a:ext>
              </a:extLst>
            </p:cNvPr>
            <p:cNvCxnSpPr/>
            <p:nvPr/>
          </p:nvCxnSpPr>
          <p:spPr>
            <a:xfrm flipV="1">
              <a:off x="5927726" y="2542162"/>
              <a:ext cx="0" cy="1133844"/>
            </a:xfrm>
            <a:prstGeom prst="straightConnector1">
              <a:avLst/>
            </a:prstGeom>
            <a:ln w="19050">
              <a:solidFill>
                <a:srgbClr val="3399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5CD8DE74-FA38-E135-58C3-B20756615DFD}"/>
                </a:ext>
              </a:extLst>
            </p:cNvPr>
            <p:cNvCxnSpPr/>
            <p:nvPr/>
          </p:nvCxnSpPr>
          <p:spPr>
            <a:xfrm flipH="1">
              <a:off x="5516669" y="3676006"/>
              <a:ext cx="411057" cy="0"/>
            </a:xfrm>
            <a:prstGeom prst="line">
              <a:avLst/>
            </a:prstGeom>
            <a:ln w="1905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7642AD1F-E408-C6C6-73A0-2EC89C649BC0}"/>
                </a:ext>
              </a:extLst>
            </p:cNvPr>
            <p:cNvCxnSpPr/>
            <p:nvPr/>
          </p:nvCxnSpPr>
          <p:spPr>
            <a:xfrm flipH="1">
              <a:off x="5516669" y="3456968"/>
              <a:ext cx="2077" cy="222259"/>
            </a:xfrm>
            <a:prstGeom prst="line">
              <a:avLst/>
            </a:prstGeom>
            <a:ln w="1905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48">
            <a:extLst>
              <a:ext uri="{FF2B5EF4-FFF2-40B4-BE49-F238E27FC236}">
                <a16:creationId xmlns:a16="http://schemas.microsoft.com/office/drawing/2014/main" id="{EA231EAA-C9E7-E96F-F8F6-8D3D3AF97561}"/>
              </a:ext>
            </a:extLst>
          </p:cNvPr>
          <p:cNvSpPr txBox="1"/>
          <p:nvPr/>
        </p:nvSpPr>
        <p:spPr>
          <a:xfrm>
            <a:off x="6511271" y="1649927"/>
            <a:ext cx="389850" cy="6317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3" name="平行四边形 62">
            <a:extLst>
              <a:ext uri="{FF2B5EF4-FFF2-40B4-BE49-F238E27FC236}">
                <a16:creationId xmlns:a16="http://schemas.microsoft.com/office/drawing/2014/main" id="{9F4E60ED-627C-4E08-9C1E-5E37B09E8409}"/>
              </a:ext>
            </a:extLst>
          </p:cNvPr>
          <p:cNvSpPr/>
          <p:nvPr/>
        </p:nvSpPr>
        <p:spPr bwMode="auto">
          <a:xfrm>
            <a:off x="616680" y="2307470"/>
            <a:ext cx="4894984" cy="1643986"/>
          </a:xfrm>
          <a:prstGeom prst="parallelogram">
            <a:avLst>
              <a:gd name="adj" fmla="val 30163"/>
            </a:avLst>
          </a:prstGeom>
          <a:noFill/>
          <a:ln w="19050">
            <a:solidFill>
              <a:srgbClr val="FF0000"/>
            </a:solidFill>
            <a:prstDash val="dash"/>
            <a:miter lim="800000"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5" grpId="0" animBg="1"/>
      <p:bldP spid="125" grpId="1" animBg="1"/>
      <p:bldP spid="5" grpId="0"/>
      <p:bldP spid="6" grpId="0"/>
      <p:bldP spid="11" grpId="0"/>
      <p:bldP spid="63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60144"/>
          <a:stretch>
            <a:fillRect/>
          </a:stretch>
        </p:blipFill>
        <p:spPr bwMode="auto">
          <a:xfrm>
            <a:off x="395536" y="1806328"/>
            <a:ext cx="8129587" cy="96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" name="AutoShape 42"/>
          <p:cNvSpPr>
            <a:spLocks noChangeArrowheads="1"/>
          </p:cNvSpPr>
          <p:nvPr/>
        </p:nvSpPr>
        <p:spPr bwMode="auto">
          <a:xfrm>
            <a:off x="2448808" y="1892053"/>
            <a:ext cx="1223963" cy="846137"/>
          </a:xfrm>
          <a:prstGeom prst="parallelogram">
            <a:avLst>
              <a:gd name="adj" fmla="val 40710"/>
            </a:avLst>
          </a:prstGeom>
          <a:noFill/>
          <a:ln w="12700">
            <a:solidFill>
              <a:srgbClr val="FF0000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23" name="AutoShape 47"/>
          <p:cNvSpPr>
            <a:spLocks noChangeArrowheads="1"/>
          </p:cNvSpPr>
          <p:nvPr/>
        </p:nvSpPr>
        <p:spPr bwMode="auto">
          <a:xfrm>
            <a:off x="6752521" y="1892053"/>
            <a:ext cx="1838325" cy="846137"/>
          </a:xfrm>
          <a:prstGeom prst="parallelogram">
            <a:avLst>
              <a:gd name="adj" fmla="val 40897"/>
            </a:avLst>
          </a:prstGeom>
          <a:noFill/>
          <a:ln w="12700">
            <a:solidFill>
              <a:srgbClr val="FF0000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39552" y="913589"/>
            <a:ext cx="3788217" cy="626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圈一圈，算一算。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331640" y="2714867"/>
            <a:ext cx="20104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 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5=</a:t>
            </a:r>
            <a:r>
              <a:rPr lang="zh-CN" altLang="en-US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endParaRPr lang="zh-CN" altLang="en-US" sz="3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50591" y="3348831"/>
            <a:ext cx="36840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先算 </a:t>
            </a:r>
            <a:r>
              <a:rPr lang="zh-CN" altLang="en-US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□○□</a:t>
            </a:r>
            <a:r>
              <a:rPr lang="en-US" altLang="zh-CN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endParaRPr lang="zh-CN" altLang="en-US" sz="3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35751" y="3995211"/>
            <a:ext cx="36840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再算 </a:t>
            </a:r>
            <a:r>
              <a:rPr lang="zh-CN" altLang="en-US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□○□</a:t>
            </a:r>
            <a:r>
              <a:rPr lang="en-US" altLang="zh-CN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endParaRPr lang="zh-CN" altLang="en-US" sz="3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26043" y="2717911"/>
            <a:ext cx="20104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44 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9=</a:t>
            </a:r>
            <a:r>
              <a:rPr lang="zh-CN" altLang="en-US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endParaRPr lang="zh-CN" altLang="en-US" sz="3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744994" y="3351875"/>
            <a:ext cx="36840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先算 </a:t>
            </a:r>
            <a:r>
              <a:rPr lang="zh-CN" altLang="en-US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□○□</a:t>
            </a:r>
            <a:r>
              <a:rPr lang="en-US" altLang="zh-CN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endParaRPr lang="zh-CN" altLang="en-US" sz="3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730154" y="3998255"/>
            <a:ext cx="36840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再算 </a:t>
            </a:r>
            <a:r>
              <a:rPr lang="zh-CN" altLang="en-US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□○□</a:t>
            </a:r>
            <a:r>
              <a:rPr lang="en-US" altLang="zh-CN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4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endParaRPr lang="zh-CN" altLang="en-US" sz="3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Text Box 26"/>
          <p:cNvSpPr txBox="1">
            <a:spLocks noChangeArrowheads="1"/>
          </p:cNvSpPr>
          <p:nvPr/>
        </p:nvSpPr>
        <p:spPr bwMode="auto">
          <a:xfrm>
            <a:off x="2664708" y="2819839"/>
            <a:ext cx="79216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27</a:t>
            </a:r>
          </a:p>
        </p:txBody>
      </p:sp>
      <p:sp>
        <p:nvSpPr>
          <p:cNvPr id="48" name="Text Box 33"/>
          <p:cNvSpPr txBox="1">
            <a:spLocks noChangeArrowheads="1"/>
          </p:cNvSpPr>
          <p:nvPr/>
        </p:nvSpPr>
        <p:spPr bwMode="auto">
          <a:xfrm>
            <a:off x="7044150" y="2811802"/>
            <a:ext cx="7921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</a:t>
            </a:r>
          </a:p>
        </p:txBody>
      </p:sp>
      <p:grpSp>
        <p:nvGrpSpPr>
          <p:cNvPr id="56" name="组合 55"/>
          <p:cNvGrpSpPr/>
          <p:nvPr/>
        </p:nvGrpSpPr>
        <p:grpSpPr>
          <a:xfrm>
            <a:off x="5726043" y="4073813"/>
            <a:ext cx="2774950" cy="620165"/>
            <a:chOff x="5726043" y="4191163"/>
            <a:chExt cx="2774950" cy="620165"/>
          </a:xfrm>
        </p:grpSpPr>
        <p:grpSp>
          <p:nvGrpSpPr>
            <p:cNvPr id="44" name="Group 46"/>
            <p:cNvGrpSpPr/>
            <p:nvPr/>
          </p:nvGrpSpPr>
          <p:grpSpPr bwMode="auto">
            <a:xfrm>
              <a:off x="5726043" y="4204903"/>
              <a:ext cx="2774950" cy="606425"/>
              <a:chOff x="0" y="-14"/>
              <a:chExt cx="1748" cy="382"/>
            </a:xfrm>
          </p:grpSpPr>
          <p:sp>
            <p:nvSpPr>
              <p:cNvPr id="45" name="Text Box 3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30</a:t>
                </a:r>
              </a:p>
            </p:txBody>
          </p:sp>
          <p:sp>
            <p:nvSpPr>
              <p:cNvPr id="46" name="Text Box 31"/>
              <p:cNvSpPr txBox="1">
                <a:spLocks noChangeArrowheads="1"/>
              </p:cNvSpPr>
              <p:nvPr/>
            </p:nvSpPr>
            <p:spPr bwMode="auto">
              <a:xfrm>
                <a:off x="767" y="-14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47" name="Text Box 32"/>
              <p:cNvSpPr txBox="1">
                <a:spLocks noChangeArrowheads="1"/>
              </p:cNvSpPr>
              <p:nvPr/>
            </p:nvSpPr>
            <p:spPr bwMode="auto">
              <a:xfrm>
                <a:off x="1249" y="-14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35</a:t>
                </a:r>
              </a:p>
            </p:txBody>
          </p:sp>
        </p:grpSp>
        <p:sp>
          <p:nvSpPr>
            <p:cNvPr id="49" name="Text Box 31"/>
            <p:cNvSpPr txBox="1">
              <a:spLocks noChangeArrowheads="1"/>
            </p:cNvSpPr>
            <p:nvPr/>
          </p:nvSpPr>
          <p:spPr bwMode="auto">
            <a:xfrm>
              <a:off x="6370530" y="4191163"/>
              <a:ext cx="792163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+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710461" y="3426557"/>
            <a:ext cx="2895599" cy="607608"/>
            <a:chOff x="5710461" y="3543907"/>
            <a:chExt cx="2895599" cy="607608"/>
          </a:xfrm>
        </p:grpSpPr>
        <p:grpSp>
          <p:nvGrpSpPr>
            <p:cNvPr id="40" name="Group 49"/>
            <p:cNvGrpSpPr/>
            <p:nvPr/>
          </p:nvGrpSpPr>
          <p:grpSpPr bwMode="auto">
            <a:xfrm>
              <a:off x="5710461" y="3559377"/>
              <a:ext cx="2895599" cy="592138"/>
              <a:chOff x="0" y="0"/>
              <a:chExt cx="1824" cy="373"/>
            </a:xfrm>
          </p:grpSpPr>
          <p:sp>
            <p:nvSpPr>
              <p:cNvPr id="41" name="Text Box 27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14</a:t>
                </a:r>
              </a:p>
            </p:txBody>
          </p:sp>
          <p:sp>
            <p:nvSpPr>
              <p:cNvPr id="42" name="Text Box 28"/>
              <p:cNvSpPr txBox="1">
                <a:spLocks noChangeArrowheads="1"/>
              </p:cNvSpPr>
              <p:nvPr/>
            </p:nvSpPr>
            <p:spPr bwMode="auto">
              <a:xfrm>
                <a:off x="793" y="5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9</a:t>
                </a:r>
              </a:p>
            </p:txBody>
          </p:sp>
          <p:sp>
            <p:nvSpPr>
              <p:cNvPr id="43" name="Text Box 29"/>
              <p:cNvSpPr txBox="1">
                <a:spLocks noChangeArrowheads="1"/>
              </p:cNvSpPr>
              <p:nvPr/>
            </p:nvSpPr>
            <p:spPr bwMode="auto">
              <a:xfrm>
                <a:off x="1325" y="0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</a:t>
                </a:r>
              </a:p>
            </p:txBody>
          </p:sp>
        </p:grpSp>
        <p:sp>
          <p:nvSpPr>
            <p:cNvPr id="50" name="Text Box 31"/>
            <p:cNvSpPr txBox="1">
              <a:spLocks noChangeArrowheads="1"/>
            </p:cNvSpPr>
            <p:nvPr/>
          </p:nvSpPr>
          <p:spPr bwMode="auto">
            <a:xfrm>
              <a:off x="6386888" y="3543907"/>
              <a:ext cx="792163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307456" y="3432144"/>
            <a:ext cx="2881312" cy="614721"/>
            <a:chOff x="1307456" y="3549494"/>
            <a:chExt cx="2881312" cy="614721"/>
          </a:xfrm>
        </p:grpSpPr>
        <p:grpSp>
          <p:nvGrpSpPr>
            <p:cNvPr id="31" name="Group 43"/>
            <p:cNvGrpSpPr/>
            <p:nvPr/>
          </p:nvGrpSpPr>
          <p:grpSpPr bwMode="auto">
            <a:xfrm>
              <a:off x="1307456" y="3559377"/>
              <a:ext cx="2881312" cy="604838"/>
              <a:chOff x="0" y="-13"/>
              <a:chExt cx="1815" cy="381"/>
            </a:xfrm>
          </p:grpSpPr>
          <p:sp>
            <p:nvSpPr>
              <p:cNvPr id="32" name="Text Box 1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12</a:t>
                </a:r>
              </a:p>
            </p:txBody>
          </p:sp>
          <p:sp>
            <p:nvSpPr>
              <p:cNvPr id="33" name="Text Box 16"/>
              <p:cNvSpPr txBox="1">
                <a:spLocks noChangeArrowheads="1"/>
              </p:cNvSpPr>
              <p:nvPr/>
            </p:nvSpPr>
            <p:spPr bwMode="auto">
              <a:xfrm>
                <a:off x="771" y="-13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34" name="Text Box 17"/>
              <p:cNvSpPr txBox="1">
                <a:spLocks noChangeArrowheads="1"/>
              </p:cNvSpPr>
              <p:nvPr/>
            </p:nvSpPr>
            <p:spPr bwMode="auto">
              <a:xfrm>
                <a:off x="1316" y="-11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7</a:t>
                </a:r>
              </a:p>
            </p:txBody>
          </p:sp>
        </p:grpSp>
        <p:sp>
          <p:nvSpPr>
            <p:cNvPr id="51" name="Text Box 31"/>
            <p:cNvSpPr txBox="1">
              <a:spLocks noChangeArrowheads="1"/>
            </p:cNvSpPr>
            <p:nvPr/>
          </p:nvSpPr>
          <p:spPr bwMode="auto">
            <a:xfrm>
              <a:off x="2006766" y="3549494"/>
              <a:ext cx="792163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331640" y="4071403"/>
            <a:ext cx="2779713" cy="608371"/>
            <a:chOff x="1331640" y="4188753"/>
            <a:chExt cx="2779713" cy="608371"/>
          </a:xfrm>
        </p:grpSpPr>
        <p:grpSp>
          <p:nvGrpSpPr>
            <p:cNvPr id="35" name="Group 44"/>
            <p:cNvGrpSpPr/>
            <p:nvPr/>
          </p:nvGrpSpPr>
          <p:grpSpPr bwMode="auto">
            <a:xfrm>
              <a:off x="1331640" y="4198636"/>
              <a:ext cx="2779713" cy="598488"/>
              <a:chOff x="0" y="0"/>
              <a:chExt cx="1751" cy="377"/>
            </a:xfrm>
          </p:grpSpPr>
          <p:sp>
            <p:nvSpPr>
              <p:cNvPr id="36" name="Text Box 18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20</a:t>
                </a:r>
              </a:p>
            </p:txBody>
          </p:sp>
          <p:sp>
            <p:nvSpPr>
              <p:cNvPr id="37" name="Text Box 19"/>
              <p:cNvSpPr txBox="1">
                <a:spLocks noChangeArrowheads="1"/>
              </p:cNvSpPr>
              <p:nvPr/>
            </p:nvSpPr>
            <p:spPr bwMode="auto">
              <a:xfrm>
                <a:off x="756" y="7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7</a:t>
                </a:r>
              </a:p>
            </p:txBody>
          </p:sp>
          <p:sp>
            <p:nvSpPr>
              <p:cNvPr id="38" name="Text Box 20"/>
              <p:cNvSpPr txBox="1">
                <a:spLocks noChangeArrowheads="1"/>
              </p:cNvSpPr>
              <p:nvPr/>
            </p:nvSpPr>
            <p:spPr bwMode="auto">
              <a:xfrm>
                <a:off x="1252" y="9"/>
                <a:ext cx="499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27</a:t>
                </a:r>
              </a:p>
            </p:txBody>
          </p:sp>
        </p:grpSp>
        <p:sp>
          <p:nvSpPr>
            <p:cNvPr id="52" name="Text Box 31"/>
            <p:cNvSpPr txBox="1">
              <a:spLocks noChangeArrowheads="1"/>
            </p:cNvSpPr>
            <p:nvPr/>
          </p:nvSpPr>
          <p:spPr bwMode="auto">
            <a:xfrm>
              <a:off x="1976127" y="4188753"/>
              <a:ext cx="792163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+</a:t>
              </a:r>
            </a:p>
          </p:txBody>
        </p:sp>
      </p:grpSp>
      <p:sp>
        <p:nvSpPr>
          <p:cNvPr id="60" name="文本框 4"/>
          <p:cNvSpPr txBox="1">
            <a:spLocks noChangeArrowheads="1"/>
          </p:cNvSpPr>
          <p:nvPr/>
        </p:nvSpPr>
        <p:spPr bwMode="auto">
          <a:xfrm>
            <a:off x="4342383" y="1160023"/>
            <a:ext cx="21602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P49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455351" y="390698"/>
            <a:ext cx="8333796" cy="537029"/>
            <a:chOff x="623647" y="478971"/>
            <a:chExt cx="8333796" cy="537029"/>
          </a:xfrm>
        </p:grpSpPr>
        <p:sp>
          <p:nvSpPr>
            <p:cNvPr id="62" name="矩形 61"/>
            <p:cNvSpPr/>
            <p:nvPr/>
          </p:nvSpPr>
          <p:spPr>
            <a:xfrm>
              <a:off x="623647" y="478971"/>
              <a:ext cx="4770933" cy="53702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3" name="直接连接符 62"/>
            <p:cNvCxnSpPr/>
            <p:nvPr/>
          </p:nvCxnSpPr>
          <p:spPr>
            <a:xfrm>
              <a:off x="5532384" y="734096"/>
              <a:ext cx="342505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矩形 63"/>
          <p:cNvSpPr/>
          <p:nvPr/>
        </p:nvSpPr>
        <p:spPr>
          <a:xfrm>
            <a:off x="434582" y="353275"/>
            <a:ext cx="5827707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三、巩固练习，深化算理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 autoUpdateAnimBg="0"/>
      <p:bldP spid="23" grpId="0" animBg="1" autoUpdateAnimBg="0"/>
      <p:bldP spid="39" grpId="0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1619672" y="1491630"/>
            <a:ext cx="2209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 ＝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" name="Group 105"/>
          <p:cNvGrpSpPr/>
          <p:nvPr/>
        </p:nvGrpSpPr>
        <p:grpSpPr bwMode="auto">
          <a:xfrm>
            <a:off x="1622847" y="2013918"/>
            <a:ext cx="431800" cy="557832"/>
            <a:chOff x="0" y="0"/>
            <a:chExt cx="272" cy="136"/>
          </a:xfrm>
        </p:grpSpPr>
        <p:sp>
          <p:nvSpPr>
            <p:cNvPr id="4" name="Line 106"/>
            <p:cNvSpPr>
              <a:spLocks noChangeShapeType="1"/>
            </p:cNvSpPr>
            <p:nvPr/>
          </p:nvSpPr>
          <p:spPr bwMode="auto">
            <a:xfrm flipH="1">
              <a:off x="0" y="0"/>
              <a:ext cx="136" cy="13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Line 107"/>
            <p:cNvSpPr>
              <a:spLocks noChangeShapeType="1"/>
            </p:cNvSpPr>
            <p:nvPr/>
          </p:nvSpPr>
          <p:spPr bwMode="auto">
            <a:xfrm>
              <a:off x="136" y="0"/>
              <a:ext cx="136" cy="13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Line 112"/>
          <p:cNvSpPr>
            <a:spLocks noChangeShapeType="1"/>
          </p:cNvSpPr>
          <p:nvPr/>
        </p:nvSpPr>
        <p:spPr bwMode="auto">
          <a:xfrm flipV="1">
            <a:off x="2201449" y="3016931"/>
            <a:ext cx="0" cy="16033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Line 260"/>
          <p:cNvSpPr>
            <a:spLocks noChangeShapeType="1"/>
          </p:cNvSpPr>
          <p:nvPr/>
        </p:nvSpPr>
        <p:spPr bwMode="auto">
          <a:xfrm>
            <a:off x="2194347" y="3177269"/>
            <a:ext cx="455334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Line 112"/>
          <p:cNvSpPr>
            <a:spLocks noChangeShapeType="1"/>
          </p:cNvSpPr>
          <p:nvPr/>
        </p:nvSpPr>
        <p:spPr bwMode="auto">
          <a:xfrm flipV="1">
            <a:off x="2649682" y="1946218"/>
            <a:ext cx="12071" cy="12310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108"/>
          <p:cNvSpPr>
            <a:spLocks noChangeArrowheads="1"/>
          </p:cNvSpPr>
          <p:nvPr/>
        </p:nvSpPr>
        <p:spPr bwMode="auto">
          <a:xfrm>
            <a:off x="1240259" y="2459718"/>
            <a:ext cx="5950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0" name="Rectangle 108"/>
          <p:cNvSpPr>
            <a:spLocks noChangeArrowheads="1"/>
          </p:cNvSpPr>
          <p:nvPr/>
        </p:nvSpPr>
        <p:spPr bwMode="auto">
          <a:xfrm>
            <a:off x="1838747" y="2459718"/>
            <a:ext cx="5950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1" name="Rectangle 109"/>
          <p:cNvSpPr>
            <a:spLocks noChangeArrowheads="1"/>
          </p:cNvSpPr>
          <p:nvPr/>
        </p:nvSpPr>
        <p:spPr bwMode="auto">
          <a:xfrm>
            <a:off x="2194347" y="3191555"/>
            <a:ext cx="6477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2" name="Rectangle 109"/>
          <p:cNvSpPr>
            <a:spLocks noChangeArrowheads="1"/>
          </p:cNvSpPr>
          <p:nvPr/>
        </p:nvSpPr>
        <p:spPr bwMode="auto">
          <a:xfrm>
            <a:off x="3289722" y="1491629"/>
            <a:ext cx="6477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13" name="矩形 12"/>
          <p:cNvSpPr/>
          <p:nvPr/>
        </p:nvSpPr>
        <p:spPr>
          <a:xfrm>
            <a:off x="971600" y="892525"/>
            <a:ext cx="492443" cy="6317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zh-CN" altLang="en-US" sz="3200" b="1" kern="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78456" y="1175195"/>
            <a:ext cx="3963651" cy="1217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想：</a:t>
            </a:r>
            <a:r>
              <a:rPr lang="en-US" altLang="zh-CN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减</a:t>
            </a:r>
            <a:r>
              <a:rPr lang="en-US" altLang="zh-CN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不够减，先算什么？再算什么？</a:t>
            </a:r>
          </a:p>
        </p:txBody>
      </p:sp>
      <p:sp>
        <p:nvSpPr>
          <p:cNvPr id="16" name="文本框 4">
            <a:extLst>
              <a:ext uri="{FF2B5EF4-FFF2-40B4-BE49-F238E27FC236}">
                <a16:creationId xmlns:a16="http://schemas.microsoft.com/office/drawing/2014/main" id="{BB7E39F4-B297-C676-458F-2D120E5E7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8778" y="1136102"/>
            <a:ext cx="21602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P49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251520" y="1398194"/>
            <a:ext cx="2328049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13" name="TextBox 18"/>
          <p:cNvSpPr txBox="1">
            <a:spLocks noChangeArrowheads="1"/>
          </p:cNvSpPr>
          <p:nvPr/>
        </p:nvSpPr>
        <p:spPr bwMode="auto">
          <a:xfrm>
            <a:off x="1694558" y="1398194"/>
            <a:ext cx="711348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TextBox 2"/>
          <p:cNvSpPr txBox="1">
            <a:spLocks noChangeArrowheads="1"/>
          </p:cNvSpPr>
          <p:nvPr/>
        </p:nvSpPr>
        <p:spPr bwMode="auto">
          <a:xfrm>
            <a:off x="2478207" y="1398194"/>
            <a:ext cx="2328049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40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24" name="TextBox 18"/>
          <p:cNvSpPr txBox="1">
            <a:spLocks noChangeArrowheads="1"/>
          </p:cNvSpPr>
          <p:nvPr/>
        </p:nvSpPr>
        <p:spPr bwMode="auto">
          <a:xfrm>
            <a:off x="3921245" y="1398194"/>
            <a:ext cx="711348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33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TextBox 2"/>
          <p:cNvSpPr txBox="1">
            <a:spLocks noChangeArrowheads="1"/>
          </p:cNvSpPr>
          <p:nvPr/>
        </p:nvSpPr>
        <p:spPr bwMode="auto">
          <a:xfrm>
            <a:off x="4609951" y="1398194"/>
            <a:ext cx="2328049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74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26" name="TextBox 18"/>
          <p:cNvSpPr txBox="1">
            <a:spLocks noChangeArrowheads="1"/>
          </p:cNvSpPr>
          <p:nvPr/>
        </p:nvSpPr>
        <p:spPr bwMode="auto">
          <a:xfrm>
            <a:off x="6052989" y="1398194"/>
            <a:ext cx="711348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72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" name="TextBox 2"/>
          <p:cNvSpPr txBox="1">
            <a:spLocks noChangeArrowheads="1"/>
          </p:cNvSpPr>
          <p:nvPr/>
        </p:nvSpPr>
        <p:spPr bwMode="auto">
          <a:xfrm>
            <a:off x="6836638" y="1398194"/>
            <a:ext cx="2328049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56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28" name="TextBox 18"/>
          <p:cNvSpPr txBox="1">
            <a:spLocks noChangeArrowheads="1"/>
          </p:cNvSpPr>
          <p:nvPr/>
        </p:nvSpPr>
        <p:spPr bwMode="auto">
          <a:xfrm>
            <a:off x="8214266" y="1385844"/>
            <a:ext cx="711348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52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" name="TextBox 2"/>
          <p:cNvSpPr txBox="1">
            <a:spLocks noChangeArrowheads="1"/>
          </p:cNvSpPr>
          <p:nvPr/>
        </p:nvSpPr>
        <p:spPr bwMode="auto">
          <a:xfrm>
            <a:off x="251520" y="2244798"/>
            <a:ext cx="2328049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30" name="TextBox 18"/>
          <p:cNvSpPr txBox="1">
            <a:spLocks noChangeArrowheads="1"/>
          </p:cNvSpPr>
          <p:nvPr/>
        </p:nvSpPr>
        <p:spPr bwMode="auto">
          <a:xfrm>
            <a:off x="1694558" y="2244798"/>
            <a:ext cx="711348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26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1" name="TextBox 2"/>
          <p:cNvSpPr txBox="1">
            <a:spLocks noChangeArrowheads="1"/>
          </p:cNvSpPr>
          <p:nvPr/>
        </p:nvSpPr>
        <p:spPr bwMode="auto">
          <a:xfrm>
            <a:off x="2478207" y="2244798"/>
            <a:ext cx="2328049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40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32" name="TextBox 18"/>
          <p:cNvSpPr txBox="1">
            <a:spLocks noChangeArrowheads="1"/>
          </p:cNvSpPr>
          <p:nvPr/>
        </p:nvSpPr>
        <p:spPr bwMode="auto">
          <a:xfrm>
            <a:off x="3921245" y="2244798"/>
            <a:ext cx="711348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37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3" name="TextBox 2"/>
          <p:cNvSpPr txBox="1">
            <a:spLocks noChangeArrowheads="1"/>
          </p:cNvSpPr>
          <p:nvPr/>
        </p:nvSpPr>
        <p:spPr bwMode="auto">
          <a:xfrm>
            <a:off x="4638551" y="2239068"/>
            <a:ext cx="2328049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74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34" name="TextBox 18"/>
          <p:cNvSpPr txBox="1">
            <a:spLocks noChangeArrowheads="1"/>
          </p:cNvSpPr>
          <p:nvPr/>
        </p:nvSpPr>
        <p:spPr bwMode="auto">
          <a:xfrm>
            <a:off x="6081589" y="2239068"/>
            <a:ext cx="711348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69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5" name="TextBox 2"/>
          <p:cNvSpPr txBox="1">
            <a:spLocks noChangeArrowheads="1"/>
          </p:cNvSpPr>
          <p:nvPr/>
        </p:nvSpPr>
        <p:spPr bwMode="auto">
          <a:xfrm>
            <a:off x="6865238" y="2239068"/>
            <a:ext cx="2328049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56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36" name="TextBox 18"/>
          <p:cNvSpPr txBox="1">
            <a:spLocks noChangeArrowheads="1"/>
          </p:cNvSpPr>
          <p:nvPr/>
        </p:nvSpPr>
        <p:spPr bwMode="auto">
          <a:xfrm>
            <a:off x="8234449" y="2226718"/>
            <a:ext cx="711348" cy="55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48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76938" y="527817"/>
            <a:ext cx="492443" cy="6317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zh-CN" altLang="en-US" sz="3200" b="1" kern="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472073" y="3210781"/>
            <a:ext cx="6150110" cy="1657019"/>
            <a:chOff x="6432513" y="1648565"/>
            <a:chExt cx="6150110" cy="1657019"/>
          </a:xfrm>
        </p:grpSpPr>
        <p:sp>
          <p:nvSpPr>
            <p:cNvPr id="39" name="思想气泡: 云 38"/>
            <p:cNvSpPr/>
            <p:nvPr/>
          </p:nvSpPr>
          <p:spPr>
            <a:xfrm>
              <a:off x="6432513" y="1648565"/>
              <a:ext cx="4695563" cy="1489047"/>
            </a:xfrm>
            <a:prstGeom prst="cloudCallout">
              <a:avLst>
                <a:gd name="adj1" fmla="val 51621"/>
                <a:gd name="adj2" fmla="val 27970"/>
              </a:avLst>
            </a:prstGeom>
            <a:solidFill>
              <a:schemeClr val="bg1"/>
            </a:solidFill>
            <a:ln w="28575">
              <a:solidFill>
                <a:srgbClr val="F4970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7164288" y="1945638"/>
              <a:ext cx="35031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观察上下两组的算式有什么相同点和不同点。</a:t>
              </a:r>
            </a:p>
          </p:txBody>
        </p:sp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457566" y="1816537"/>
              <a:ext cx="1125057" cy="1489047"/>
            </a:xfrm>
            <a:prstGeom prst="rect">
              <a:avLst/>
            </a:prstGeom>
          </p:spPr>
        </p:pic>
      </p:grpSp>
      <p:grpSp>
        <p:nvGrpSpPr>
          <p:cNvPr id="42" name="组合 41"/>
          <p:cNvGrpSpPr/>
          <p:nvPr/>
        </p:nvGrpSpPr>
        <p:grpSpPr>
          <a:xfrm>
            <a:off x="198203" y="2683271"/>
            <a:ext cx="8483473" cy="2184529"/>
            <a:chOff x="4003579" y="1310807"/>
            <a:chExt cx="8483473" cy="2184529"/>
          </a:xfrm>
        </p:grpSpPr>
        <p:sp>
          <p:nvSpPr>
            <p:cNvPr id="43" name="思想气泡: 云 42"/>
            <p:cNvSpPr/>
            <p:nvPr/>
          </p:nvSpPr>
          <p:spPr>
            <a:xfrm>
              <a:off x="4003579" y="1310807"/>
              <a:ext cx="7109429" cy="2019359"/>
            </a:xfrm>
            <a:prstGeom prst="cloudCallout">
              <a:avLst>
                <a:gd name="adj1" fmla="val 51621"/>
                <a:gd name="adj2" fmla="val 27970"/>
              </a:avLst>
            </a:prstGeom>
            <a:solidFill>
              <a:schemeClr val="bg1"/>
            </a:solidFill>
            <a:ln w="28575">
              <a:solidFill>
                <a:srgbClr val="F4970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781283" y="1627560"/>
              <a:ext cx="5786821" cy="1277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观察每组上下两个算式的得数，你发现了什么？再比较第二行的得数与被减数十位上的数，你又能发现什么？</a:t>
              </a:r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276260" y="1892816"/>
              <a:ext cx="1210792" cy="1602520"/>
            </a:xfrm>
            <a:prstGeom prst="rect">
              <a:avLst/>
            </a:prstGeom>
          </p:spPr>
        </p:pic>
      </p:grpSp>
      <p:sp>
        <p:nvSpPr>
          <p:cNvPr id="2" name="文本框 4">
            <a:extLst>
              <a:ext uri="{FF2B5EF4-FFF2-40B4-BE49-F238E27FC236}">
                <a16:creationId xmlns:a16="http://schemas.microsoft.com/office/drawing/2014/main" id="{8450D51A-AEFC-312C-27B4-0CDEB5651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438" y="765629"/>
            <a:ext cx="21602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P49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 autoUpdateAnimBg="0"/>
      <p:bldP spid="24" grpId="0" bldLvl="0" animBg="1" autoUpdateAnimBg="0"/>
      <p:bldP spid="26" grpId="0" bldLvl="0" animBg="1" autoUpdateAnimBg="0"/>
      <p:bldP spid="28" grpId="0" bldLvl="0" animBg="1" autoUpdateAnimBg="0"/>
      <p:bldP spid="30" grpId="0" bldLvl="0" animBg="1" autoUpdateAnimBg="0"/>
      <p:bldP spid="32" grpId="0" bldLvl="0" animBg="1" autoUpdateAnimBg="0"/>
      <p:bldP spid="34" grpId="0" bldLvl="0" animBg="1" autoUpdateAnimBg="0"/>
      <p:bldP spid="36" grpId="0" bldLvl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35913" y="3210781"/>
            <a:ext cx="8089923" cy="1907060"/>
            <a:chOff x="4496353" y="1648565"/>
            <a:chExt cx="8089923" cy="1907060"/>
          </a:xfrm>
        </p:grpSpPr>
        <p:sp>
          <p:nvSpPr>
            <p:cNvPr id="5" name="思想气泡: 云 4"/>
            <p:cNvSpPr/>
            <p:nvPr/>
          </p:nvSpPr>
          <p:spPr>
            <a:xfrm>
              <a:off x="4496353" y="1648565"/>
              <a:ext cx="6631724" cy="1489047"/>
            </a:xfrm>
            <a:prstGeom prst="cloudCallout">
              <a:avLst>
                <a:gd name="adj1" fmla="val 57038"/>
                <a:gd name="adj2" fmla="val 18101"/>
              </a:avLst>
            </a:prstGeom>
            <a:solidFill>
              <a:schemeClr val="bg1"/>
            </a:solidFill>
            <a:ln w="28575">
              <a:solidFill>
                <a:srgbClr val="F4970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933218" y="1853098"/>
              <a:ext cx="611950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两位数减一位数不够减的时候，两位数需要往后退一位再计算。</a:t>
              </a: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755914" y="2066578"/>
              <a:ext cx="830362" cy="1489047"/>
            </a:xfrm>
            <a:prstGeom prst="rect">
              <a:avLst/>
            </a:prstGeom>
          </p:spPr>
        </p:pic>
      </p:grpSp>
      <p:sp>
        <p:nvSpPr>
          <p:cNvPr id="8" name="TextBox 38"/>
          <p:cNvSpPr txBox="1">
            <a:spLocks noChangeArrowheads="1"/>
          </p:cNvSpPr>
          <p:nvPr/>
        </p:nvSpPr>
        <p:spPr bwMode="auto">
          <a:xfrm>
            <a:off x="1983573" y="1018717"/>
            <a:ext cx="257175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9" name="矩形 25"/>
          <p:cNvSpPr/>
          <p:nvPr/>
        </p:nvSpPr>
        <p:spPr bwMode="auto">
          <a:xfrm rot="8019400">
            <a:off x="2018343" y="1735042"/>
            <a:ext cx="566738" cy="583565"/>
          </a:xfrm>
          <a:custGeom>
            <a:avLst/>
            <a:gdLst>
              <a:gd name="connsiteX0" fmla="*/ 0 w 566928"/>
              <a:gd name="connsiteY0" fmla="*/ 0 h 586517"/>
              <a:gd name="connsiteX1" fmla="*/ 566928 w 566928"/>
              <a:gd name="connsiteY1" fmla="*/ 0 h 586517"/>
              <a:gd name="connsiteX2" fmla="*/ 566928 w 566928"/>
              <a:gd name="connsiteY2" fmla="*/ 586517 h 586517"/>
              <a:gd name="connsiteX3" fmla="*/ 0 w 566928"/>
              <a:gd name="connsiteY3" fmla="*/ 586517 h 586517"/>
              <a:gd name="connsiteX4" fmla="*/ 0 w 566928"/>
              <a:gd name="connsiteY4" fmla="*/ 0 h 586517"/>
              <a:gd name="connsiteX0-1" fmla="*/ 566928 w 658368"/>
              <a:gd name="connsiteY0-2" fmla="*/ 0 h 586517"/>
              <a:gd name="connsiteX1-3" fmla="*/ 566928 w 658368"/>
              <a:gd name="connsiteY1-4" fmla="*/ 586517 h 586517"/>
              <a:gd name="connsiteX2-5" fmla="*/ 0 w 658368"/>
              <a:gd name="connsiteY2-6" fmla="*/ 586517 h 586517"/>
              <a:gd name="connsiteX3-7" fmla="*/ 0 w 658368"/>
              <a:gd name="connsiteY3-8" fmla="*/ 0 h 586517"/>
              <a:gd name="connsiteX4-9" fmla="*/ 658368 w 658368"/>
              <a:gd name="connsiteY4-10" fmla="*/ 91440 h 586517"/>
              <a:gd name="connsiteX0-11" fmla="*/ 566928 w 566928"/>
              <a:gd name="connsiteY0-12" fmla="*/ 0 h 586517"/>
              <a:gd name="connsiteX1-13" fmla="*/ 566928 w 566928"/>
              <a:gd name="connsiteY1-14" fmla="*/ 586517 h 586517"/>
              <a:gd name="connsiteX2-15" fmla="*/ 0 w 566928"/>
              <a:gd name="connsiteY2-16" fmla="*/ 586517 h 586517"/>
              <a:gd name="connsiteX3-17" fmla="*/ 0 w 566928"/>
              <a:gd name="connsiteY3-18" fmla="*/ 0 h 586517"/>
              <a:gd name="connsiteX0-19" fmla="*/ 566928 w 566928"/>
              <a:gd name="connsiteY0-20" fmla="*/ 586517 h 586517"/>
              <a:gd name="connsiteX1-21" fmla="*/ 0 w 566928"/>
              <a:gd name="connsiteY1-22" fmla="*/ 586517 h 586517"/>
              <a:gd name="connsiteX2-23" fmla="*/ 0 w 566928"/>
              <a:gd name="connsiteY2-24" fmla="*/ 0 h 5865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66928" h="586517">
                <a:moveTo>
                  <a:pt x="566928" y="586517"/>
                </a:moveTo>
                <a:lnTo>
                  <a:pt x="0" y="586517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3399FF"/>
            </a:solidFill>
            <a:miter lim="800000"/>
          </a:ln>
        </p:spPr>
        <p:txBody>
          <a:bodyPr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77"/>
          <p:cNvSpPr txBox="1"/>
          <p:nvPr/>
        </p:nvSpPr>
        <p:spPr>
          <a:xfrm>
            <a:off x="1597655" y="1959355"/>
            <a:ext cx="595035" cy="6317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Box 80"/>
          <p:cNvSpPr txBox="1"/>
          <p:nvPr/>
        </p:nvSpPr>
        <p:spPr>
          <a:xfrm>
            <a:off x="2405693" y="1959355"/>
            <a:ext cx="595035" cy="6317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753355" y="1646618"/>
            <a:ext cx="314325" cy="1120775"/>
            <a:chOff x="5516669" y="2542162"/>
            <a:chExt cx="411057" cy="1137065"/>
          </a:xfrm>
        </p:grpSpPr>
        <p:cxnSp>
          <p:nvCxnSpPr>
            <p:cNvPr id="13" name="直接箭头连接符 12"/>
            <p:cNvCxnSpPr/>
            <p:nvPr/>
          </p:nvCxnSpPr>
          <p:spPr>
            <a:xfrm flipV="1">
              <a:off x="5927726" y="2542162"/>
              <a:ext cx="0" cy="1133844"/>
            </a:xfrm>
            <a:prstGeom prst="straightConnector1">
              <a:avLst/>
            </a:prstGeom>
            <a:ln w="19050">
              <a:solidFill>
                <a:srgbClr val="3399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H="1">
              <a:off x="5516669" y="3676006"/>
              <a:ext cx="411057" cy="0"/>
            </a:xfrm>
            <a:prstGeom prst="line">
              <a:avLst/>
            </a:prstGeom>
            <a:ln w="1905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5516669" y="3456968"/>
              <a:ext cx="2077" cy="222259"/>
            </a:xfrm>
            <a:prstGeom prst="line">
              <a:avLst/>
            </a:prstGeom>
            <a:ln w="1905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79"/>
          <p:cNvSpPr txBox="1"/>
          <p:nvPr/>
        </p:nvSpPr>
        <p:spPr>
          <a:xfrm>
            <a:off x="2700968" y="2730880"/>
            <a:ext cx="389850" cy="6317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TextBox 85"/>
          <p:cNvSpPr txBox="1"/>
          <p:nvPr/>
        </p:nvSpPr>
        <p:spPr>
          <a:xfrm>
            <a:off x="3594730" y="978280"/>
            <a:ext cx="595035" cy="6317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TextBox 38"/>
          <p:cNvSpPr txBox="1">
            <a:spLocks noChangeArrowheads="1"/>
          </p:cNvSpPr>
          <p:nvPr/>
        </p:nvSpPr>
        <p:spPr bwMode="auto">
          <a:xfrm>
            <a:off x="6072540" y="1018717"/>
            <a:ext cx="257175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19" name="矩形 25"/>
          <p:cNvSpPr/>
          <p:nvPr/>
        </p:nvSpPr>
        <p:spPr bwMode="auto">
          <a:xfrm rot="8019400">
            <a:off x="6186840" y="1728103"/>
            <a:ext cx="566738" cy="583565"/>
          </a:xfrm>
          <a:custGeom>
            <a:avLst/>
            <a:gdLst>
              <a:gd name="connsiteX0" fmla="*/ 0 w 566928"/>
              <a:gd name="connsiteY0" fmla="*/ 0 h 586517"/>
              <a:gd name="connsiteX1" fmla="*/ 566928 w 566928"/>
              <a:gd name="connsiteY1" fmla="*/ 0 h 586517"/>
              <a:gd name="connsiteX2" fmla="*/ 566928 w 566928"/>
              <a:gd name="connsiteY2" fmla="*/ 586517 h 586517"/>
              <a:gd name="connsiteX3" fmla="*/ 0 w 566928"/>
              <a:gd name="connsiteY3" fmla="*/ 586517 h 586517"/>
              <a:gd name="connsiteX4" fmla="*/ 0 w 566928"/>
              <a:gd name="connsiteY4" fmla="*/ 0 h 586517"/>
              <a:gd name="connsiteX0-1" fmla="*/ 566928 w 658368"/>
              <a:gd name="connsiteY0-2" fmla="*/ 0 h 586517"/>
              <a:gd name="connsiteX1-3" fmla="*/ 566928 w 658368"/>
              <a:gd name="connsiteY1-4" fmla="*/ 586517 h 586517"/>
              <a:gd name="connsiteX2-5" fmla="*/ 0 w 658368"/>
              <a:gd name="connsiteY2-6" fmla="*/ 586517 h 586517"/>
              <a:gd name="connsiteX3-7" fmla="*/ 0 w 658368"/>
              <a:gd name="connsiteY3-8" fmla="*/ 0 h 586517"/>
              <a:gd name="connsiteX4-9" fmla="*/ 658368 w 658368"/>
              <a:gd name="connsiteY4-10" fmla="*/ 91440 h 586517"/>
              <a:gd name="connsiteX0-11" fmla="*/ 566928 w 566928"/>
              <a:gd name="connsiteY0-12" fmla="*/ 0 h 586517"/>
              <a:gd name="connsiteX1-13" fmla="*/ 566928 w 566928"/>
              <a:gd name="connsiteY1-14" fmla="*/ 586517 h 586517"/>
              <a:gd name="connsiteX2-15" fmla="*/ 0 w 566928"/>
              <a:gd name="connsiteY2-16" fmla="*/ 586517 h 586517"/>
              <a:gd name="connsiteX3-17" fmla="*/ 0 w 566928"/>
              <a:gd name="connsiteY3-18" fmla="*/ 0 h 586517"/>
              <a:gd name="connsiteX0-19" fmla="*/ 566928 w 566928"/>
              <a:gd name="connsiteY0-20" fmla="*/ 586517 h 586517"/>
              <a:gd name="connsiteX1-21" fmla="*/ 0 w 566928"/>
              <a:gd name="connsiteY1-22" fmla="*/ 586517 h 586517"/>
              <a:gd name="connsiteX2-23" fmla="*/ 0 w 566928"/>
              <a:gd name="connsiteY2-24" fmla="*/ 0 h 5865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66928" h="586517">
                <a:moveTo>
                  <a:pt x="566928" y="586517"/>
                </a:moveTo>
                <a:lnTo>
                  <a:pt x="0" y="586517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3399FF"/>
            </a:solidFill>
            <a:miter lim="800000"/>
          </a:ln>
        </p:spPr>
        <p:txBody>
          <a:bodyPr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Box 42"/>
          <p:cNvSpPr txBox="1"/>
          <p:nvPr/>
        </p:nvSpPr>
        <p:spPr>
          <a:xfrm>
            <a:off x="5766152" y="1952416"/>
            <a:ext cx="595035" cy="6317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TextBox 43"/>
          <p:cNvSpPr txBox="1"/>
          <p:nvPr/>
        </p:nvSpPr>
        <p:spPr>
          <a:xfrm>
            <a:off x="6574190" y="1952416"/>
            <a:ext cx="595035" cy="6317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6921852" y="1639679"/>
            <a:ext cx="314325" cy="1120775"/>
            <a:chOff x="5516669" y="2542162"/>
            <a:chExt cx="411057" cy="1137065"/>
          </a:xfrm>
        </p:grpSpPr>
        <p:cxnSp>
          <p:nvCxnSpPr>
            <p:cNvPr id="23" name="直接箭头连接符 22"/>
            <p:cNvCxnSpPr/>
            <p:nvPr/>
          </p:nvCxnSpPr>
          <p:spPr>
            <a:xfrm flipV="1">
              <a:off x="5927726" y="2542162"/>
              <a:ext cx="0" cy="1133844"/>
            </a:xfrm>
            <a:prstGeom prst="straightConnector1">
              <a:avLst/>
            </a:prstGeom>
            <a:ln w="19050">
              <a:solidFill>
                <a:srgbClr val="3399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5516669" y="3676006"/>
              <a:ext cx="411057" cy="0"/>
            </a:xfrm>
            <a:prstGeom prst="line">
              <a:avLst/>
            </a:prstGeom>
            <a:ln w="1905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5516669" y="3456968"/>
              <a:ext cx="2077" cy="222259"/>
            </a:xfrm>
            <a:prstGeom prst="line">
              <a:avLst/>
            </a:prstGeom>
            <a:ln w="1905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48"/>
          <p:cNvSpPr txBox="1"/>
          <p:nvPr/>
        </p:nvSpPr>
        <p:spPr>
          <a:xfrm>
            <a:off x="6869465" y="2723941"/>
            <a:ext cx="389850" cy="6317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TextBox 49"/>
          <p:cNvSpPr txBox="1"/>
          <p:nvPr/>
        </p:nvSpPr>
        <p:spPr>
          <a:xfrm>
            <a:off x="7666896" y="978280"/>
            <a:ext cx="595035" cy="6317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55351" y="390698"/>
            <a:ext cx="8333796" cy="537029"/>
            <a:chOff x="623647" y="478971"/>
            <a:chExt cx="8333796" cy="537029"/>
          </a:xfrm>
        </p:grpSpPr>
        <p:sp>
          <p:nvSpPr>
            <p:cNvPr id="32" name="矩形 31"/>
            <p:cNvSpPr/>
            <p:nvPr/>
          </p:nvSpPr>
          <p:spPr>
            <a:xfrm>
              <a:off x="623647" y="478971"/>
              <a:ext cx="2801723" cy="53702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3633547" y="734096"/>
              <a:ext cx="53238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矩形 33"/>
          <p:cNvSpPr/>
          <p:nvPr/>
        </p:nvSpPr>
        <p:spPr>
          <a:xfrm>
            <a:off x="507525" y="339123"/>
            <a:ext cx="3014820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四、课堂小结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F185EB2-635E-43D6-983B-336FDDDB2B68}"/>
              </a:ext>
            </a:extLst>
          </p:cNvPr>
          <p:cNvGrpSpPr/>
          <p:nvPr/>
        </p:nvGrpSpPr>
        <p:grpSpPr>
          <a:xfrm>
            <a:off x="455351" y="390698"/>
            <a:ext cx="8333796" cy="537029"/>
            <a:chOff x="623647" y="478971"/>
            <a:chExt cx="8333796" cy="53702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C1408A8F-3C5E-45F7-8BB2-4EDA2395516E}"/>
                </a:ext>
              </a:extLst>
            </p:cNvPr>
            <p:cNvSpPr/>
            <p:nvPr/>
          </p:nvSpPr>
          <p:spPr>
            <a:xfrm>
              <a:off x="623647" y="478971"/>
              <a:ext cx="2801723" cy="53702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732BBF7-EA93-4CB9-9C4B-2690E92EBB9E}"/>
                </a:ext>
              </a:extLst>
            </p:cNvPr>
            <p:cNvCxnSpPr/>
            <p:nvPr/>
          </p:nvCxnSpPr>
          <p:spPr>
            <a:xfrm>
              <a:off x="3633547" y="734096"/>
              <a:ext cx="53238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B674C879-843B-4026-AA7C-A5AA2A09D589}"/>
              </a:ext>
            </a:extLst>
          </p:cNvPr>
          <p:cNvSpPr/>
          <p:nvPr/>
        </p:nvSpPr>
        <p:spPr>
          <a:xfrm>
            <a:off x="507525" y="339123"/>
            <a:ext cx="3014820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▶作业设计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AB15CBB-75EE-4E09-9663-5CA4F8EFD2EC}"/>
              </a:ext>
            </a:extLst>
          </p:cNvPr>
          <p:cNvSpPr txBox="1"/>
          <p:nvPr/>
        </p:nvSpPr>
        <p:spPr>
          <a:xfrm>
            <a:off x="1152231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</p:spTree>
    <p:extLst>
      <p:ext uri="{BB962C8B-B14F-4D97-AF65-F5344CB8AC3E}">
        <p14:creationId xmlns:p14="http://schemas.microsoft.com/office/powerpoint/2010/main" val="746006581"/>
      </p:ext>
    </p:extLst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429</Words>
  <Application>Microsoft Office PowerPoint</Application>
  <PresentationFormat>全屏显示(16:9)</PresentationFormat>
  <Paragraphs>116</Paragraphs>
  <Slides>12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等线</vt:lpstr>
      <vt:lpstr>黑体</vt:lpstr>
      <vt:lpstr>楷体</vt:lpstr>
      <vt:lpstr>思源黑体 CN Normal</vt:lpstr>
      <vt:lpstr>宋体</vt:lpstr>
      <vt:lpstr>Arial</vt:lpstr>
      <vt:lpstr>Calibri</vt:lpstr>
      <vt:lpstr>Times New Roman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Q</cp:lastModifiedBy>
  <cp:revision>212</cp:revision>
  <dcterms:created xsi:type="dcterms:W3CDTF">2015-08-27T07:30:00Z</dcterms:created>
  <dcterms:modified xsi:type="dcterms:W3CDTF">2025-01-05T03:38:05Z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1A84174BDC654AAD8277792775D45E9E</vt:lpwstr>
  </property>
</Properties>
</file>