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16"/>
  </p:notesMasterIdLst>
  <p:sldIdLst>
    <p:sldId id="346" r:id="rId3"/>
    <p:sldId id="348" r:id="rId4"/>
    <p:sldId id="358" r:id="rId5"/>
    <p:sldId id="359" r:id="rId6"/>
    <p:sldId id="360" r:id="rId7"/>
    <p:sldId id="349" r:id="rId8"/>
    <p:sldId id="355" r:id="rId9"/>
    <p:sldId id="350" r:id="rId10"/>
    <p:sldId id="351" r:id="rId11"/>
    <p:sldId id="345" r:id="rId12"/>
    <p:sldId id="361" r:id="rId1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670">
          <p15:clr>
            <a:srgbClr val="A4A3A4"/>
          </p15:clr>
        </p15:guide>
        <p15:guide id="3" orient="horz" pos="2935">
          <p15:clr>
            <a:srgbClr val="A4A3A4"/>
          </p15:clr>
        </p15:guide>
        <p15:guide id="4" pos="440">
          <p15:clr>
            <a:srgbClr val="A4A3A4"/>
          </p15:clr>
        </p15:guide>
        <p15:guide id="5" pos="2892">
          <p15:clr>
            <a:srgbClr val="A4A3A4"/>
          </p15:clr>
        </p15:guide>
        <p15:guide id="6" pos="53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15396B"/>
    <a:srgbClr val="82ADE6"/>
    <a:srgbClr val="000000"/>
    <a:srgbClr val="01024E"/>
    <a:srgbClr val="FFFF00"/>
    <a:srgbClr val="2D83C4"/>
    <a:srgbClr val="C35452"/>
    <a:srgbClr val="FFC0B9"/>
    <a:srgbClr val="FF89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79" d="100"/>
          <a:sy n="79" d="100"/>
        </p:scale>
        <p:origin x="96" y="1086"/>
      </p:cViewPr>
      <p:guideLst>
        <p:guide orient="horz" pos="1620"/>
        <p:guide orient="horz" pos="670"/>
        <p:guide orient="horz" pos="2935"/>
        <p:guide pos="440"/>
        <p:guide pos="2892"/>
        <p:guide pos="53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3707903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930471" y="351297"/>
            <a:ext cx="2561409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3200" b="1" noProof="0" dirty="0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3308"/>
            <a:ext cx="8640960" cy="4796883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7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CEAA5-DB17-4015-96E5-B8DD355D6E24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D7682-66F7-47BC-90C7-9E8573A206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&#36141;&#29289;&#35760;&#24405;&#21333;.docx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EDD8C10-92A8-6F2D-9428-BA8C9DF3FC6A}"/>
              </a:ext>
            </a:extLst>
          </p:cNvPr>
          <p:cNvSpPr txBox="1"/>
          <p:nvPr/>
        </p:nvSpPr>
        <p:spPr>
          <a:xfrm>
            <a:off x="4337720" y="2067695"/>
            <a:ext cx="4338736" cy="1496416"/>
          </a:xfrm>
          <a:prstGeom prst="rect">
            <a:avLst/>
          </a:prstGeom>
          <a:solidFill>
            <a:srgbClr val="15396B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55400" y="-27628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4427984" y="2067694"/>
            <a:ext cx="4464496" cy="118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买卖我做主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:a16="http://schemas.microsoft.com/office/drawing/2014/main" id="{0C5EEE2C-5F24-5BB3-9180-9A21BF6AD400}"/>
              </a:ext>
            </a:extLst>
          </p:cNvPr>
          <p:cNvSpPr txBox="1"/>
          <p:nvPr/>
        </p:nvSpPr>
        <p:spPr>
          <a:xfrm>
            <a:off x="1050153" y="3152456"/>
            <a:ext cx="28438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③制作摊位招牌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75" y="251160"/>
            <a:ext cx="3514085" cy="44462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991310" y="173226"/>
            <a:ext cx="4487045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rgbClr val="15396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一、购物准备环节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687"/>
            <a:ext cx="915566" cy="91556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4E834ECB-6880-D878-DF90-6F97EB2F7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3185" y="316608"/>
            <a:ext cx="3922877" cy="4541925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C46E7A5A-2A51-D50F-3D58-E9ACAEFFBA2D}"/>
              </a:ext>
            </a:extLst>
          </p:cNvPr>
          <p:cNvSpPr txBox="1"/>
          <p:nvPr/>
        </p:nvSpPr>
        <p:spPr>
          <a:xfrm>
            <a:off x="669354" y="1439239"/>
            <a:ext cx="18191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前期准备：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C1A6762-FA30-BF31-6D7E-626618257073}"/>
              </a:ext>
            </a:extLst>
          </p:cNvPr>
          <p:cNvSpPr txBox="1"/>
          <p:nvPr/>
        </p:nvSpPr>
        <p:spPr>
          <a:xfrm>
            <a:off x="754219" y="844436"/>
            <a:ext cx="3438052" cy="52322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“欢乐购物街”活动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18E02AE-37BB-BDDB-C1A3-5E9D86296C79}"/>
              </a:ext>
            </a:extLst>
          </p:cNvPr>
          <p:cNvSpPr txBox="1"/>
          <p:nvPr/>
        </p:nvSpPr>
        <p:spPr>
          <a:xfrm>
            <a:off x="1050153" y="1985234"/>
            <a:ext cx="28438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①活动介绍海报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93BF93E-8619-3DB8-C9A1-6B3F91D13065}"/>
              </a:ext>
            </a:extLst>
          </p:cNvPr>
          <p:cNvSpPr txBox="1"/>
          <p:nvPr/>
        </p:nvSpPr>
        <p:spPr>
          <a:xfrm>
            <a:off x="1050153" y="2568845"/>
            <a:ext cx="34102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②设置摊位的位置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BEEF4E29-C12E-49A3-71D7-1321F1ED7F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4709" y="3026036"/>
            <a:ext cx="973201" cy="1866304"/>
          </a:xfrm>
          <a:prstGeom prst="rect">
            <a:avLst/>
          </a:prstGeom>
        </p:spPr>
      </p:pic>
      <p:sp>
        <p:nvSpPr>
          <p:cNvPr id="24" name="对话气泡: 椭圆形 23">
            <a:extLst>
              <a:ext uri="{FF2B5EF4-FFF2-40B4-BE49-F238E27FC236}">
                <a16:creationId xmlns:a16="http://schemas.microsoft.com/office/drawing/2014/main" id="{82D0885B-339D-0D56-390B-811DD3AB7671}"/>
              </a:ext>
            </a:extLst>
          </p:cNvPr>
          <p:cNvSpPr/>
          <p:nvPr/>
        </p:nvSpPr>
        <p:spPr>
          <a:xfrm>
            <a:off x="1344806" y="3115647"/>
            <a:ext cx="2651130" cy="792088"/>
          </a:xfrm>
          <a:prstGeom prst="wedgeEllipseCallout">
            <a:avLst>
              <a:gd name="adj1" fmla="val -53963"/>
              <a:gd name="adj2" fmla="val -267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有哪些准备工作？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A159BDA-6699-0D09-16CF-F21538F494C9}"/>
              </a:ext>
            </a:extLst>
          </p:cNvPr>
          <p:cNvSpPr txBox="1"/>
          <p:nvPr/>
        </p:nvSpPr>
        <p:spPr>
          <a:xfrm>
            <a:off x="1050153" y="3736066"/>
            <a:ext cx="31262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④准备合适的商品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4FB3BD4-76B5-7F52-BAAA-05532B0EB8EE}"/>
              </a:ext>
            </a:extLst>
          </p:cNvPr>
          <p:cNvSpPr txBox="1"/>
          <p:nvPr/>
        </p:nvSpPr>
        <p:spPr>
          <a:xfrm>
            <a:off x="1050153" y="4319676"/>
            <a:ext cx="31262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⑤设定合理的售价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/>
      <p:bldP spid="18" grpId="0" animBg="1"/>
      <p:bldP spid="19" grpId="0"/>
      <p:bldP spid="20" grpId="0"/>
      <p:bldP spid="24" grpId="0" animBg="1"/>
      <p:bldP spid="24" grpId="1" animBg="1"/>
      <p:bldP spid="27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26618201-A935-883C-817F-3AE4C21BC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09309"/>
              </p:ext>
            </p:extLst>
          </p:nvPr>
        </p:nvGraphicFramePr>
        <p:xfrm>
          <a:off x="827584" y="1242541"/>
          <a:ext cx="6096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89474183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29275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24044846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75715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物品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价格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付款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找零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4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31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953688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0938FC75-26FC-DA83-7B42-7028D75EB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297610"/>
              </p:ext>
            </p:extLst>
          </p:nvPr>
        </p:nvGraphicFramePr>
        <p:xfrm>
          <a:off x="827584" y="3075806"/>
          <a:ext cx="6096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89474183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29275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24044846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75715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物品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价格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付款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找零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4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31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953688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EEFDD0EC-1598-2EAB-53DF-798F47D923F5}"/>
              </a:ext>
            </a:extLst>
          </p:cNvPr>
          <p:cNvSpPr txBox="1"/>
          <p:nvPr/>
        </p:nvSpPr>
        <p:spPr>
          <a:xfrm>
            <a:off x="3059832" y="756102"/>
            <a:ext cx="2088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买入记录单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5A5EA5E-EB6A-34A2-1C2A-072F6B925645}"/>
              </a:ext>
            </a:extLst>
          </p:cNvPr>
          <p:cNvSpPr txBox="1"/>
          <p:nvPr/>
        </p:nvSpPr>
        <p:spPr>
          <a:xfrm>
            <a:off x="3059832" y="2614141"/>
            <a:ext cx="2088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卖出记录单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C7A74D5-B8C2-C455-B619-F7D1BE0F673D}"/>
              </a:ext>
            </a:extLst>
          </p:cNvPr>
          <p:cNvSpPr txBox="1"/>
          <p:nvPr/>
        </p:nvSpPr>
        <p:spPr>
          <a:xfrm>
            <a:off x="755576" y="339502"/>
            <a:ext cx="20882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hlinkClick r:id="rId2" action="ppaction://hlinkfile"/>
              </a:rPr>
              <a:t>购物记录单</a:t>
            </a:r>
            <a:endParaRPr lang="zh-CN" altLang="en-US" sz="2800" b="1" dirty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335225A-DC8C-A842-EE47-449F0C76E7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505" y="3212659"/>
            <a:ext cx="864289" cy="1657443"/>
          </a:xfrm>
          <a:prstGeom prst="rect">
            <a:avLst/>
          </a:prstGeom>
        </p:spPr>
      </p:pic>
      <p:sp>
        <p:nvSpPr>
          <p:cNvPr id="8" name="对话气泡: 椭圆形 7">
            <a:extLst>
              <a:ext uri="{FF2B5EF4-FFF2-40B4-BE49-F238E27FC236}">
                <a16:creationId xmlns:a16="http://schemas.microsoft.com/office/drawing/2014/main" id="{95EEF60B-79DF-C76B-CFB2-16F3471E171A}"/>
              </a:ext>
            </a:extLst>
          </p:cNvPr>
          <p:cNvSpPr/>
          <p:nvPr/>
        </p:nvSpPr>
        <p:spPr>
          <a:xfrm>
            <a:off x="5868144" y="373724"/>
            <a:ext cx="2520280" cy="826864"/>
          </a:xfrm>
          <a:prstGeom prst="wedgeEllipseCallout">
            <a:avLst>
              <a:gd name="adj1" fmla="val -45349"/>
              <a:gd name="adj2" fmla="val 70691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要做好购物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记录哟！</a:t>
            </a: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19B23BBF-EACD-7E45-94A4-9B0FCDC99F11}"/>
              </a:ext>
            </a:extLst>
          </p:cNvPr>
          <p:cNvSpPr/>
          <p:nvPr/>
        </p:nvSpPr>
        <p:spPr>
          <a:xfrm>
            <a:off x="7020272" y="1699120"/>
            <a:ext cx="1705311" cy="1371600"/>
          </a:xfrm>
          <a:prstGeom prst="wedgeRoundRectCallout">
            <a:avLst>
              <a:gd name="adj1" fmla="val -2392"/>
              <a:gd name="adj2" fmla="val 77634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注意：</a:t>
            </a:r>
            <a:endParaRPr lang="en-US" altLang="zh-CN" sz="2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活动中购物使用的是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模拟人民币</a:t>
            </a:r>
            <a:r>
              <a:rPr lang="zh-CN" altLang="en-US" sz="2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96726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2B451C9-9FFA-3D46-767E-6ACBA99C3A5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75" y="251160"/>
            <a:ext cx="3730109" cy="44462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59E4200-E9C6-012C-3E7D-750AA59F6483}"/>
              </a:ext>
            </a:extLst>
          </p:cNvPr>
          <p:cNvSpPr/>
          <p:nvPr/>
        </p:nvSpPr>
        <p:spPr>
          <a:xfrm>
            <a:off x="991310" y="173226"/>
            <a:ext cx="498823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rgbClr val="15396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二、欢乐购物环节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4CA21C-990C-5DE9-3B57-01795C192F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687"/>
            <a:ext cx="915566" cy="91556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E6BEE7E-8E34-C3E7-A087-B06C7A9C8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7592" y="300787"/>
            <a:ext cx="3922877" cy="45419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84DE9B8-591A-BFB3-55A7-E5A9552D713D}"/>
              </a:ext>
            </a:extLst>
          </p:cNvPr>
          <p:cNvSpPr txBox="1"/>
          <p:nvPr/>
        </p:nvSpPr>
        <p:spPr>
          <a:xfrm>
            <a:off x="616549" y="851838"/>
            <a:ext cx="18191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活动环节：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9AA2376-465B-0D48-F58A-C7E3CB656C0D}"/>
              </a:ext>
            </a:extLst>
          </p:cNvPr>
          <p:cNvSpPr txBox="1"/>
          <p:nvPr/>
        </p:nvSpPr>
        <p:spPr>
          <a:xfrm>
            <a:off x="602060" y="1992115"/>
            <a:ext cx="392287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②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分组</a:t>
            </a: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。两人一组，一人买一人卖，注意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轮换</a:t>
            </a: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36506C4-04F8-FA98-1CDF-216756C575D7}"/>
              </a:ext>
            </a:extLst>
          </p:cNvPr>
          <p:cNvSpPr txBox="1"/>
          <p:nvPr/>
        </p:nvSpPr>
        <p:spPr>
          <a:xfrm>
            <a:off x="602060" y="1428264"/>
            <a:ext cx="356687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①摆好摊位与商品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3477C5A-36F3-E9FB-0BB7-D813CA446ADF}"/>
              </a:ext>
            </a:extLst>
          </p:cNvPr>
          <p:cNvSpPr txBox="1"/>
          <p:nvPr/>
        </p:nvSpPr>
        <p:spPr>
          <a:xfrm>
            <a:off x="602060" y="2867923"/>
            <a:ext cx="18191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4C2A821-796F-6E1A-7B05-1A9B5E903659}"/>
              </a:ext>
            </a:extLst>
          </p:cNvPr>
          <p:cNvSpPr txBox="1"/>
          <p:nvPr/>
        </p:nvSpPr>
        <p:spPr>
          <a:xfrm>
            <a:off x="603241" y="3390575"/>
            <a:ext cx="373010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每人最少买 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件物品、卖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件物品，并填好购物记录单。  </a:t>
            </a:r>
          </a:p>
        </p:txBody>
      </p:sp>
    </p:spTree>
    <p:extLst>
      <p:ext uri="{BB962C8B-B14F-4D97-AF65-F5344CB8AC3E}">
        <p14:creationId xmlns:p14="http://schemas.microsoft.com/office/powerpoint/2010/main" val="247424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C68F9D-B841-397C-A1A7-6443EC61924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75" y="251160"/>
            <a:ext cx="3730109" cy="44462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F5E907D-309A-1892-1985-4DC846660A64}"/>
              </a:ext>
            </a:extLst>
          </p:cNvPr>
          <p:cNvSpPr/>
          <p:nvPr/>
        </p:nvSpPr>
        <p:spPr>
          <a:xfrm>
            <a:off x="991310" y="173226"/>
            <a:ext cx="498823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rgbClr val="15396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三、幸福分享环节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068C50-5182-9ED8-1264-AC142C0E57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687"/>
            <a:ext cx="915566" cy="91556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53DD024-AC5F-07E8-83F9-55F227622C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9992" y="300787"/>
            <a:ext cx="3922877" cy="45419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062A629-0C80-0554-1A7D-0E7CBB134D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9165" y="3147814"/>
            <a:ext cx="864289" cy="1657443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88E40304-AD62-1A92-26CF-7FA6F5308BDA}"/>
              </a:ext>
            </a:extLst>
          </p:cNvPr>
          <p:cNvSpPr/>
          <p:nvPr/>
        </p:nvSpPr>
        <p:spPr>
          <a:xfrm>
            <a:off x="781311" y="915540"/>
            <a:ext cx="3658101" cy="2214680"/>
          </a:xfrm>
          <a:prstGeom prst="wedgeRoundRectCallout">
            <a:avLst>
              <a:gd name="adj1" fmla="val -38654"/>
              <a:gd name="adj2" fmla="val 67232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在欢乐购物环节，同学们都买到了什么？花了多少钱？你是如何支付的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291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33" y="1155725"/>
            <a:ext cx="7557025" cy="1593453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2193396" y="671623"/>
            <a:ext cx="742828" cy="4257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endParaRPr lang="zh-CN" altLang="en-US" sz="2800" b="1" spc="-250" dirty="0">
              <a:solidFill>
                <a:srgbClr val="2D83C4"/>
              </a:solidFill>
              <a:highlight>
                <a:srgbClr val="FFFF00"/>
              </a:highligh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971" y="2770483"/>
            <a:ext cx="7364616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                 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                  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                  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13361" y="3410438"/>
            <a:ext cx="31305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5+6 = 11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13361" y="4037249"/>
            <a:ext cx="31305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5+7 = 12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24128" y="3208888"/>
            <a:ext cx="31305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6+8 = 14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24128" y="3646403"/>
            <a:ext cx="31305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5+8 = 13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27" name="椭圆 26"/>
          <p:cNvSpPr/>
          <p:nvPr/>
        </p:nvSpPr>
        <p:spPr>
          <a:xfrm>
            <a:off x="6585785" y="3625353"/>
            <a:ext cx="1584325" cy="98107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770710" y="1214124"/>
            <a:ext cx="3541108" cy="1625058"/>
            <a:chOff x="678718" y="1284129"/>
            <a:chExt cx="3541406" cy="1624961"/>
          </a:xfrm>
        </p:grpSpPr>
        <p:sp>
          <p:nvSpPr>
            <p:cNvPr id="12" name="矩形 11"/>
            <p:cNvSpPr/>
            <p:nvPr/>
          </p:nvSpPr>
          <p:spPr>
            <a:xfrm>
              <a:off x="678718" y="1284129"/>
              <a:ext cx="1649015" cy="1619903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684706" y="1289187"/>
              <a:ext cx="1535418" cy="1619903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59607" y="577641"/>
            <a:ext cx="7484563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元钱正好可以买下面四本书中的哪两本书？</a:t>
            </a:r>
            <a:endParaRPr lang="zh-CN" altLang="zh-CN" sz="2800" b="1" kern="0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139903" y="3341834"/>
            <a:ext cx="4688644" cy="1442209"/>
            <a:chOff x="898048" y="2764662"/>
            <a:chExt cx="4688644" cy="1442209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98048" y="2764662"/>
              <a:ext cx="1022981" cy="1442209"/>
            </a:xfrm>
            <a:prstGeom prst="rect">
              <a:avLst/>
            </a:prstGeom>
          </p:spPr>
        </p:pic>
        <p:sp>
          <p:nvSpPr>
            <p:cNvPr id="35" name="对话气泡: 圆角矩形 34"/>
            <p:cNvSpPr/>
            <p:nvPr/>
          </p:nvSpPr>
          <p:spPr>
            <a:xfrm>
              <a:off x="2074629" y="3208310"/>
              <a:ext cx="3512063" cy="674708"/>
            </a:xfrm>
            <a:prstGeom prst="wedgeRoundRectCallout">
              <a:avLst>
                <a:gd name="adj1" fmla="val -55470"/>
                <a:gd name="adj2" fmla="val -1128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zh-CN" altLang="en-US" sz="3200" b="1" spc="-25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你知道了什么？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17936" y="3315492"/>
            <a:ext cx="4810611" cy="1371253"/>
            <a:chOff x="776081" y="2747696"/>
            <a:chExt cx="4810611" cy="1371253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776081" y="2747696"/>
              <a:ext cx="1071823" cy="1371253"/>
            </a:xfrm>
            <a:prstGeom prst="rect">
              <a:avLst/>
            </a:prstGeom>
          </p:spPr>
        </p:pic>
        <p:sp>
          <p:nvSpPr>
            <p:cNvPr id="39" name="对话气泡: 圆角矩形 38"/>
            <p:cNvSpPr/>
            <p:nvPr/>
          </p:nvSpPr>
          <p:spPr>
            <a:xfrm>
              <a:off x="2074629" y="3208310"/>
              <a:ext cx="3512063" cy="674708"/>
            </a:xfrm>
            <a:prstGeom prst="wedgeRoundRectCallout">
              <a:avLst>
                <a:gd name="adj1" fmla="val -56049"/>
                <a:gd name="adj2" fmla="val -1027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zh-CN" altLang="en-US" sz="3200" b="1" spc="-25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试一试，找一找。</a:t>
              </a:r>
            </a:p>
          </p:txBody>
        </p:sp>
      </p:grpSp>
      <p:sp>
        <p:nvSpPr>
          <p:cNvPr id="41" name="圆角矩形 9"/>
          <p:cNvSpPr/>
          <p:nvPr/>
        </p:nvSpPr>
        <p:spPr>
          <a:xfrm>
            <a:off x="536775" y="3777753"/>
            <a:ext cx="1931035" cy="571500"/>
          </a:xfrm>
          <a:prstGeom prst="roundRect">
            <a:avLst/>
          </a:prstGeom>
          <a:solidFill>
            <a:srgbClr val="FFC0B9"/>
          </a:solidFill>
          <a:ln w="38100" cap="flat" cmpd="sng" algn="ctr">
            <a:solidFill>
              <a:srgbClr val="C35452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尝试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调整</a:t>
            </a: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770708" y="1214124"/>
            <a:ext cx="7637879" cy="1632212"/>
            <a:chOff x="518199" y="1446695"/>
            <a:chExt cx="7639085" cy="1632979"/>
          </a:xfrm>
        </p:grpSpPr>
        <p:pic>
          <p:nvPicPr>
            <p:cNvPr id="16" name="Picture 1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9241" y="1458913"/>
              <a:ext cx="1448043" cy="16207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矩形 16"/>
            <p:cNvSpPr/>
            <p:nvPr/>
          </p:nvSpPr>
          <p:spPr>
            <a:xfrm>
              <a:off x="518199" y="1446695"/>
              <a:ext cx="1649138" cy="1620761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772083" y="1219183"/>
            <a:ext cx="1535289" cy="1620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35198" y="1213468"/>
            <a:ext cx="1535289" cy="1620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75153" y="1213489"/>
            <a:ext cx="1648878" cy="1620000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61070" y="1218703"/>
            <a:ext cx="1447800" cy="1619885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25"/>
          <p:cNvSpPr txBox="1"/>
          <p:nvPr/>
        </p:nvSpPr>
        <p:spPr>
          <a:xfrm>
            <a:off x="5724128" y="4083918"/>
            <a:ext cx="3130550" cy="5219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6+7 = 13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4" grpId="0"/>
      <p:bldP spid="18" grpId="0"/>
      <p:bldP spid="22" grpId="0"/>
      <p:bldP spid="26" grpId="0"/>
      <p:bldP spid="27" grpId="0" bldLvl="0" animBg="1"/>
      <p:bldP spid="41" grpId="0" bldLvl="0" animBg="1"/>
      <p:bldP spid="2" grpId="0" animBg="1"/>
      <p:bldP spid="2" grpId="1" animBg="1"/>
      <p:bldP spid="2" grpId="2" animBg="1"/>
      <p:bldP spid="2" grpId="3" animBg="1"/>
      <p:bldP spid="3" grpId="0" animBg="1"/>
      <p:bldP spid="3" grpId="1" animBg="1"/>
      <p:bldP spid="3" grpId="2" animBg="1"/>
      <p:bldP spid="5" grpId="0" animBg="1"/>
      <p:bldP spid="5" grpId="1" animBg="1"/>
      <p:bldP spid="5" grpId="2" animBg="1"/>
      <p:bldP spid="6" grpId="0" bldLvl="0" animBg="1"/>
      <p:bldP spid="6" grpId="1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/>
          <p:nvPr/>
        </p:nvSpPr>
        <p:spPr>
          <a:xfrm>
            <a:off x="1068935" y="3401982"/>
            <a:ext cx="70231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                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                   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                 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19304" y="713590"/>
            <a:ext cx="7484563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从这些杂志中选出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本，可以怎样选？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7" y="1741518"/>
            <a:ext cx="7557025" cy="1593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9279" y="1129215"/>
            <a:ext cx="3108325" cy="3482751"/>
            <a:chOff x="5663762" y="288967"/>
            <a:chExt cx="3108915" cy="3482877"/>
          </a:xfrm>
        </p:grpSpPr>
        <p:pic>
          <p:nvPicPr>
            <p:cNvPr id="3" name="Picture 4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86657" y="2025594"/>
              <a:ext cx="1215258" cy="17462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AutoShape 48"/>
            <p:cNvSpPr>
              <a:spLocks noChangeArrowheads="1"/>
            </p:cNvSpPr>
            <p:nvPr/>
          </p:nvSpPr>
          <p:spPr bwMode="auto">
            <a:xfrm>
              <a:off x="5663762" y="288967"/>
              <a:ext cx="3108915" cy="1190668"/>
            </a:xfrm>
            <a:prstGeom prst="cloudCallout">
              <a:avLst>
                <a:gd name="adj1" fmla="val 17751"/>
                <a:gd name="adj2" fmla="val 98210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TextBox 5"/>
          <p:cNvSpPr txBox="1"/>
          <p:nvPr/>
        </p:nvSpPr>
        <p:spPr>
          <a:xfrm>
            <a:off x="687126" y="2802691"/>
            <a:ext cx="801823" cy="626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955047" y="2388483"/>
            <a:ext cx="9525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955047" y="681920"/>
            <a:ext cx="892175" cy="17065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955047" y="2388483"/>
            <a:ext cx="892175" cy="17081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9"/>
          <p:cNvSpPr txBox="1"/>
          <p:nvPr/>
        </p:nvSpPr>
        <p:spPr>
          <a:xfrm>
            <a:off x="3910847" y="424745"/>
            <a:ext cx="1396344" cy="626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共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22" name="TextBox 30"/>
          <p:cNvSpPr txBox="1"/>
          <p:nvPr/>
        </p:nvSpPr>
        <p:spPr>
          <a:xfrm>
            <a:off x="3910847" y="2085270"/>
            <a:ext cx="1418978" cy="626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共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23" name="TextBox 31"/>
          <p:cNvSpPr txBox="1"/>
          <p:nvPr/>
        </p:nvSpPr>
        <p:spPr>
          <a:xfrm>
            <a:off x="3910847" y="3841045"/>
            <a:ext cx="1418978" cy="626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共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24" name="椭圆 23"/>
          <p:cNvSpPr/>
          <p:nvPr/>
        </p:nvSpPr>
        <p:spPr bwMode="auto">
          <a:xfrm>
            <a:off x="3807659" y="2014935"/>
            <a:ext cx="1731963" cy="824883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801599" y="1205707"/>
            <a:ext cx="23046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spc="-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我先选定一本，然后按顺序试。</a:t>
            </a:r>
          </a:p>
        </p:txBody>
      </p:sp>
      <p:pic>
        <p:nvPicPr>
          <p:cNvPr id="26" name="Picture 2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7" t="-7237" r="-1" b="-1463"/>
          <a:stretch>
            <a:fillRect/>
          </a:stretch>
        </p:blipFill>
        <p:spPr bwMode="auto">
          <a:xfrm>
            <a:off x="646613" y="1462554"/>
            <a:ext cx="989062" cy="137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2975665" y="331602"/>
            <a:ext cx="838442" cy="1326434"/>
            <a:chOff x="3487496" y="374850"/>
            <a:chExt cx="838442" cy="1326434"/>
          </a:xfrm>
        </p:grpSpPr>
        <p:sp>
          <p:nvSpPr>
            <p:cNvPr id="14" name="TextBox 18"/>
            <p:cNvSpPr txBox="1"/>
            <p:nvPr/>
          </p:nvSpPr>
          <p:spPr>
            <a:xfrm>
              <a:off x="3487496" y="1074574"/>
              <a:ext cx="801823" cy="6267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eaLnBrk="1" hangingPunct="1">
                <a:lnSpc>
                  <a:spcPct val="120000"/>
                </a:lnSpc>
                <a:buClrTx/>
                <a:buSzTx/>
                <a:buFont typeface="Arial" panose="020B0604020202020204" pitchFamily="34" charset="0"/>
                <a:defRPr/>
              </a:pPr>
              <a:r>
                <a:rPr kumimoji="0" lang="en-US" altLang="zh-CN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kumimoji="0" lang="zh-CN" altLang="en-US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</a:p>
          </p:txBody>
        </p:sp>
        <p:pic>
          <p:nvPicPr>
            <p:cNvPr id="27" name="Picture 2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6" b="396"/>
            <a:stretch>
              <a:fillRect/>
            </a:stretch>
          </p:blipFill>
          <p:spPr bwMode="auto">
            <a:xfrm>
              <a:off x="3563491" y="374850"/>
              <a:ext cx="762447" cy="757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2970089" y="3497949"/>
            <a:ext cx="834890" cy="1364254"/>
            <a:chOff x="3478063" y="3646779"/>
            <a:chExt cx="834890" cy="1364254"/>
          </a:xfrm>
        </p:grpSpPr>
        <p:sp>
          <p:nvSpPr>
            <p:cNvPr id="20" name="TextBox 24"/>
            <p:cNvSpPr txBox="1"/>
            <p:nvPr/>
          </p:nvSpPr>
          <p:spPr>
            <a:xfrm>
              <a:off x="3485979" y="4384323"/>
              <a:ext cx="801823" cy="6267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eaLnBrk="1" hangingPunct="1">
                <a:lnSpc>
                  <a:spcPct val="120000"/>
                </a:lnSpc>
                <a:buClrTx/>
                <a:buSzTx/>
                <a:buFont typeface="Arial" panose="020B0604020202020204" pitchFamily="34" charset="0"/>
                <a:defRPr/>
              </a:pPr>
              <a:r>
                <a:rPr kumimoji="0" lang="en-US" altLang="zh-CN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kumimoji="0" lang="zh-CN" altLang="en-US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</a:p>
          </p:txBody>
        </p:sp>
        <p:pic>
          <p:nvPicPr>
            <p:cNvPr id="29" name="Picture 2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" r="623"/>
            <a:stretch>
              <a:fillRect/>
            </a:stretch>
          </p:blipFill>
          <p:spPr bwMode="auto">
            <a:xfrm>
              <a:off x="3478063" y="3646779"/>
              <a:ext cx="834890" cy="855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组合 29"/>
          <p:cNvGrpSpPr/>
          <p:nvPr/>
        </p:nvGrpSpPr>
        <p:grpSpPr>
          <a:xfrm>
            <a:off x="2945344" y="1773384"/>
            <a:ext cx="875283" cy="1613710"/>
            <a:chOff x="3457175" y="1816632"/>
            <a:chExt cx="875283" cy="1613710"/>
          </a:xfrm>
        </p:grpSpPr>
        <p:sp>
          <p:nvSpPr>
            <p:cNvPr id="17" name="TextBox 21"/>
            <p:cNvSpPr txBox="1"/>
            <p:nvPr/>
          </p:nvSpPr>
          <p:spPr>
            <a:xfrm>
              <a:off x="3457175" y="2803633"/>
              <a:ext cx="801823" cy="6267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eaLnBrk="1" hangingPunct="1">
                <a:lnSpc>
                  <a:spcPct val="120000"/>
                </a:lnSpc>
                <a:buClrTx/>
                <a:buSzTx/>
                <a:buFont typeface="Arial" panose="020B0604020202020204" pitchFamily="34" charset="0"/>
                <a:defRPr/>
              </a:pPr>
              <a:r>
                <a:rPr kumimoji="0" lang="en-US" altLang="zh-CN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kumimoji="0" lang="zh-CN" altLang="en-US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</a:p>
          </p:txBody>
        </p:sp>
        <p:pic>
          <p:nvPicPr>
            <p:cNvPr id="28" name="Picture 2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9" r="2399" b="-3747"/>
            <a:stretch>
              <a:fillRect/>
            </a:stretch>
          </p:blipFill>
          <p:spPr bwMode="auto">
            <a:xfrm>
              <a:off x="3510763" y="1816632"/>
              <a:ext cx="821695" cy="1168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 bldLvl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43300" y="1686038"/>
            <a:ext cx="3206866" cy="3131691"/>
            <a:chOff x="5635580" y="1120456"/>
            <a:chExt cx="3207476" cy="3131802"/>
          </a:xfrm>
        </p:grpSpPr>
        <p:pic>
          <p:nvPicPr>
            <p:cNvPr id="3" name="Picture 4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005922" y="2649179"/>
              <a:ext cx="837134" cy="160307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AutoShape 48"/>
            <p:cNvSpPr>
              <a:spLocks noChangeArrowheads="1"/>
            </p:cNvSpPr>
            <p:nvPr/>
          </p:nvSpPr>
          <p:spPr bwMode="auto">
            <a:xfrm>
              <a:off x="5635580" y="1120456"/>
              <a:ext cx="2675657" cy="1603080"/>
            </a:xfrm>
            <a:prstGeom prst="wedgeRoundRectCallout">
              <a:avLst>
                <a:gd name="adj1" fmla="val 36206"/>
                <a:gd name="adj2" fmla="val 63104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2800" b="1" spc="-200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再选出一本，用这一本与剩余的两本搭配。</a:t>
              </a:r>
              <a:endParaRPr kumimoji="0" lang="zh-CN" altLang="en-US" sz="2800" b="1" i="0" u="none" strike="noStrike" kern="1200" cap="none" spc="-20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09753" y="751795"/>
            <a:ext cx="892175" cy="1830388"/>
            <a:chOff x="1828802" y="725949"/>
            <a:chExt cx="891496" cy="3414983"/>
          </a:xfrm>
        </p:grpSpPr>
        <p:cxnSp>
          <p:nvCxnSpPr>
            <p:cNvPr id="9" name="直接连接符 8"/>
            <p:cNvCxnSpPr/>
            <p:nvPr/>
          </p:nvCxnSpPr>
          <p:spPr>
            <a:xfrm flipV="1">
              <a:off x="1828802" y="725949"/>
              <a:ext cx="891496" cy="170601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828802" y="2431959"/>
              <a:ext cx="891496" cy="17089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7"/>
          <p:cNvSpPr txBox="1"/>
          <p:nvPr/>
        </p:nvSpPr>
        <p:spPr>
          <a:xfrm>
            <a:off x="3640166" y="2174195"/>
            <a:ext cx="1418978" cy="626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共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36978" y="597808"/>
            <a:ext cx="1418978" cy="626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共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28" name="圆角矩形 9"/>
          <p:cNvSpPr/>
          <p:nvPr/>
        </p:nvSpPr>
        <p:spPr>
          <a:xfrm>
            <a:off x="6115247" y="889671"/>
            <a:ext cx="2116433" cy="5715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有序罗列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17023" y="1142089"/>
            <a:ext cx="991202" cy="1553088"/>
            <a:chOff x="3419378" y="240646"/>
            <a:chExt cx="991202" cy="1553088"/>
          </a:xfrm>
        </p:grpSpPr>
        <p:sp>
          <p:nvSpPr>
            <p:cNvPr id="33" name="TextBox 18"/>
            <p:cNvSpPr txBox="1"/>
            <p:nvPr/>
          </p:nvSpPr>
          <p:spPr>
            <a:xfrm>
              <a:off x="3439871" y="1167024"/>
              <a:ext cx="801823" cy="6267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eaLnBrk="1" hangingPunct="1">
                <a:lnSpc>
                  <a:spcPct val="120000"/>
                </a:lnSpc>
                <a:buClrTx/>
                <a:buSzTx/>
                <a:buFont typeface="Arial" panose="020B0604020202020204" pitchFamily="34" charset="0"/>
                <a:defRPr/>
              </a:pPr>
              <a:r>
                <a:rPr kumimoji="0" lang="en-US" altLang="zh-CN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kumimoji="0" lang="zh-CN" altLang="en-US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</a:p>
          </p:txBody>
        </p:sp>
        <p:pic>
          <p:nvPicPr>
            <p:cNvPr id="34" name="Picture 2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6" b="396"/>
            <a:stretch>
              <a:fillRect/>
            </a:stretch>
          </p:blipFill>
          <p:spPr bwMode="auto">
            <a:xfrm>
              <a:off x="3419378" y="240646"/>
              <a:ext cx="991202" cy="985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组合 37"/>
          <p:cNvGrpSpPr/>
          <p:nvPr/>
        </p:nvGrpSpPr>
        <p:grpSpPr>
          <a:xfrm>
            <a:off x="2491485" y="1733224"/>
            <a:ext cx="1209216" cy="1694742"/>
            <a:chOff x="3351102" y="3391388"/>
            <a:chExt cx="1209216" cy="1694742"/>
          </a:xfrm>
        </p:grpSpPr>
        <p:pic>
          <p:nvPicPr>
            <p:cNvPr id="40" name="Picture 2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" r="623"/>
            <a:stretch>
              <a:fillRect/>
            </a:stretch>
          </p:blipFill>
          <p:spPr bwMode="auto">
            <a:xfrm>
              <a:off x="3351102" y="3391388"/>
              <a:ext cx="1209216" cy="1239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24"/>
            <p:cNvSpPr txBox="1"/>
            <p:nvPr/>
          </p:nvSpPr>
          <p:spPr>
            <a:xfrm>
              <a:off x="3485979" y="4459420"/>
              <a:ext cx="801823" cy="6267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eaLnBrk="1" hangingPunct="1">
                <a:lnSpc>
                  <a:spcPct val="120000"/>
                </a:lnSpc>
                <a:buClrTx/>
                <a:buSzTx/>
                <a:buFont typeface="Arial" panose="020B0604020202020204" pitchFamily="34" charset="0"/>
                <a:defRPr/>
              </a:pPr>
              <a:r>
                <a:rPr kumimoji="0" lang="en-US" altLang="zh-CN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kumimoji="0" lang="zh-CN" altLang="en-US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574618" y="242908"/>
            <a:ext cx="862477" cy="1615368"/>
            <a:chOff x="3457013" y="1884396"/>
            <a:chExt cx="862477" cy="1615368"/>
          </a:xfrm>
        </p:grpSpPr>
        <p:sp>
          <p:nvSpPr>
            <p:cNvPr id="36" name="TextBox 21"/>
            <p:cNvSpPr txBox="1"/>
            <p:nvPr/>
          </p:nvSpPr>
          <p:spPr>
            <a:xfrm>
              <a:off x="3457013" y="2873055"/>
              <a:ext cx="801823" cy="6267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eaLnBrk="1" hangingPunct="1">
                <a:lnSpc>
                  <a:spcPct val="120000"/>
                </a:lnSpc>
                <a:buClrTx/>
                <a:buSzTx/>
                <a:buFont typeface="Arial" panose="020B0604020202020204" pitchFamily="34" charset="0"/>
                <a:defRPr/>
              </a:pPr>
              <a:r>
                <a:rPr kumimoji="0" lang="en-US" altLang="zh-CN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kumimoji="0" lang="zh-CN" altLang="en-US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</a:p>
          </p:txBody>
        </p:sp>
        <p:pic>
          <p:nvPicPr>
            <p:cNvPr id="37" name="Picture 2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9" r="2399"/>
            <a:stretch>
              <a:fillRect/>
            </a:stretch>
          </p:blipFill>
          <p:spPr bwMode="auto">
            <a:xfrm>
              <a:off x="3497795" y="1884396"/>
              <a:ext cx="821695" cy="112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组合 47"/>
          <p:cNvGrpSpPr/>
          <p:nvPr/>
        </p:nvGrpSpPr>
        <p:grpSpPr>
          <a:xfrm>
            <a:off x="912320" y="3214491"/>
            <a:ext cx="3875160" cy="1737906"/>
            <a:chOff x="899592" y="3352367"/>
            <a:chExt cx="3875160" cy="1737906"/>
          </a:xfrm>
        </p:grpSpPr>
        <p:sp>
          <p:nvSpPr>
            <p:cNvPr id="23" name="TextBox 26"/>
            <p:cNvSpPr txBox="1"/>
            <p:nvPr/>
          </p:nvSpPr>
          <p:spPr>
            <a:xfrm>
              <a:off x="1965970" y="3759981"/>
              <a:ext cx="2808782" cy="6267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eaLnBrk="1" hangingPunct="1">
                <a:lnSpc>
                  <a:spcPct val="120000"/>
                </a:lnSpc>
                <a:buClrTx/>
                <a:buSzTx/>
                <a:buFont typeface="Arial" panose="020B0604020202020204" pitchFamily="34" charset="0"/>
                <a:defRPr/>
              </a:pPr>
              <a:r>
                <a:rPr kumimoji="0" lang="en-US" altLang="zh-CN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          </a:t>
              </a:r>
              <a:r>
                <a:rPr kumimoji="0" lang="en-US" altLang="zh-CN" sz="3200" b="1" kern="1200" cap="none" spc="0" normalizeH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  15</a:t>
              </a:r>
              <a:r>
                <a:rPr kumimoji="0" lang="zh-CN" altLang="en-US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899592" y="3352367"/>
              <a:ext cx="1209216" cy="1694742"/>
              <a:chOff x="3351102" y="3391388"/>
              <a:chExt cx="1209216" cy="1694742"/>
            </a:xfrm>
          </p:grpSpPr>
          <p:sp>
            <p:nvSpPr>
              <p:cNvPr id="42" name="TextBox 24"/>
              <p:cNvSpPr txBox="1"/>
              <p:nvPr/>
            </p:nvSpPr>
            <p:spPr>
              <a:xfrm>
                <a:off x="3485979" y="4459420"/>
                <a:ext cx="801823" cy="6267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 eaLnBrk="1" hangingPunct="1">
                  <a:lnSpc>
                    <a:spcPct val="120000"/>
                  </a:lnSpc>
                  <a:buClrTx/>
                  <a:buSzTx/>
                  <a:buFont typeface="Arial" panose="020B0604020202020204" pitchFamily="34" charset="0"/>
                  <a:defRPr/>
                </a:pPr>
                <a:r>
                  <a:rPr kumimoji="0" lang="en-US" altLang="zh-CN" sz="3200" b="1" kern="1200" cap="none" spc="0" normalizeH="0" baseline="0" noProof="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7</a:t>
                </a:r>
                <a:r>
                  <a:rPr kumimoji="0" lang="zh-CN" altLang="en-US" sz="3200" b="1" kern="1200" cap="none" spc="0" normalizeH="0" baseline="0" noProof="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元</a:t>
                </a:r>
              </a:p>
            </p:txBody>
          </p:sp>
          <p:pic>
            <p:nvPicPr>
              <p:cNvPr id="43" name="Picture 2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3" r="623"/>
              <a:stretch>
                <a:fillRect/>
              </a:stretch>
            </p:blipFill>
            <p:spPr bwMode="auto">
              <a:xfrm>
                <a:off x="3351102" y="3391388"/>
                <a:ext cx="1209216" cy="12391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5" name="组合 44"/>
            <p:cNvGrpSpPr/>
            <p:nvPr/>
          </p:nvGrpSpPr>
          <p:grpSpPr>
            <a:xfrm>
              <a:off x="2451736" y="3474905"/>
              <a:ext cx="862477" cy="1615368"/>
              <a:chOff x="3457013" y="1884396"/>
              <a:chExt cx="862477" cy="1615368"/>
            </a:xfrm>
          </p:grpSpPr>
          <p:sp>
            <p:nvSpPr>
              <p:cNvPr id="46" name="TextBox 21"/>
              <p:cNvSpPr txBox="1"/>
              <p:nvPr/>
            </p:nvSpPr>
            <p:spPr>
              <a:xfrm>
                <a:off x="3457013" y="2873055"/>
                <a:ext cx="801823" cy="62670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R="0" defTabSz="914400" eaLnBrk="1" hangingPunct="1">
                  <a:lnSpc>
                    <a:spcPct val="120000"/>
                  </a:lnSpc>
                  <a:buClrTx/>
                  <a:buSzTx/>
                  <a:buFont typeface="Arial" panose="020B0604020202020204" pitchFamily="34" charset="0"/>
                  <a:defRPr/>
                </a:pPr>
                <a:r>
                  <a:rPr kumimoji="0" lang="en-US" altLang="zh-CN" sz="3200" b="1" kern="1200" cap="none" spc="0" normalizeH="0" baseline="0" noProof="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r>
                  <a:rPr kumimoji="0" lang="zh-CN" altLang="en-US" sz="3200" b="1" kern="1200" cap="none" spc="0" normalizeH="0" baseline="0" noProof="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元</a:t>
                </a:r>
              </a:p>
            </p:txBody>
          </p:sp>
          <p:pic>
            <p:nvPicPr>
              <p:cNvPr id="47" name="Picture 2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99" r="2399"/>
              <a:stretch>
                <a:fillRect/>
              </a:stretch>
            </p:blipFill>
            <p:spPr bwMode="auto">
              <a:xfrm>
                <a:off x="3497795" y="1884396"/>
                <a:ext cx="821695" cy="11265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8" name="椭圆 17"/>
          <p:cNvSpPr/>
          <p:nvPr/>
        </p:nvSpPr>
        <p:spPr bwMode="auto">
          <a:xfrm>
            <a:off x="3536978" y="2103860"/>
            <a:ext cx="1731963" cy="824883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8" grpId="0" bldLvl="0" animBg="1"/>
      <p:bldP spid="1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/>
          <p:cNvSpPr/>
          <p:nvPr/>
        </p:nvSpPr>
        <p:spPr bwMode="auto">
          <a:xfrm>
            <a:off x="804447" y="1084262"/>
            <a:ext cx="7751129" cy="2567607"/>
          </a:xfrm>
          <a:prstGeom prst="cloudCallout">
            <a:avLst>
              <a:gd name="adj1" fmla="val 36692"/>
              <a:gd name="adj2" fmla="val 57127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316" name="矩形 2"/>
          <p:cNvSpPr>
            <a:spLocks noChangeArrowheads="1"/>
          </p:cNvSpPr>
          <p:nvPr/>
        </p:nvSpPr>
        <p:spPr bwMode="auto">
          <a:xfrm>
            <a:off x="1475655" y="1635646"/>
            <a:ext cx="6408712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通过这次活动，你们有哪些收获呢？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关于人民币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大家还有什么想了解的呢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91" y="527201"/>
            <a:ext cx="4487045" cy="44462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135326" y="449267"/>
            <a:ext cx="3148642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rgbClr val="15396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四、活动总结环节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1728"/>
            <a:ext cx="915566" cy="91556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FE710BB-0453-5D3D-68A4-05DD7BE1C2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277" y="2683559"/>
            <a:ext cx="1127134" cy="21614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6BA0097-D763-0E92-151A-D0586276F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1779662"/>
            <a:ext cx="57594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从课后习题中选取；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完成练习册本课时的习题。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7CBD3AB-E68D-7E06-D60F-9452049EF07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91" y="527201"/>
            <a:ext cx="3082037" cy="44462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5E2D115-C258-F9C2-D65A-DEF3DC43C51D}"/>
              </a:ext>
            </a:extLst>
          </p:cNvPr>
          <p:cNvSpPr/>
          <p:nvPr/>
        </p:nvSpPr>
        <p:spPr>
          <a:xfrm>
            <a:off x="1135326" y="449267"/>
            <a:ext cx="3148642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rgbClr val="15396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五、课后作业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7769124-3B29-7DB5-89AD-CE02F684A4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1728"/>
            <a:ext cx="915566" cy="91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08361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372</Words>
  <Application>Microsoft Office PowerPoint</Application>
  <PresentationFormat>全屏显示(16:9)</PresentationFormat>
  <Paragraphs>72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等线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</cp:lastModifiedBy>
  <cp:revision>235</cp:revision>
  <dcterms:created xsi:type="dcterms:W3CDTF">2015-08-27T07:30:00Z</dcterms:created>
  <dcterms:modified xsi:type="dcterms:W3CDTF">2025-01-05T00:56:39Z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A5A54F8CC1174A8CB2E60562630D2A2D</vt:lpwstr>
  </property>
</Properties>
</file>