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26"/>
  </p:notesMasterIdLst>
  <p:sldIdLst>
    <p:sldId id="462" r:id="rId3"/>
    <p:sldId id="476" r:id="rId4"/>
    <p:sldId id="466" r:id="rId5"/>
    <p:sldId id="477" r:id="rId6"/>
    <p:sldId id="467" r:id="rId7"/>
    <p:sldId id="478" r:id="rId8"/>
    <p:sldId id="479" r:id="rId9"/>
    <p:sldId id="480" r:id="rId10"/>
    <p:sldId id="468" r:id="rId11"/>
    <p:sldId id="471" r:id="rId12"/>
    <p:sldId id="481" r:id="rId13"/>
    <p:sldId id="482" r:id="rId14"/>
    <p:sldId id="484" r:id="rId15"/>
    <p:sldId id="483" r:id="rId16"/>
    <p:sldId id="442" r:id="rId17"/>
    <p:sldId id="441" r:id="rId18"/>
    <p:sldId id="485" r:id="rId19"/>
    <p:sldId id="438" r:id="rId20"/>
    <p:sldId id="473" r:id="rId21"/>
    <p:sldId id="474" r:id="rId22"/>
    <p:sldId id="475" r:id="rId2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26">
          <p15:clr>
            <a:srgbClr val="A4A3A4"/>
          </p15:clr>
        </p15:guide>
        <p15:guide id="3" orient="horz" pos="4024">
          <p15:clr>
            <a:srgbClr val="A4A3A4"/>
          </p15:clr>
        </p15:guide>
        <p15:guide id="4" pos="210">
          <p15:clr>
            <a:srgbClr val="A4A3A4"/>
          </p15:clr>
        </p15:guide>
        <p15:guide id="5" pos="47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A9D5A"/>
    <a:srgbClr val="629359"/>
    <a:srgbClr val="000000"/>
    <a:srgbClr val="0000FF"/>
    <a:srgbClr val="FFC366"/>
    <a:srgbClr val="EFC4EB"/>
    <a:srgbClr val="F5F7F9"/>
    <a:srgbClr val="D1FFE6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654" y="96"/>
      </p:cViewPr>
      <p:guideLst>
        <p:guide orient="horz" pos="2160"/>
        <p:guide orient="horz" pos="1026"/>
        <p:guide orient="horz" pos="4024"/>
        <p:guide pos="210"/>
        <p:guide pos="47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0C83508-900C-40BE-9CC5-68F3ED3F49AF}" type="datetimeFigureOut">
              <a:rPr lang="zh-CN" altLang="en-US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502E06EA-25A1-4162-ABF2-B2BD1C72CE6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713317" y="795867"/>
            <a:ext cx="10765367" cy="5266267"/>
            <a:chOff x="401782" y="734291"/>
            <a:chExt cx="11388436" cy="5571981"/>
          </a:xfrm>
        </p:grpSpPr>
        <p:sp>
          <p:nvSpPr>
            <p:cNvPr id="4" name="矩形: 圆角 2"/>
            <p:cNvSpPr/>
            <p:nvPr/>
          </p:nvSpPr>
          <p:spPr>
            <a:xfrm>
              <a:off x="401782" y="734291"/>
              <a:ext cx="11388436" cy="5571981"/>
            </a:xfrm>
            <a:prstGeom prst="roundRect">
              <a:avLst>
                <a:gd name="adj" fmla="val 8959"/>
              </a:avLst>
            </a:pr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/>
            </a:p>
          </p:txBody>
        </p:sp>
        <p:pic>
          <p:nvPicPr>
            <p:cNvPr id="5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862" y="102870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60862" y="524471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36134" y="102870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0736134" y="524471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92667" y="4804833"/>
            <a:ext cx="5154084" cy="2080684"/>
          </a:xfrm>
          <a:prstGeom prst="rect">
            <a:avLst/>
          </a:prstGeom>
          <a:noFill/>
          <a:ln>
            <a:noFill/>
          </a:ln>
          <a:effectLst>
            <a:outerShdw blurRad="63500" sx="101000" sy="101000" algn="ctr" rotWithShape="0">
              <a:prstClr val="black">
                <a:alpha val="4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517"/>
            <a:ext cx="3458633" cy="294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7517"/>
            <a:ext cx="2425700" cy="146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77961" r="82992" b="2403"/>
          <a:stretch>
            <a:fillRect/>
          </a:stretch>
        </p:blipFill>
        <p:spPr>
          <a:xfrm>
            <a:off x="992675" y="3099367"/>
            <a:ext cx="1257653" cy="1298889"/>
          </a:xfrm>
          <a:custGeom>
            <a:avLst/>
            <a:gdLst>
              <a:gd name="connsiteX0" fmla="*/ 0 w 845127"/>
              <a:gd name="connsiteY0" fmla="*/ 0 h 872837"/>
              <a:gd name="connsiteX1" fmla="*/ 845127 w 845127"/>
              <a:gd name="connsiteY1" fmla="*/ 0 h 872837"/>
              <a:gd name="connsiteX2" fmla="*/ 845127 w 845127"/>
              <a:gd name="connsiteY2" fmla="*/ 872837 h 872837"/>
              <a:gd name="connsiteX3" fmla="*/ 0 w 845127"/>
              <a:gd name="connsiteY3" fmla="*/ 872837 h 872837"/>
              <a:gd name="connsiteX4" fmla="*/ 0 w 845127"/>
              <a:gd name="connsiteY4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127" h="872837">
                <a:moveTo>
                  <a:pt x="0" y="0"/>
                </a:moveTo>
                <a:lnTo>
                  <a:pt x="845127" y="0"/>
                </a:lnTo>
                <a:lnTo>
                  <a:pt x="845127" y="872837"/>
                </a:lnTo>
                <a:lnTo>
                  <a:pt x="0" y="87283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740" r="37045" b="71818"/>
          <a:stretch>
            <a:fillRect/>
          </a:stretch>
        </p:blipFill>
        <p:spPr>
          <a:xfrm>
            <a:off x="8949249" y="2508441"/>
            <a:ext cx="1533236" cy="1330036"/>
          </a:xfrm>
          <a:custGeom>
            <a:avLst/>
            <a:gdLst>
              <a:gd name="connsiteX0" fmla="*/ 0 w 1149927"/>
              <a:gd name="connsiteY0" fmla="*/ 0 h 997527"/>
              <a:gd name="connsiteX1" fmla="*/ 1149927 w 1149927"/>
              <a:gd name="connsiteY1" fmla="*/ 0 h 997527"/>
              <a:gd name="connsiteX2" fmla="*/ 1149927 w 1149927"/>
              <a:gd name="connsiteY2" fmla="*/ 997527 h 997527"/>
              <a:gd name="connsiteX3" fmla="*/ 0 w 1149927"/>
              <a:gd name="connsiteY3" fmla="*/ 997527 h 997527"/>
              <a:gd name="connsiteX4" fmla="*/ 0 w 1149927"/>
              <a:gd name="connsiteY4" fmla="*/ 0 h 997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9927" h="997527">
                <a:moveTo>
                  <a:pt x="0" y="0"/>
                </a:moveTo>
                <a:lnTo>
                  <a:pt x="1149927" y="0"/>
                </a:lnTo>
                <a:lnTo>
                  <a:pt x="1149927" y="997527"/>
                </a:lnTo>
                <a:lnTo>
                  <a:pt x="0" y="99752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4" name="图片 1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384" y="1066800"/>
            <a:ext cx="3708400" cy="146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5" t="22156" r="43864" b="58208"/>
          <a:stretch>
            <a:fillRect/>
          </a:stretch>
        </p:blipFill>
        <p:spPr>
          <a:xfrm>
            <a:off x="7305301" y="-147457"/>
            <a:ext cx="1126836" cy="1163783"/>
          </a:xfrm>
          <a:custGeom>
            <a:avLst/>
            <a:gdLst>
              <a:gd name="connsiteX0" fmla="*/ 0 w 845127"/>
              <a:gd name="connsiteY0" fmla="*/ 0 h 872837"/>
              <a:gd name="connsiteX1" fmla="*/ 845127 w 845127"/>
              <a:gd name="connsiteY1" fmla="*/ 0 h 872837"/>
              <a:gd name="connsiteX2" fmla="*/ 845127 w 845127"/>
              <a:gd name="connsiteY2" fmla="*/ 872837 h 872837"/>
              <a:gd name="connsiteX3" fmla="*/ 0 w 845127"/>
              <a:gd name="connsiteY3" fmla="*/ 872837 h 872837"/>
              <a:gd name="connsiteX4" fmla="*/ 0 w 845127"/>
              <a:gd name="connsiteY4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127" h="872837">
                <a:moveTo>
                  <a:pt x="0" y="0"/>
                </a:moveTo>
                <a:lnTo>
                  <a:pt x="845127" y="0"/>
                </a:lnTo>
                <a:lnTo>
                  <a:pt x="845127" y="872837"/>
                </a:lnTo>
                <a:lnTo>
                  <a:pt x="0" y="87283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7" t="34117" r="2652" b="46247"/>
          <a:stretch>
            <a:fillRect/>
          </a:stretch>
        </p:blipFill>
        <p:spPr>
          <a:xfrm>
            <a:off x="10262021" y="2984127"/>
            <a:ext cx="1126836" cy="1163783"/>
          </a:xfrm>
          <a:custGeom>
            <a:avLst/>
            <a:gdLst>
              <a:gd name="connsiteX0" fmla="*/ 0 w 845127"/>
              <a:gd name="connsiteY0" fmla="*/ 0 h 872837"/>
              <a:gd name="connsiteX1" fmla="*/ 845127 w 845127"/>
              <a:gd name="connsiteY1" fmla="*/ 0 h 872837"/>
              <a:gd name="connsiteX2" fmla="*/ 845127 w 845127"/>
              <a:gd name="connsiteY2" fmla="*/ 872837 h 872837"/>
              <a:gd name="connsiteX3" fmla="*/ 0 w 845127"/>
              <a:gd name="connsiteY3" fmla="*/ 872837 h 872837"/>
              <a:gd name="connsiteX4" fmla="*/ 0 w 845127"/>
              <a:gd name="connsiteY4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127" h="872837">
                <a:moveTo>
                  <a:pt x="0" y="0"/>
                </a:moveTo>
                <a:lnTo>
                  <a:pt x="845127" y="0"/>
                </a:lnTo>
                <a:lnTo>
                  <a:pt x="845127" y="872837"/>
                </a:lnTo>
                <a:lnTo>
                  <a:pt x="0" y="87283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图片 2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0203" y="2564904"/>
            <a:ext cx="2365545" cy="41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圆角矩形 22"/>
          <p:cNvSpPr/>
          <p:nvPr userDrawn="1"/>
        </p:nvSpPr>
        <p:spPr>
          <a:xfrm>
            <a:off x="4233" y="2628900"/>
            <a:ext cx="6572251" cy="2269067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713317" y="795867"/>
            <a:ext cx="10765367" cy="5266267"/>
            <a:chOff x="401782" y="734291"/>
            <a:chExt cx="11388436" cy="5571981"/>
          </a:xfrm>
        </p:grpSpPr>
        <p:sp>
          <p:nvSpPr>
            <p:cNvPr id="4" name="矩形: 圆角 2"/>
            <p:cNvSpPr/>
            <p:nvPr/>
          </p:nvSpPr>
          <p:spPr>
            <a:xfrm>
              <a:off x="401782" y="734291"/>
              <a:ext cx="11388436" cy="5571981"/>
            </a:xfrm>
            <a:prstGeom prst="roundRect">
              <a:avLst>
                <a:gd name="adj" fmla="val 8959"/>
              </a:avLst>
            </a:pr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/>
            </a:p>
          </p:txBody>
        </p:sp>
        <p:pic>
          <p:nvPicPr>
            <p:cNvPr id="5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862" y="102870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60862" y="524471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36134" y="102870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0736134" y="524471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7" y="4804833"/>
            <a:ext cx="5154084" cy="208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517"/>
            <a:ext cx="3458633" cy="294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7517"/>
            <a:ext cx="2425700" cy="146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77961" r="82992" b="2403"/>
          <a:stretch>
            <a:fillRect/>
          </a:stretch>
        </p:blipFill>
        <p:spPr>
          <a:xfrm>
            <a:off x="992675" y="3099367"/>
            <a:ext cx="1257653" cy="1298889"/>
          </a:xfrm>
          <a:custGeom>
            <a:avLst/>
            <a:gdLst>
              <a:gd name="connsiteX0" fmla="*/ 0 w 845127"/>
              <a:gd name="connsiteY0" fmla="*/ 0 h 872837"/>
              <a:gd name="connsiteX1" fmla="*/ 845127 w 845127"/>
              <a:gd name="connsiteY1" fmla="*/ 0 h 872837"/>
              <a:gd name="connsiteX2" fmla="*/ 845127 w 845127"/>
              <a:gd name="connsiteY2" fmla="*/ 872837 h 872837"/>
              <a:gd name="connsiteX3" fmla="*/ 0 w 845127"/>
              <a:gd name="connsiteY3" fmla="*/ 872837 h 872837"/>
              <a:gd name="connsiteX4" fmla="*/ 0 w 845127"/>
              <a:gd name="connsiteY4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127" h="872837">
                <a:moveTo>
                  <a:pt x="0" y="0"/>
                </a:moveTo>
                <a:lnTo>
                  <a:pt x="845127" y="0"/>
                </a:lnTo>
                <a:lnTo>
                  <a:pt x="845127" y="872837"/>
                </a:lnTo>
                <a:lnTo>
                  <a:pt x="0" y="87283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3" t="5740" r="37045" b="71818"/>
          <a:stretch>
            <a:fillRect/>
          </a:stretch>
        </p:blipFill>
        <p:spPr>
          <a:xfrm>
            <a:off x="8949249" y="2508441"/>
            <a:ext cx="1533236" cy="1330036"/>
          </a:xfrm>
          <a:custGeom>
            <a:avLst/>
            <a:gdLst>
              <a:gd name="connsiteX0" fmla="*/ 0 w 1149927"/>
              <a:gd name="connsiteY0" fmla="*/ 0 h 997527"/>
              <a:gd name="connsiteX1" fmla="*/ 1149927 w 1149927"/>
              <a:gd name="connsiteY1" fmla="*/ 0 h 997527"/>
              <a:gd name="connsiteX2" fmla="*/ 1149927 w 1149927"/>
              <a:gd name="connsiteY2" fmla="*/ 997527 h 997527"/>
              <a:gd name="connsiteX3" fmla="*/ 0 w 1149927"/>
              <a:gd name="connsiteY3" fmla="*/ 997527 h 997527"/>
              <a:gd name="connsiteX4" fmla="*/ 0 w 1149927"/>
              <a:gd name="connsiteY4" fmla="*/ 0 h 997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9927" h="997527">
                <a:moveTo>
                  <a:pt x="0" y="0"/>
                </a:moveTo>
                <a:lnTo>
                  <a:pt x="1149927" y="0"/>
                </a:lnTo>
                <a:lnTo>
                  <a:pt x="1149927" y="997527"/>
                </a:lnTo>
                <a:lnTo>
                  <a:pt x="0" y="99752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4" name="图片 1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384" y="1066800"/>
            <a:ext cx="3708400" cy="146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5" t="22156" r="43864" b="58208"/>
          <a:stretch>
            <a:fillRect/>
          </a:stretch>
        </p:blipFill>
        <p:spPr>
          <a:xfrm>
            <a:off x="7305301" y="-147457"/>
            <a:ext cx="1126836" cy="1163783"/>
          </a:xfrm>
          <a:custGeom>
            <a:avLst/>
            <a:gdLst>
              <a:gd name="connsiteX0" fmla="*/ 0 w 845127"/>
              <a:gd name="connsiteY0" fmla="*/ 0 h 872837"/>
              <a:gd name="connsiteX1" fmla="*/ 845127 w 845127"/>
              <a:gd name="connsiteY1" fmla="*/ 0 h 872837"/>
              <a:gd name="connsiteX2" fmla="*/ 845127 w 845127"/>
              <a:gd name="connsiteY2" fmla="*/ 872837 h 872837"/>
              <a:gd name="connsiteX3" fmla="*/ 0 w 845127"/>
              <a:gd name="connsiteY3" fmla="*/ 872837 h 872837"/>
              <a:gd name="connsiteX4" fmla="*/ 0 w 845127"/>
              <a:gd name="connsiteY4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127" h="872837">
                <a:moveTo>
                  <a:pt x="0" y="0"/>
                </a:moveTo>
                <a:lnTo>
                  <a:pt x="845127" y="0"/>
                </a:lnTo>
                <a:lnTo>
                  <a:pt x="845127" y="872837"/>
                </a:lnTo>
                <a:lnTo>
                  <a:pt x="0" y="87283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7" t="34117" r="2652" b="46247"/>
          <a:stretch>
            <a:fillRect/>
          </a:stretch>
        </p:blipFill>
        <p:spPr>
          <a:xfrm>
            <a:off x="10262021" y="2984127"/>
            <a:ext cx="1126836" cy="1163783"/>
          </a:xfrm>
          <a:custGeom>
            <a:avLst/>
            <a:gdLst>
              <a:gd name="connsiteX0" fmla="*/ 0 w 845127"/>
              <a:gd name="connsiteY0" fmla="*/ 0 h 872837"/>
              <a:gd name="connsiteX1" fmla="*/ 845127 w 845127"/>
              <a:gd name="connsiteY1" fmla="*/ 0 h 872837"/>
              <a:gd name="connsiteX2" fmla="*/ 845127 w 845127"/>
              <a:gd name="connsiteY2" fmla="*/ 872837 h 872837"/>
              <a:gd name="connsiteX3" fmla="*/ 0 w 845127"/>
              <a:gd name="connsiteY3" fmla="*/ 872837 h 872837"/>
              <a:gd name="connsiteX4" fmla="*/ 0 w 845127"/>
              <a:gd name="connsiteY4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127" h="872837">
                <a:moveTo>
                  <a:pt x="0" y="0"/>
                </a:moveTo>
                <a:lnTo>
                  <a:pt x="845127" y="0"/>
                </a:lnTo>
                <a:lnTo>
                  <a:pt x="845127" y="872837"/>
                </a:lnTo>
                <a:lnTo>
                  <a:pt x="0" y="872837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7"/>
          <p:cNvGrpSpPr/>
          <p:nvPr userDrawn="1"/>
        </p:nvGrpSpPr>
        <p:grpSpPr bwMode="auto">
          <a:xfrm>
            <a:off x="239184" y="440267"/>
            <a:ext cx="11713633" cy="5977467"/>
            <a:chOff x="401782" y="734291"/>
            <a:chExt cx="11388436" cy="5571981"/>
          </a:xfrm>
        </p:grpSpPr>
        <p:sp>
          <p:nvSpPr>
            <p:cNvPr id="4" name="矩形: 圆角 6"/>
            <p:cNvSpPr/>
            <p:nvPr/>
          </p:nvSpPr>
          <p:spPr>
            <a:xfrm>
              <a:off x="401782" y="734291"/>
              <a:ext cx="11388436" cy="5571981"/>
            </a:xfrm>
            <a:prstGeom prst="roundRect">
              <a:avLst>
                <a:gd name="adj" fmla="val 8959"/>
              </a:avLst>
            </a:pr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0"/>
            </a:p>
          </p:txBody>
        </p:sp>
        <p:pic>
          <p:nvPicPr>
            <p:cNvPr id="5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862" y="102870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760862" y="524471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36134" y="102870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0736134" y="5244710"/>
              <a:ext cx="695004" cy="76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矩形: 圆角 3"/>
          <p:cNvSpPr/>
          <p:nvPr userDrawn="1"/>
        </p:nvSpPr>
        <p:spPr>
          <a:xfrm>
            <a:off x="577851" y="645584"/>
            <a:ext cx="11097683" cy="5454649"/>
          </a:xfrm>
          <a:prstGeom prst="roundRect">
            <a:avLst>
              <a:gd name="adj" fmla="val 3117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10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945AD29-9D90-4D8D-B4D7-3A980927612D}" type="datetimeFigureOut">
              <a:rPr lang="zh-CN" altLang="en-US"/>
              <a:t>2025/8/11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D08865C4-0C3F-4AED-BD61-4184FD69D73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9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0.pn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15B94B9-91F7-4149-61D5-0D8C3003FF7F}"/>
              </a:ext>
            </a:extLst>
          </p:cNvPr>
          <p:cNvSpPr txBox="1"/>
          <p:nvPr/>
        </p:nvSpPr>
        <p:spPr>
          <a:xfrm>
            <a:off x="212271" y="186501"/>
            <a:ext cx="270821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9A99FC56-22F1-5048-2594-5DC9F5AEEB1A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认识数字编码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7964392-DC49-46E4-B7CB-C3D73AFE1BC9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2275834" y="1322979"/>
            <a:chExt cx="7640332" cy="126000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B5BB664-12C8-45D4-AC90-61867F406C19}"/>
                </a:ext>
              </a:extLst>
            </p:cNvPr>
            <p:cNvSpPr txBox="1"/>
            <p:nvPr/>
          </p:nvSpPr>
          <p:spPr>
            <a:xfrm>
              <a:off x="3581230" y="1491314"/>
              <a:ext cx="6334936" cy="9220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数字编码</a:t>
              </a: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50FC8FA-C6F8-2FB8-4EC2-AF61794969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5834" y="1322979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636C4A7-B159-B8F2-B7CD-5843A6136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452" y="1489617"/>
              <a:ext cx="968765" cy="9267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129F674-E59C-5C9C-70FE-EE6E4273B7DF}"/>
              </a:ext>
            </a:extLst>
          </p:cNvPr>
          <p:cNvGrpSpPr/>
          <p:nvPr/>
        </p:nvGrpSpPr>
        <p:grpSpPr>
          <a:xfrm>
            <a:off x="3747135" y="289761"/>
            <a:ext cx="4697730" cy="764352"/>
            <a:chOff x="3737610" y="173031"/>
            <a:chExt cx="4697730" cy="76435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0BD674D-7E67-9C3C-7DF1-E1E55D72523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情景导入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10CD290-777B-8C78-AA89-1BDF656739E1}"/>
                </a:ext>
              </a:extLst>
            </p:cNvPr>
            <p:cNvCxnSpPr/>
            <p:nvPr/>
          </p:nvCxnSpPr>
          <p:spPr>
            <a:xfrm>
              <a:off x="3737610" y="937383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7684FA7-C9F3-C97E-85F4-52C554BFB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1270501"/>
            <a:ext cx="102590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说一说，你想到了什么？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9A3152C-62E3-A67D-DB28-E005B0645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7466" y="1518397"/>
            <a:ext cx="5557068" cy="555706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CEC3D2A-0E7A-EBF8-8AD4-F8DBB3A5C46A}"/>
              </a:ext>
            </a:extLst>
          </p:cNvPr>
          <p:cNvSpPr txBox="1"/>
          <p:nvPr/>
        </p:nvSpPr>
        <p:spPr>
          <a:xfrm>
            <a:off x="5339916" y="2797185"/>
            <a:ext cx="15121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942DE93-1567-D36D-F94B-011C6DC539B5}"/>
              </a:ext>
            </a:extLst>
          </p:cNvPr>
          <p:cNvSpPr txBox="1"/>
          <p:nvPr/>
        </p:nvSpPr>
        <p:spPr>
          <a:xfrm>
            <a:off x="4655840" y="2797185"/>
            <a:ext cx="28803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77FCAC5-E0F2-6C58-51CD-5F24DA544DC9}"/>
              </a:ext>
            </a:extLst>
          </p:cNvPr>
          <p:cNvSpPr txBox="1"/>
          <p:nvPr/>
        </p:nvSpPr>
        <p:spPr>
          <a:xfrm>
            <a:off x="4422851" y="2797185"/>
            <a:ext cx="33462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zh-CN" altLang="en-US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0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5" grpId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00915C7-897A-149D-6797-45754A09CED7}"/>
              </a:ext>
            </a:extLst>
          </p:cNvPr>
          <p:cNvSpPr txBox="1"/>
          <p:nvPr/>
        </p:nvSpPr>
        <p:spPr>
          <a:xfrm>
            <a:off x="479376" y="548680"/>
            <a:ext cx="4104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/>
              <a:t>生活中的编码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9142F5-752A-E6FE-234B-A689034E0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799207"/>
            <a:ext cx="3129762" cy="215281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5EC89BE-1915-76B5-52D4-C0F830227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868" y="1196752"/>
            <a:ext cx="3024336" cy="24316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8DAEAE2-F372-C45A-1F02-0320CCD6C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587" y="1091921"/>
            <a:ext cx="2386944" cy="467415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7206887-D16B-FB47-2DB4-94278410FA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1036" y="4561919"/>
            <a:ext cx="3420380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0D4A896-ABD4-C114-0569-BB3DB54D41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41060" y="4246958"/>
            <a:ext cx="3024336" cy="199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A266318B-049E-4253-43C5-CC7CA406AF44}"/>
              </a:ext>
            </a:extLst>
          </p:cNvPr>
          <p:cNvGrpSpPr/>
          <p:nvPr/>
        </p:nvGrpSpPr>
        <p:grpSpPr>
          <a:xfrm>
            <a:off x="1051327" y="595116"/>
            <a:ext cx="5027205" cy="3103212"/>
            <a:chOff x="2907880" y="1461025"/>
            <a:chExt cx="6376240" cy="3935950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FA675880-C8C0-0D6B-B6AB-BD844C8C7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7880" y="1461025"/>
              <a:ext cx="6376240" cy="3935950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D7CF21F-F312-70CE-7A68-73198266B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5840" y="3068960"/>
              <a:ext cx="1440160" cy="36004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E05F0F60-A318-1EF7-97AA-9E0CE41ED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5840" y="2564904"/>
              <a:ext cx="2736304" cy="36004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E307934-A7CF-BD65-686C-8E34E7FD8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3872" y="3592782"/>
              <a:ext cx="2304256" cy="36004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C1EBE13-FC60-F579-2960-B2ECF2AFD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5900" y="4116604"/>
              <a:ext cx="1656184" cy="360040"/>
            </a:xfrm>
            <a:prstGeom prst="rect">
              <a:avLst/>
            </a:prstGeom>
          </p:spPr>
        </p:pic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D8E9BC-E25D-39BA-2578-83A5524E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595116"/>
            <a:ext cx="4249515" cy="566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6A1B2F8-036E-2914-216C-4547C0F47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488" y="3933056"/>
            <a:ext cx="3894881" cy="246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1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747135" y="289761"/>
            <a:ext cx="4697730" cy="764352"/>
            <a:chOff x="3737610" y="173031"/>
            <a:chExt cx="4697730" cy="764352"/>
          </a:xfrm>
        </p:grpSpPr>
        <p:sp>
          <p:nvSpPr>
            <p:cNvPr id="12" name="文本框 11"/>
            <p:cNvSpPr txBox="1"/>
            <p:nvPr/>
          </p:nvSpPr>
          <p:spPr>
            <a:xfrm>
              <a:off x="4937655" y="173031"/>
              <a:ext cx="2297641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737610" y="937383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912495" y="1412875"/>
            <a:ext cx="2975610" cy="953770"/>
            <a:chOff x="1209" y="2225"/>
            <a:chExt cx="4686" cy="1502"/>
          </a:xfrm>
        </p:grpSpPr>
        <p:pic>
          <p:nvPicPr>
            <p:cNvPr id="27654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1" t="30402" r="13600" b="45799"/>
            <a:stretch>
              <a:fillRect/>
            </a:stretch>
          </p:blipFill>
          <p:spPr bwMode="auto">
            <a:xfrm>
              <a:off x="1209" y="2225"/>
              <a:ext cx="4687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6" name="文本框 11"/>
            <p:cNvSpPr txBox="1">
              <a:spLocks noChangeArrowheads="1"/>
            </p:cNvSpPr>
            <p:nvPr/>
          </p:nvSpPr>
          <p:spPr bwMode="auto">
            <a:xfrm>
              <a:off x="1906" y="2452"/>
              <a:ext cx="3292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735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活动准备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271270" y="2497455"/>
            <a:ext cx="960755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12800" eaLnBrk="1" latinLnBrk="0" hangingPunct="1">
              <a:lnSpc>
                <a:spcPct val="130000"/>
              </a:lnSpc>
              <a:extLst>
                <a:ext uri="{35155182-B16C-46BC-9424-99874614C6A1}">
                  <wpsdc:indentchars xmlns="" xmlns:wpsdc="http://www.wps.cn/officeDocument/2017/drawingmlCustomData" val="200" checksum="3877492575"/>
                </a:ext>
              </a:extLst>
            </a:pPr>
            <a:r>
              <a:rPr 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选择一种你在生活中见过的数字编码，调查它表示的信息。</a:t>
            </a:r>
            <a:endParaRPr lang="zh-CN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12495" y="3999230"/>
            <a:ext cx="2976245" cy="954405"/>
            <a:chOff x="1209" y="2225"/>
            <a:chExt cx="4687" cy="1503"/>
          </a:xfrm>
        </p:grpSpPr>
        <p:pic>
          <p:nvPicPr>
            <p:cNvPr id="8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1" t="30402" r="13600" b="45799"/>
            <a:stretch>
              <a:fillRect/>
            </a:stretch>
          </p:blipFill>
          <p:spPr bwMode="auto">
            <a:xfrm>
              <a:off x="1209" y="2225"/>
              <a:ext cx="4687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11"/>
            <p:cNvSpPr txBox="1">
              <a:spLocks noChangeArrowheads="1"/>
            </p:cNvSpPr>
            <p:nvPr/>
          </p:nvSpPr>
          <p:spPr bwMode="auto">
            <a:xfrm>
              <a:off x="2282" y="2452"/>
              <a:ext cx="2541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735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说一说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271270" y="5084445"/>
            <a:ext cx="960755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12800" eaLnBrk="1" latinLnBrk="0" hangingPunct="1">
              <a:lnSpc>
                <a:spcPct val="130000"/>
              </a:lnSpc>
              <a:extLst>
                <a:ext uri="{35155182-B16C-46BC-9424-99874614C6A1}">
                  <wpsdc:indentchars xmlns="" xmlns:wpsdc="http://www.wps.cn/officeDocument/2017/drawingmlCustomData" val="200" checksum="3877492575"/>
                </a:ext>
              </a:extLst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你找到了哪种数字编码，说一说它们是怎样编制出来的。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95E85707-A29B-13BD-2F10-5C8A6027BE34}"/>
              </a:ext>
            </a:extLst>
          </p:cNvPr>
          <p:cNvSpPr txBox="1"/>
          <p:nvPr/>
        </p:nvSpPr>
        <p:spPr>
          <a:xfrm>
            <a:off x="504056" y="1587728"/>
            <a:ext cx="6888088" cy="4176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3600" b="1" dirty="0"/>
              <a:t>1.</a:t>
            </a:r>
            <a:r>
              <a:rPr lang="zh-CN" altLang="en-US" sz="3600" b="1" dirty="0"/>
              <a:t>数一数，身份证号码是多少位？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600" b="1" dirty="0"/>
              <a:t>2.</a:t>
            </a:r>
            <a:r>
              <a:rPr lang="zh-CN" altLang="en-US" sz="3600" b="1" dirty="0"/>
              <a:t>身份证</a:t>
            </a:r>
            <a:r>
              <a:rPr lang="zh-CN" altLang="en-US" sz="3600" b="1"/>
              <a:t>号码这么长</a:t>
            </a:r>
            <a:r>
              <a:rPr lang="zh-CN" altLang="en-US" sz="3600" b="1" dirty="0"/>
              <a:t>，数字这么多，它的编排有什么规律？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600" b="1" dirty="0"/>
              <a:t>3.</a:t>
            </a:r>
            <a:r>
              <a:rPr lang="zh-CN" altLang="en-US" sz="3600" b="1" dirty="0"/>
              <a:t>你还有什么发现？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600" b="1" dirty="0"/>
              <a:t>4.</a:t>
            </a:r>
            <a:r>
              <a:rPr lang="zh-CN" altLang="en-US" sz="3600" b="1" dirty="0"/>
              <a:t>你还有什么疑问？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3600" b="1" dirty="0"/>
              <a:t>5.</a:t>
            </a:r>
            <a:r>
              <a:rPr lang="zh-CN" altLang="en-US" sz="3600" b="1" dirty="0"/>
              <a:t>时间：</a:t>
            </a:r>
            <a:r>
              <a:rPr lang="en-US" altLang="zh-CN" sz="3600" b="1" dirty="0"/>
              <a:t>3</a:t>
            </a:r>
            <a:r>
              <a:rPr lang="zh-CN" altLang="en-US" sz="3600" b="1" dirty="0"/>
              <a:t>分钟。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F261D5C-083A-7CB4-5013-19615D89F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1412776"/>
            <a:ext cx="4441154" cy="28125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F4C9AB8-5FC3-4C0E-401B-77681515C520}"/>
              </a:ext>
            </a:extLst>
          </p:cNvPr>
          <p:cNvSpPr txBox="1"/>
          <p:nvPr/>
        </p:nvSpPr>
        <p:spPr>
          <a:xfrm>
            <a:off x="4727848" y="4399580"/>
            <a:ext cx="4608512" cy="1911091"/>
          </a:xfrm>
          <a:prstGeom prst="wedgeRoundRectCallout">
            <a:avLst>
              <a:gd name="adj1" fmla="val 33497"/>
              <a:gd name="adj2" fmla="val -68972"/>
              <a:gd name="adj3" fmla="val 16667"/>
            </a:avLst>
          </a:prstGeom>
          <a:solidFill>
            <a:srgbClr val="FFE6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lvl="0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</a:rPr>
              <a:t>公民身份号码是每个公民</a:t>
            </a:r>
            <a:r>
              <a:rPr lang="zh-CN" altLang="en-US" sz="3200" b="1" dirty="0">
                <a:solidFill>
                  <a:srgbClr val="FF0000"/>
                </a:solidFill>
              </a:rPr>
              <a:t>唯一</a:t>
            </a:r>
            <a:r>
              <a:rPr lang="zh-CN" altLang="en-US" sz="3200" b="1" dirty="0">
                <a:solidFill>
                  <a:prstClr val="black"/>
                </a:solidFill>
              </a:rPr>
              <a:t>的、</a:t>
            </a:r>
            <a:r>
              <a:rPr lang="zh-CN" altLang="en-US" sz="3200" b="1" dirty="0">
                <a:solidFill>
                  <a:srgbClr val="FF0000"/>
                </a:solidFill>
              </a:rPr>
              <a:t>终身不变</a:t>
            </a:r>
            <a:r>
              <a:rPr lang="zh-CN" altLang="en-US" sz="3200" b="1" dirty="0">
                <a:solidFill>
                  <a:prstClr val="black"/>
                </a:solidFill>
              </a:rPr>
              <a:t>的身份代码。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8A952DA-F6C3-D1A5-72F6-5DA88D57ED6D}"/>
              </a:ext>
            </a:extLst>
          </p:cNvPr>
          <p:cNvSpPr txBox="1"/>
          <p:nvPr/>
        </p:nvSpPr>
        <p:spPr>
          <a:xfrm>
            <a:off x="386186" y="692696"/>
            <a:ext cx="2757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</p:spTree>
    <p:extLst>
      <p:ext uri="{BB962C8B-B14F-4D97-AF65-F5344CB8AC3E}">
        <p14:creationId xmlns:p14="http://schemas.microsoft.com/office/powerpoint/2010/main" val="254619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身份证号码的数字分别代表什么意思？">
            <a:hlinkClick r:id="" action="ppaction://media"/>
            <a:extLst>
              <a:ext uri="{FF2B5EF4-FFF2-40B4-BE49-F238E27FC236}">
                <a16:creationId xmlns:a16="http://schemas.microsoft.com/office/drawing/2014/main" id="{8EE74F2A-18E0-9B53-7593-865398D07A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6772" y="332656"/>
            <a:ext cx="10438456" cy="58716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885D18D-599A-8D58-6429-DB4FE1A0AD5C}"/>
              </a:ext>
            </a:extLst>
          </p:cNvPr>
          <p:cNvSpPr txBox="1"/>
          <p:nvPr/>
        </p:nvSpPr>
        <p:spPr>
          <a:xfrm>
            <a:off x="4904093" y="6276224"/>
            <a:ext cx="238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点击图片播放视频</a:t>
            </a:r>
          </a:p>
        </p:txBody>
      </p:sp>
    </p:spTree>
    <p:extLst>
      <p:ext uri="{BB962C8B-B14F-4D97-AF65-F5344CB8AC3E}">
        <p14:creationId xmlns:p14="http://schemas.microsoft.com/office/powerpoint/2010/main" val="389507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C8FD8D61-6520-8520-9B91-A95783027216}"/>
              </a:ext>
            </a:extLst>
          </p:cNvPr>
          <p:cNvSpPr txBox="1"/>
          <p:nvPr/>
        </p:nvSpPr>
        <p:spPr>
          <a:xfrm>
            <a:off x="507077" y="764704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/>
            </a:lvl1pPr>
          </a:lstStyle>
          <a:p>
            <a:r>
              <a:rPr lang="zh-CN" altLang="en-US" dirty="0"/>
              <a:t>考一考，你学到了什么？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0BBAA709-0BEF-AB2B-18AD-896A82F21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4" y="1772816"/>
            <a:ext cx="10369152" cy="3942900"/>
          </a:xfrm>
          <a:prstGeom prst="rect">
            <a:avLst/>
          </a:prstGeom>
          <a:solidFill>
            <a:srgbClr val="629359"/>
          </a:solidFill>
          <a:ln w="76200">
            <a:solidFill>
              <a:srgbClr val="BA9D5A"/>
            </a:solidFill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813FF8-1243-325C-2BC7-AE76F5E94BEE}"/>
              </a:ext>
            </a:extLst>
          </p:cNvPr>
          <p:cNvSpPr txBox="1"/>
          <p:nvPr/>
        </p:nvSpPr>
        <p:spPr>
          <a:xfrm>
            <a:off x="1199456" y="2088685"/>
            <a:ext cx="9793088" cy="3311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FFFF"/>
                </a:solidFill>
              </a:rPr>
              <a:t>        第二代身份证号码一共有</a:t>
            </a:r>
            <a:r>
              <a:rPr lang="en-US" altLang="zh-CN" sz="3600" b="1" dirty="0">
                <a:solidFill>
                  <a:srgbClr val="FFFFFF"/>
                </a:solidFill>
              </a:rPr>
              <a:t>____</a:t>
            </a:r>
            <a:r>
              <a:rPr lang="zh-CN" altLang="en-US" sz="3600" b="1" dirty="0">
                <a:solidFill>
                  <a:srgbClr val="FFFFFF"/>
                </a:solidFill>
              </a:rPr>
              <a:t>位，第</a:t>
            </a:r>
            <a:r>
              <a:rPr lang="en-US" altLang="zh-CN" sz="3600" b="1" dirty="0">
                <a:solidFill>
                  <a:srgbClr val="FFFFFF"/>
                </a:solidFill>
              </a:rPr>
              <a:t>1-6</a:t>
            </a:r>
            <a:r>
              <a:rPr lang="zh-CN" altLang="en-US" sz="3600" b="1" dirty="0">
                <a:solidFill>
                  <a:srgbClr val="FFFFFF"/>
                </a:solidFill>
              </a:rPr>
              <a:t>位表示</a:t>
            </a:r>
            <a:r>
              <a:rPr lang="en-US" altLang="zh-CN" sz="3600" b="1" dirty="0">
                <a:solidFill>
                  <a:srgbClr val="FFFFFF"/>
                </a:solidFill>
              </a:rPr>
              <a:t>_________</a:t>
            </a:r>
            <a:r>
              <a:rPr lang="zh-CN" altLang="en-US" sz="3600" b="1" dirty="0">
                <a:solidFill>
                  <a:srgbClr val="FFFFFF"/>
                </a:solidFill>
              </a:rPr>
              <a:t>，第</a:t>
            </a:r>
            <a:r>
              <a:rPr lang="en-US" altLang="zh-CN" sz="3600" b="1" dirty="0">
                <a:solidFill>
                  <a:srgbClr val="FFFFFF"/>
                </a:solidFill>
              </a:rPr>
              <a:t>7-14</a:t>
            </a:r>
            <a:r>
              <a:rPr lang="zh-CN" altLang="en-US" sz="3600" b="1" dirty="0">
                <a:solidFill>
                  <a:srgbClr val="FFFFFF"/>
                </a:solidFill>
              </a:rPr>
              <a:t>位表示</a:t>
            </a:r>
            <a:r>
              <a:rPr lang="en-US" altLang="zh-CN" sz="3600" b="1" dirty="0">
                <a:solidFill>
                  <a:srgbClr val="FFFFFF"/>
                </a:solidFill>
              </a:rPr>
              <a:t>_________</a:t>
            </a:r>
            <a:r>
              <a:rPr lang="zh-CN" altLang="en-US" sz="3600" b="1" dirty="0">
                <a:solidFill>
                  <a:srgbClr val="FFFFFF"/>
                </a:solidFill>
              </a:rPr>
              <a:t>，倒数第</a:t>
            </a:r>
            <a:r>
              <a:rPr lang="en-US" altLang="zh-CN" sz="3600" b="1" dirty="0">
                <a:solidFill>
                  <a:srgbClr val="FFFFFF"/>
                </a:solidFill>
              </a:rPr>
              <a:t>____</a:t>
            </a:r>
            <a:r>
              <a:rPr lang="zh-CN" altLang="en-US" sz="3600" b="1" dirty="0">
                <a:solidFill>
                  <a:srgbClr val="FFFFFF"/>
                </a:solidFill>
              </a:rPr>
              <a:t>位表示性别，其中单数表示</a:t>
            </a:r>
            <a:r>
              <a:rPr lang="en-US" altLang="zh-CN" sz="3600" b="1" dirty="0">
                <a:solidFill>
                  <a:srgbClr val="FFFFFF"/>
                </a:solidFill>
              </a:rPr>
              <a:t>______</a:t>
            </a:r>
            <a:r>
              <a:rPr lang="zh-CN" altLang="en-US" sz="3600" b="1" dirty="0">
                <a:solidFill>
                  <a:srgbClr val="FFFFFF"/>
                </a:solidFill>
              </a:rPr>
              <a:t>，双数表示</a:t>
            </a:r>
            <a:r>
              <a:rPr lang="en-US" altLang="zh-CN" sz="3600" b="1" dirty="0">
                <a:solidFill>
                  <a:srgbClr val="FFFFFF"/>
                </a:solidFill>
              </a:rPr>
              <a:t>______</a:t>
            </a:r>
            <a:r>
              <a:rPr lang="zh-CN" altLang="en-US" sz="3600" b="1" dirty="0">
                <a:solidFill>
                  <a:srgbClr val="FFFFFF"/>
                </a:solidFill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BDA6D5-62A1-DF76-B3CF-D2AE9383116D}"/>
              </a:ext>
            </a:extLst>
          </p:cNvPr>
          <p:cNvSpPr txBox="1"/>
          <p:nvPr/>
        </p:nvSpPr>
        <p:spPr>
          <a:xfrm>
            <a:off x="7382416" y="225915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18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F8BC908-8F03-8B89-8CF9-FFE53DCA9820}"/>
              </a:ext>
            </a:extLst>
          </p:cNvPr>
          <p:cNvSpPr txBox="1"/>
          <p:nvPr/>
        </p:nvSpPr>
        <p:spPr>
          <a:xfrm>
            <a:off x="2624133" y="305124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地址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326553-DBF5-5DEE-94B4-44CE4AAE0C3C}"/>
              </a:ext>
            </a:extLst>
          </p:cNvPr>
          <p:cNvSpPr txBox="1"/>
          <p:nvPr/>
        </p:nvSpPr>
        <p:spPr>
          <a:xfrm>
            <a:off x="7382416" y="3051245"/>
            <a:ext cx="20377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出生日期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AE39C7A-AA61-EADF-C565-4E556038EF53}"/>
              </a:ext>
            </a:extLst>
          </p:cNvPr>
          <p:cNvSpPr txBox="1"/>
          <p:nvPr/>
        </p:nvSpPr>
        <p:spPr>
          <a:xfrm>
            <a:off x="1991544" y="389023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7CDA8B-1435-FAD2-4A0D-81ED1CD033D7}"/>
              </a:ext>
            </a:extLst>
          </p:cNvPr>
          <p:cNvSpPr txBox="1"/>
          <p:nvPr/>
        </p:nvSpPr>
        <p:spPr>
          <a:xfrm>
            <a:off x="8290530" y="3890950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男性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5FD355-A3BD-D9F1-D840-C37CA6B62404}"/>
              </a:ext>
            </a:extLst>
          </p:cNvPr>
          <p:cNvSpPr txBox="1"/>
          <p:nvPr/>
        </p:nvSpPr>
        <p:spPr>
          <a:xfrm>
            <a:off x="2787824" y="472167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女性</a:t>
            </a:r>
          </a:p>
        </p:txBody>
      </p:sp>
    </p:spTree>
    <p:extLst>
      <p:ext uri="{BB962C8B-B14F-4D97-AF65-F5344CB8AC3E}">
        <p14:creationId xmlns:p14="http://schemas.microsoft.com/office/powerpoint/2010/main" val="23970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11175" y="2480310"/>
            <a:ext cx="3348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en-US" altLang="zh-CN" sz="4000" b="1" u="sng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44</a:t>
            </a: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4000" b="1" u="sng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05</a:t>
            </a: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4000" b="1" u="sng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24</a:t>
            </a:r>
            <a:endParaRPr lang="en-US" altLang="zh-CN" sz="40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21785" y="2480310"/>
            <a:ext cx="40627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en-US" altLang="zh-CN" sz="4000" b="1" u="sng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1880</a:t>
            </a: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4000" b="1" u="sng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01</a:t>
            </a: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4000" b="1" u="sng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01</a:t>
            </a:r>
            <a:endParaRPr lang="en-US" altLang="zh-CN" sz="40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89645" y="2480310"/>
            <a:ext cx="13004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654030" y="2480310"/>
            <a:ext cx="7543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</a:p>
        </p:txBody>
      </p:sp>
      <p:sp>
        <p:nvSpPr>
          <p:cNvPr id="13" name="右大括号 12"/>
          <p:cNvSpPr/>
          <p:nvPr/>
        </p:nvSpPr>
        <p:spPr>
          <a:xfrm rot="16200000">
            <a:off x="2000250" y="784225"/>
            <a:ext cx="370840" cy="2984500"/>
          </a:xfrm>
          <a:prstGeom prst="rightBrace">
            <a:avLst>
              <a:gd name="adj1" fmla="val 3359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1175" y="1365250"/>
            <a:ext cx="33489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地址码</a:t>
            </a:r>
          </a:p>
        </p:txBody>
      </p:sp>
      <p:sp>
        <p:nvSpPr>
          <p:cNvPr id="19" name="右大括号 18"/>
          <p:cNvSpPr/>
          <p:nvPr/>
        </p:nvSpPr>
        <p:spPr>
          <a:xfrm rot="16200000">
            <a:off x="5967730" y="586740"/>
            <a:ext cx="370840" cy="3371850"/>
          </a:xfrm>
          <a:prstGeom prst="rightBrace">
            <a:avLst>
              <a:gd name="adj1" fmla="val 33590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261485" y="1365250"/>
            <a:ext cx="37833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600" b="1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出生日期码</a:t>
            </a:r>
          </a:p>
        </p:txBody>
      </p:sp>
      <p:sp>
        <p:nvSpPr>
          <p:cNvPr id="21" name="右大括号 20"/>
          <p:cNvSpPr/>
          <p:nvPr/>
        </p:nvSpPr>
        <p:spPr>
          <a:xfrm rot="16200000">
            <a:off x="9054465" y="1750060"/>
            <a:ext cx="370840" cy="1045210"/>
          </a:xfrm>
          <a:prstGeom prst="rightBrace">
            <a:avLst>
              <a:gd name="adj1" fmla="val 10152"/>
              <a:gd name="adj2" fmla="val 50000"/>
            </a:avLst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43570" y="1365250"/>
            <a:ext cx="1992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顺序码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6355" y="3357245"/>
            <a:ext cx="1992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广东省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198880" y="3861435"/>
            <a:ext cx="1992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汕头市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351405" y="3357245"/>
            <a:ext cx="1992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潮阳县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67225" y="3391535"/>
            <a:ext cx="10953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年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880735" y="3391535"/>
            <a:ext cx="9969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月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032625" y="3391535"/>
            <a:ext cx="9969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日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328660" y="3391535"/>
            <a:ext cx="182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表示性别</a:t>
            </a:r>
          </a:p>
        </p:txBody>
      </p:sp>
      <p:cxnSp>
        <p:nvCxnSpPr>
          <p:cNvPr id="31" name="直接箭头连接符 30"/>
          <p:cNvCxnSpPr/>
          <p:nvPr/>
        </p:nvCxnSpPr>
        <p:spPr>
          <a:xfrm flipV="1">
            <a:off x="9496425" y="3103880"/>
            <a:ext cx="0" cy="288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8589645" y="2480310"/>
            <a:ext cx="13004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en-US" altLang="zh-CN" sz="40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00</a:t>
            </a:r>
            <a:r>
              <a:rPr lang="en-US" altLang="zh-CN" sz="4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72EA4A-7C7F-FBB2-DFC3-209D95D29D61}"/>
              </a:ext>
            </a:extLst>
          </p:cNvPr>
          <p:cNvSpPr txBox="1"/>
          <p:nvPr/>
        </p:nvSpPr>
        <p:spPr>
          <a:xfrm>
            <a:off x="10034905" y="1365250"/>
            <a:ext cx="1992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 eaLnBrk="1" latinLnBrk="0" hangingPunct="1">
              <a:lnSpc>
                <a:spcPct val="100000"/>
              </a:lnSpc>
            </a:pPr>
            <a:r>
              <a:rPr lang="zh-CN" altLang="en-US" sz="3600" b="1">
                <a:solidFill>
                  <a:srgbClr val="7030A0"/>
                </a:solidFill>
                <a:latin typeface="楷体" panose="02010609060101010101" pitchFamily="49" charset="-122"/>
                <a:cs typeface="Times New Roman" panose="02020603050405020304" pitchFamily="18" charset="0"/>
                <a:sym typeface="+mn-ea"/>
              </a:rPr>
              <a:t>校验码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5444A58-0BFE-C41A-72F0-A74C4476D6DF}"/>
              </a:ext>
            </a:extLst>
          </p:cNvPr>
          <p:cNvSpPr txBox="1"/>
          <p:nvPr/>
        </p:nvSpPr>
        <p:spPr>
          <a:xfrm>
            <a:off x="1775529" y="4615180"/>
            <a:ext cx="10154852" cy="181892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7030A0"/>
                </a:solidFill>
              </a:rPr>
              <a:t>公民身份号码中的校验码是由前17位数字计算得到的，可以是0~10中的任何一个数，当校验码是10的时候就会写成罗马数字X。校验码可以用来判断号码是否正确。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141F5B0B-C382-91C9-EFA3-8F0E0616FC2A}"/>
              </a:ext>
            </a:extLst>
          </p:cNvPr>
          <p:cNvCxnSpPr>
            <a:cxnSpLocks/>
          </p:cNvCxnSpPr>
          <p:nvPr/>
        </p:nvCxnSpPr>
        <p:spPr>
          <a:xfrm flipV="1">
            <a:off x="11064875" y="3094990"/>
            <a:ext cx="0" cy="152019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9" grpId="0" bldLvl="0" animBg="1"/>
      <p:bldP spid="20" grpId="0"/>
      <p:bldP spid="21" grpId="0" bldLvl="0" animBg="1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9" grpId="0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1" hidden="1"/>
          <p:cNvSpPr>
            <a:spLocks noChangeArrowheads="1"/>
          </p:cNvSpPr>
          <p:nvPr/>
        </p:nvSpPr>
        <p:spPr bwMode="auto">
          <a:xfrm>
            <a:off x="5668010" y="1744769"/>
            <a:ext cx="313267" cy="3352800"/>
          </a:xfrm>
          <a:prstGeom prst="roundRect">
            <a:avLst>
              <a:gd name="adj" fmla="val 0"/>
            </a:avLst>
          </a:prstGeom>
          <a:noFill/>
          <a:ln w="28575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8" name="圆角矩形 1" hidden="1"/>
          <p:cNvSpPr>
            <a:spLocks noChangeArrowheads="1"/>
          </p:cNvSpPr>
          <p:nvPr/>
        </p:nvSpPr>
        <p:spPr bwMode="auto">
          <a:xfrm>
            <a:off x="3098377" y="1753236"/>
            <a:ext cx="2055284" cy="3352800"/>
          </a:xfrm>
          <a:prstGeom prst="roundRect">
            <a:avLst>
              <a:gd name="adj" fmla="val 954"/>
            </a:avLst>
          </a:prstGeom>
          <a:noFill/>
          <a:ln w="28575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27761" y="1831123"/>
            <a:ext cx="5719445" cy="7200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19540415321X</a:t>
            </a:r>
          </a:p>
        </p:txBody>
      </p:sp>
      <p:sp>
        <p:nvSpPr>
          <p:cNvPr id="13" name="矩形 12"/>
          <p:cNvSpPr/>
          <p:nvPr/>
        </p:nvSpPr>
        <p:spPr>
          <a:xfrm>
            <a:off x="1127761" y="2895383"/>
            <a:ext cx="5719445" cy="7200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197903055321</a:t>
            </a:r>
          </a:p>
        </p:txBody>
      </p:sp>
      <p:sp>
        <p:nvSpPr>
          <p:cNvPr id="14" name="矩形 13"/>
          <p:cNvSpPr/>
          <p:nvPr/>
        </p:nvSpPr>
        <p:spPr>
          <a:xfrm>
            <a:off x="1127761" y="3959643"/>
            <a:ext cx="5719445" cy="7200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195511103227</a:t>
            </a:r>
          </a:p>
        </p:txBody>
      </p:sp>
      <p:sp>
        <p:nvSpPr>
          <p:cNvPr id="15" name="矩形 14"/>
          <p:cNvSpPr/>
          <p:nvPr/>
        </p:nvSpPr>
        <p:spPr>
          <a:xfrm>
            <a:off x="1127761" y="5023903"/>
            <a:ext cx="5719445" cy="72009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AAA</a:t>
            </a:r>
            <a:r>
              <a:rPr lang="en-US" altLang="zh-CN" sz="4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197710213114</a:t>
            </a:r>
          </a:p>
        </p:txBody>
      </p:sp>
      <p:sp>
        <p:nvSpPr>
          <p:cNvPr id="16" name="矩形 15"/>
          <p:cNvSpPr/>
          <p:nvPr/>
        </p:nvSpPr>
        <p:spPr>
          <a:xfrm>
            <a:off x="6060440" y="1826677"/>
            <a:ext cx="287655" cy="3924000"/>
          </a:xfrm>
          <a:prstGeom prst="rect">
            <a:avLst/>
          </a:prstGeom>
          <a:noFill/>
          <a:ln w="254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585210" y="1826677"/>
            <a:ext cx="1017270" cy="3924000"/>
          </a:xfrm>
          <a:prstGeom prst="rect">
            <a:avLst/>
          </a:prstGeom>
          <a:noFill/>
          <a:ln w="254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100"/>
          <p:cNvPicPr>
            <a:picLocks noChangeAspect="1"/>
          </p:cNvPicPr>
          <p:nvPr/>
        </p:nvPicPr>
        <p:blipFill>
          <a:blip r:embed="rId4"/>
          <a:srcRect r="28371" b="48546"/>
          <a:stretch>
            <a:fillRect/>
          </a:stretch>
        </p:blipFill>
        <p:spPr>
          <a:xfrm>
            <a:off x="8621395" y="3213517"/>
            <a:ext cx="1502410" cy="150241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57" h="5557">
                <a:moveTo>
                  <a:pt x="2779" y="0"/>
                </a:moveTo>
                <a:cubicBezTo>
                  <a:pt x="4313" y="0"/>
                  <a:pt x="5557" y="1244"/>
                  <a:pt x="5557" y="2779"/>
                </a:cubicBezTo>
                <a:cubicBezTo>
                  <a:pt x="5557" y="4313"/>
                  <a:pt x="4313" y="5557"/>
                  <a:pt x="2779" y="5557"/>
                </a:cubicBezTo>
                <a:cubicBezTo>
                  <a:pt x="1244" y="5557"/>
                  <a:pt x="0" y="4313"/>
                  <a:pt x="0" y="2779"/>
                </a:cubicBezTo>
                <a:cubicBezTo>
                  <a:pt x="0" y="1244"/>
                  <a:pt x="1244" y="0"/>
                  <a:pt x="2779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pic>
        <p:nvPicPr>
          <p:cNvPr id="3" name="图片 2" descr="107"/>
          <p:cNvPicPr>
            <a:picLocks noChangeAspect="1"/>
          </p:cNvPicPr>
          <p:nvPr/>
        </p:nvPicPr>
        <p:blipFill>
          <a:blip r:embed="rId5"/>
          <a:srcRect l="18883" t="-3148" r="21312" b="46611"/>
          <a:stretch>
            <a:fillRect/>
          </a:stretch>
        </p:blipFill>
        <p:spPr>
          <a:xfrm>
            <a:off x="9989820" y="4653697"/>
            <a:ext cx="1502410" cy="150241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106" h="6106">
                <a:moveTo>
                  <a:pt x="3053" y="0"/>
                </a:moveTo>
                <a:cubicBezTo>
                  <a:pt x="4739" y="0"/>
                  <a:pt x="6106" y="1367"/>
                  <a:pt x="6106" y="3053"/>
                </a:cubicBezTo>
                <a:cubicBezTo>
                  <a:pt x="6106" y="4739"/>
                  <a:pt x="4739" y="6106"/>
                  <a:pt x="3053" y="6106"/>
                </a:cubicBezTo>
                <a:cubicBezTo>
                  <a:pt x="1367" y="6106"/>
                  <a:pt x="0" y="4739"/>
                  <a:pt x="0" y="3053"/>
                </a:cubicBezTo>
                <a:cubicBezTo>
                  <a:pt x="0" y="1367"/>
                  <a:pt x="1367" y="0"/>
                  <a:pt x="3053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pic>
        <p:nvPicPr>
          <p:cNvPr id="4" name="图片 3" descr="9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12000"/>
          </a:blip>
          <a:srcRect l="55736" r="4508" b="45910"/>
          <a:stretch>
            <a:fillRect/>
          </a:stretch>
        </p:blipFill>
        <p:spPr>
          <a:xfrm>
            <a:off x="10277475" y="2134017"/>
            <a:ext cx="1502410" cy="150241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77" h="5177">
                <a:moveTo>
                  <a:pt x="2589" y="0"/>
                </a:moveTo>
                <a:cubicBezTo>
                  <a:pt x="4018" y="0"/>
                  <a:pt x="5177" y="1159"/>
                  <a:pt x="5177" y="2589"/>
                </a:cubicBezTo>
                <a:cubicBezTo>
                  <a:pt x="5177" y="4018"/>
                  <a:pt x="4018" y="5177"/>
                  <a:pt x="2589" y="5177"/>
                </a:cubicBezTo>
                <a:cubicBezTo>
                  <a:pt x="1159" y="5177"/>
                  <a:pt x="0" y="4018"/>
                  <a:pt x="0" y="2589"/>
                </a:cubicBezTo>
                <a:cubicBezTo>
                  <a:pt x="0" y="1159"/>
                  <a:pt x="1159" y="0"/>
                  <a:pt x="2589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000000"/>
            </a:solidFill>
          </a:ln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7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764270" y="836712"/>
            <a:ext cx="1496060" cy="149606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13" h="4913">
                <a:moveTo>
                  <a:pt x="2457" y="0"/>
                </a:moveTo>
                <a:cubicBezTo>
                  <a:pt x="3813" y="0"/>
                  <a:pt x="4913" y="1100"/>
                  <a:pt x="4913" y="2457"/>
                </a:cubicBezTo>
                <a:cubicBezTo>
                  <a:pt x="4913" y="3813"/>
                  <a:pt x="3813" y="4913"/>
                  <a:pt x="2457" y="4913"/>
                </a:cubicBezTo>
                <a:cubicBezTo>
                  <a:pt x="1100" y="4913"/>
                  <a:pt x="0" y="3813"/>
                  <a:pt x="0" y="2457"/>
                </a:cubicBezTo>
                <a:cubicBezTo>
                  <a:pt x="0" y="1100"/>
                  <a:pt x="1100" y="0"/>
                  <a:pt x="245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pic>
        <p:nvPicPr>
          <p:cNvPr id="5" name="音频1">
            <a:hlinkClick r:id="" action="ppaction://media"/>
            <a:extLst>
              <a:ext uri="{FF2B5EF4-FFF2-40B4-BE49-F238E27FC236}">
                <a16:creationId xmlns:a16="http://schemas.microsoft.com/office/drawing/2014/main" id="{F6D17804-E074-9DE2-FB6E-308A26E316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4451" y="362556"/>
            <a:ext cx="843310" cy="84331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5EA49B3-EDFB-F987-4020-FA930A8D3DF1}"/>
              </a:ext>
            </a:extLst>
          </p:cNvPr>
          <p:cNvSpPr txBox="1"/>
          <p:nvPr/>
        </p:nvSpPr>
        <p:spPr>
          <a:xfrm>
            <a:off x="1343472" y="461046"/>
            <a:ext cx="70120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请找到他们相应的身份证号码。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15026 0.0791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3" y="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7.40741E-7 L -0.03841 -0.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85185E-6 L -0.27461 0.204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1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-0.1388 -0.0159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0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" grpId="0" bldLvl="0" animBg="1"/>
      <p:bldP spid="28" grpId="0" bldLvl="0" animBg="1"/>
      <p:bldP spid="16" grpId="0" bldLvl="0" animBg="1"/>
      <p:bldP spid="1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C4A3F19-416D-8B45-1A27-E2FF4E9EB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音频2">
            <a:hlinkClick r:id="" action="ppaction://media"/>
            <a:extLst>
              <a:ext uri="{FF2B5EF4-FFF2-40B4-BE49-F238E27FC236}">
                <a16:creationId xmlns:a16="http://schemas.microsoft.com/office/drawing/2014/main" id="{8422E62E-C78C-AAAD-09B4-2969B37068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4451" y="363011"/>
            <a:ext cx="874800" cy="8748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E6FAB0F-8642-FE34-E3A9-62161BB8F34B}"/>
              </a:ext>
            </a:extLst>
          </p:cNvPr>
          <p:cNvSpPr txBox="1"/>
          <p:nvPr/>
        </p:nvSpPr>
        <p:spPr>
          <a:xfrm rot="157616">
            <a:off x="5610232" y="1756560"/>
            <a:ext cx="453650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        不久前，一骗子在某小区对老人行骗，妄图骗取老人银行存款，不料被巡逻的民警察觉，在逃跑过程中，不慎遗落背包，根据背包里的东西，探长很快破案，并将嫌疑人捉拿归案。</a:t>
            </a:r>
          </a:p>
        </p:txBody>
      </p:sp>
    </p:spTree>
    <p:extLst>
      <p:ext uri="{BB962C8B-B14F-4D97-AF65-F5344CB8AC3E}">
        <p14:creationId xmlns:p14="http://schemas.microsoft.com/office/powerpoint/2010/main" val="92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D46849-3449-BEC1-224A-E9330F555A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336" y="3614038"/>
            <a:ext cx="5470684" cy="2995312"/>
          </a:xfrm>
          <a:prstGeom prst="rect">
            <a:avLst/>
          </a:prstGeom>
        </p:spPr>
      </p:pic>
      <p:sp>
        <p:nvSpPr>
          <p:cNvPr id="5" name="AutoShape 27">
            <a:extLst>
              <a:ext uri="{FF2B5EF4-FFF2-40B4-BE49-F238E27FC236}">
                <a16:creationId xmlns:a16="http://schemas.microsoft.com/office/drawing/2014/main" id="{707B8835-B157-8765-B1B1-CF5F42A53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088" y="4293999"/>
            <a:ext cx="5103078" cy="1992948"/>
          </a:xfrm>
          <a:prstGeom prst="wedgeRoundRectCallout">
            <a:avLst>
              <a:gd name="adj1" fmla="val 61304"/>
              <a:gd name="adj2" fmla="val -29856"/>
              <a:gd name="adj3" fmla="val 16667"/>
            </a:avLst>
          </a:prstGeom>
          <a:solidFill>
            <a:schemeClr val="bg1"/>
          </a:solidFill>
          <a:ln w="19050">
            <a:solidFill>
              <a:schemeClr val="tx1">
                <a:lumMod val="95000"/>
                <a:lumOff val="5000"/>
              </a:schemeClr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</a:rPr>
              <a:t>报告探长，通过几天的侦查，我们已经锁定了</a:t>
            </a:r>
            <a:r>
              <a:rPr lang="en-US" altLang="zh-CN" sz="3200" b="1" dirty="0">
                <a:latin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楷体" panose="02010609060101010101" pitchFamily="49" charset="-122"/>
              </a:rPr>
              <a:t>个嫌疑人，这是他们的信息。</a:t>
            </a:r>
            <a:endParaRPr lang="en-US" altLang="zh-CN" sz="3200" b="1" dirty="0">
              <a:latin typeface="楷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211CE8B-0F98-EBBD-E28D-87E4CF868B00}"/>
              </a:ext>
            </a:extLst>
          </p:cNvPr>
          <p:cNvGrpSpPr/>
          <p:nvPr/>
        </p:nvGrpSpPr>
        <p:grpSpPr>
          <a:xfrm>
            <a:off x="2678158" y="575333"/>
            <a:ext cx="2145630" cy="2853667"/>
            <a:chOff x="2678157" y="575333"/>
            <a:chExt cx="2145630" cy="285366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4145AEE-EA20-C947-2E80-979B50517E8A}"/>
                </a:ext>
              </a:extLst>
            </p:cNvPr>
            <p:cNvSpPr/>
            <p:nvPr/>
          </p:nvSpPr>
          <p:spPr bwMode="auto">
            <a:xfrm>
              <a:off x="2678157" y="575333"/>
              <a:ext cx="2145630" cy="2853667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CCDBE52-95C3-D357-5C7F-BCFA1D7DA514}"/>
                </a:ext>
              </a:extLst>
            </p:cNvPr>
            <p:cNvSpPr txBox="1"/>
            <p:nvPr/>
          </p:nvSpPr>
          <p:spPr>
            <a:xfrm>
              <a:off x="2728871" y="2861115"/>
              <a:ext cx="20377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出生于</a:t>
              </a:r>
              <a:r>
                <a:rPr lang="en-US" altLang="zh-CN" sz="2400" b="1" dirty="0"/>
                <a:t>1971</a:t>
              </a:r>
              <a:r>
                <a:rPr lang="zh-CN" altLang="en-US" sz="2400" b="1" dirty="0"/>
                <a:t>年</a:t>
              </a: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EA2BE62-5C25-D3E1-43D3-E731B1587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5685" y="672861"/>
              <a:ext cx="1950545" cy="1950545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5CB2C27-1624-D93D-8FDE-EC19E37BA51C}"/>
              </a:ext>
            </a:extLst>
          </p:cNvPr>
          <p:cNvGrpSpPr/>
          <p:nvPr/>
        </p:nvGrpSpPr>
        <p:grpSpPr>
          <a:xfrm>
            <a:off x="333130" y="575333"/>
            <a:ext cx="2145630" cy="2853667"/>
            <a:chOff x="333130" y="575333"/>
            <a:chExt cx="2145630" cy="285366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D15187F-1682-071C-9396-7D520F3A53EB}"/>
                </a:ext>
              </a:extLst>
            </p:cNvPr>
            <p:cNvSpPr/>
            <p:nvPr/>
          </p:nvSpPr>
          <p:spPr bwMode="auto">
            <a:xfrm>
              <a:off x="333130" y="575333"/>
              <a:ext cx="2145630" cy="2853667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rgbClr val="FFFFFF"/>
                </a:solidFill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82F448F-60B0-5FEF-7FE6-0566FED6E27F}"/>
                </a:ext>
              </a:extLst>
            </p:cNvPr>
            <p:cNvSpPr txBox="1"/>
            <p:nvPr/>
          </p:nvSpPr>
          <p:spPr>
            <a:xfrm>
              <a:off x="387077" y="2865409"/>
              <a:ext cx="20377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出生于</a:t>
              </a:r>
              <a:r>
                <a:rPr lang="en-US" altLang="zh-CN" sz="2400" b="1" dirty="0"/>
                <a:t>1970</a:t>
              </a:r>
              <a:r>
                <a:rPr lang="zh-CN" altLang="en-US" sz="2400" b="1" dirty="0"/>
                <a:t>年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ECEAEA9B-F994-0743-C7C5-E15A52CCE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345" y="672861"/>
              <a:ext cx="1951200" cy="1951200"/>
            </a:xfrm>
            <a:prstGeom prst="rect">
              <a:avLst/>
            </a:prstGeom>
          </p:spPr>
        </p:pic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5E014D4-51D8-012B-33D0-9D55BB60E88D}"/>
              </a:ext>
            </a:extLst>
          </p:cNvPr>
          <p:cNvGrpSpPr/>
          <p:nvPr/>
        </p:nvGrpSpPr>
        <p:grpSpPr>
          <a:xfrm>
            <a:off x="7368214" y="575333"/>
            <a:ext cx="2145630" cy="2853667"/>
            <a:chOff x="7368211" y="575333"/>
            <a:chExt cx="2145630" cy="285366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4788AEF-9A76-7260-89F9-04EFB223E765}"/>
                </a:ext>
              </a:extLst>
            </p:cNvPr>
            <p:cNvSpPr/>
            <p:nvPr/>
          </p:nvSpPr>
          <p:spPr bwMode="auto">
            <a:xfrm>
              <a:off x="7368211" y="575333"/>
              <a:ext cx="2145630" cy="2853667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rgbClr val="FFFFFF"/>
                </a:solidFill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5F95A8C-996F-BE89-3F7C-7853F3149760}"/>
                </a:ext>
              </a:extLst>
            </p:cNvPr>
            <p:cNvSpPr txBox="1"/>
            <p:nvPr/>
          </p:nvSpPr>
          <p:spPr>
            <a:xfrm>
              <a:off x="7422160" y="2861114"/>
              <a:ext cx="20377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出生于</a:t>
              </a:r>
              <a:r>
                <a:rPr lang="en-US" altLang="zh-CN" sz="2400" b="1" dirty="0"/>
                <a:t>1983</a:t>
              </a:r>
              <a:r>
                <a:rPr lang="zh-CN" altLang="en-US" sz="2400" b="1" dirty="0"/>
                <a:t>年</a:t>
              </a:r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5BEEAB3-3510-CB2D-2111-54EC8B4CA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5426" y="671744"/>
              <a:ext cx="1951200" cy="1951200"/>
            </a:xfrm>
            <a:prstGeom prst="rect">
              <a:avLst/>
            </a:prstGeom>
          </p:spPr>
        </p:pic>
      </p:grpSp>
      <p:sp>
        <p:nvSpPr>
          <p:cNvPr id="31" name="AutoShape 27">
            <a:extLst>
              <a:ext uri="{FF2B5EF4-FFF2-40B4-BE49-F238E27FC236}">
                <a16:creationId xmlns:a16="http://schemas.microsoft.com/office/drawing/2014/main" id="{93855A23-5AC6-9FB0-ACD1-B430537B8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2745" y="3769375"/>
            <a:ext cx="4392488" cy="2714158"/>
          </a:xfrm>
          <a:prstGeom prst="wedgeRoundRectCallout">
            <a:avLst>
              <a:gd name="adj1" fmla="val 61659"/>
              <a:gd name="adj2" fmla="val 5140"/>
              <a:gd name="adj3" fmla="val 16667"/>
            </a:avLst>
          </a:prstGeom>
          <a:solidFill>
            <a:schemeClr val="bg1"/>
          </a:solidFill>
          <a:ln w="19050">
            <a:solidFill>
              <a:schemeClr val="tx1">
                <a:lumMod val="95000"/>
                <a:lumOff val="5000"/>
              </a:schemeClr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</a:rPr>
              <a:t>我们在现场找到了一张不完整的身份证复印件，请小小警探员们帮帮我找出凶手。</a:t>
            </a:r>
            <a:endParaRPr lang="en-US" altLang="zh-CN" sz="3200" b="1" dirty="0">
              <a:latin typeface="楷体" panose="02010609060101010101" pitchFamily="49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F44C030-B40C-3A4B-76C3-1B5581855D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85233" y="3761048"/>
            <a:ext cx="2145630" cy="2869780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548631F9-7A69-196D-3353-8316CEACE4C5}"/>
              </a:ext>
            </a:extLst>
          </p:cNvPr>
          <p:cNvGrpSpPr/>
          <p:nvPr/>
        </p:nvGrpSpPr>
        <p:grpSpPr>
          <a:xfrm>
            <a:off x="9713240" y="575333"/>
            <a:ext cx="2145630" cy="2853667"/>
            <a:chOff x="9713240" y="575333"/>
            <a:chExt cx="2145630" cy="285366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B5BE8BC-1B8B-7497-4551-F4549541B0A5}"/>
                </a:ext>
              </a:extLst>
            </p:cNvPr>
            <p:cNvSpPr/>
            <p:nvPr/>
          </p:nvSpPr>
          <p:spPr bwMode="auto">
            <a:xfrm>
              <a:off x="9713240" y="575333"/>
              <a:ext cx="2145630" cy="2853667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rgbClr val="FFFFFF"/>
                </a:solidFill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164AA60-115B-A821-7558-7168967C2259}"/>
                </a:ext>
              </a:extLst>
            </p:cNvPr>
            <p:cNvSpPr txBox="1"/>
            <p:nvPr/>
          </p:nvSpPr>
          <p:spPr>
            <a:xfrm>
              <a:off x="9767186" y="2861114"/>
              <a:ext cx="20377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出生于</a:t>
              </a:r>
              <a:r>
                <a:rPr lang="en-US" altLang="zh-CN" sz="2400" b="1" dirty="0"/>
                <a:t>1972</a:t>
              </a:r>
              <a:r>
                <a:rPr lang="zh-CN" altLang="en-US" sz="2400" b="1" dirty="0"/>
                <a:t>年</a:t>
              </a:r>
            </a:p>
          </p:txBody>
        </p:sp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F89D742C-DDFE-34F8-DB8A-D3BE54F58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10454" y="668224"/>
              <a:ext cx="1951200" cy="1951200"/>
            </a:xfrm>
            <a:prstGeom prst="rect">
              <a:avLst/>
            </a:prstGeom>
          </p:spPr>
        </p:pic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645832C-6BF8-A43D-954B-2144711B6B54}"/>
              </a:ext>
            </a:extLst>
          </p:cNvPr>
          <p:cNvGrpSpPr/>
          <p:nvPr/>
        </p:nvGrpSpPr>
        <p:grpSpPr>
          <a:xfrm>
            <a:off x="5023186" y="575333"/>
            <a:ext cx="2145630" cy="2853667"/>
            <a:chOff x="5023184" y="575333"/>
            <a:chExt cx="2145630" cy="285366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ECD759F-8168-2967-E276-D7BD3796F3AB}"/>
                </a:ext>
              </a:extLst>
            </p:cNvPr>
            <p:cNvSpPr/>
            <p:nvPr/>
          </p:nvSpPr>
          <p:spPr bwMode="auto">
            <a:xfrm>
              <a:off x="5023184" y="575333"/>
              <a:ext cx="2145630" cy="2853667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rgbClr val="FFFFFF"/>
                </a:solidFill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155A527-319D-4B59-4A30-5DBEE473BED5}"/>
                </a:ext>
              </a:extLst>
            </p:cNvPr>
            <p:cNvSpPr txBox="1"/>
            <p:nvPr/>
          </p:nvSpPr>
          <p:spPr>
            <a:xfrm>
              <a:off x="5077131" y="2861114"/>
              <a:ext cx="20377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/>
                <a:t>出生于</a:t>
              </a:r>
              <a:r>
                <a:rPr lang="en-US" altLang="zh-CN" sz="2400" b="1" dirty="0"/>
                <a:t>1972</a:t>
              </a:r>
              <a:r>
                <a:rPr lang="zh-CN" altLang="en-US" sz="2400" b="1" dirty="0"/>
                <a:t>年</a:t>
              </a:r>
            </a:p>
          </p:txBody>
        </p: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00EA66CE-2224-B4E8-5212-2D64FBADB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0399" y="668224"/>
              <a:ext cx="1951200" cy="1951200"/>
            </a:xfrm>
            <a:prstGeom prst="rect">
              <a:avLst/>
            </a:prstGeom>
          </p:spPr>
        </p:pic>
      </p:grpSp>
      <p:sp>
        <p:nvSpPr>
          <p:cNvPr id="43" name="矩形 42">
            <a:extLst>
              <a:ext uri="{FF2B5EF4-FFF2-40B4-BE49-F238E27FC236}">
                <a16:creationId xmlns:a16="http://schemas.microsoft.com/office/drawing/2014/main" id="{913B7DFD-F74E-4E3D-0F48-444669A38723}"/>
              </a:ext>
            </a:extLst>
          </p:cNvPr>
          <p:cNvSpPr/>
          <p:nvPr/>
        </p:nvSpPr>
        <p:spPr>
          <a:xfrm>
            <a:off x="2855640" y="5805264"/>
            <a:ext cx="2290492" cy="47775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FFFFFF"/>
              </a:solidFill>
              <a:ea typeface="微软雅黑" panose="020B050302020402020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6250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31" grpId="0" animBg="1"/>
      <p:bldP spid="4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2ACB5-9F3B-5EEB-6A75-49E3120A2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7FCC897E-33C5-1A1E-1A89-6F1E738F74CC}"/>
              </a:ext>
            </a:extLst>
          </p:cNvPr>
          <p:cNvGrpSpPr/>
          <p:nvPr/>
        </p:nvGrpSpPr>
        <p:grpSpPr>
          <a:xfrm>
            <a:off x="551384" y="586641"/>
            <a:ext cx="2976245" cy="954405"/>
            <a:chOff x="1209" y="2225"/>
            <a:chExt cx="4687" cy="1503"/>
          </a:xfrm>
        </p:grpSpPr>
        <p:pic>
          <p:nvPicPr>
            <p:cNvPr id="8" name="图片 1">
              <a:extLst>
                <a:ext uri="{FF2B5EF4-FFF2-40B4-BE49-F238E27FC236}">
                  <a16:creationId xmlns:a16="http://schemas.microsoft.com/office/drawing/2014/main" id="{1865A55D-F5FD-7B63-20F3-F3DBFF2B0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1" t="30402" r="13600" b="45799"/>
            <a:stretch>
              <a:fillRect/>
            </a:stretch>
          </p:blipFill>
          <p:spPr bwMode="auto">
            <a:xfrm>
              <a:off x="1209" y="2225"/>
              <a:ext cx="4687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11">
              <a:extLst>
                <a:ext uri="{FF2B5EF4-FFF2-40B4-BE49-F238E27FC236}">
                  <a16:creationId xmlns:a16="http://schemas.microsoft.com/office/drawing/2014/main" id="{6F6FA126-D2F8-0A55-159E-B519290AAB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" y="2452"/>
              <a:ext cx="2541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735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想一想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0E4F3233-366A-9700-601D-37A58E1D8E7D}"/>
              </a:ext>
            </a:extLst>
          </p:cNvPr>
          <p:cNvSpPr txBox="1"/>
          <p:nvPr/>
        </p:nvSpPr>
        <p:spPr>
          <a:xfrm>
            <a:off x="983432" y="1826260"/>
            <a:ext cx="1022513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eaLnBrk="1" latinLnBrk="0" hangingPunct="1"/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一对双胞胎的公民身份号码会一样吗？为什么？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FBD08A-5103-5C3F-31D9-419944D1309B}"/>
              </a:ext>
            </a:extLst>
          </p:cNvPr>
          <p:cNvSpPr txBox="1"/>
          <p:nvPr/>
        </p:nvSpPr>
        <p:spPr>
          <a:xfrm>
            <a:off x="1055343" y="2757805"/>
            <a:ext cx="10081314" cy="21754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eaLnBrk="1" latinLnBrk="0" hangingPunct="1">
              <a:lnSpc>
                <a:spcPct val="130000"/>
              </a:lnSpc>
            </a:pPr>
            <a:r>
              <a:rPr lang="zh-CN" alt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不一样，双胞胎的地址码和出生日期码可能一样，但是它们的顺序码和校验码是不一样的。每个人的身份号码都是独一无二的。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299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A44FA65-E9C7-CEEF-DB36-CF74E055C8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291ACF-695B-F003-DA3D-384A138D6D3F}"/>
              </a:ext>
            </a:extLst>
          </p:cNvPr>
          <p:cNvSpPr txBox="1"/>
          <p:nvPr/>
        </p:nvSpPr>
        <p:spPr>
          <a:xfrm>
            <a:off x="790630" y="1268760"/>
            <a:ext cx="5737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</a:rPr>
              <a:t>民警温馨提醒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306AA8-3D25-B821-7DA1-AF615EC7FB9C}"/>
              </a:ext>
            </a:extLst>
          </p:cNvPr>
          <p:cNvSpPr txBox="1"/>
          <p:nvPr/>
        </p:nvSpPr>
        <p:spPr>
          <a:xfrm>
            <a:off x="1307468" y="2385158"/>
            <a:ext cx="9577064" cy="327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FFC000"/>
                </a:solidFill>
              </a:rPr>
              <a:t>由于身份证蕴含了很多私人信息，所以请一定要妥善保管，</a:t>
            </a:r>
            <a:endParaRPr lang="en-US" altLang="zh-CN" sz="4800" b="1" dirty="0">
              <a:solidFill>
                <a:srgbClr val="FFC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rgbClr val="FFC000"/>
                </a:solidFill>
              </a:rPr>
              <a:t>不能随意借给他人使用。</a:t>
            </a:r>
          </a:p>
        </p:txBody>
      </p:sp>
      <p:pic>
        <p:nvPicPr>
          <p:cNvPr id="11" name="音频3">
            <a:hlinkClick r:id="" action="ppaction://media"/>
            <a:extLst>
              <a:ext uri="{FF2B5EF4-FFF2-40B4-BE49-F238E27FC236}">
                <a16:creationId xmlns:a16="http://schemas.microsoft.com/office/drawing/2014/main" id="{ED20A535-8135-042D-8A1F-DB7D5FB2C3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4451" y="363011"/>
            <a:ext cx="874800" cy="8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0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71" y="836454"/>
            <a:ext cx="6880483" cy="360792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983437" y="4292969"/>
            <a:ext cx="7392810" cy="1937538"/>
            <a:chOff x="467544" y="3147814"/>
            <a:chExt cx="5544608" cy="145315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3147814"/>
              <a:ext cx="1108591" cy="1453154"/>
            </a:xfrm>
            <a:prstGeom prst="rect">
              <a:avLst/>
            </a:prstGeom>
          </p:spPr>
        </p:pic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2033714" y="3542920"/>
              <a:ext cx="3978438" cy="1019801"/>
            </a:xfrm>
            <a:prstGeom prst="wedgeRoundRectCallout">
              <a:avLst>
                <a:gd name="adj1" fmla="val -57755"/>
                <a:gd name="adj2" fmla="val 9398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楷体" panose="02010609060101010101" pitchFamily="49" charset="-122"/>
                </a:rPr>
                <a:t>你们知道邮政编码中的数字表示的含义吗？</a:t>
              </a:r>
              <a:endParaRPr lang="en-US" altLang="zh-CN" sz="3200" b="1" dirty="0">
                <a:latin typeface="楷体" panose="02010609060101010101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836274" y="922202"/>
            <a:ext cx="3222171" cy="6531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00DD9FC4-C2E2-BE61-F963-B4BC3E1C3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35400" y="457124"/>
            <a:ext cx="3173163" cy="436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4"/>
          <a:stretch>
            <a:fillRect/>
          </a:stretch>
        </p:blipFill>
        <p:spPr bwMode="auto">
          <a:xfrm>
            <a:off x="2855453" y="1844661"/>
            <a:ext cx="6178772" cy="358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967748" y="5733402"/>
            <a:ext cx="595418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邮政编码由六位数字组成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695960" y="2061845"/>
            <a:ext cx="211836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前两位表示省（自治区、直辖市）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4205393" y="1314662"/>
            <a:ext cx="330411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第三位表示邮区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22200" y="779412"/>
            <a:ext cx="3943349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第四位表示县（市）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9034225" y="2041180"/>
            <a:ext cx="1773767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最后两位表示投递局（所）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3211962" y="2172216"/>
            <a:ext cx="1652009" cy="673100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"/>
          </a:p>
        </p:txBody>
      </p:sp>
      <p:sp>
        <p:nvSpPr>
          <p:cNvPr id="9" name="矩形: 圆角 8"/>
          <p:cNvSpPr/>
          <p:nvPr/>
        </p:nvSpPr>
        <p:spPr>
          <a:xfrm>
            <a:off x="5105272" y="2172215"/>
            <a:ext cx="752181" cy="673100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"/>
          </a:p>
        </p:txBody>
      </p:sp>
      <p:sp>
        <p:nvSpPr>
          <p:cNvPr id="10" name="矩形: 圆角 9"/>
          <p:cNvSpPr/>
          <p:nvPr/>
        </p:nvSpPr>
        <p:spPr>
          <a:xfrm>
            <a:off x="6002737" y="2167217"/>
            <a:ext cx="787821" cy="673100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"/>
          </a:p>
        </p:txBody>
      </p:sp>
      <p:sp>
        <p:nvSpPr>
          <p:cNvPr id="11" name="矩形: 圆角 10"/>
          <p:cNvSpPr/>
          <p:nvPr/>
        </p:nvSpPr>
        <p:spPr>
          <a:xfrm>
            <a:off x="6928140" y="2167216"/>
            <a:ext cx="1652009" cy="673100"/>
          </a:xfrm>
          <a:prstGeom prst="round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8">
            <a:extLst>
              <a:ext uri="{FF2B5EF4-FFF2-40B4-BE49-F238E27FC236}">
                <a16:creationId xmlns:a16="http://schemas.microsoft.com/office/drawing/2014/main" id="{0878F8CC-742F-B5DD-13DA-DB9679224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28" y="332656"/>
            <a:ext cx="1046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根据下面的信封，写出邮政编码所表示的意义。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11B5426-9671-E3F6-6347-71FF72B40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621" y="1124391"/>
            <a:ext cx="9524758" cy="540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F68A1E4A-05E1-F901-9000-87142EADC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4369017"/>
            <a:ext cx="19198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spc="-3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湖北省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205507E-8171-F2CE-FBA4-9A930FD3F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6082" y="5109283"/>
            <a:ext cx="2400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buFont typeface="Arial" panose="020B0604020202020204" pitchFamily="34" charset="0"/>
              <a:buNone/>
              <a:defRPr sz="2800" b="1" spc="-300">
                <a:solidFill>
                  <a:srgbClr val="FF0000"/>
                </a:solidFill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黄冈市邮区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D4170-FC12-FA82-5214-7BFA8CF4F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349" y="5849549"/>
            <a:ext cx="2400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buFont typeface="Arial" panose="020B0604020202020204" pitchFamily="34" charset="0"/>
              <a:buNone/>
              <a:defRPr sz="2800" b="1" spc="-300">
                <a:solidFill>
                  <a:srgbClr val="FF0000"/>
                </a:solidFill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黄州区邮局</a:t>
            </a:r>
          </a:p>
        </p:txBody>
      </p:sp>
    </p:spTree>
    <p:extLst>
      <p:ext uri="{BB962C8B-B14F-4D97-AF65-F5344CB8AC3E}">
        <p14:creationId xmlns:p14="http://schemas.microsoft.com/office/powerpoint/2010/main" val="264494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用手机查询邮编">
            <a:hlinkClick r:id="" action="ppaction://media"/>
            <a:extLst>
              <a:ext uri="{FF2B5EF4-FFF2-40B4-BE49-F238E27FC236}">
                <a16:creationId xmlns:a16="http://schemas.microsoft.com/office/drawing/2014/main" id="{0F8460A6-BA6F-B847-FA1B-D72B2647A1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37363" y="290973"/>
            <a:ext cx="3117273" cy="623454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C80888D-EECB-D820-32F7-339AEDB23F9F}"/>
              </a:ext>
            </a:extLst>
          </p:cNvPr>
          <p:cNvSpPr txBox="1"/>
          <p:nvPr/>
        </p:nvSpPr>
        <p:spPr>
          <a:xfrm>
            <a:off x="7824192" y="6093296"/>
            <a:ext cx="2383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点击图片播放视频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44FFD791-9D6F-FDAA-CC76-5D7B32754AF5}"/>
              </a:ext>
            </a:extLst>
          </p:cNvPr>
          <p:cNvGrpSpPr/>
          <p:nvPr/>
        </p:nvGrpSpPr>
        <p:grpSpPr>
          <a:xfrm>
            <a:off x="551384" y="457015"/>
            <a:ext cx="2976245" cy="954405"/>
            <a:chOff x="1209" y="2225"/>
            <a:chExt cx="4687" cy="1503"/>
          </a:xfrm>
        </p:grpSpPr>
        <p:pic>
          <p:nvPicPr>
            <p:cNvPr id="5" name="图片 1">
              <a:extLst>
                <a:ext uri="{FF2B5EF4-FFF2-40B4-BE49-F238E27FC236}">
                  <a16:creationId xmlns:a16="http://schemas.microsoft.com/office/drawing/2014/main" id="{C6DDF7BD-75AA-13C6-7EE0-02C11D89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1" t="30402" r="13600" b="45799"/>
            <a:stretch>
              <a:fillRect/>
            </a:stretch>
          </p:blipFill>
          <p:spPr bwMode="auto">
            <a:xfrm>
              <a:off x="1209" y="2225"/>
              <a:ext cx="4687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11">
              <a:extLst>
                <a:ext uri="{FF2B5EF4-FFF2-40B4-BE49-F238E27FC236}">
                  <a16:creationId xmlns:a16="http://schemas.microsoft.com/office/drawing/2014/main" id="{540B92EF-DC9B-61E1-68C1-E1B33C14F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2" y="2452"/>
              <a:ext cx="2541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735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想一想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983432" y="1572923"/>
            <a:ext cx="85689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indent="0" eaLnBrk="1" latinLnBrk="0" hangingPunct="1">
              <a:defRPr sz="36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ym typeface="+mn-ea"/>
              </a:rPr>
              <a:t>观察下面这些编码，它们有什么特点？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1F2F465-24F7-273A-1C36-357F8925FBB5}"/>
              </a:ext>
            </a:extLst>
          </p:cNvPr>
          <p:cNvGrpSpPr/>
          <p:nvPr/>
        </p:nvGrpSpPr>
        <p:grpSpPr>
          <a:xfrm>
            <a:off x="5879976" y="2428410"/>
            <a:ext cx="5027205" cy="3103212"/>
            <a:chOff x="2907880" y="1461025"/>
            <a:chExt cx="6376240" cy="393595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854B343D-B4C3-6389-8760-9B5AC6FDC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7880" y="1461025"/>
              <a:ext cx="6376240" cy="393595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D06FE0F-9EF2-F83D-2D5D-25DE875D8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55840" y="3068960"/>
              <a:ext cx="1440160" cy="360040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2FFDEAF-1B5E-8DCB-DAD2-CA7F04D9D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55840" y="2564904"/>
              <a:ext cx="2736304" cy="36004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2202040-6E69-449E-46CB-D373BFBEA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43872" y="3592782"/>
              <a:ext cx="2304256" cy="36004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4FECFB1-D2CE-93CC-E6FD-5C0FD8C95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95900" y="4116604"/>
              <a:ext cx="1656184" cy="36004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6C77A66F-92DE-0AEA-6379-09163EFD4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188" y="2746728"/>
            <a:ext cx="3894881" cy="2466575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E28CC3FF-0916-BAAE-5A8E-130997C18194}"/>
              </a:ext>
            </a:extLst>
          </p:cNvPr>
          <p:cNvSpPr txBox="1"/>
          <p:nvPr/>
        </p:nvSpPr>
        <p:spPr>
          <a:xfrm>
            <a:off x="2813499" y="5734997"/>
            <a:ext cx="609437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indent="0" eaLnBrk="1" latinLnBrk="0" hangingPunct="1">
              <a:lnSpc>
                <a:spcPct val="130000"/>
              </a:lnSpc>
              <a:defRPr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简洁、规范、具有唯一性。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803412" y="2190135"/>
            <a:ext cx="10585176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见“状元成才路”系列丛书对应课时作业；</a:t>
            </a:r>
            <a:endParaRPr lang="en-US" altLang="zh-CN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选择一种生活中其他的数字编码，调查它表示的</a:t>
            </a:r>
            <a:r>
              <a:rPr lang="zh-CN" altLang="en-US" sz="3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信息和它是如何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编制出来的。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601</Words>
  <Application>Microsoft Office PowerPoint</Application>
  <PresentationFormat>宽屏</PresentationFormat>
  <Paragraphs>85</Paragraphs>
  <Slides>23</Slides>
  <Notes>0</Notes>
  <HiddenSlides>0</HiddenSlides>
  <MMClips>5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624</cp:revision>
  <dcterms:created xsi:type="dcterms:W3CDTF">2015-08-27T07:30:00Z</dcterms:created>
  <dcterms:modified xsi:type="dcterms:W3CDTF">2025-08-11T07:51:46Z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CFDF1F7FCAD8446FA291C6DA7D23367D</vt:lpwstr>
  </property>
</Properties>
</file>