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76" r:id="rId7"/>
    <p:sldId id="277" r:id="rId8"/>
    <p:sldId id="261" r:id="rId9"/>
    <p:sldId id="271" r:id="rId10"/>
    <p:sldId id="279" r:id="rId11"/>
    <p:sldId id="280" r:id="rId12"/>
    <p:sldId id="263" r:id="rId13"/>
    <p:sldId id="281" r:id="rId14"/>
    <p:sldId id="273" r:id="rId15"/>
    <p:sldId id="274" r:id="rId16"/>
    <p:sldId id="267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ABCD"/>
    <a:srgbClr val="EE1D23"/>
    <a:srgbClr val="CDEAE8"/>
    <a:srgbClr val="FFE699"/>
    <a:srgbClr val="D4EFFB"/>
    <a:srgbClr val="3366FF"/>
    <a:srgbClr val="FF7E00"/>
    <a:srgbClr val="FFFFFF"/>
    <a:srgbClr val="037F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66" y="1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02T06:07:58.672"/>
    </inkml:context>
    <inkml:brush xml:id="br0">
      <inkml:brushProperty name="width" value="0.35" units="cm"/>
      <inkml:brushProperty name="height" value="0.35" units="cm"/>
      <inkml:brushProperty name="color" value="#FF00FF"/>
    </inkml:brush>
  </inkml:definitions>
  <inkml:trace contextRef="#ctx0" brushRef="#br0">1 678 24575,'0'0'0,"0"0"0,0-1 0,0 1 0,0 0 0,0-1 0,0 1 0,0 0 0,0 0 0,0-1 0,0 1 0,1 0 0,-1 0 0,0-1 0,0 1 0,0 0 0,1 0 0,-1 0 0,0-1 0,0 1 0,0 0 0,1 0 0,-1 0 0,0 0 0,0-1 0,1 1 0,-1 0 0,0 0 0,1 0 0,-1 0 0,0 0 0,0 0 0,1 0 0,-1 0 0,0 0 0,1 0 0,-1 0 0,0 0 0,0 0 0,1 0 0,-1 0 0,0 0 0,1 0 0,-1 0 0,0 0 0,0 1 0,1-1 0,-1 0 0,0 0 0,0 0 0,1 0 0,-1 1 0,0-1 0,0 0 0,0 0 0,1 0 0,-1 1 0,0-1 0,0 0 0,0 0 0,0 1 0,0-1 0,1 0 0,-1 1 0,0-1 0,21 21 0,27 44 0,-3 3 0,68 134 0,-18-29 0,-32-64 0,131 203 0,-28-81 0,-161-226 0,0 1 0,0 0 0,1-1 0,0 0 0,0 0 0,0-1 0,1 0 0,-1 0 0,1 0 0,0-1 0,0 0 0,1 0 0,-1-1 0,1 0 0,-1 0 0,1 0 0,-1-1 0,1-1 0,0 1 0,0-1 0,7-1 0,17-3 0,1-1 0,-2-1 0,57-20 0,-75 22 0,592-220-33,-8-41-917,-73 14 469,-11-22 1,503-359-1,-769 449-533,-191 132-3738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02T06:08:00.292"/>
    </inkml:context>
    <inkml:brush xml:id="br0">
      <inkml:brushProperty name="width" value="0.35" units="cm"/>
      <inkml:brushProperty name="height" value="0.35" units="cm"/>
      <inkml:brushProperty name="color" value="#FF00FF"/>
    </inkml:brush>
  </inkml:definitions>
  <inkml:trace contextRef="#ctx0" brushRef="#br0">0 382 24575,'5'0'0,"-1"1"0,1 0 0,0 0 0,-1 0 0,1 0 0,-1 1 0,0-1 0,1 1 0,-1 0 0,0 0 0,0 1 0,0 0 0,0-1 0,-1 1 0,1 0 0,4 5 0,5 7 0,-1 0 0,18 28 0,-14-18 0,38 61 0,77 169 0,22 37 0,-101-199 0,-40-67 0,1-1 0,1 0 0,2-1 0,0-1 0,1 0 0,34 33 0,-45-52 0,-1 0 0,1 0 0,1-1 0,-1 0 0,1 0 0,-1 0 0,1-1 0,0 0 0,0 0 0,0 0 0,9 0 0,10 0 0,46-3 0,-38 0 0,85-2 0,0-4 0,0-6 0,217-53 0,475-213-707,-28-79 0,-604 264 305,-5-8 0,-4-7 1,285-241-1,-349 254-4768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02T06:08:05.911"/>
    </inkml:context>
    <inkml:brush xml:id="br0">
      <inkml:brushProperty name="width" value="0.35" units="cm"/>
      <inkml:brushProperty name="height" value="0.35" units="cm"/>
      <inkml:brushProperty name="color" value="#FF00FF"/>
    </inkml:brush>
  </inkml:definitions>
  <inkml:trace contextRef="#ctx0" brushRef="#br0">1 414 24575,'1'-16'0,"1"1"0,0 0 0,1 0 0,1 0 0,1 0 0,0 0 0,1 1 0,0 0 0,1 0 0,1 0 0,0 1 0,1 0 0,0 1 0,1 0 0,0 0 0,1 1 0,14-11 0,-4 4 0,0 2 0,1 0 0,1 1 0,0 1 0,1 2 0,0 0 0,1 1 0,1 2 0,29-8 0,-9 10 0,-1 2 0,1 1 0,0 3 0,-1 2 0,61 8 0,-88-4 0,1 0 0,-1 1 0,0 1 0,-1 0 0,0 2 0,0 0 0,26 18 0,-41-25 0,7 4 0,0 1 0,0 1 0,-1-1 0,0 1 0,-1 1 0,1-1 0,-2 1 0,1 1 0,-1-1 0,-1 1 0,0 0 0,0 0 0,-1 1 0,0-1 0,-1 1 0,0 0 0,2 22 0,0 14 0,-2 1 0,-6 94 0,-1-73 0,3-54 0,-1 0 0,0-1 0,-2 0 0,1 0 0,-2 0 0,0 0 0,0 0 0,-2-1 0,1 0 0,-16 21 0,-1-2 0,-1-2 0,-53 51 0,-78 51 0,102-91 0,40-31 0,0-1 0,1 2 0,-20 20 0,28-26 0,0 1 0,0-1 0,1 1 0,0 0 0,0 0 0,0 0 0,1 0 0,0 1 0,0-1 0,0 1 0,1-1 0,-1 12 0,3-4 0,0 0 0,0-1 0,2 1 0,0-1 0,0 1 0,1-1 0,1 0 0,0 0 0,1-1 0,8 14 0,-6-10 0,0 1 0,-1 0 0,0 1 0,-1 0 0,3 20 0,-4 18-45,-5 107 0,-1-93-1230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02T06:08:08.710"/>
    </inkml:context>
    <inkml:brush xml:id="br0">
      <inkml:brushProperty name="width" value="0.35" units="cm"/>
      <inkml:brushProperty name="height" value="0.35" units="cm"/>
      <inkml:brushProperty name="color" value="#FF00FF"/>
    </inkml:brush>
  </inkml:definitions>
  <inkml:trace contextRef="#ctx0" brushRef="#br0">0 1 24575,'7'0'0,"8"0"0,10 0 0,6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8A876-6D45-4859-92AF-899EF7190130}" type="datetimeFigureOut">
              <a:rPr lang="zh-CN" altLang="en-US" smtClean="0"/>
              <a:t>2025/7/17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EA26D-72D3-40B0-B4F7-84B67CB74B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911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C6B2280F-EBD3-397D-67E2-9DA48D18D0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DE46D93-F820-55DF-BF12-E1F095AC15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421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816BBAF-B02C-340B-A632-D6654320CB3D}"/>
              </a:ext>
            </a:extLst>
          </p:cNvPr>
          <p:cNvSpPr/>
          <p:nvPr userDrawn="1"/>
        </p:nvSpPr>
        <p:spPr>
          <a:xfrm>
            <a:off x="0" y="155643"/>
            <a:ext cx="12192000" cy="654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2BE9292-3E5C-867D-5004-0EC8955DBC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637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369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customXml" Target="../ink/ink4.xml"/><Relationship Id="rId3" Type="http://schemas.openxmlformats.org/officeDocument/2006/relationships/image" Target="../media/image6.png"/><Relationship Id="rId7" Type="http://schemas.openxmlformats.org/officeDocument/2006/relationships/customXml" Target="../ink/ink1.xml"/><Relationship Id="rId12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customXml" Target="../ink/ink3.xml"/><Relationship Id="rId5" Type="http://schemas.openxmlformats.org/officeDocument/2006/relationships/image" Target="../media/image8.pn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customXml" Target="../ink/ink2.xml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hyperlink" Target="1&#20811;&#40644;&#35910;.mp4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6DD1E23-AE91-2055-9526-A6D60F0FE744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三年级数学上册</a:t>
            </a:r>
            <a:endParaRPr lang="zh-CN" altLang="en-US" sz="2000" dirty="0">
              <a:solidFill>
                <a:srgbClr val="7B595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Box 48">
            <a:extLst>
              <a:ext uri="{FF2B5EF4-FFF2-40B4-BE49-F238E27FC236}">
                <a16:creationId xmlns:a16="http://schemas.microsoft.com/office/drawing/2014/main" id="{5955F739-A719-8D4D-4EFE-CD13DE351F00}"/>
              </a:ext>
            </a:extLst>
          </p:cNvPr>
          <p:cNvSpPr txBox="1"/>
          <p:nvPr/>
        </p:nvSpPr>
        <p:spPr>
          <a:xfrm>
            <a:off x="2751069" y="3050295"/>
            <a:ext cx="668986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 defTabSz="914377" eaLnBrk="0" fontAlgn="base" hangingPunct="0">
              <a:spcBef>
                <a:spcPct val="0"/>
              </a:spcBef>
              <a:spcAft>
                <a:spcPct val="0"/>
              </a:spcAft>
              <a:defRPr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0958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1917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828754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438339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047924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657509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267093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876678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200" dirty="0">
                <a:sym typeface="+mn-lt"/>
              </a:rPr>
              <a:t>称重我很行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FD480EBD-EA03-B583-620C-BD6CC2725D66}"/>
              </a:ext>
            </a:extLst>
          </p:cNvPr>
          <p:cNvGrpSpPr/>
          <p:nvPr/>
        </p:nvGrpSpPr>
        <p:grpSpPr>
          <a:xfrm>
            <a:off x="2275834" y="1322979"/>
            <a:ext cx="7640332" cy="1260000"/>
            <a:chOff x="2275834" y="1322979"/>
            <a:chExt cx="7640332" cy="1260000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C6D5C193-FD14-3511-BA01-2491BD9D83A7}"/>
                </a:ext>
              </a:extLst>
            </p:cNvPr>
            <p:cNvSpPr txBox="1"/>
            <p:nvPr/>
          </p:nvSpPr>
          <p:spPr>
            <a:xfrm>
              <a:off x="3581230" y="1491314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曹冲称象的故事</a:t>
              </a:r>
              <a:endParaRPr lang="zh-CN" altLang="en-US" sz="4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23D312F1-941D-C524-B1FA-0D0416C623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75834" y="1322979"/>
              <a:ext cx="1260000" cy="1260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4CF0C951-88DF-AF66-85B1-A0B689A2F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21452" y="1489617"/>
              <a:ext cx="968765" cy="9267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2668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80A45129-6062-C968-DE07-5EC04B8C11CF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58A1085F-BADB-7D64-C1C4-160BBFF62423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复习导入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2F7798F1-CA74-4446-CFD0-A29ED81A067B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21D5D252-A9D6-5668-BE13-542FCDC6CE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7759" y="1258536"/>
            <a:ext cx="1353600" cy="1353600"/>
          </a:xfrm>
          <a:prstGeom prst="rect">
            <a:avLst/>
          </a:prstGeom>
        </p:spPr>
      </p:pic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875E44FD-828D-4F5B-18A4-97C4C7BB27D1}"/>
              </a:ext>
            </a:extLst>
          </p:cNvPr>
          <p:cNvSpPr/>
          <p:nvPr/>
        </p:nvSpPr>
        <p:spPr>
          <a:xfrm>
            <a:off x="2323046" y="1398364"/>
            <a:ext cx="6548580" cy="1353599"/>
          </a:xfrm>
          <a:prstGeom prst="wedgeRoundRectCallout">
            <a:avLst>
              <a:gd name="adj1" fmla="val -56476"/>
              <a:gd name="adj2" fmla="val 18744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上节课我们认识了哪些质量单位？它们之间有什么关系？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F239264-3C2B-CFA8-BFF6-15272846294A}"/>
              </a:ext>
            </a:extLst>
          </p:cNvPr>
          <p:cNvSpPr/>
          <p:nvPr/>
        </p:nvSpPr>
        <p:spPr>
          <a:xfrm>
            <a:off x="3585101" y="3501341"/>
            <a:ext cx="3583616" cy="749592"/>
          </a:xfrm>
          <a:prstGeom prst="rect">
            <a:avLst/>
          </a:prstGeom>
          <a:solidFill>
            <a:srgbClr val="D4EFFB"/>
          </a:solidFill>
          <a:ln w="28575">
            <a:solidFill>
              <a:srgbClr val="00AB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千克 </a:t>
            </a:r>
            <a:r>
              <a:rPr lang="en-US" altLang="zh-CN" sz="36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 1000</a:t>
            </a:r>
            <a:r>
              <a:rPr lang="zh-CN" altLang="en-US" sz="3600" b="1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克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8E6F3CF-87CF-D7DF-01EC-7E728F7D91D7}"/>
              </a:ext>
            </a:extLst>
          </p:cNvPr>
          <p:cNvSpPr/>
          <p:nvPr/>
        </p:nvSpPr>
        <p:spPr>
          <a:xfrm>
            <a:off x="3585101" y="4642891"/>
            <a:ext cx="3583616" cy="749592"/>
          </a:xfrm>
          <a:prstGeom prst="rect">
            <a:avLst/>
          </a:prstGeom>
          <a:solidFill>
            <a:srgbClr val="D4EFFB"/>
          </a:solidFill>
          <a:ln w="28575">
            <a:solidFill>
              <a:srgbClr val="00AB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吨 </a:t>
            </a:r>
            <a:r>
              <a:rPr lang="en-US" altLang="zh-CN" sz="36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 1000</a:t>
            </a:r>
            <a:r>
              <a:rPr lang="zh-CN" altLang="en-US" sz="3600" b="1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千克</a:t>
            </a:r>
          </a:p>
        </p:txBody>
      </p:sp>
    </p:spTree>
    <p:extLst>
      <p:ext uri="{BB962C8B-B14F-4D97-AF65-F5344CB8AC3E}">
        <p14:creationId xmlns:p14="http://schemas.microsoft.com/office/powerpoint/2010/main" val="77056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B94F398-E956-6AB1-EE12-E8269EE9F3F8}"/>
              </a:ext>
            </a:extLst>
          </p:cNvPr>
          <p:cNvGrpSpPr/>
          <p:nvPr/>
        </p:nvGrpSpPr>
        <p:grpSpPr>
          <a:xfrm>
            <a:off x="3730431" y="130322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54C4069D-C6BC-1DEB-6125-9DC117118EC0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探索新知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89137AA9-CC44-4D5D-8E95-3527E8F7AE9B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689B6E13-A069-8464-7AD3-E58BAB2E5805}"/>
              </a:ext>
            </a:extLst>
          </p:cNvPr>
          <p:cNvSpPr/>
          <p:nvPr/>
        </p:nvSpPr>
        <p:spPr>
          <a:xfrm>
            <a:off x="505460" y="1009278"/>
            <a:ext cx="2278380" cy="863600"/>
          </a:xfrm>
          <a:prstGeom prst="roundRect">
            <a:avLst>
              <a:gd name="adj" fmla="val 50000"/>
            </a:avLst>
          </a:prstGeom>
          <a:solidFill>
            <a:srgbClr val="FCD4B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37FB7"/>
                </a:solidFill>
                <a:effectLst/>
                <a:uLnTx/>
                <a:uFillTx/>
                <a:latin typeface="FZYaSong-M-GBK"/>
                <a:ea typeface="宋体" panose="02010600030101010101" pitchFamily="2" charset="-122"/>
                <a:cs typeface="+mn-cs"/>
              </a:rPr>
              <a:t>比一比</a:t>
            </a:r>
            <a:endParaRPr kumimoji="0" lang="zh-CN" altLang="en-US" sz="4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01920EA-D81F-3DF9-E9AE-535BFC5ABC7F}"/>
              </a:ext>
            </a:extLst>
          </p:cNvPr>
          <p:cNvSpPr txBox="1"/>
          <p:nvPr/>
        </p:nvSpPr>
        <p:spPr>
          <a:xfrm>
            <a:off x="2967585" y="1106755"/>
            <a:ext cx="7233920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找一些物品掂一掂，比一比轻重。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7627C51-C1A9-ACE2-7B6C-7917E9A241D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42006" y="1563809"/>
            <a:ext cx="5275760" cy="144336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9A47703-237C-9281-919C-03E74BA44E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418" y="3314821"/>
            <a:ext cx="2365125" cy="3535559"/>
          </a:xfrm>
          <a:prstGeom prst="rect">
            <a:avLst/>
          </a:prstGeom>
        </p:spPr>
      </p:pic>
      <p:grpSp>
        <p:nvGrpSpPr>
          <p:cNvPr id="29" name="组合 28">
            <a:extLst>
              <a:ext uri="{FF2B5EF4-FFF2-40B4-BE49-F238E27FC236}">
                <a16:creationId xmlns:a16="http://schemas.microsoft.com/office/drawing/2014/main" id="{76F6E1A9-27E9-8827-DC8A-2989EC8343A7}"/>
              </a:ext>
            </a:extLst>
          </p:cNvPr>
          <p:cNvGrpSpPr/>
          <p:nvPr/>
        </p:nvGrpSpPr>
        <p:grpSpPr>
          <a:xfrm>
            <a:off x="3342006" y="3007177"/>
            <a:ext cx="3886111" cy="3635505"/>
            <a:chOff x="3342006" y="3007177"/>
            <a:chExt cx="3886111" cy="3635505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56200A72-41A9-6A08-DB15-3E807147C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730431" y="3254821"/>
              <a:ext cx="991367" cy="841357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7AAD38BE-E072-4E76-18CF-943C5F6F7B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071116" y="3012578"/>
              <a:ext cx="1297195" cy="1174682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DF5B4A6D-BA1A-82EA-9B11-AA56AC289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055743" y="4019698"/>
              <a:ext cx="1327939" cy="135360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403B9245-4567-EF86-A694-F185C4C25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730431" y="4310731"/>
              <a:ext cx="991367" cy="841357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8580EA14-9832-BC76-A98B-DD2C05DF72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577516" y="5404579"/>
              <a:ext cx="1297195" cy="1174682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4634F5CB-58F6-2EDF-F790-B613A0FB4C1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998049" y="5289082"/>
              <a:ext cx="1327939" cy="1353600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1892D44D-D886-B70C-1E11-DF37A420D5FE}"/>
                </a:ext>
              </a:extLst>
            </p:cNvPr>
            <p:cNvSpPr/>
            <p:nvPr/>
          </p:nvSpPr>
          <p:spPr>
            <a:xfrm>
              <a:off x="3342006" y="3007177"/>
              <a:ext cx="3886111" cy="3635505"/>
            </a:xfrm>
            <a:prstGeom prst="rect">
              <a:avLst/>
            </a:prstGeom>
            <a:noFill/>
            <a:ln w="38100">
              <a:solidFill>
                <a:srgbClr val="00ABC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对话气泡: 圆角矩形 17">
            <a:extLst>
              <a:ext uri="{FF2B5EF4-FFF2-40B4-BE49-F238E27FC236}">
                <a16:creationId xmlns:a16="http://schemas.microsoft.com/office/drawing/2014/main" id="{0B0B3DC3-FB85-2D34-C190-3F21988BBB84}"/>
              </a:ext>
            </a:extLst>
          </p:cNvPr>
          <p:cNvSpPr/>
          <p:nvPr/>
        </p:nvSpPr>
        <p:spPr>
          <a:xfrm>
            <a:off x="7044689" y="3158160"/>
            <a:ext cx="3405598" cy="773460"/>
          </a:xfrm>
          <a:prstGeom prst="wedgeRoundRectCallout">
            <a:avLst>
              <a:gd name="adj1" fmla="val -56793"/>
              <a:gd name="adj2" fmla="val 37918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掂一掂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,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哪个更重？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7" name="对话气泡: 圆角矩形 26">
            <a:extLst>
              <a:ext uri="{FF2B5EF4-FFF2-40B4-BE49-F238E27FC236}">
                <a16:creationId xmlns:a16="http://schemas.microsoft.com/office/drawing/2014/main" id="{938CBAB1-743F-B9CA-016D-7C7E445509EA}"/>
              </a:ext>
            </a:extLst>
          </p:cNvPr>
          <p:cNvSpPr/>
          <p:nvPr/>
        </p:nvSpPr>
        <p:spPr>
          <a:xfrm>
            <a:off x="7562062" y="4389937"/>
            <a:ext cx="2674232" cy="1965125"/>
          </a:xfrm>
          <a:prstGeom prst="wedgeRoundRectCallout">
            <a:avLst>
              <a:gd name="adj1" fmla="val -76723"/>
              <a:gd name="adj2" fmla="val 3985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掂不出来的有什么其他好办法吗？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sym typeface="+mn-ea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1" name="墨迹 20">
                <a:extLst>
                  <a:ext uri="{FF2B5EF4-FFF2-40B4-BE49-F238E27FC236}">
                    <a16:creationId xmlns:a16="http://schemas.microsoft.com/office/drawing/2014/main" id="{F4ADD2BE-87DC-7E5E-844A-9046E7E28747}"/>
                  </a:ext>
                </a:extLst>
              </p14:cNvPr>
              <p14:cNvContentPartPr/>
              <p14:nvPr/>
            </p14:nvContentPartPr>
            <p14:xfrm>
              <a:off x="5079720" y="3267829"/>
              <a:ext cx="1681920" cy="693000"/>
            </p14:xfrm>
          </p:contentPart>
        </mc:Choice>
        <mc:Fallback xmlns="">
          <p:pic>
            <p:nvPicPr>
              <p:cNvPr id="21" name="墨迹 20">
                <a:extLst>
                  <a:ext uri="{FF2B5EF4-FFF2-40B4-BE49-F238E27FC236}">
                    <a16:creationId xmlns:a16="http://schemas.microsoft.com/office/drawing/2014/main" id="{F4ADD2BE-87DC-7E5E-844A-9046E7E2874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017080" y="3204829"/>
                <a:ext cx="1807560" cy="81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2" name="墨迹 21">
                <a:extLst>
                  <a:ext uri="{FF2B5EF4-FFF2-40B4-BE49-F238E27FC236}">
                    <a16:creationId xmlns:a16="http://schemas.microsoft.com/office/drawing/2014/main" id="{F81EF9F0-9AB2-A5C5-D619-181F5DA318F5}"/>
                  </a:ext>
                </a:extLst>
              </p14:cNvPr>
              <p14:cNvContentPartPr/>
              <p14:nvPr/>
            </p14:nvContentPartPr>
            <p14:xfrm>
              <a:off x="5021760" y="4652029"/>
              <a:ext cx="1536120" cy="532800"/>
            </p14:xfrm>
          </p:contentPart>
        </mc:Choice>
        <mc:Fallback xmlns="">
          <p:pic>
            <p:nvPicPr>
              <p:cNvPr id="22" name="墨迹 21">
                <a:extLst>
                  <a:ext uri="{FF2B5EF4-FFF2-40B4-BE49-F238E27FC236}">
                    <a16:creationId xmlns:a16="http://schemas.microsoft.com/office/drawing/2014/main" id="{F81EF9F0-9AB2-A5C5-D619-181F5DA318F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958760" y="4589389"/>
                <a:ext cx="1661760" cy="65844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组合 27">
            <a:extLst>
              <a:ext uri="{FF2B5EF4-FFF2-40B4-BE49-F238E27FC236}">
                <a16:creationId xmlns:a16="http://schemas.microsoft.com/office/drawing/2014/main" id="{80B80F41-AF41-8C6A-BEEE-60A37BAAC440}"/>
              </a:ext>
            </a:extLst>
          </p:cNvPr>
          <p:cNvGrpSpPr/>
          <p:nvPr/>
        </p:nvGrpSpPr>
        <p:grpSpPr>
          <a:xfrm>
            <a:off x="6487320" y="5569309"/>
            <a:ext cx="366840" cy="903960"/>
            <a:chOff x="6487320" y="5569309"/>
            <a:chExt cx="366840" cy="903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3" name="墨迹 22">
                  <a:extLst>
                    <a:ext uri="{FF2B5EF4-FFF2-40B4-BE49-F238E27FC236}">
                      <a16:creationId xmlns:a16="http://schemas.microsoft.com/office/drawing/2014/main" id="{D3ADD125-731B-1B41-48C1-A696A385CA2E}"/>
                    </a:ext>
                  </a:extLst>
                </p14:cNvPr>
                <p14:cNvContentPartPr/>
                <p14:nvPr/>
              </p14:nvContentPartPr>
              <p14:xfrm>
                <a:off x="6487320" y="5569309"/>
                <a:ext cx="366840" cy="645840"/>
              </p14:xfrm>
            </p:contentPart>
          </mc:Choice>
          <mc:Fallback xmlns="">
            <p:pic>
              <p:nvPicPr>
                <p:cNvPr id="23" name="墨迹 22">
                  <a:extLst>
                    <a:ext uri="{FF2B5EF4-FFF2-40B4-BE49-F238E27FC236}">
                      <a16:creationId xmlns:a16="http://schemas.microsoft.com/office/drawing/2014/main" id="{D3ADD125-731B-1B41-48C1-A696A385CA2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424680" y="5506309"/>
                  <a:ext cx="492480" cy="77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5" name="墨迹 24">
                  <a:extLst>
                    <a:ext uri="{FF2B5EF4-FFF2-40B4-BE49-F238E27FC236}">
                      <a16:creationId xmlns:a16="http://schemas.microsoft.com/office/drawing/2014/main" id="{7B20B403-C487-8F8C-FD96-2A39A4AA1099}"/>
                    </a:ext>
                  </a:extLst>
                </p14:cNvPr>
                <p14:cNvContentPartPr/>
                <p14:nvPr/>
              </p14:nvContentPartPr>
              <p14:xfrm>
                <a:off x="6691080" y="6472909"/>
                <a:ext cx="28440" cy="360"/>
              </p14:xfrm>
            </p:contentPart>
          </mc:Choice>
          <mc:Fallback xmlns="">
            <p:pic>
              <p:nvPicPr>
                <p:cNvPr id="25" name="墨迹 24">
                  <a:extLst>
                    <a:ext uri="{FF2B5EF4-FFF2-40B4-BE49-F238E27FC236}">
                      <a16:creationId xmlns:a16="http://schemas.microsoft.com/office/drawing/2014/main" id="{7B20B403-C487-8F8C-FD96-2A39A4AA109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628080" y="6410269"/>
                  <a:ext cx="154080" cy="126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07537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68B2ABB4-A98C-73E3-9A15-DD16DC2C9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2171" y="1889291"/>
            <a:ext cx="5275760" cy="144336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EC285F9-F950-2C74-62F9-3EE432C04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4298" y="520540"/>
            <a:ext cx="1918013" cy="2908460"/>
          </a:xfrm>
          <a:prstGeom prst="rect">
            <a:avLst/>
          </a:prstGeom>
        </p:spPr>
      </p:pic>
      <p:sp>
        <p:nvSpPr>
          <p:cNvPr id="12" name="对话气泡: 圆角矩形 11">
            <a:extLst>
              <a:ext uri="{FF2B5EF4-FFF2-40B4-BE49-F238E27FC236}">
                <a16:creationId xmlns:a16="http://schemas.microsoft.com/office/drawing/2014/main" id="{7274EA83-B06F-12D6-F379-F912893DD42E}"/>
              </a:ext>
            </a:extLst>
          </p:cNvPr>
          <p:cNvSpPr/>
          <p:nvPr/>
        </p:nvSpPr>
        <p:spPr>
          <a:xfrm>
            <a:off x="4878106" y="353316"/>
            <a:ext cx="4061723" cy="1353600"/>
          </a:xfrm>
          <a:prstGeom prst="wedgeRoundRectCallout">
            <a:avLst>
              <a:gd name="adj1" fmla="val 64337"/>
              <a:gd name="adj2" fmla="val 3432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这样比不出来，需要称一称，再比较。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9636018C-99AB-A395-0DBC-FAE012D283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2171" y="3660102"/>
            <a:ext cx="5687658" cy="2220895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41D109FA-079A-5935-8F46-3D6DDEFFDBD2}"/>
              </a:ext>
            </a:extLst>
          </p:cNvPr>
          <p:cNvSpPr txBox="1"/>
          <p:nvPr/>
        </p:nvSpPr>
        <p:spPr>
          <a:xfrm>
            <a:off x="3037462" y="5919909"/>
            <a:ext cx="26824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F1592F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苹果重</a:t>
            </a:r>
            <a:r>
              <a:rPr lang="en-US" altLang="zh-CN" sz="3200" dirty="0">
                <a:solidFill>
                  <a:srgbClr val="F1592F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226</a:t>
            </a:r>
            <a:r>
              <a:rPr lang="zh-CN" altLang="en-US" sz="3200" dirty="0">
                <a:solidFill>
                  <a:srgbClr val="F1592F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克</a:t>
            </a:r>
            <a:endParaRPr lang="zh-CN" altLang="en-US" sz="4800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34925BF5-C9E9-0371-3448-3C154ADD1BBA}"/>
              </a:ext>
            </a:extLst>
          </p:cNvPr>
          <p:cNvSpPr txBox="1"/>
          <p:nvPr/>
        </p:nvSpPr>
        <p:spPr>
          <a:xfrm>
            <a:off x="6578116" y="5919908"/>
            <a:ext cx="26824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F1592F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橙子重</a:t>
            </a:r>
            <a:r>
              <a:rPr lang="en-US" altLang="zh-CN" sz="3200" dirty="0">
                <a:solidFill>
                  <a:srgbClr val="F1592F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195</a:t>
            </a:r>
            <a:r>
              <a:rPr lang="zh-CN" altLang="en-US" sz="3200" dirty="0">
                <a:solidFill>
                  <a:srgbClr val="F1592F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克</a:t>
            </a:r>
            <a:endParaRPr lang="zh-CN" altLang="en-US" sz="4800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3" name="对话气泡: 圆角矩形 32">
            <a:extLst>
              <a:ext uri="{FF2B5EF4-FFF2-40B4-BE49-F238E27FC236}">
                <a16:creationId xmlns:a16="http://schemas.microsoft.com/office/drawing/2014/main" id="{6C5DDE24-AB81-F08A-F26F-C14A5B5075E2}"/>
              </a:ext>
            </a:extLst>
          </p:cNvPr>
          <p:cNvSpPr/>
          <p:nvPr/>
        </p:nvSpPr>
        <p:spPr>
          <a:xfrm>
            <a:off x="4044598" y="748963"/>
            <a:ext cx="4895231" cy="812886"/>
          </a:xfrm>
          <a:prstGeom prst="wedgeRoundRectCallout">
            <a:avLst>
              <a:gd name="adj1" fmla="val 62350"/>
              <a:gd name="adj2" fmla="val 4150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苹果比橙子大约重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30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克。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53661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24" grpId="0"/>
      <p:bldP spid="32" grpId="0"/>
      <p:bldP spid="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圆角 6">
            <a:extLst>
              <a:ext uri="{FF2B5EF4-FFF2-40B4-BE49-F238E27FC236}">
                <a16:creationId xmlns:a16="http://schemas.microsoft.com/office/drawing/2014/main" id="{7A9F1418-2DA4-8711-55A8-702F2C5B9543}"/>
              </a:ext>
            </a:extLst>
          </p:cNvPr>
          <p:cNvSpPr/>
          <p:nvPr/>
        </p:nvSpPr>
        <p:spPr>
          <a:xfrm>
            <a:off x="810260" y="399580"/>
            <a:ext cx="2278380" cy="863600"/>
          </a:xfrm>
          <a:prstGeom prst="roundRect">
            <a:avLst>
              <a:gd name="adj" fmla="val 50000"/>
            </a:avLst>
          </a:prstGeom>
          <a:solidFill>
            <a:srgbClr val="FCD4B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37FB7"/>
                </a:solidFill>
                <a:effectLst/>
                <a:uLnTx/>
                <a:uFillTx/>
                <a:latin typeface="FZYaSong-M-GBK"/>
                <a:ea typeface="宋体" panose="02010600030101010101" pitchFamily="2" charset="-122"/>
                <a:cs typeface="+mn-cs"/>
              </a:rPr>
              <a:t>称一称</a:t>
            </a:r>
            <a:endParaRPr kumimoji="0" lang="zh-CN" altLang="en-US" sz="4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83DA2B4-F039-1405-E93B-CA3B8B581CD5}"/>
              </a:ext>
            </a:extLst>
          </p:cNvPr>
          <p:cNvSpPr txBox="1"/>
          <p:nvPr/>
        </p:nvSpPr>
        <p:spPr>
          <a:xfrm>
            <a:off x="1392194" y="1310351"/>
            <a:ext cx="10046241" cy="1678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      称一称常见的物品，看看</a:t>
            </a:r>
            <a:r>
              <a:rPr lang="en-US" altLang="zh-CN" sz="3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克、</a:t>
            </a:r>
            <a:r>
              <a:rPr lang="en-US" altLang="zh-CN" sz="3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千克或</a:t>
            </a:r>
            <a:r>
              <a:rPr lang="en-US" altLang="zh-CN" sz="3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吨这样的物品有多少。</a:t>
            </a:r>
            <a:endParaRPr lang="zh-CN" altLang="en-US" sz="44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758FCEB-96AE-1155-859B-45EDB99A18B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0761" y="3120885"/>
            <a:ext cx="5403827" cy="321451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9425EE7-CCEA-0BE4-F31E-1FBC0221A3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2051" y="4728140"/>
            <a:ext cx="2385183" cy="195526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9FBBE1A6-E0CF-0C7F-E89B-CDA0EB0946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0787" y="3883130"/>
            <a:ext cx="368142" cy="464265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5EDD75AD-DF11-D967-CE13-5A4F9F5BD8C3}"/>
              </a:ext>
            </a:extLst>
          </p:cNvPr>
          <p:cNvSpPr txBox="1"/>
          <p:nvPr/>
        </p:nvSpPr>
        <p:spPr>
          <a:xfrm>
            <a:off x="6406501" y="3245322"/>
            <a:ext cx="7793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1g</a:t>
            </a:r>
            <a:endParaRPr lang="zh-CN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CDF9124-B67D-0766-7E05-0CD58A0B2F1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6703" y="4067599"/>
            <a:ext cx="183348" cy="18334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ABFB8F5-B73E-869B-7F85-6F7745094A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4409" y="3966484"/>
            <a:ext cx="183348" cy="18334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C2B6CED-714B-D4DB-8ACE-408A438CDB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4842" y="4183712"/>
            <a:ext cx="183348" cy="18334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EF6EC943-ECF3-A797-3BE6-B2606114AE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980045">
            <a:off x="3335823" y="3922458"/>
            <a:ext cx="183348" cy="18334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E7FA294-10D8-498B-0F5C-341E6B2DC1D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8348" y="4098753"/>
            <a:ext cx="183348" cy="183348"/>
          </a:xfrm>
          <a:prstGeom prst="rect">
            <a:avLst/>
          </a:prstGeom>
        </p:spPr>
      </p:pic>
      <p:sp>
        <p:nvSpPr>
          <p:cNvPr id="13" name="椭圆 12">
            <a:extLst>
              <a:ext uri="{FF2B5EF4-FFF2-40B4-BE49-F238E27FC236}">
                <a16:creationId xmlns:a16="http://schemas.microsoft.com/office/drawing/2014/main" id="{9191DA08-1F24-5456-82C7-2BE9C5BD8B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8590" y="2990321"/>
            <a:ext cx="1028170" cy="728296"/>
          </a:xfrm>
          <a:prstGeom prst="ellipse">
            <a:avLst/>
          </a:prstGeom>
          <a:noFill/>
          <a:ln w="38100">
            <a:solidFill>
              <a:srgbClr val="EE1D2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1" tIns="45715" rIns="91431" bIns="45715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endParaRPr lang="zh-CN" altLang="en-US" sz="2000" b="1">
              <a:solidFill>
                <a:schemeClr val="bg1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488F8A25-810B-FC13-8632-74D0A92556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09284" y="4183712"/>
            <a:ext cx="1354648" cy="1354648"/>
          </a:xfrm>
          <a:prstGeom prst="rect">
            <a:avLst/>
          </a:prstGeom>
        </p:spPr>
      </p:pic>
      <p:sp>
        <p:nvSpPr>
          <p:cNvPr id="15" name="对话气泡: 圆角矩形 14">
            <a:extLst>
              <a:ext uri="{FF2B5EF4-FFF2-40B4-BE49-F238E27FC236}">
                <a16:creationId xmlns:a16="http://schemas.microsoft.com/office/drawing/2014/main" id="{3DCE989C-2F1A-0C35-E406-CFA5E8E33E2C}"/>
              </a:ext>
            </a:extLst>
          </p:cNvPr>
          <p:cNvSpPr/>
          <p:nvPr/>
        </p:nvSpPr>
        <p:spPr>
          <a:xfrm>
            <a:off x="7842554" y="3139136"/>
            <a:ext cx="4069361" cy="707886"/>
          </a:xfrm>
          <a:prstGeom prst="wedgeRoundRectCallout">
            <a:avLst>
              <a:gd name="adj1" fmla="val 27085"/>
              <a:gd name="adj2" fmla="val 7433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5 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粒黄豆大约是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克。</a:t>
            </a:r>
          </a:p>
        </p:txBody>
      </p:sp>
      <p:sp>
        <p:nvSpPr>
          <p:cNvPr id="17" name="文本框 16">
            <a:hlinkClick r:id="rId7" action="ppaction://hlinkfile"/>
            <a:extLst>
              <a:ext uri="{FF2B5EF4-FFF2-40B4-BE49-F238E27FC236}">
                <a16:creationId xmlns:a16="http://schemas.microsoft.com/office/drawing/2014/main" id="{FEF91F5F-2941-FE4E-3DBD-501ACC19BD53}"/>
              </a:ext>
            </a:extLst>
          </p:cNvPr>
          <p:cNvSpPr txBox="1"/>
          <p:nvPr/>
        </p:nvSpPr>
        <p:spPr>
          <a:xfrm>
            <a:off x="4131576" y="626958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u="sng">
                <a:solidFill>
                  <a:srgbClr val="00ABCD"/>
                </a:solidFill>
              </a:rPr>
              <a:t>点击播放</a:t>
            </a:r>
            <a:r>
              <a:rPr lang="zh-CN" altLang="en-US" u="sng" dirty="0">
                <a:solidFill>
                  <a:srgbClr val="00ABCD"/>
                </a:solidFill>
              </a:rPr>
              <a:t>视频</a:t>
            </a:r>
          </a:p>
        </p:txBody>
      </p:sp>
      <p:sp>
        <p:nvSpPr>
          <p:cNvPr id="18" name="对话气泡: 圆角矩形 17">
            <a:extLst>
              <a:ext uri="{FF2B5EF4-FFF2-40B4-BE49-F238E27FC236}">
                <a16:creationId xmlns:a16="http://schemas.microsoft.com/office/drawing/2014/main" id="{6CE9EDE4-6C20-F5E6-3B44-FF53167E17FE}"/>
              </a:ext>
            </a:extLst>
          </p:cNvPr>
          <p:cNvSpPr/>
          <p:nvPr/>
        </p:nvSpPr>
        <p:spPr>
          <a:xfrm>
            <a:off x="299789" y="4715281"/>
            <a:ext cx="2608588" cy="1119869"/>
          </a:xfrm>
          <a:prstGeom prst="wedgeRoundRectCallout">
            <a:avLst>
              <a:gd name="adj1" fmla="val 47746"/>
              <a:gd name="adj2" fmla="val -86472"/>
              <a:gd name="adj3" fmla="val 16667"/>
            </a:avLst>
          </a:prstGeom>
          <a:solidFill>
            <a:schemeClr val="bg1"/>
          </a:solidFill>
          <a:ln>
            <a:solidFill>
              <a:srgbClr val="00AB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用手掂一掂，感觉怎么样？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1334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animBg="1"/>
      <p:bldP spid="15" grpId="0" animBg="1"/>
      <p:bldP spid="17" grpId="0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CA811D0B-45E8-267B-746C-0B54112B4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5028" y="1639906"/>
            <a:ext cx="2541005" cy="1836784"/>
          </a:xfrm>
          <a:prstGeom prst="rect">
            <a:avLst/>
          </a:prstGeom>
        </p:spPr>
      </p:pic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3F64BF16-E579-584D-2722-B53433B0BFD5}"/>
              </a:ext>
            </a:extLst>
          </p:cNvPr>
          <p:cNvSpPr/>
          <p:nvPr/>
        </p:nvSpPr>
        <p:spPr>
          <a:xfrm>
            <a:off x="2527325" y="694233"/>
            <a:ext cx="7550530" cy="803480"/>
          </a:xfrm>
          <a:prstGeom prst="wedgeRoundRectCallout">
            <a:avLst>
              <a:gd name="adj1" fmla="val -55197"/>
              <a:gd name="adj2" fmla="val 36484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生活中还有那些物品的质量大约是</a:t>
            </a:r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克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6079ACB-A3A2-FD76-8BE5-42864CF334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0956" y="1833767"/>
            <a:ext cx="1796144" cy="137952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5CC9DD36-C5FB-51B6-7344-C4659C173592}"/>
              </a:ext>
            </a:extLst>
          </p:cNvPr>
          <p:cNvSpPr txBox="1"/>
          <p:nvPr/>
        </p:nvSpPr>
        <p:spPr>
          <a:xfrm>
            <a:off x="1262253" y="3335445"/>
            <a:ext cx="36135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枚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分硬币约重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克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CE4A8FF-A4A9-39B2-DDF3-4929A2050489}"/>
              </a:ext>
            </a:extLst>
          </p:cNvPr>
          <p:cNvSpPr txBox="1"/>
          <p:nvPr/>
        </p:nvSpPr>
        <p:spPr>
          <a:xfrm>
            <a:off x="4875804" y="3335445"/>
            <a:ext cx="33794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粒花生米约重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克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75ED45D-78BF-0148-930F-A9D3743AC3DE}"/>
              </a:ext>
            </a:extLst>
          </p:cNvPr>
          <p:cNvSpPr txBox="1"/>
          <p:nvPr/>
        </p:nvSpPr>
        <p:spPr>
          <a:xfrm>
            <a:off x="7953114" y="5574245"/>
            <a:ext cx="33647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个回形针约重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克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2C31B57-057F-42BD-B5D4-B76A08B6D5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3096" y="3429000"/>
            <a:ext cx="1404791" cy="198651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DF4937F3-AA9E-51AD-71DF-B68FBF5DF3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4519" y="3720756"/>
            <a:ext cx="2128736" cy="2128736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1ACAB88A-D3A1-C24F-165D-7B2690E07E4E}"/>
              </a:ext>
            </a:extLst>
          </p:cNvPr>
          <p:cNvSpPr txBox="1"/>
          <p:nvPr/>
        </p:nvSpPr>
        <p:spPr>
          <a:xfrm>
            <a:off x="2798260" y="5701248"/>
            <a:ext cx="3135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个图钉约重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克</a:t>
            </a:r>
          </a:p>
        </p:txBody>
      </p:sp>
      <p:pic>
        <p:nvPicPr>
          <p:cNvPr id="13" name="Picture 33">
            <a:extLst>
              <a:ext uri="{FF2B5EF4-FFF2-40B4-BE49-F238E27FC236}">
                <a16:creationId xmlns:a16="http://schemas.microsoft.com/office/drawing/2014/main" id="{86B79E7D-1D6F-45CD-F0AC-02845E198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373" y="694233"/>
            <a:ext cx="1336908" cy="1426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295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11" grpId="0"/>
      <p:bldP spid="5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F4CC77A-1C04-6E0B-769B-CCDEE27AB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218" y="1129358"/>
            <a:ext cx="2122496" cy="548372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C123277C-384B-3EE5-A4BD-F1C3828488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306" y="292153"/>
            <a:ext cx="1242207" cy="1354648"/>
          </a:xfrm>
          <a:prstGeom prst="rect">
            <a:avLst/>
          </a:prstGeom>
        </p:spPr>
      </p:pic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BF1AC135-896A-B7E7-5D34-09748D77DD53}"/>
              </a:ext>
            </a:extLst>
          </p:cNvPr>
          <p:cNvSpPr/>
          <p:nvPr/>
        </p:nvSpPr>
        <p:spPr>
          <a:xfrm>
            <a:off x="1943239" y="232046"/>
            <a:ext cx="4830806" cy="810228"/>
          </a:xfrm>
          <a:prstGeom prst="wedgeRoundRectCallout">
            <a:avLst>
              <a:gd name="adj1" fmla="val -60519"/>
              <a:gd name="adj2" fmla="val 2615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千克西红柿大约有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6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个。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1A21B2C-D65A-FA01-936D-298F220BCA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87" t="10826" r="27009" b="4783"/>
          <a:stretch/>
        </p:blipFill>
        <p:spPr>
          <a:xfrm>
            <a:off x="3938618" y="1646801"/>
            <a:ext cx="2122495" cy="462807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DC380AB-3DC8-C7AE-31BE-0223ECDE53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303" y="4918549"/>
            <a:ext cx="2152650" cy="981075"/>
          </a:xfrm>
          <a:prstGeom prst="rect">
            <a:avLst/>
          </a:prstGeom>
          <a:ln w="28575">
            <a:solidFill>
              <a:srgbClr val="EE1D23"/>
            </a:solidFill>
          </a:ln>
        </p:spPr>
      </p:pic>
      <p:sp>
        <p:nvSpPr>
          <p:cNvPr id="8" name="椭圆 7">
            <a:extLst>
              <a:ext uri="{FF2B5EF4-FFF2-40B4-BE49-F238E27FC236}">
                <a16:creationId xmlns:a16="http://schemas.microsoft.com/office/drawing/2014/main" id="{4522DE25-A8B3-1347-A7F4-092C31867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1517" y="5216206"/>
            <a:ext cx="716706" cy="385763"/>
          </a:xfrm>
          <a:prstGeom prst="ellipse">
            <a:avLst/>
          </a:prstGeom>
          <a:noFill/>
          <a:ln w="28575">
            <a:solidFill>
              <a:srgbClr val="EE1D2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1" tIns="45715" rIns="91431" bIns="45715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endParaRPr lang="zh-CN" altLang="en-US" sz="2000" b="1">
              <a:solidFill>
                <a:schemeClr val="bg1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F98D122E-6B1F-75D5-FB1F-8DE0D9F9C69D}"/>
              </a:ext>
            </a:extLst>
          </p:cNvPr>
          <p:cNvGrpSpPr/>
          <p:nvPr/>
        </p:nvGrpSpPr>
        <p:grpSpPr>
          <a:xfrm>
            <a:off x="8006504" y="2056891"/>
            <a:ext cx="3167153" cy="4475085"/>
            <a:chOff x="7358174" y="1735961"/>
            <a:chExt cx="3167153" cy="4475085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9CC7B966-838B-6063-866D-8447C166F8D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358174" y="1735961"/>
              <a:ext cx="3167153" cy="4475085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5D36181A-F035-8626-58A9-62A2A6630DD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599169" y="2173585"/>
              <a:ext cx="879453" cy="457240"/>
            </a:xfrm>
            <a:prstGeom prst="rect">
              <a:avLst/>
            </a:prstGeom>
          </p:spPr>
        </p:pic>
      </p:grpSp>
      <p:sp>
        <p:nvSpPr>
          <p:cNvPr id="12" name="椭圆 11">
            <a:extLst>
              <a:ext uri="{FF2B5EF4-FFF2-40B4-BE49-F238E27FC236}">
                <a16:creationId xmlns:a16="http://schemas.microsoft.com/office/drawing/2014/main" id="{B04A484B-9651-8F5B-7A45-5FC3E19024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6927" y="6012059"/>
            <a:ext cx="1000050" cy="457240"/>
          </a:xfrm>
          <a:prstGeom prst="ellipse">
            <a:avLst/>
          </a:prstGeom>
          <a:noFill/>
          <a:ln w="28575">
            <a:solidFill>
              <a:srgbClr val="EE1D2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1" tIns="45715" rIns="91431" bIns="45715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endParaRPr lang="zh-CN" altLang="en-US" sz="2000" b="1">
              <a:solidFill>
                <a:schemeClr val="bg1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23B89EBF-435A-95D0-72F5-7568D8C0DE8B}"/>
              </a:ext>
            </a:extLst>
          </p:cNvPr>
          <p:cNvGrpSpPr/>
          <p:nvPr/>
        </p:nvGrpSpPr>
        <p:grpSpPr>
          <a:xfrm>
            <a:off x="6875643" y="581975"/>
            <a:ext cx="5102228" cy="1548199"/>
            <a:chOff x="6875643" y="581975"/>
            <a:chExt cx="5102228" cy="1548199"/>
          </a:xfrm>
        </p:grpSpPr>
        <p:sp>
          <p:nvSpPr>
            <p:cNvPr id="5" name="对话气泡: 圆角矩形 4">
              <a:extLst>
                <a:ext uri="{FF2B5EF4-FFF2-40B4-BE49-F238E27FC236}">
                  <a16:creationId xmlns:a16="http://schemas.microsoft.com/office/drawing/2014/main" id="{5D00847A-C2FF-8992-3636-CB86C96051C3}"/>
                </a:ext>
              </a:extLst>
            </p:cNvPr>
            <p:cNvSpPr/>
            <p:nvPr/>
          </p:nvSpPr>
          <p:spPr>
            <a:xfrm>
              <a:off x="6875643" y="581975"/>
              <a:ext cx="4189286" cy="1354649"/>
            </a:xfrm>
            <a:prstGeom prst="wedgeRoundRectCallout">
              <a:avLst>
                <a:gd name="adj1" fmla="val 53440"/>
                <a:gd name="adj2" fmla="val 38296"/>
                <a:gd name="adj3" fmla="val 16667"/>
              </a:avLst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14000"/>
                </a:lnSpc>
              </a:pPr>
              <a:r>
                <a:rPr lang="zh-CN" altLang="en-US" sz="32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rPr>
                <a:t>生活中还有那些物品的质量大约是</a:t>
              </a:r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rPr>
                <a:t>1</a:t>
              </a:r>
              <a:r>
                <a:rPr lang="zh-CN" altLang="en-US" sz="3200" b="1" dirty="0">
                  <a:solidFill>
                    <a:srgbClr val="EE1D23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rPr>
                <a:t>千克</a:t>
              </a:r>
              <a:r>
                <a:rPr lang="zh-CN" altLang="en-US" sz="32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rPr>
                <a:t>？</a:t>
              </a:r>
            </a:p>
          </p:txBody>
        </p:sp>
        <p:pic>
          <p:nvPicPr>
            <p:cNvPr id="13" name="Picture 33">
              <a:extLst>
                <a:ext uri="{FF2B5EF4-FFF2-40B4-BE49-F238E27FC236}">
                  <a16:creationId xmlns:a16="http://schemas.microsoft.com/office/drawing/2014/main" id="{B3C28DEB-5237-094A-388D-B9E2457F27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798633" y="703631"/>
              <a:ext cx="1179238" cy="1426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69699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58984D5-37CA-00DF-14B3-56F80675A79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207" y="1709185"/>
            <a:ext cx="4844420" cy="387116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FD62753-EC29-53A6-FB49-833F37DF6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5035" y="672855"/>
            <a:ext cx="1353600" cy="1353600"/>
          </a:xfrm>
          <a:prstGeom prst="rect">
            <a:avLst/>
          </a:prstGeom>
        </p:spPr>
      </p:pic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369817A6-0BFF-EE6D-5668-70C310423E59}"/>
              </a:ext>
            </a:extLst>
          </p:cNvPr>
          <p:cNvSpPr/>
          <p:nvPr/>
        </p:nvSpPr>
        <p:spPr>
          <a:xfrm>
            <a:off x="2527324" y="694233"/>
            <a:ext cx="7433799" cy="803480"/>
          </a:xfrm>
          <a:prstGeom prst="wedgeRoundRectCallout">
            <a:avLst>
              <a:gd name="adj1" fmla="val -55197"/>
              <a:gd name="adj2" fmla="val 36484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袋粮食重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100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千克，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10 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袋重多少千克？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C4114E5-BA94-6871-BBD6-454DFB3FA2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660" y="3182310"/>
            <a:ext cx="7570273" cy="239803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2912F08-1485-D880-F715-D6CF0B4A6E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2976" y="5148815"/>
            <a:ext cx="1353600" cy="1353600"/>
          </a:xfrm>
          <a:prstGeom prst="rect">
            <a:avLst/>
          </a:prstGeom>
        </p:spPr>
      </p:pic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EE483801-AAC5-D0ED-215E-C2C2173D1824}"/>
              </a:ext>
            </a:extLst>
          </p:cNvPr>
          <p:cNvSpPr/>
          <p:nvPr/>
        </p:nvSpPr>
        <p:spPr>
          <a:xfrm>
            <a:off x="3124259" y="5664738"/>
            <a:ext cx="7822904" cy="707887"/>
          </a:xfrm>
          <a:prstGeom prst="wedgeRoundRectCallout">
            <a:avLst>
              <a:gd name="adj1" fmla="val -54734"/>
              <a:gd name="adj2" fmla="val 1870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个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100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千克是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1000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千克，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1000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千克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=1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吨。</a:t>
            </a:r>
          </a:p>
        </p:txBody>
      </p:sp>
    </p:spTree>
    <p:extLst>
      <p:ext uri="{BB962C8B-B14F-4D97-AF65-F5344CB8AC3E}">
        <p14:creationId xmlns:p14="http://schemas.microsoft.com/office/powerpoint/2010/main" val="2705065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283756B7-171B-AE78-CBA1-B6B5778D0A07}"/>
              </a:ext>
            </a:extLst>
          </p:cNvPr>
          <p:cNvSpPr txBox="1"/>
          <p:nvPr/>
        </p:nvSpPr>
        <p:spPr>
          <a:xfrm>
            <a:off x="575552" y="440456"/>
            <a:ext cx="11263009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分小组选择合适的秤，称一称大家带来的物品有多重。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048306F-DDF5-C752-34E9-7A3422BC91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332" y="1300212"/>
            <a:ext cx="6544510" cy="5152516"/>
          </a:xfrm>
          <a:prstGeom prst="rect">
            <a:avLst/>
          </a:prstGeom>
        </p:spPr>
      </p:pic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169DCAF0-057E-5080-7FAC-E5E2CC35984D}"/>
              </a:ext>
            </a:extLst>
          </p:cNvPr>
          <p:cNvSpPr/>
          <p:nvPr/>
        </p:nvSpPr>
        <p:spPr>
          <a:xfrm>
            <a:off x="575552" y="1511357"/>
            <a:ext cx="2890982" cy="803480"/>
          </a:xfrm>
          <a:prstGeom prst="wedgeRoundRectCallout">
            <a:avLst>
              <a:gd name="adj1" fmla="val 59207"/>
              <a:gd name="adj2" fmla="val 4980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en-US" altLang="zh-CN" sz="32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+mn-ea"/>
              </a:rPr>
              <a:t>5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个梨有多重？</a:t>
            </a:r>
          </a:p>
        </p:txBody>
      </p:sp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CAC2A494-0C40-D533-D8C7-BE12E7B3AAB8}"/>
              </a:ext>
            </a:extLst>
          </p:cNvPr>
          <p:cNvSpPr/>
          <p:nvPr/>
        </p:nvSpPr>
        <p:spPr>
          <a:xfrm>
            <a:off x="5156469" y="5100864"/>
            <a:ext cx="2101174" cy="803480"/>
          </a:xfrm>
          <a:prstGeom prst="wedgeRoundRectCallout">
            <a:avLst>
              <a:gd name="adj1" fmla="val 69855"/>
              <a:gd name="adj2" fmla="val -3494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+mn-ea"/>
              </a:rPr>
              <a:t>重</a:t>
            </a:r>
            <a:r>
              <a:rPr lang="en-US" altLang="zh-CN" sz="32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+mn-ea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千克。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BEF8DC76-70D8-6EC1-3E10-E12B8CBB196F}"/>
              </a:ext>
            </a:extLst>
          </p:cNvPr>
          <p:cNvSpPr txBox="1"/>
          <p:nvPr/>
        </p:nvSpPr>
        <p:spPr>
          <a:xfrm>
            <a:off x="9808708" y="3691804"/>
            <a:ext cx="2227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100g </a:t>
            </a:r>
            <a:r>
              <a:rPr lang="en-US" altLang="zh-CN" b="1">
                <a:solidFill>
                  <a:srgbClr val="0000FF"/>
                </a:solidFill>
              </a:rPr>
              <a:t>– 5 kg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44FCB3B-DE9A-52E0-F522-7B8644F6316F}"/>
              </a:ext>
            </a:extLst>
          </p:cNvPr>
          <p:cNvSpPr txBox="1"/>
          <p:nvPr/>
        </p:nvSpPr>
        <p:spPr>
          <a:xfrm>
            <a:off x="3874332" y="4540421"/>
            <a:ext cx="1361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20g-5kg</a:t>
            </a:r>
          </a:p>
        </p:txBody>
      </p:sp>
    </p:spTree>
    <p:extLst>
      <p:ext uri="{BB962C8B-B14F-4D97-AF65-F5344CB8AC3E}">
        <p14:creationId xmlns:p14="http://schemas.microsoft.com/office/powerpoint/2010/main" val="111444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A2F55816-5577-4EC5-8570-11148D90E41E}"/>
              </a:ext>
            </a:extLst>
          </p:cNvPr>
          <p:cNvSpPr/>
          <p:nvPr/>
        </p:nvSpPr>
        <p:spPr>
          <a:xfrm>
            <a:off x="505460" y="603763"/>
            <a:ext cx="2278380" cy="863600"/>
          </a:xfrm>
          <a:prstGeom prst="roundRect">
            <a:avLst>
              <a:gd name="adj" fmla="val 50000"/>
            </a:avLst>
          </a:prstGeom>
          <a:solidFill>
            <a:srgbClr val="FCD4B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37FB7"/>
                </a:solidFill>
                <a:effectLst/>
                <a:uLnTx/>
                <a:uFillTx/>
                <a:latin typeface="FZYaSong-M-GBK"/>
                <a:ea typeface="宋体" panose="02010600030101010101" pitchFamily="2" charset="-122"/>
                <a:cs typeface="+mn-cs"/>
              </a:rPr>
              <a:t>选一选</a:t>
            </a:r>
            <a:endParaRPr kumimoji="0" lang="zh-CN" altLang="en-US" sz="4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54E836D-E2D3-EFAB-3126-A6B159C1860D}"/>
              </a:ext>
            </a:extLst>
          </p:cNvPr>
          <p:cNvSpPr txBox="1"/>
          <p:nvPr/>
        </p:nvSpPr>
        <p:spPr>
          <a:xfrm>
            <a:off x="1349227" y="1654549"/>
            <a:ext cx="9493546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计量下面的物体有多重，用哪个单位合适？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3D709A8-6F44-8C3B-D398-0BC7888421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83" y="2641635"/>
            <a:ext cx="10076033" cy="1574731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3868FB74-6EAB-B313-5DBA-48CEFFD934AD}"/>
              </a:ext>
            </a:extLst>
          </p:cNvPr>
          <p:cNvSpPr txBox="1"/>
          <p:nvPr/>
        </p:nvSpPr>
        <p:spPr>
          <a:xfrm>
            <a:off x="1349227" y="4534807"/>
            <a:ext cx="20441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(      )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12B4F6C-18D7-3CC8-277A-4400C7BD3129}"/>
              </a:ext>
            </a:extLst>
          </p:cNvPr>
          <p:cNvSpPr txBox="1"/>
          <p:nvPr/>
        </p:nvSpPr>
        <p:spPr>
          <a:xfrm>
            <a:off x="5347295" y="4534807"/>
            <a:ext cx="20441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(      )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C6F6F37-FEBE-398B-5ECB-E61B73CF642B}"/>
              </a:ext>
            </a:extLst>
          </p:cNvPr>
          <p:cNvSpPr txBox="1"/>
          <p:nvPr/>
        </p:nvSpPr>
        <p:spPr>
          <a:xfrm>
            <a:off x="9345363" y="4534807"/>
            <a:ext cx="20441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(      )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F64F5FD-4FA0-103E-0BFD-8E54F6194AF8}"/>
              </a:ext>
            </a:extLst>
          </p:cNvPr>
          <p:cNvSpPr txBox="1"/>
          <p:nvPr/>
        </p:nvSpPr>
        <p:spPr>
          <a:xfrm>
            <a:off x="2047334" y="4534806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吨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D528896-A409-1CFE-A710-18F6FEEA42F8}"/>
              </a:ext>
            </a:extLst>
          </p:cNvPr>
          <p:cNvSpPr txBox="1"/>
          <p:nvPr/>
        </p:nvSpPr>
        <p:spPr>
          <a:xfrm>
            <a:off x="6045402" y="4534806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克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F6FF5D2-B47E-3F73-AEA6-CB6B8B4360A7}"/>
              </a:ext>
            </a:extLst>
          </p:cNvPr>
          <p:cNvSpPr txBox="1"/>
          <p:nvPr/>
        </p:nvSpPr>
        <p:spPr>
          <a:xfrm>
            <a:off x="9809393" y="4534806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千克</a:t>
            </a:r>
          </a:p>
        </p:txBody>
      </p:sp>
    </p:spTree>
    <p:extLst>
      <p:ext uri="{BB962C8B-B14F-4D97-AF65-F5344CB8AC3E}">
        <p14:creationId xmlns:p14="http://schemas.microsoft.com/office/powerpoint/2010/main" val="372435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4785AC48-8BFE-5737-4305-2BB287372A35}"/>
              </a:ext>
            </a:extLst>
          </p:cNvPr>
          <p:cNvSpPr/>
          <p:nvPr/>
        </p:nvSpPr>
        <p:spPr>
          <a:xfrm>
            <a:off x="505460" y="603763"/>
            <a:ext cx="2278380" cy="863600"/>
          </a:xfrm>
          <a:prstGeom prst="roundRect">
            <a:avLst>
              <a:gd name="adj" fmla="val 50000"/>
            </a:avLst>
          </a:prstGeom>
          <a:solidFill>
            <a:srgbClr val="FCD4B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37FB7"/>
                </a:solidFill>
                <a:effectLst/>
                <a:uLnTx/>
                <a:uFillTx/>
                <a:latin typeface="FZYaSong-M-GBK"/>
                <a:ea typeface="宋体" panose="02010600030101010101" pitchFamily="2" charset="-122"/>
                <a:cs typeface="+mn-cs"/>
              </a:rPr>
              <a:t>想一想</a:t>
            </a:r>
            <a:endParaRPr kumimoji="0" lang="zh-CN" altLang="en-US" sz="4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2165C56-8092-1FD2-F206-50AB731D7A05}"/>
              </a:ext>
            </a:extLst>
          </p:cNvPr>
          <p:cNvSpPr txBox="1"/>
          <p:nvPr/>
        </p:nvSpPr>
        <p:spPr>
          <a:xfrm>
            <a:off x="1349227" y="1654549"/>
            <a:ext cx="9493546" cy="1300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        如果要称出特别轻的物体的质量，你有什么办法吗？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8447D19-C820-8EE4-295A-DC9FD1AF5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6185" y="2106972"/>
            <a:ext cx="2644055" cy="264405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E746FDA-C529-6956-F183-DFCE3F83A8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0220960" y="5081558"/>
            <a:ext cx="1354648" cy="1354648"/>
          </a:xfrm>
          <a:prstGeom prst="rect">
            <a:avLst/>
          </a:prstGeom>
        </p:spPr>
      </p:pic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2879F840-51D8-2DE4-29CB-EE0B046C7DF8}"/>
              </a:ext>
            </a:extLst>
          </p:cNvPr>
          <p:cNvSpPr/>
          <p:nvPr/>
        </p:nvSpPr>
        <p:spPr>
          <a:xfrm>
            <a:off x="1887166" y="4341221"/>
            <a:ext cx="7415782" cy="1913016"/>
          </a:xfrm>
          <a:prstGeom prst="wedgeRoundRectCallout">
            <a:avLst>
              <a:gd name="adj1" fmla="val 60284"/>
              <a:gd name="adj2" fmla="val 2191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可以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先称出个数较多时的该物体的总质量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，再用总质量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除以物体的总个数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，即可得到单个物体的质量。</a:t>
            </a:r>
          </a:p>
        </p:txBody>
      </p:sp>
      <p:sp>
        <p:nvSpPr>
          <p:cNvPr id="8" name="箭头: 右 7">
            <a:extLst>
              <a:ext uri="{FF2B5EF4-FFF2-40B4-BE49-F238E27FC236}">
                <a16:creationId xmlns:a16="http://schemas.microsoft.com/office/drawing/2014/main" id="{5D72C6B1-6C61-8203-9689-1629098D07E3}"/>
              </a:ext>
            </a:extLst>
          </p:cNvPr>
          <p:cNvSpPr/>
          <p:nvPr/>
        </p:nvSpPr>
        <p:spPr>
          <a:xfrm>
            <a:off x="5558599" y="3141963"/>
            <a:ext cx="932203" cy="486383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777A86D7-4243-1F38-5AA4-B1BE2EE9A38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86783" y="2407776"/>
            <a:ext cx="2760331" cy="176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256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8F006AB-54AC-7561-B5ED-46E37292E94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1A88E0DB-6238-56B6-4469-158E7843F898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巩固练习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45184F77-3359-4822-F132-FC31DD8CC02C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43377BEF-C336-D858-7ACC-31F4134D1C44}"/>
              </a:ext>
            </a:extLst>
          </p:cNvPr>
          <p:cNvSpPr txBox="1"/>
          <p:nvPr/>
        </p:nvSpPr>
        <p:spPr>
          <a:xfrm>
            <a:off x="1176122" y="1414591"/>
            <a:ext cx="9520334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计量下面的物品有多重，用哪个单位合适？圈一圈。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4A0DAAD1-128E-EC6C-EAED-714CD41294D0}"/>
              </a:ext>
            </a:extLst>
          </p:cNvPr>
          <p:cNvSpPr/>
          <p:nvPr/>
        </p:nvSpPr>
        <p:spPr>
          <a:xfrm>
            <a:off x="500743" y="146743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3">
            <a:extLst>
              <a:ext uri="{FF2B5EF4-FFF2-40B4-BE49-F238E27FC236}">
                <a16:creationId xmlns:a16="http://schemas.microsoft.com/office/drawing/2014/main" id="{E6714643-DCCE-70F8-7180-D1341F311D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142" y="3087972"/>
            <a:ext cx="10651717" cy="2538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椭圆 8">
            <a:extLst>
              <a:ext uri="{FF2B5EF4-FFF2-40B4-BE49-F238E27FC236}">
                <a16:creationId xmlns:a16="http://schemas.microsoft.com/office/drawing/2014/main" id="{0E92DFAF-DE26-9BF7-E924-DABE4A9157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278" y="5059202"/>
            <a:ext cx="670330" cy="623807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DDD69819-A8A9-952C-EF75-140B60FD3A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0851" y="5059202"/>
            <a:ext cx="1117803" cy="623807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860C0D37-5660-D84C-4BFD-9F604982FD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1288" y="5059202"/>
            <a:ext cx="670330" cy="623807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A81D88AA-21C5-C8F1-7319-2F304B3D7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5421" y="5059202"/>
            <a:ext cx="1117803" cy="623807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178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D0EFC63-97AB-382A-10E5-9DDDCF56AD1F}"/>
              </a:ext>
            </a:extLst>
          </p:cNvPr>
          <p:cNvSpPr txBox="1"/>
          <p:nvPr/>
        </p:nvSpPr>
        <p:spPr>
          <a:xfrm>
            <a:off x="1176122" y="1881518"/>
            <a:ext cx="952033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500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克棉花和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500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克铁，谁重？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D1FBDC1D-11EC-94EA-4531-DDEF3FD9F6C2}"/>
              </a:ext>
            </a:extLst>
          </p:cNvPr>
          <p:cNvSpPr/>
          <p:nvPr/>
        </p:nvSpPr>
        <p:spPr>
          <a:xfrm>
            <a:off x="500743" y="193436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1AEBEE5-234E-8E65-6F87-98126A620A55}"/>
              </a:ext>
            </a:extLst>
          </p:cNvPr>
          <p:cNvSpPr txBox="1"/>
          <p:nvPr/>
        </p:nvSpPr>
        <p:spPr>
          <a:xfrm>
            <a:off x="1611541" y="2847077"/>
            <a:ext cx="8968919" cy="1163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一样重。因为它们的质量都是</a:t>
            </a:r>
            <a:r>
              <a:rPr kumimoji="0" lang="en-US" altLang="zh-CN" sz="320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500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克，单位相同，数字相同，所以质量相等‌。</a:t>
            </a:r>
          </a:p>
        </p:txBody>
      </p:sp>
    </p:spTree>
    <p:extLst>
      <p:ext uri="{BB962C8B-B14F-4D97-AF65-F5344CB8AC3E}">
        <p14:creationId xmlns:p14="http://schemas.microsoft.com/office/powerpoint/2010/main" val="1856386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3F9AECC-6AC0-4C4C-7685-A9CE06E89A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84" y="1564713"/>
            <a:ext cx="10076033" cy="2428829"/>
          </a:xfrm>
          <a:prstGeom prst="rect">
            <a:avLst/>
          </a:prstGeom>
        </p:spPr>
      </p:pic>
      <p:sp>
        <p:nvSpPr>
          <p:cNvPr id="4" name="椭圆 3">
            <a:extLst>
              <a:ext uri="{FF2B5EF4-FFF2-40B4-BE49-F238E27FC236}">
                <a16:creationId xmlns:a16="http://schemas.microsoft.com/office/drawing/2014/main" id="{BE6FD375-6791-42A6-B79A-D65C6332846D}"/>
              </a:ext>
            </a:extLst>
          </p:cNvPr>
          <p:cNvSpPr/>
          <p:nvPr/>
        </p:nvSpPr>
        <p:spPr>
          <a:xfrm>
            <a:off x="500743" y="109778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76A3663-F646-B34B-829E-7E55953A4F36}"/>
              </a:ext>
            </a:extLst>
          </p:cNvPr>
          <p:cNvSpPr txBox="1"/>
          <p:nvPr/>
        </p:nvSpPr>
        <p:spPr>
          <a:xfrm>
            <a:off x="993029" y="4401894"/>
            <a:ext cx="10205943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        一个南瓜重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千克，一根白萝卜重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克，一根胡萝卜重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克。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AE1FE5C-DEE1-F303-1FC7-DF77422C9F7F}"/>
              </a:ext>
            </a:extLst>
          </p:cNvPr>
          <p:cNvSpPr txBox="1"/>
          <p:nvPr/>
        </p:nvSpPr>
        <p:spPr>
          <a:xfrm>
            <a:off x="9039427" y="4460470"/>
            <a:ext cx="11454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500</a:t>
            </a:r>
            <a:endParaRPr lang="zh-CN" altLang="en-US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3CE1F33-46CA-CC1F-EA41-71AC3652FDEA}"/>
              </a:ext>
            </a:extLst>
          </p:cNvPr>
          <p:cNvSpPr txBox="1"/>
          <p:nvPr/>
        </p:nvSpPr>
        <p:spPr>
          <a:xfrm>
            <a:off x="4139117" y="5106801"/>
            <a:ext cx="11454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100</a:t>
            </a:r>
            <a:endParaRPr lang="zh-CN" altLang="en-US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35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C2A1F54-C53C-1404-F2B4-CDED319C4B7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6FABC1D0-0009-169A-2360-66C5B94B0D8D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课堂小结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F1C16273-7021-9B37-15D0-4DEB2C95F3E0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1CDCEBB5-F0C8-ACB6-AD4F-AFA55043A0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37A7C572-C4AC-AF44-4D4E-A2144022D3AC}"/>
              </a:ext>
            </a:extLst>
          </p:cNvPr>
          <p:cNvSpPr/>
          <p:nvPr/>
        </p:nvSpPr>
        <p:spPr>
          <a:xfrm>
            <a:off x="1748420" y="2045880"/>
            <a:ext cx="5708631" cy="2010554"/>
          </a:xfrm>
          <a:prstGeom prst="wedgeRoundRectCallout">
            <a:avLst>
              <a:gd name="adj1" fmla="val 65252"/>
              <a:gd name="adj2" fmla="val 2813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44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通过本节课的学习，你有哪些收获？</a:t>
            </a:r>
          </a:p>
        </p:txBody>
      </p:sp>
    </p:spTree>
    <p:extLst>
      <p:ext uri="{BB962C8B-B14F-4D97-AF65-F5344CB8AC3E}">
        <p14:creationId xmlns:p14="http://schemas.microsoft.com/office/powerpoint/2010/main" val="11024838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7C3EF07-2D5E-7005-E394-FC4CC690AB72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A3A6E701-26AE-3AEE-67FF-3E15C0241811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课后作业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70513E0D-37A6-B509-16C0-E5761117831D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1CC1EE8E-99AB-C003-1CE6-66582B339C47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859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706</TotalTime>
  <Words>445</Words>
  <Application>Microsoft Office PowerPoint</Application>
  <PresentationFormat>宽屏</PresentationFormat>
  <Paragraphs>61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8" baseType="lpstr">
      <vt:lpstr>FZYaSong-M-GBK</vt:lpstr>
      <vt:lpstr>等线</vt:lpstr>
      <vt:lpstr>黑体</vt:lpstr>
      <vt:lpstr>楷体</vt:lpstr>
      <vt:lpstr>楷体_GB2312</vt:lpstr>
      <vt:lpstr>宋体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>Admin</cp:lastModifiedBy>
  <cp:revision>37</cp:revision>
  <dcterms:created xsi:type="dcterms:W3CDTF">2025-04-19T06:03:16Z</dcterms:created>
  <dcterms:modified xsi:type="dcterms:W3CDTF">2025-07-17T07:00:11Z</dcterms:modified>
  <cp:category>状元成才路</cp:category>
  <cp:contentStatus>状元成才路</cp:contentStatus>
</cp:coreProperties>
</file>