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5" r:id="rId7"/>
    <p:sldId id="276" r:id="rId8"/>
    <p:sldId id="277" r:id="rId9"/>
    <p:sldId id="270" r:id="rId10"/>
    <p:sldId id="282" r:id="rId11"/>
    <p:sldId id="284" r:id="rId12"/>
    <p:sldId id="285" r:id="rId13"/>
    <p:sldId id="274" r:id="rId14"/>
    <p:sldId id="267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EE1D23"/>
    <a:srgbClr val="3366FF"/>
    <a:srgbClr val="FEF2E3"/>
    <a:srgbClr val="CDEAE8"/>
    <a:srgbClr val="FFE699"/>
    <a:srgbClr val="D4EFFB"/>
    <a:srgbClr val="00ABCD"/>
    <a:srgbClr val="FF7E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365" autoAdjust="0"/>
  </p:normalViewPr>
  <p:slideViewPr>
    <p:cSldViewPr snapToGrid="0">
      <p:cViewPr varScale="1">
        <p:scale>
          <a:sx n="84" d="100"/>
          <a:sy n="84" d="100"/>
        </p:scale>
        <p:origin x="15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-138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8A876-6D45-4859-92AF-899EF7190130}" type="datetimeFigureOut">
              <a:rPr lang="zh-CN" altLang="en-US" smtClean="0"/>
              <a:t>2025/8/11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EA26D-72D3-40B0-B4F7-84B67CB74B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911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b="0" i="0">
                <a:effectLst/>
                <a:latin typeface="PingFang SC"/>
              </a:rPr>
              <a:t>“锱铢必较”：用更小的单位“锱”“铢”（</a:t>
            </a:r>
            <a:r>
              <a:rPr lang="en-US" altLang="zh-CN" b="0" i="0">
                <a:effectLst/>
                <a:latin typeface="PingFang SC"/>
              </a:rPr>
              <a:t>1</a:t>
            </a:r>
            <a:r>
              <a:rPr lang="zh-CN" altLang="en-US" b="0" i="0">
                <a:effectLst/>
                <a:latin typeface="PingFang SC"/>
              </a:rPr>
              <a:t>锱</a:t>
            </a:r>
            <a:r>
              <a:rPr lang="en-US" altLang="zh-CN" b="0" i="0">
                <a:effectLst/>
                <a:latin typeface="PingFang SC"/>
              </a:rPr>
              <a:t>=6</a:t>
            </a:r>
            <a:r>
              <a:rPr lang="zh-CN" altLang="en-US" b="0" i="0">
                <a:effectLst/>
                <a:latin typeface="PingFang SC"/>
              </a:rPr>
              <a:t>铢）突出计较之甚。</a:t>
            </a:r>
            <a:endParaRPr lang="en-US" altLang="zh-CN" b="0" i="0">
              <a:effectLst/>
              <a:latin typeface="PingFang SC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zh-CN" altLang="en-US" b="0" i="0">
                <a:effectLst/>
                <a:latin typeface="PingFang SC"/>
              </a:rPr>
              <a:t>“千钧一发”：字面意为“千钧重量悬于一根头发”，现代按</a:t>
            </a:r>
            <a:r>
              <a:rPr lang="en-US" altLang="zh-CN" b="0" i="0">
                <a:effectLst/>
                <a:latin typeface="PingFang SC"/>
              </a:rPr>
              <a:t>15</a:t>
            </a:r>
            <a:r>
              <a:rPr lang="zh-CN" altLang="en-US" b="0" i="0">
                <a:effectLst/>
                <a:latin typeface="PingFang SC"/>
              </a:rPr>
              <a:t>千克</a:t>
            </a:r>
            <a:r>
              <a:rPr lang="en-US" altLang="zh-CN" b="0" i="0">
                <a:effectLst/>
                <a:latin typeface="PingFang SC"/>
              </a:rPr>
              <a:t>/</a:t>
            </a:r>
            <a:r>
              <a:rPr lang="zh-CN" altLang="en-US" b="0" i="0">
                <a:effectLst/>
                <a:latin typeface="PingFang SC"/>
              </a:rPr>
              <a:t>钧计算，千钧≈</a:t>
            </a:r>
            <a:r>
              <a:rPr lang="en-US" altLang="zh-CN" b="0" i="0">
                <a:effectLst/>
                <a:latin typeface="PingFang SC"/>
              </a:rPr>
              <a:t>15</a:t>
            </a:r>
            <a:r>
              <a:rPr lang="zh-CN" altLang="en-US" b="0" i="0">
                <a:effectLst/>
                <a:latin typeface="PingFang SC"/>
              </a:rPr>
              <a:t>吨，极言危急。</a:t>
            </a:r>
            <a:endParaRPr lang="en-US" altLang="zh-CN" b="0" i="0">
              <a:effectLst/>
              <a:latin typeface="PingFang SC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b="0" i="0">
                <a:effectLst/>
                <a:latin typeface="PingFang SC"/>
              </a:rPr>
              <a:t>“雷霆万钧”：形容威力如万钧（约</a:t>
            </a:r>
            <a:r>
              <a:rPr lang="en-US" altLang="zh-CN" b="0" i="0">
                <a:effectLst/>
                <a:latin typeface="PingFang SC"/>
              </a:rPr>
              <a:t>150</a:t>
            </a:r>
            <a:r>
              <a:rPr lang="zh-CN" altLang="en-US" b="0" i="0">
                <a:effectLst/>
                <a:latin typeface="PingFang SC"/>
              </a:rPr>
              <a:t>吨）雷霆，势不可挡。</a:t>
            </a:r>
            <a:endParaRPr lang="en-US" altLang="zh-CN" b="0" i="0">
              <a:effectLst/>
              <a:latin typeface="PingFang SC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altLang="zh-CN" b="0" i="0">
              <a:effectLst/>
              <a:latin typeface="PingFang SC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b="1" i="0">
                <a:effectLst/>
                <a:latin typeface="PingFang SC"/>
              </a:rPr>
              <a:t>度量衡统一​</a:t>
            </a:r>
            <a:r>
              <a:rPr lang="zh-CN" altLang="en-US" b="0" i="0">
                <a:effectLst/>
                <a:latin typeface="PingFang SC"/>
              </a:rPr>
              <a:t>​：秦始皇“车同轨，书同文”包括统一权衡制度。</a:t>
            </a:r>
          </a:p>
          <a:p>
            <a:pPr algn="l" fontAlgn="base">
              <a:buFont typeface="Arial" panose="020B0604020202020204" pitchFamily="34" charset="0"/>
              <a:buChar char="•"/>
            </a:pPr>
            <a:endParaRPr lang="zh-CN" altLang="en-US" b="0" i="0">
              <a:effectLst/>
              <a:latin typeface="PingFang SC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EA26D-72D3-40B0-B4F7-84B67CB74B5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2347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3EA26D-72D3-40B0-B4F7-84B67CB74B5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9961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C6B2280F-EBD3-397D-67E2-9DA48D18D0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DE46D93-F820-55DF-BF12-E1F095AC15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6421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816BBAF-B02C-340B-A632-D6654320CB3D}"/>
              </a:ext>
            </a:extLst>
          </p:cNvPr>
          <p:cNvSpPr/>
          <p:nvPr userDrawn="1"/>
        </p:nvSpPr>
        <p:spPr>
          <a:xfrm>
            <a:off x="0" y="155643"/>
            <a:ext cx="12192000" cy="654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2BE9292-3E5C-867D-5004-0EC8955DBC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637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369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6DD1E23-AE91-2055-9526-A6D60F0FE744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三年级数学上册</a:t>
            </a:r>
            <a:endParaRPr lang="zh-CN" altLang="en-US" sz="2000" dirty="0">
              <a:solidFill>
                <a:srgbClr val="7B595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extBox 48">
            <a:extLst>
              <a:ext uri="{FF2B5EF4-FFF2-40B4-BE49-F238E27FC236}">
                <a16:creationId xmlns:a16="http://schemas.microsoft.com/office/drawing/2014/main" id="{5955F739-A719-8D4D-4EFE-CD13DE351F00}"/>
              </a:ext>
            </a:extLst>
          </p:cNvPr>
          <p:cNvSpPr txBox="1"/>
          <p:nvPr/>
        </p:nvSpPr>
        <p:spPr>
          <a:xfrm>
            <a:off x="2751069" y="3050295"/>
            <a:ext cx="6689861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 defTabSz="914377" eaLnBrk="0" fontAlgn="base" hangingPunct="0">
              <a:spcBef>
                <a:spcPct val="0"/>
              </a:spcBef>
              <a:spcAft>
                <a:spcPct val="0"/>
              </a:spcAft>
              <a:defRPr sz="8800" b="1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0958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1917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828754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438339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3047924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657509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4267093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876678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200" dirty="0">
                <a:sym typeface="+mn-lt"/>
              </a:rPr>
              <a:t>称重大挑战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FD480EBD-EA03-B583-620C-BD6CC2725D66}"/>
              </a:ext>
            </a:extLst>
          </p:cNvPr>
          <p:cNvGrpSpPr/>
          <p:nvPr/>
        </p:nvGrpSpPr>
        <p:grpSpPr>
          <a:xfrm>
            <a:off x="2275834" y="1322979"/>
            <a:ext cx="7640332" cy="1260000"/>
            <a:chOff x="2275834" y="1322979"/>
            <a:chExt cx="7640332" cy="1260000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C6D5C193-FD14-3511-BA01-2491BD9D83A7}"/>
                </a:ext>
              </a:extLst>
            </p:cNvPr>
            <p:cNvSpPr txBox="1"/>
            <p:nvPr/>
          </p:nvSpPr>
          <p:spPr>
            <a:xfrm>
              <a:off x="3581230" y="1491314"/>
              <a:ext cx="633493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5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曹冲称象的故事</a:t>
              </a:r>
              <a:endParaRPr lang="zh-CN" altLang="en-US" sz="4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23D312F1-941D-C524-B1FA-0D0416C623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75834" y="1322979"/>
              <a:ext cx="1260000" cy="1260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4CF0C951-88DF-AF66-85B1-A0B689A2F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21452" y="1489617"/>
              <a:ext cx="968765" cy="9267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2668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id="{80A45129-6062-C968-DE07-5EC04B8C11CF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58A1085F-BADB-7D64-C1C4-160BBFF62423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复习导入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2F7798F1-CA74-4446-CFD0-A29ED81A067B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5888D47B-BE00-B271-B321-BD3458A086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4219" y="1210151"/>
            <a:ext cx="1353600" cy="1353600"/>
          </a:xfrm>
          <a:prstGeom prst="rect">
            <a:avLst/>
          </a:prstGeom>
        </p:spPr>
      </p:pic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A2E85F9F-53F7-CC9C-46DF-39982B6E800A}"/>
              </a:ext>
            </a:extLst>
          </p:cNvPr>
          <p:cNvSpPr/>
          <p:nvPr/>
        </p:nvSpPr>
        <p:spPr>
          <a:xfrm>
            <a:off x="2451370" y="1393600"/>
            <a:ext cx="4221167" cy="707884"/>
          </a:xfrm>
          <a:prstGeom prst="wedgeRoundRectCallout">
            <a:avLst>
              <a:gd name="adj1" fmla="val -58830"/>
              <a:gd name="adj2" fmla="val 35140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下面的说法正确吗？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86A2887-78FF-8752-CE9C-27EEF644090C}"/>
              </a:ext>
            </a:extLst>
          </p:cNvPr>
          <p:cNvSpPr txBox="1"/>
          <p:nvPr/>
        </p:nvSpPr>
        <p:spPr>
          <a:xfrm>
            <a:off x="684662" y="2803411"/>
            <a:ext cx="10822677" cy="3311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一个鸡蛋约重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50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克。</a:t>
            </a:r>
            <a:r>
              <a:rPr lang="en-US" altLang="zh-CN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					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(    )</a:t>
            </a: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小明今年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岁，约重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2000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千克。</a:t>
            </a:r>
            <a:r>
              <a:rPr lang="en-US" altLang="zh-CN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		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(    )</a:t>
            </a: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千克铁比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千克棉花重。</a:t>
            </a:r>
            <a:r>
              <a:rPr lang="en-US" altLang="zh-CN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				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(    )</a:t>
            </a: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一袋盐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500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克，两袋这样的盐重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千克。</a:t>
            </a:r>
            <a:r>
              <a:rPr lang="en-US" altLang="zh-CN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	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(    )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0972698-13F2-01C9-45D7-FED0BC9728C6}"/>
              </a:ext>
            </a:extLst>
          </p:cNvPr>
          <p:cNvSpPr txBox="1"/>
          <p:nvPr/>
        </p:nvSpPr>
        <p:spPr>
          <a:xfrm>
            <a:off x="10223770" y="2879173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√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9359B35-1BA2-18A2-1F29-EF214F759A30}"/>
              </a:ext>
            </a:extLst>
          </p:cNvPr>
          <p:cNvSpPr txBox="1"/>
          <p:nvPr/>
        </p:nvSpPr>
        <p:spPr>
          <a:xfrm>
            <a:off x="10223770" y="3727432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×</a:t>
            </a:r>
            <a:endParaRPr lang="zh-CN" altLang="en-US" sz="4400" b="1" dirty="0">
              <a:solidFill>
                <a:srgbClr val="EE1D23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858985D-8B44-8A8F-BBA0-0F838962ABA5}"/>
              </a:ext>
            </a:extLst>
          </p:cNvPr>
          <p:cNvSpPr txBox="1"/>
          <p:nvPr/>
        </p:nvSpPr>
        <p:spPr>
          <a:xfrm>
            <a:off x="10223770" y="4534466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×</a:t>
            </a:r>
            <a:endParaRPr lang="zh-CN" altLang="en-US" sz="4400" b="1" dirty="0">
              <a:solidFill>
                <a:srgbClr val="EE1D23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DA02BA2-0074-B82D-98F7-540911027C42}"/>
              </a:ext>
            </a:extLst>
          </p:cNvPr>
          <p:cNvSpPr txBox="1"/>
          <p:nvPr/>
        </p:nvSpPr>
        <p:spPr>
          <a:xfrm>
            <a:off x="10223770" y="5351013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770564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/>
      <p:bldP spid="16" grpId="0"/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B94F398-E956-6AB1-EE12-E8269EE9F3F8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54C4069D-C6BC-1DEB-6125-9DC117118EC0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探索新知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89137AA9-CC44-4D5D-8E95-3527E8F7AE9B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E44F93DF-605E-4E7C-C2FE-59F3359937D5}"/>
              </a:ext>
            </a:extLst>
          </p:cNvPr>
          <p:cNvSpPr txBox="1"/>
          <p:nvPr/>
        </p:nvSpPr>
        <p:spPr>
          <a:xfrm>
            <a:off x="1782990" y="1280769"/>
            <a:ext cx="98424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找</a:t>
            </a:r>
            <a:r>
              <a:rPr lang="zh-CN" altLang="en-US" sz="3200" b="1" dirty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一些常见的物品，先估一估质量，再称一称。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4CB33BF-55AD-1F92-1D48-A37C9B882754}"/>
              </a:ext>
            </a:extLst>
          </p:cNvPr>
          <p:cNvSpPr txBox="1"/>
          <p:nvPr/>
        </p:nvSpPr>
        <p:spPr>
          <a:xfrm>
            <a:off x="279400" y="1280769"/>
            <a:ext cx="170293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任务</a:t>
            </a:r>
            <a:r>
              <a:rPr lang="en-US" altLang="zh-CN" b="1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b="1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endParaRPr lang="zh-CN" altLang="en-US" b="1" dirty="0">
              <a:solidFill>
                <a:srgbClr val="EE1D23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795CC90-BBE1-D606-2486-A3751ED061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305538" y="2391327"/>
            <a:ext cx="1353600" cy="1353600"/>
          </a:xfrm>
          <a:prstGeom prst="rect">
            <a:avLst/>
          </a:prstGeom>
        </p:spPr>
      </p:pic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99F2B136-6987-16EE-1742-D0B562B6FEBF}"/>
              </a:ext>
            </a:extLst>
          </p:cNvPr>
          <p:cNvSpPr/>
          <p:nvPr/>
        </p:nvSpPr>
        <p:spPr>
          <a:xfrm>
            <a:off x="3217606" y="2574676"/>
            <a:ext cx="4107022" cy="707887"/>
          </a:xfrm>
          <a:prstGeom prst="wedgeRoundRectCallout">
            <a:avLst>
              <a:gd name="adj1" fmla="val -59400"/>
              <a:gd name="adj2" fmla="val 36571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一个笔袋约重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200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克。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52273C00-A0C1-E420-AD9D-C0286BC96A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9502309" y="4050806"/>
            <a:ext cx="1354648" cy="1354648"/>
          </a:xfrm>
          <a:prstGeom prst="rect">
            <a:avLst/>
          </a:prstGeom>
        </p:spPr>
      </p:pic>
      <p:sp>
        <p:nvSpPr>
          <p:cNvPr id="13" name="对话气泡: 圆角矩形 12">
            <a:extLst>
              <a:ext uri="{FF2B5EF4-FFF2-40B4-BE49-F238E27FC236}">
                <a16:creationId xmlns:a16="http://schemas.microsoft.com/office/drawing/2014/main" id="{AACE46D8-BE0D-D168-1A86-EF2D816ADDBA}"/>
              </a:ext>
            </a:extLst>
          </p:cNvPr>
          <p:cNvSpPr/>
          <p:nvPr/>
        </p:nvSpPr>
        <p:spPr>
          <a:xfrm>
            <a:off x="4688732" y="4277511"/>
            <a:ext cx="4181426" cy="707887"/>
          </a:xfrm>
          <a:prstGeom prst="wedgeRoundRectCallout">
            <a:avLst>
              <a:gd name="adj1" fmla="val 62137"/>
              <a:gd name="adj2" fmla="val 3376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一本字典约重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400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克。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5D98026-F465-8910-18CE-5222868260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69329" y="2236794"/>
            <a:ext cx="1832980" cy="138668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4376E05-7BE1-FAB6-2256-2A87462CC9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1686" y="3991695"/>
            <a:ext cx="1751839" cy="164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37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398AF55-AF7D-64C7-4293-E61D6FDCD9A1}"/>
              </a:ext>
            </a:extLst>
          </p:cNvPr>
          <p:cNvSpPr txBox="1"/>
          <p:nvPr/>
        </p:nvSpPr>
        <p:spPr>
          <a:xfrm>
            <a:off x="1782990" y="804114"/>
            <a:ext cx="9842443" cy="12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如果</a:t>
            </a:r>
            <a:r>
              <a:rPr lang="zh-CN" altLang="en-US" sz="3200" b="1" dirty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没有秤，只给你一些</a:t>
            </a:r>
            <a:r>
              <a:rPr lang="en-US" altLang="zh-CN" sz="3200" dirty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200</a:t>
            </a:r>
            <a:r>
              <a:rPr lang="zh-CN" altLang="en-US" sz="3200" b="1" dirty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克一袋的盐，你能想办法“称”出下面物品的质量吗？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1A49407-0DEA-8EAB-B84F-4716DCA6660F}"/>
              </a:ext>
            </a:extLst>
          </p:cNvPr>
          <p:cNvSpPr txBox="1"/>
          <p:nvPr/>
        </p:nvSpPr>
        <p:spPr>
          <a:xfrm>
            <a:off x="266700" y="804114"/>
            <a:ext cx="171563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任务</a:t>
            </a:r>
            <a:r>
              <a:rPr lang="en-US" altLang="zh-CN" b="1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b="1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endParaRPr lang="zh-CN" altLang="en-US" b="1" dirty="0">
              <a:solidFill>
                <a:srgbClr val="EE1D23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BE598EE8-7DC1-E3CA-3031-B281B0DB73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040455"/>
              </p:ext>
            </p:extLst>
          </p:nvPr>
        </p:nvGraphicFramePr>
        <p:xfrm>
          <a:off x="1538050" y="2353545"/>
          <a:ext cx="9115900" cy="14353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78975">
                  <a:extLst>
                    <a:ext uri="{9D8B030D-6E8A-4147-A177-3AD203B41FA5}">
                      <a16:colId xmlns:a16="http://schemas.microsoft.com/office/drawing/2014/main" val="2673616852"/>
                    </a:ext>
                  </a:extLst>
                </a:gridCol>
                <a:gridCol w="2278975">
                  <a:extLst>
                    <a:ext uri="{9D8B030D-6E8A-4147-A177-3AD203B41FA5}">
                      <a16:colId xmlns:a16="http://schemas.microsoft.com/office/drawing/2014/main" val="2238624719"/>
                    </a:ext>
                  </a:extLst>
                </a:gridCol>
                <a:gridCol w="2278975">
                  <a:extLst>
                    <a:ext uri="{9D8B030D-6E8A-4147-A177-3AD203B41FA5}">
                      <a16:colId xmlns:a16="http://schemas.microsoft.com/office/drawing/2014/main" val="158529109"/>
                    </a:ext>
                  </a:extLst>
                </a:gridCol>
                <a:gridCol w="2278975">
                  <a:extLst>
                    <a:ext uri="{9D8B030D-6E8A-4147-A177-3AD203B41FA5}">
                      <a16:colId xmlns:a16="http://schemas.microsoft.com/office/drawing/2014/main" val="3946125612"/>
                    </a:ext>
                  </a:extLst>
                </a:gridCol>
              </a:tblGrid>
              <a:tr h="71765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物品</a:t>
                      </a:r>
                    </a:p>
                  </a:txBody>
                  <a:tcPr anchor="ctr">
                    <a:solidFill>
                      <a:srgbClr val="FE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0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1</a:t>
                      </a:r>
                      <a:r>
                        <a:rPr lang="zh-CN" altLang="en-US" sz="32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个手电筒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0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1</a:t>
                      </a:r>
                      <a:r>
                        <a:rPr lang="zh-CN" altLang="en-US" sz="32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个水杯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0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1</a:t>
                      </a:r>
                      <a:r>
                        <a:rPr lang="zh-CN" altLang="en-US" sz="32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盆花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1694064"/>
                  </a:ext>
                </a:extLst>
              </a:tr>
              <a:tr h="71765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质量</a:t>
                      </a:r>
                    </a:p>
                  </a:txBody>
                  <a:tcPr anchor="ctr">
                    <a:solidFill>
                      <a:srgbClr val="FE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Arial" panose="020B0604020202020204" pitchFamily="34" charset="0"/>
                        <a:ea typeface="楷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Arial" panose="020B0604020202020204" pitchFamily="34" charset="0"/>
                        <a:ea typeface="楷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Arial" panose="020B0604020202020204" pitchFamily="34" charset="0"/>
                        <a:ea typeface="楷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9660827"/>
                  </a:ext>
                </a:extLst>
              </a:tr>
            </a:tbl>
          </a:graphicData>
        </a:graphic>
      </p:graphicFrame>
      <p:pic>
        <p:nvPicPr>
          <p:cNvPr id="7" name="图片 6">
            <a:extLst>
              <a:ext uri="{FF2B5EF4-FFF2-40B4-BE49-F238E27FC236}">
                <a16:creationId xmlns:a16="http://schemas.microsoft.com/office/drawing/2014/main" id="{6696677E-1DAB-B1A8-9B90-AAFFE08670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833" y="4900431"/>
            <a:ext cx="1353600" cy="1353600"/>
          </a:xfrm>
          <a:prstGeom prst="rect">
            <a:avLst/>
          </a:prstGeom>
        </p:spPr>
      </p:pic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DF8B4883-11E7-4C16-F90F-A4322E5B7404}"/>
              </a:ext>
            </a:extLst>
          </p:cNvPr>
          <p:cNvSpPr/>
          <p:nvPr/>
        </p:nvSpPr>
        <p:spPr>
          <a:xfrm>
            <a:off x="4260715" y="4589825"/>
            <a:ext cx="5447489" cy="1251040"/>
          </a:xfrm>
          <a:prstGeom prst="wedgeRoundRectCallout">
            <a:avLst>
              <a:gd name="adj1" fmla="val 58419"/>
              <a:gd name="adj2" fmla="val 41080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小组合作讨论方法，将测量结果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记录到表中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C5C35AB-288F-2EDC-5E50-8274E1A05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4986" y="4013502"/>
            <a:ext cx="2233911" cy="2403686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C7CCB37C-F2C1-875C-3180-BAD04EE73AD8}"/>
              </a:ext>
            </a:extLst>
          </p:cNvPr>
          <p:cNvSpPr txBox="1"/>
          <p:nvPr/>
        </p:nvSpPr>
        <p:spPr>
          <a:xfrm rot="20892117">
            <a:off x="2895577" y="5483963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200g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661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4A99C4D9-40F0-29D7-DFAF-37B14FA5EC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4976355"/>
              </p:ext>
            </p:extLst>
          </p:nvPr>
        </p:nvGraphicFramePr>
        <p:xfrm>
          <a:off x="1538050" y="821507"/>
          <a:ext cx="9115900" cy="14353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78975">
                  <a:extLst>
                    <a:ext uri="{9D8B030D-6E8A-4147-A177-3AD203B41FA5}">
                      <a16:colId xmlns:a16="http://schemas.microsoft.com/office/drawing/2014/main" val="2673616852"/>
                    </a:ext>
                  </a:extLst>
                </a:gridCol>
                <a:gridCol w="2278975">
                  <a:extLst>
                    <a:ext uri="{9D8B030D-6E8A-4147-A177-3AD203B41FA5}">
                      <a16:colId xmlns:a16="http://schemas.microsoft.com/office/drawing/2014/main" val="2238624719"/>
                    </a:ext>
                  </a:extLst>
                </a:gridCol>
                <a:gridCol w="2278975">
                  <a:extLst>
                    <a:ext uri="{9D8B030D-6E8A-4147-A177-3AD203B41FA5}">
                      <a16:colId xmlns:a16="http://schemas.microsoft.com/office/drawing/2014/main" val="158529109"/>
                    </a:ext>
                  </a:extLst>
                </a:gridCol>
                <a:gridCol w="2278975">
                  <a:extLst>
                    <a:ext uri="{9D8B030D-6E8A-4147-A177-3AD203B41FA5}">
                      <a16:colId xmlns:a16="http://schemas.microsoft.com/office/drawing/2014/main" val="3946125612"/>
                    </a:ext>
                  </a:extLst>
                </a:gridCol>
              </a:tblGrid>
              <a:tr h="71765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物品</a:t>
                      </a:r>
                    </a:p>
                  </a:txBody>
                  <a:tcPr anchor="ctr">
                    <a:solidFill>
                      <a:srgbClr val="FE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0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1</a:t>
                      </a:r>
                      <a:r>
                        <a:rPr lang="zh-CN" altLang="en-US" sz="32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个手电筒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0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1</a:t>
                      </a:r>
                      <a:r>
                        <a:rPr lang="zh-CN" altLang="en-US" sz="32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个水杯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0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1</a:t>
                      </a:r>
                      <a:r>
                        <a:rPr lang="zh-CN" altLang="en-US" sz="32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盆花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1694064"/>
                  </a:ext>
                </a:extLst>
              </a:tr>
              <a:tr h="71765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质量</a:t>
                      </a:r>
                    </a:p>
                  </a:txBody>
                  <a:tcPr anchor="ctr">
                    <a:solidFill>
                      <a:srgbClr val="FE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Arial" panose="020B0604020202020204" pitchFamily="34" charset="0"/>
                        <a:ea typeface="楷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Arial" panose="020B0604020202020204" pitchFamily="34" charset="0"/>
                        <a:ea typeface="楷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Arial" panose="020B0604020202020204" pitchFamily="34" charset="0"/>
                        <a:ea typeface="楷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9660827"/>
                  </a:ext>
                </a:extLst>
              </a:tr>
            </a:tbl>
          </a:graphicData>
        </a:graphic>
      </p:graphicFrame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3286F254-0168-A482-B41A-6BA424D0A9B8}"/>
              </a:ext>
            </a:extLst>
          </p:cNvPr>
          <p:cNvSpPr/>
          <p:nvPr/>
        </p:nvSpPr>
        <p:spPr>
          <a:xfrm>
            <a:off x="3280576" y="2588585"/>
            <a:ext cx="5494660" cy="1435310"/>
          </a:xfrm>
          <a:prstGeom prst="wedgeRoundRectCallout">
            <a:avLst>
              <a:gd name="adj1" fmla="val 62137"/>
              <a:gd name="adj2" fmla="val 3376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我可以一手拿盐，一手拿要“称”的物品进行比较。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6178DC5-4A7C-A8DD-EA4B-84D44DFBE7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4678" y="2547002"/>
            <a:ext cx="2156055" cy="3199306"/>
          </a:xfrm>
          <a:prstGeom prst="rect">
            <a:avLst/>
          </a:prstGeom>
        </p:spPr>
      </p:pic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E322C556-3A41-AAC0-0543-2CFE23AC2FD7}"/>
              </a:ext>
            </a:extLst>
          </p:cNvPr>
          <p:cNvSpPr/>
          <p:nvPr/>
        </p:nvSpPr>
        <p:spPr>
          <a:xfrm>
            <a:off x="1583219" y="2588585"/>
            <a:ext cx="7192017" cy="1435310"/>
          </a:xfrm>
          <a:prstGeom prst="wedgeRoundRectCallout">
            <a:avLst>
              <a:gd name="adj1" fmla="val 59432"/>
              <a:gd name="adj2" fmla="val 3376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先拿一袋盐掂一掂，根据实际情况增加盐的数量，直到两手感觉一样重。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08BD0EE-077A-EA02-85E6-53790CDAF1BD}"/>
              </a:ext>
            </a:extLst>
          </p:cNvPr>
          <p:cNvSpPr txBox="1"/>
          <p:nvPr/>
        </p:nvSpPr>
        <p:spPr>
          <a:xfrm>
            <a:off x="4056433" y="1574762"/>
            <a:ext cx="18309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约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袋盐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FEE458B-E110-5817-06BD-7E422CFFB709}"/>
              </a:ext>
            </a:extLst>
          </p:cNvPr>
          <p:cNvSpPr txBox="1"/>
          <p:nvPr/>
        </p:nvSpPr>
        <p:spPr>
          <a:xfrm>
            <a:off x="6304619" y="1574762"/>
            <a:ext cx="18309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约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袋盐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8B81F6BB-7BFE-C75A-1028-FB7043C3E7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4219" y="4916389"/>
            <a:ext cx="1353600" cy="1353600"/>
          </a:xfrm>
          <a:prstGeom prst="rect">
            <a:avLst/>
          </a:prstGeom>
        </p:spPr>
      </p:pic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499D251B-6C10-9A5D-ADC2-7ED04E6AEF85}"/>
              </a:ext>
            </a:extLst>
          </p:cNvPr>
          <p:cNvSpPr/>
          <p:nvPr/>
        </p:nvSpPr>
        <p:spPr>
          <a:xfrm>
            <a:off x="2451370" y="5099838"/>
            <a:ext cx="4221167" cy="707884"/>
          </a:xfrm>
          <a:prstGeom prst="wedgeRoundRectCallout">
            <a:avLst>
              <a:gd name="adj1" fmla="val -58830"/>
              <a:gd name="adj2" fmla="val 35140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盆花还能掂一掂吗？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606C2F32-0574-9F74-5272-283B7C2199E9}"/>
              </a:ext>
            </a:extLst>
          </p:cNvPr>
          <p:cNvSpPr/>
          <p:nvPr/>
        </p:nvSpPr>
        <p:spPr>
          <a:xfrm>
            <a:off x="8696528" y="682268"/>
            <a:ext cx="1595336" cy="972240"/>
          </a:xfrm>
          <a:prstGeom prst="ellipse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3347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7" grpId="0" animBg="1"/>
      <p:bldP spid="8" grpId="0"/>
      <p:bldP spid="9" grpId="0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22E53873-8F60-B1AA-B148-9AB930EE33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6669686"/>
              </p:ext>
            </p:extLst>
          </p:nvPr>
        </p:nvGraphicFramePr>
        <p:xfrm>
          <a:off x="1538050" y="821507"/>
          <a:ext cx="9115900" cy="14353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78975">
                  <a:extLst>
                    <a:ext uri="{9D8B030D-6E8A-4147-A177-3AD203B41FA5}">
                      <a16:colId xmlns:a16="http://schemas.microsoft.com/office/drawing/2014/main" val="2673616852"/>
                    </a:ext>
                  </a:extLst>
                </a:gridCol>
                <a:gridCol w="2278975">
                  <a:extLst>
                    <a:ext uri="{9D8B030D-6E8A-4147-A177-3AD203B41FA5}">
                      <a16:colId xmlns:a16="http://schemas.microsoft.com/office/drawing/2014/main" val="2238624719"/>
                    </a:ext>
                  </a:extLst>
                </a:gridCol>
                <a:gridCol w="2278975">
                  <a:extLst>
                    <a:ext uri="{9D8B030D-6E8A-4147-A177-3AD203B41FA5}">
                      <a16:colId xmlns:a16="http://schemas.microsoft.com/office/drawing/2014/main" val="158529109"/>
                    </a:ext>
                  </a:extLst>
                </a:gridCol>
                <a:gridCol w="2278975">
                  <a:extLst>
                    <a:ext uri="{9D8B030D-6E8A-4147-A177-3AD203B41FA5}">
                      <a16:colId xmlns:a16="http://schemas.microsoft.com/office/drawing/2014/main" val="3946125612"/>
                    </a:ext>
                  </a:extLst>
                </a:gridCol>
              </a:tblGrid>
              <a:tr h="71765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物品</a:t>
                      </a:r>
                    </a:p>
                  </a:txBody>
                  <a:tcPr anchor="ctr">
                    <a:solidFill>
                      <a:srgbClr val="FE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0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1</a:t>
                      </a:r>
                      <a:r>
                        <a:rPr lang="zh-CN" altLang="en-US" sz="32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个手电筒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0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1</a:t>
                      </a:r>
                      <a:r>
                        <a:rPr lang="zh-CN" altLang="en-US" sz="32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个水杯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0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1</a:t>
                      </a:r>
                      <a:r>
                        <a:rPr lang="zh-CN" altLang="en-US" sz="32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盆花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1694064"/>
                  </a:ext>
                </a:extLst>
              </a:tr>
              <a:tr h="71765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质量</a:t>
                      </a:r>
                    </a:p>
                  </a:txBody>
                  <a:tcPr anchor="ctr">
                    <a:solidFill>
                      <a:srgbClr val="FE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Arial" panose="020B0604020202020204" pitchFamily="34" charset="0"/>
                        <a:ea typeface="楷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Arial" panose="020B0604020202020204" pitchFamily="34" charset="0"/>
                        <a:ea typeface="楷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Arial" panose="020B0604020202020204" pitchFamily="34" charset="0"/>
                        <a:ea typeface="楷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9660827"/>
                  </a:ext>
                </a:extLst>
              </a:tr>
            </a:tbl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9E6B2D99-FEF2-7E7B-F736-A2AA74154D27}"/>
              </a:ext>
            </a:extLst>
          </p:cNvPr>
          <p:cNvSpPr txBox="1"/>
          <p:nvPr/>
        </p:nvSpPr>
        <p:spPr>
          <a:xfrm>
            <a:off x="4056433" y="1574762"/>
            <a:ext cx="18309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约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袋盐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6DD5F05-1086-AA9A-A66F-0AAC10B6978E}"/>
              </a:ext>
            </a:extLst>
          </p:cNvPr>
          <p:cNvSpPr txBox="1"/>
          <p:nvPr/>
        </p:nvSpPr>
        <p:spPr>
          <a:xfrm>
            <a:off x="6304619" y="1574762"/>
            <a:ext cx="18309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约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袋盐</a:t>
            </a:r>
          </a:p>
        </p:txBody>
      </p:sp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2BDBF11B-89AB-90F0-29EE-61F292367361}"/>
              </a:ext>
            </a:extLst>
          </p:cNvPr>
          <p:cNvSpPr/>
          <p:nvPr/>
        </p:nvSpPr>
        <p:spPr>
          <a:xfrm>
            <a:off x="279400" y="2574108"/>
            <a:ext cx="4540108" cy="3719590"/>
          </a:xfrm>
          <a:prstGeom prst="wedgeRoundRectCallout">
            <a:avLst>
              <a:gd name="adj1" fmla="val 55559"/>
              <a:gd name="adj2" fmla="val 1150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en-US" altLang="zh-CN" sz="30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1.</a:t>
            </a:r>
            <a:r>
              <a:rPr lang="zh-CN" altLang="en-US" sz="30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用</a:t>
            </a:r>
            <a:r>
              <a:rPr lang="zh-CN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曹冲称象的方法，先把花盆放到一个空盆中，再放入注有一定量水的</a:t>
            </a:r>
            <a:r>
              <a:rPr lang="zh-CN" altLang="en-US" sz="30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水槽。</a:t>
            </a:r>
            <a:endParaRPr lang="en-US" altLang="zh-CN" sz="3000" b="1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sym typeface="+mn-ea"/>
            </a:endParaRPr>
          </a:p>
          <a:p>
            <a:pPr>
              <a:lnSpc>
                <a:spcPct val="114000"/>
              </a:lnSpc>
            </a:pPr>
            <a:r>
              <a:rPr lang="en-US" altLang="zh-CN" sz="30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2.</a:t>
            </a:r>
            <a:r>
              <a:rPr lang="zh-CN" altLang="en-US" sz="30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再沿水面在水盆上画一条线。</a:t>
            </a:r>
            <a:endParaRPr lang="zh-CN" altLang="en-US" sz="30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B178FC9-0D66-6404-73B0-CB1A34A242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968" y="2422536"/>
            <a:ext cx="2972881" cy="3871161"/>
          </a:xfrm>
          <a:prstGeom prst="rect">
            <a:avLst/>
          </a:prstGeom>
        </p:spPr>
      </p:pic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8A4F0B2A-E6EB-4363-4572-EF1219485784}"/>
              </a:ext>
            </a:extLst>
          </p:cNvPr>
          <p:cNvCxnSpPr/>
          <p:nvPr/>
        </p:nvCxnSpPr>
        <p:spPr>
          <a:xfrm>
            <a:off x="6152219" y="5257838"/>
            <a:ext cx="894945" cy="0"/>
          </a:xfrm>
          <a:prstGeom prst="line">
            <a:avLst/>
          </a:prstGeom>
          <a:ln>
            <a:solidFill>
              <a:srgbClr val="EE1D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B08A0D98-49A3-6A4F-8666-C36EAB9370AD}"/>
              </a:ext>
            </a:extLst>
          </p:cNvPr>
          <p:cNvSpPr/>
          <p:nvPr/>
        </p:nvSpPr>
        <p:spPr>
          <a:xfrm>
            <a:off x="7874001" y="2574107"/>
            <a:ext cx="4076700" cy="3719590"/>
          </a:xfrm>
          <a:prstGeom prst="wedgeRoundRectCallout">
            <a:avLst>
              <a:gd name="adj1" fmla="val -63328"/>
              <a:gd name="adj2" fmla="val -3719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en-US" altLang="zh-CN" sz="30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3.</a:t>
            </a:r>
            <a:r>
              <a:rPr lang="zh-CN" altLang="en-US" sz="30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把</a:t>
            </a:r>
            <a:r>
              <a:rPr lang="zh-CN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花盆拿出来，</a:t>
            </a:r>
            <a:r>
              <a:rPr lang="zh-CN" altLang="en-US" sz="30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先往盆</a:t>
            </a:r>
            <a:r>
              <a:rPr lang="zh-CN" altLang="en-US" sz="30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里放一袋盐，看水面是否到达画线</a:t>
            </a:r>
            <a:r>
              <a:rPr lang="zh-CN" altLang="en-US" sz="30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处。若未到，接着放盐使水盆下沉，直到水面到达画线处。</a:t>
            </a:r>
            <a:endParaRPr lang="zh-CN" altLang="en-US" sz="30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D8C5CF0-1932-A337-D76C-201FD652CE88}"/>
              </a:ext>
            </a:extLst>
          </p:cNvPr>
          <p:cNvSpPr txBox="1"/>
          <p:nvPr/>
        </p:nvSpPr>
        <p:spPr>
          <a:xfrm>
            <a:off x="8546585" y="1574761"/>
            <a:ext cx="18309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约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袋盐</a:t>
            </a:r>
          </a:p>
        </p:txBody>
      </p:sp>
    </p:spTree>
    <p:extLst>
      <p:ext uri="{BB962C8B-B14F-4D97-AF65-F5344CB8AC3E}">
        <p14:creationId xmlns:p14="http://schemas.microsoft.com/office/powerpoint/2010/main" val="346548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4FFA39D-B7D7-129C-C836-82EC987C3160}"/>
              </a:ext>
            </a:extLst>
          </p:cNvPr>
          <p:cNvSpPr txBox="1"/>
          <p:nvPr/>
        </p:nvSpPr>
        <p:spPr>
          <a:xfrm>
            <a:off x="1605190" y="807204"/>
            <a:ext cx="10053410" cy="12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小组</a:t>
            </a:r>
            <a:r>
              <a:rPr lang="zh-CN" altLang="en-US" sz="3200" b="1" dirty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合作，换一些已知质量的物品作标准，选择一些物品，“称一称”它们的质量，将结果</a:t>
            </a:r>
            <a:r>
              <a:rPr lang="zh-CN" altLang="en-US" sz="3200" b="1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记录到表中</a:t>
            </a:r>
            <a:r>
              <a:rPr lang="zh-CN" altLang="en-US" sz="3200" b="1" dirty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3C7B3F3-14E7-51FB-6300-64FF04E5BBE8}"/>
              </a:ext>
            </a:extLst>
          </p:cNvPr>
          <p:cNvSpPr txBox="1"/>
          <p:nvPr/>
        </p:nvSpPr>
        <p:spPr>
          <a:xfrm>
            <a:off x="254000" y="804114"/>
            <a:ext cx="172833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任务</a:t>
            </a:r>
            <a:r>
              <a:rPr lang="en-US" altLang="zh-CN" b="1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b="1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endParaRPr lang="zh-CN" altLang="en-US" b="1" dirty="0">
              <a:solidFill>
                <a:srgbClr val="EE1D23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8119801-330E-9A63-2C0A-497E764190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4219" y="4916389"/>
            <a:ext cx="1353600" cy="1353600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62D3F979-DD86-7A1A-AD66-02EA935AF538}"/>
              </a:ext>
            </a:extLst>
          </p:cNvPr>
          <p:cNvSpPr/>
          <p:nvPr/>
        </p:nvSpPr>
        <p:spPr>
          <a:xfrm>
            <a:off x="2655649" y="4808878"/>
            <a:ext cx="5885235" cy="1245008"/>
          </a:xfrm>
          <a:prstGeom prst="wedgeRoundRectCallout">
            <a:avLst>
              <a:gd name="adj1" fmla="val -58830"/>
              <a:gd name="adj2" fmla="val 35140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试一试吧！说一说，这样称重，你有什么体会？</a:t>
            </a: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1BC3E2E1-68E1-2994-F18D-DA781561D2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8736320"/>
              </p:ext>
            </p:extLst>
          </p:nvPr>
        </p:nvGraphicFramePr>
        <p:xfrm>
          <a:off x="1732190" y="2464005"/>
          <a:ext cx="9115900" cy="17960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3180">
                  <a:extLst>
                    <a:ext uri="{9D8B030D-6E8A-4147-A177-3AD203B41FA5}">
                      <a16:colId xmlns:a16="http://schemas.microsoft.com/office/drawing/2014/main" val="2673616852"/>
                    </a:ext>
                  </a:extLst>
                </a:gridCol>
                <a:gridCol w="1823180">
                  <a:extLst>
                    <a:ext uri="{9D8B030D-6E8A-4147-A177-3AD203B41FA5}">
                      <a16:colId xmlns:a16="http://schemas.microsoft.com/office/drawing/2014/main" val="2238624719"/>
                    </a:ext>
                  </a:extLst>
                </a:gridCol>
                <a:gridCol w="1823180">
                  <a:extLst>
                    <a:ext uri="{9D8B030D-6E8A-4147-A177-3AD203B41FA5}">
                      <a16:colId xmlns:a16="http://schemas.microsoft.com/office/drawing/2014/main" val="158529109"/>
                    </a:ext>
                  </a:extLst>
                </a:gridCol>
                <a:gridCol w="1823180">
                  <a:extLst>
                    <a:ext uri="{9D8B030D-6E8A-4147-A177-3AD203B41FA5}">
                      <a16:colId xmlns:a16="http://schemas.microsoft.com/office/drawing/2014/main" val="3946125612"/>
                    </a:ext>
                  </a:extLst>
                </a:gridCol>
                <a:gridCol w="1823180">
                  <a:extLst>
                    <a:ext uri="{9D8B030D-6E8A-4147-A177-3AD203B41FA5}">
                      <a16:colId xmlns:a16="http://schemas.microsoft.com/office/drawing/2014/main" val="3404199373"/>
                    </a:ext>
                  </a:extLst>
                </a:gridCol>
              </a:tblGrid>
              <a:tr h="59869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标准</a:t>
                      </a:r>
                    </a:p>
                  </a:txBody>
                  <a:tcPr anchor="ctr">
                    <a:solidFill>
                      <a:srgbClr val="FEF2E3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Arial" panose="020B0604020202020204" pitchFamily="34" charset="0"/>
                        <a:ea typeface="楷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Arial" panose="020B0604020202020204" pitchFamily="34" charset="0"/>
                        <a:ea typeface="楷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Arial" panose="020B0604020202020204" pitchFamily="34" charset="0"/>
                        <a:ea typeface="楷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楷体" panose="02010609060101010101" pitchFamily="49" charset="-122"/>
                        <a:ea typeface="楷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2236145"/>
                  </a:ext>
                </a:extLst>
              </a:tr>
              <a:tr h="59869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物品</a:t>
                      </a:r>
                    </a:p>
                  </a:txBody>
                  <a:tcPr anchor="ctr">
                    <a:solidFill>
                      <a:srgbClr val="FE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Arial" panose="020B0604020202020204" pitchFamily="34" charset="0"/>
                        <a:ea typeface="楷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Arial" panose="020B0604020202020204" pitchFamily="34" charset="0"/>
                        <a:ea typeface="楷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Arial" panose="020B0604020202020204" pitchFamily="34" charset="0"/>
                        <a:ea typeface="楷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楷体" panose="02010609060101010101" pitchFamily="49" charset="-122"/>
                        <a:ea typeface="楷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1694064"/>
                  </a:ext>
                </a:extLst>
              </a:tr>
              <a:tr h="59869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质量</a:t>
                      </a:r>
                    </a:p>
                  </a:txBody>
                  <a:tcPr anchor="ctr">
                    <a:solidFill>
                      <a:srgbClr val="FE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Arial" panose="020B0604020202020204" pitchFamily="34" charset="0"/>
                        <a:ea typeface="楷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Arial" panose="020B0604020202020204" pitchFamily="34" charset="0"/>
                        <a:ea typeface="楷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Arial" panose="020B0604020202020204" pitchFamily="34" charset="0"/>
                        <a:ea typeface="楷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楷体" panose="02010609060101010101" pitchFamily="49" charset="-122"/>
                        <a:ea typeface="楷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96608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295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3">
            <a:extLst>
              <a:ext uri="{FF2B5EF4-FFF2-40B4-BE49-F238E27FC236}">
                <a16:creationId xmlns:a16="http://schemas.microsoft.com/office/drawing/2014/main" id="{E84EDD11-5C95-34CB-6CE5-10DB9E58BF6D}"/>
              </a:ext>
            </a:extLst>
          </p:cNvPr>
          <p:cNvSpPr/>
          <p:nvPr/>
        </p:nvSpPr>
        <p:spPr>
          <a:xfrm>
            <a:off x="399379" y="604714"/>
            <a:ext cx="2304256" cy="718247"/>
          </a:xfrm>
          <a:prstGeom prst="roundRect">
            <a:avLst>
              <a:gd name="adj" fmla="val 50000"/>
            </a:avLst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rgbClr val="037FB7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lt"/>
              </a:rPr>
              <a:t>小讲堂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C8E16B8-866E-807F-085B-8C168C0458A3}"/>
              </a:ext>
            </a:extLst>
          </p:cNvPr>
          <p:cNvSpPr txBox="1"/>
          <p:nvPr/>
        </p:nvSpPr>
        <p:spPr>
          <a:xfrm>
            <a:off x="2891546" y="640671"/>
            <a:ext cx="60943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你还有哪些感兴趣的问题？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D4D99F4-12B4-290A-1874-232E7C6A4A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82967" y="1707373"/>
            <a:ext cx="1353600" cy="1353600"/>
          </a:xfrm>
          <a:prstGeom prst="rect">
            <a:avLst/>
          </a:prstGeom>
        </p:spPr>
      </p:pic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5807AA6C-763A-A8EE-1F0E-F4DB887A8E02}"/>
              </a:ext>
            </a:extLst>
          </p:cNvPr>
          <p:cNvSpPr/>
          <p:nvPr/>
        </p:nvSpPr>
        <p:spPr>
          <a:xfrm>
            <a:off x="2575578" y="1719436"/>
            <a:ext cx="6094378" cy="707887"/>
          </a:xfrm>
          <a:prstGeom prst="wedgeRoundRectCallout">
            <a:avLst>
              <a:gd name="adj1" fmla="val -57093"/>
              <a:gd name="adj2" fmla="val 35197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生活中还有哪些质量单位和秤？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855F080-C07F-7C68-53F2-B77BEFC1C3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0155433" y="2603445"/>
            <a:ext cx="1353600" cy="1353600"/>
          </a:xfrm>
          <a:prstGeom prst="rect">
            <a:avLst/>
          </a:prstGeom>
        </p:spPr>
      </p:pic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02DC6D2A-B956-290B-F5CA-FF17B9DEC418}"/>
              </a:ext>
            </a:extLst>
          </p:cNvPr>
          <p:cNvSpPr/>
          <p:nvPr/>
        </p:nvSpPr>
        <p:spPr>
          <a:xfrm>
            <a:off x="2575578" y="2884651"/>
            <a:ext cx="6976983" cy="707887"/>
          </a:xfrm>
          <a:prstGeom prst="wedgeRoundRectCallout">
            <a:avLst>
              <a:gd name="adj1" fmla="val 57471"/>
              <a:gd name="adj2" fmla="val 34819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古代的质量单位和秤与现在一样吗？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FCBDBF43-28CA-8654-E363-A65C9BC552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2967" y="4052502"/>
            <a:ext cx="1353600" cy="1353600"/>
          </a:xfrm>
          <a:prstGeom prst="rect">
            <a:avLst/>
          </a:prstGeom>
        </p:spPr>
      </p:pic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1243DFE1-D402-B7A4-6CC6-A4D95836B6F8}"/>
              </a:ext>
            </a:extLst>
          </p:cNvPr>
          <p:cNvSpPr/>
          <p:nvPr/>
        </p:nvSpPr>
        <p:spPr>
          <a:xfrm>
            <a:off x="2703635" y="4052502"/>
            <a:ext cx="6094378" cy="1353600"/>
          </a:xfrm>
          <a:prstGeom prst="wedgeRoundRectCallout">
            <a:avLst>
              <a:gd name="adj1" fmla="val -57412"/>
              <a:gd name="adj2" fmla="val 1148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一些成语中也有质量单位，这些质量单位是什么意思呢？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E2C8C81-0F67-FC27-469D-F5BC2A4B563A}"/>
              </a:ext>
            </a:extLst>
          </p:cNvPr>
          <p:cNvSpPr txBox="1"/>
          <p:nvPr/>
        </p:nvSpPr>
        <p:spPr>
          <a:xfrm>
            <a:off x="425047" y="5675045"/>
            <a:ext cx="113419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选择一个你感兴趣的问题，研究一下，给大家讲一讲。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69699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3">
            <a:extLst>
              <a:ext uri="{FF2B5EF4-FFF2-40B4-BE49-F238E27FC236}">
                <a16:creationId xmlns:a16="http://schemas.microsoft.com/office/drawing/2014/main" id="{8D9B4FE3-6994-B63C-2AA9-6275B3B802A5}"/>
              </a:ext>
            </a:extLst>
          </p:cNvPr>
          <p:cNvSpPr/>
          <p:nvPr/>
        </p:nvSpPr>
        <p:spPr>
          <a:xfrm>
            <a:off x="399379" y="468526"/>
            <a:ext cx="3413864" cy="718247"/>
          </a:xfrm>
          <a:prstGeom prst="roundRect">
            <a:avLst>
              <a:gd name="adj" fmla="val 50000"/>
            </a:avLst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rgbClr val="037FB7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lt"/>
              </a:rPr>
              <a:t>小讲堂开播啦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AB6ECAE-68DE-94D9-17CB-2E422F1AEE51}"/>
              </a:ext>
            </a:extLst>
          </p:cNvPr>
          <p:cNvSpPr txBox="1"/>
          <p:nvPr/>
        </p:nvSpPr>
        <p:spPr>
          <a:xfrm>
            <a:off x="4058864" y="504483"/>
            <a:ext cx="53477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生活中的质量单位和秤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11155DA-114B-EAEE-25CE-7B3581D93E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5839" y="1579213"/>
            <a:ext cx="1353600" cy="1353600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D8E989D6-5097-D383-F0A9-A6618A9EA79F}"/>
              </a:ext>
            </a:extLst>
          </p:cNvPr>
          <p:cNvSpPr/>
          <p:nvPr/>
        </p:nvSpPr>
        <p:spPr>
          <a:xfrm>
            <a:off x="2421354" y="1388194"/>
            <a:ext cx="7831600" cy="1353600"/>
          </a:xfrm>
          <a:prstGeom prst="wedgeRoundRectCallout">
            <a:avLst>
              <a:gd name="adj1" fmla="val -55824"/>
              <a:gd name="adj2" fmla="val 3298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生活中还有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公斤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、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斤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、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两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等质量单位。如 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10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公斤大米、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2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斤苹果、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2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两茶叶等。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3FB2F304-E797-AFB4-C283-8A175693F559}"/>
              </a:ext>
            </a:extLst>
          </p:cNvPr>
          <p:cNvGrpSpPr/>
          <p:nvPr/>
        </p:nvGrpSpPr>
        <p:grpSpPr>
          <a:xfrm>
            <a:off x="4984772" y="3074073"/>
            <a:ext cx="3265930" cy="2433619"/>
            <a:chOff x="4984772" y="2996252"/>
            <a:chExt cx="3265930" cy="2433619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09CFE47C-63E1-427A-59AC-A6005A966F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984772" y="2996252"/>
              <a:ext cx="3265930" cy="2433619"/>
            </a:xfrm>
            <a:prstGeom prst="rect">
              <a:avLst/>
            </a:prstGeom>
          </p:spPr>
        </p:pic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4AC6BFF5-E79B-60F3-327D-113F92D0DD0D}"/>
                </a:ext>
              </a:extLst>
            </p:cNvPr>
            <p:cNvSpPr/>
            <p:nvPr/>
          </p:nvSpPr>
          <p:spPr>
            <a:xfrm>
              <a:off x="6591208" y="3942849"/>
              <a:ext cx="282356" cy="306705"/>
            </a:xfrm>
            <a:prstGeom prst="ellipse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箭头: 上 11">
              <a:extLst>
                <a:ext uri="{FF2B5EF4-FFF2-40B4-BE49-F238E27FC236}">
                  <a16:creationId xmlns:a16="http://schemas.microsoft.com/office/drawing/2014/main" id="{9CF93174-587D-AF7E-CDF1-316F4E3535BE}"/>
                </a:ext>
              </a:extLst>
            </p:cNvPr>
            <p:cNvSpPr/>
            <p:nvPr/>
          </p:nvSpPr>
          <p:spPr>
            <a:xfrm rot="20374736">
              <a:off x="6820534" y="4276137"/>
              <a:ext cx="195824" cy="593852"/>
            </a:xfrm>
            <a:prstGeom prst="upArrow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B7F28E12-44F5-0BFA-917C-22830C44EDD5}"/>
              </a:ext>
            </a:extLst>
          </p:cNvPr>
          <p:cNvGrpSpPr/>
          <p:nvPr/>
        </p:nvGrpSpPr>
        <p:grpSpPr>
          <a:xfrm>
            <a:off x="941952" y="3153433"/>
            <a:ext cx="3447161" cy="2274900"/>
            <a:chOff x="941952" y="3075612"/>
            <a:chExt cx="3447161" cy="2274900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76FC8209-A4AC-1738-2A89-C465F2ACB26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941952" y="3075612"/>
              <a:ext cx="3447161" cy="22749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8CFB0678-A0CA-5047-6CB5-0655FEF9615B}"/>
                </a:ext>
              </a:extLst>
            </p:cNvPr>
            <p:cNvSpPr/>
            <p:nvPr/>
          </p:nvSpPr>
          <p:spPr>
            <a:xfrm>
              <a:off x="3302049" y="4840573"/>
              <a:ext cx="401955" cy="306705"/>
            </a:xfrm>
            <a:prstGeom prst="ellipse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箭头: 上 12">
              <a:extLst>
                <a:ext uri="{FF2B5EF4-FFF2-40B4-BE49-F238E27FC236}">
                  <a16:creationId xmlns:a16="http://schemas.microsoft.com/office/drawing/2014/main" id="{0DAC68EA-986B-320B-A59E-A138F727BA77}"/>
                </a:ext>
              </a:extLst>
            </p:cNvPr>
            <p:cNvSpPr/>
            <p:nvPr/>
          </p:nvSpPr>
          <p:spPr>
            <a:xfrm rot="7336069">
              <a:off x="2963437" y="4390963"/>
              <a:ext cx="195824" cy="593852"/>
            </a:xfrm>
            <a:prstGeom prst="upArrow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A6B34763-4F14-BD87-B3BE-4CA4AB5F3C25}"/>
              </a:ext>
            </a:extLst>
          </p:cNvPr>
          <p:cNvGrpSpPr/>
          <p:nvPr/>
        </p:nvGrpSpPr>
        <p:grpSpPr>
          <a:xfrm>
            <a:off x="8846362" y="3089039"/>
            <a:ext cx="2403686" cy="2403686"/>
            <a:chOff x="8846362" y="3011218"/>
            <a:chExt cx="2403686" cy="2403686"/>
          </a:xfrm>
        </p:grpSpPr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027D30C8-6B99-1FFB-6E75-44CD3B3882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46362" y="3011218"/>
              <a:ext cx="2403686" cy="24036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268311B3-2455-EC84-0212-887DE9C41822}"/>
                </a:ext>
              </a:extLst>
            </p:cNvPr>
            <p:cNvSpPr/>
            <p:nvPr/>
          </p:nvSpPr>
          <p:spPr>
            <a:xfrm>
              <a:off x="9442186" y="3810731"/>
              <a:ext cx="548640" cy="536448"/>
            </a:xfrm>
            <a:prstGeom prst="ellipse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箭头: 上 16">
              <a:extLst>
                <a:ext uri="{FF2B5EF4-FFF2-40B4-BE49-F238E27FC236}">
                  <a16:creationId xmlns:a16="http://schemas.microsoft.com/office/drawing/2014/main" id="{A5AFE15D-F59D-2183-388A-6F3EC285BF58}"/>
                </a:ext>
              </a:extLst>
            </p:cNvPr>
            <p:cNvSpPr/>
            <p:nvPr/>
          </p:nvSpPr>
          <p:spPr>
            <a:xfrm rot="9205596">
              <a:off x="9344274" y="3214082"/>
              <a:ext cx="195824" cy="593852"/>
            </a:xfrm>
            <a:prstGeom prst="upArrow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F7AB6BB1-7A3A-A26A-E68B-070A17083CF1}"/>
              </a:ext>
            </a:extLst>
          </p:cNvPr>
          <p:cNvSpPr txBox="1"/>
          <p:nvPr/>
        </p:nvSpPr>
        <p:spPr>
          <a:xfrm>
            <a:off x="1415098" y="5788012"/>
            <a:ext cx="2282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公斤</a:t>
            </a:r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=2</a:t>
            </a:r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斤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A0F56DE-D238-E525-50E8-95BCD57ADC35}"/>
              </a:ext>
            </a:extLst>
          </p:cNvPr>
          <p:cNvSpPr txBox="1"/>
          <p:nvPr/>
        </p:nvSpPr>
        <p:spPr>
          <a:xfrm>
            <a:off x="5677359" y="5788012"/>
            <a:ext cx="21186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斤</a:t>
            </a:r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=10</a:t>
            </a:r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两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9F605B9-2080-8F72-992A-5973AC2F3C41}"/>
              </a:ext>
            </a:extLst>
          </p:cNvPr>
          <p:cNvSpPr txBox="1"/>
          <p:nvPr/>
        </p:nvSpPr>
        <p:spPr>
          <a:xfrm>
            <a:off x="3394557" y="5791529"/>
            <a:ext cx="27884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</a:t>
            </a:r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千克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D61AFFB9-12E6-ECF1-0EBF-481E1E37CEF6}"/>
              </a:ext>
            </a:extLst>
          </p:cNvPr>
          <p:cNvSpPr txBox="1"/>
          <p:nvPr/>
        </p:nvSpPr>
        <p:spPr>
          <a:xfrm>
            <a:off x="7465639" y="5802276"/>
            <a:ext cx="2403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=500</a:t>
            </a:r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克</a:t>
            </a:r>
          </a:p>
        </p:txBody>
      </p:sp>
    </p:spTree>
    <p:extLst>
      <p:ext uri="{BB962C8B-B14F-4D97-AF65-F5344CB8AC3E}">
        <p14:creationId xmlns:p14="http://schemas.microsoft.com/office/powerpoint/2010/main" val="949777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2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6164" y="1004716"/>
            <a:ext cx="3542233" cy="1967913"/>
          </a:xfrm>
          <a:prstGeom prst="rect">
            <a:avLst/>
          </a:prstGeom>
        </p:spPr>
      </p:pic>
      <p:pic>
        <p:nvPicPr>
          <p:cNvPr id="4" name="图片3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4000"/>
          <a:stretch>
            <a:fillRect/>
          </a:stretch>
        </p:blipFill>
        <p:spPr>
          <a:xfrm>
            <a:off x="7660233" y="3858386"/>
            <a:ext cx="2286000" cy="2194133"/>
          </a:xfrm>
          <a:prstGeom prst="rect">
            <a:avLst/>
          </a:prstGeom>
        </p:spPr>
      </p:pic>
      <p:pic>
        <p:nvPicPr>
          <p:cNvPr id="5" name="图片4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727" r="23197"/>
          <a:stretch>
            <a:fillRect/>
          </a:stretch>
        </p:blipFill>
        <p:spPr>
          <a:xfrm>
            <a:off x="2898459" y="3390271"/>
            <a:ext cx="1485129" cy="2271495"/>
          </a:xfrm>
          <a:prstGeom prst="rect">
            <a:avLst/>
          </a:prstGeom>
        </p:spPr>
      </p:pic>
      <p:pic>
        <p:nvPicPr>
          <p:cNvPr id="6" name="图片5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022" t="2519" r="13602"/>
          <a:stretch>
            <a:fillRect/>
          </a:stretch>
        </p:blipFill>
        <p:spPr>
          <a:xfrm>
            <a:off x="9198759" y="755609"/>
            <a:ext cx="2405539" cy="3656905"/>
          </a:xfrm>
          <a:prstGeom prst="rect">
            <a:avLst/>
          </a:prstGeom>
        </p:spPr>
      </p:pic>
      <p:sp>
        <p:nvSpPr>
          <p:cNvPr id="7" name="文本1"/>
          <p:cNvSpPr txBox="1"/>
          <p:nvPr/>
        </p:nvSpPr>
        <p:spPr>
          <a:xfrm>
            <a:off x="3414674" y="2460422"/>
            <a:ext cx="1660159" cy="95053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4599" b="0" i="0" dirty="0">
                <a:solidFill>
                  <a:srgbClr val="000000">
                    <a:alpha val="100000"/>
                  </a:srgbClr>
                </a:solidFill>
                <a:latin typeface="华文楷体"/>
                <a:ea typeface="华文楷体"/>
              </a:rPr>
              <a:t>天平</a:t>
            </a:r>
          </a:p>
        </p:txBody>
      </p:sp>
      <p:sp>
        <p:nvSpPr>
          <p:cNvPr id="8" name="文本2"/>
          <p:cNvSpPr txBox="1"/>
          <p:nvPr/>
        </p:nvSpPr>
        <p:spPr>
          <a:xfrm>
            <a:off x="2819191" y="5600856"/>
            <a:ext cx="1660159" cy="95053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4599" b="0" i="0" dirty="0">
                <a:solidFill>
                  <a:srgbClr val="000000">
                    <a:alpha val="100000"/>
                  </a:srgbClr>
                </a:solidFill>
                <a:latin typeface="华文楷体"/>
                <a:ea typeface="华文楷体"/>
              </a:rPr>
              <a:t>盘秤</a:t>
            </a:r>
          </a:p>
        </p:txBody>
      </p:sp>
      <p:sp>
        <p:nvSpPr>
          <p:cNvPr id="9" name="文本3"/>
          <p:cNvSpPr txBox="1"/>
          <p:nvPr/>
        </p:nvSpPr>
        <p:spPr>
          <a:xfrm>
            <a:off x="6874097" y="2634301"/>
            <a:ext cx="2250710" cy="95053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4599" b="0" i="0" dirty="0">
                <a:solidFill>
                  <a:srgbClr val="000000">
                    <a:alpha val="100000"/>
                  </a:srgbClr>
                </a:solidFill>
                <a:latin typeface="华文楷体"/>
                <a:ea typeface="华文楷体"/>
              </a:rPr>
              <a:t>电子秤</a:t>
            </a:r>
          </a:p>
        </p:txBody>
      </p:sp>
      <p:sp>
        <p:nvSpPr>
          <p:cNvPr id="10" name="文本4"/>
          <p:cNvSpPr txBox="1"/>
          <p:nvPr/>
        </p:nvSpPr>
        <p:spPr>
          <a:xfrm>
            <a:off x="9780594" y="1943957"/>
            <a:ext cx="1660159" cy="95053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4599" b="0" i="0" dirty="0">
                <a:solidFill>
                  <a:srgbClr val="000000">
                    <a:alpha val="100000"/>
                  </a:srgbClr>
                </a:solidFill>
                <a:latin typeface="华文楷体"/>
                <a:ea typeface="华文楷体"/>
              </a:rPr>
              <a:t>磅秤</a:t>
            </a:r>
          </a:p>
        </p:txBody>
      </p:sp>
      <p:sp>
        <p:nvSpPr>
          <p:cNvPr id="11" name="文本5"/>
          <p:cNvSpPr txBox="1"/>
          <p:nvPr/>
        </p:nvSpPr>
        <p:spPr>
          <a:xfrm>
            <a:off x="414135" y="3905788"/>
            <a:ext cx="2479310" cy="95053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4599" b="0" i="0" dirty="0">
                <a:solidFill>
                  <a:srgbClr val="000000">
                    <a:alpha val="100000"/>
                  </a:srgbClr>
                </a:solidFill>
                <a:latin typeface="华文楷体"/>
                <a:ea typeface="华文楷体"/>
              </a:rPr>
              <a:t>体重秤</a:t>
            </a:r>
          </a:p>
        </p:txBody>
      </p:sp>
      <p:grpSp>
        <p:nvGrpSpPr>
          <p:cNvPr id="12" name="组合1"/>
          <p:cNvGrpSpPr/>
          <p:nvPr/>
        </p:nvGrpSpPr>
        <p:grpSpPr>
          <a:xfrm>
            <a:off x="4836626" y="3646532"/>
            <a:ext cx="2876026" cy="2358456"/>
            <a:chOff x="0" y="0"/>
            <a:chExt cx="2876026" cy="2358456"/>
          </a:xfrm>
        </p:grpSpPr>
        <p:pic>
          <p:nvPicPr>
            <p:cNvPr id="13" name="图片7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b="8045"/>
            <a:stretch>
              <a:fillRect/>
            </a:stretch>
          </p:blipFill>
          <p:spPr>
            <a:xfrm>
              <a:off x="0" y="0"/>
              <a:ext cx="2876026" cy="1672045"/>
            </a:xfrm>
            <a:prstGeom prst="rect">
              <a:avLst/>
            </a:prstGeom>
          </p:spPr>
        </p:pic>
        <p:sp>
          <p:nvSpPr>
            <p:cNvPr id="14" name="文本8"/>
            <p:cNvSpPr txBox="1"/>
            <p:nvPr/>
          </p:nvSpPr>
          <p:spPr>
            <a:xfrm>
              <a:off x="1205688" y="1672013"/>
              <a:ext cx="1046037" cy="68644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999" b="0" i="0" dirty="0">
                  <a:solidFill>
                    <a:srgbClr val="000000">
                      <a:alpha val="100000"/>
                    </a:srgbClr>
                  </a:solidFill>
                  <a:latin typeface="楷体"/>
                  <a:ea typeface="楷体"/>
                </a:rPr>
                <a:t>杆秤</a:t>
              </a:r>
            </a:p>
          </p:txBody>
        </p:sp>
      </p:grpSp>
      <p:sp>
        <p:nvSpPr>
          <p:cNvPr id="15" name="文本6"/>
          <p:cNvSpPr txBox="1"/>
          <p:nvPr/>
        </p:nvSpPr>
        <p:spPr>
          <a:xfrm>
            <a:off x="9485128" y="5019065"/>
            <a:ext cx="2250710" cy="95053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4599" b="0" i="0" dirty="0">
                <a:solidFill>
                  <a:srgbClr val="000000">
                    <a:alpha val="100000"/>
                  </a:srgbClr>
                </a:solidFill>
                <a:latin typeface="华文楷体"/>
                <a:ea typeface="华文楷体"/>
              </a:rPr>
              <a:t>弹簧秤</a:t>
            </a:r>
          </a:p>
        </p:txBody>
      </p:sp>
      <p:pic>
        <p:nvPicPr>
          <p:cNvPr id="17" name="图片6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7658" b="6878"/>
          <a:stretch>
            <a:fillRect/>
          </a:stretch>
        </p:blipFill>
        <p:spPr>
          <a:xfrm>
            <a:off x="2546608" y="954236"/>
            <a:ext cx="2876398" cy="1629718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B34FD2A4-9371-BEB7-3C13-64E5E3E237C0}"/>
              </a:ext>
            </a:extLst>
          </p:cNvPr>
          <p:cNvSpPr txBox="1"/>
          <p:nvPr/>
        </p:nvSpPr>
        <p:spPr>
          <a:xfrm>
            <a:off x="4613427" y="2764099"/>
            <a:ext cx="1361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1g-5kg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7508D68-8FA8-6109-DB15-A60252DD95FB}"/>
              </a:ext>
            </a:extLst>
          </p:cNvPr>
          <p:cNvSpPr txBox="1"/>
          <p:nvPr/>
        </p:nvSpPr>
        <p:spPr>
          <a:xfrm>
            <a:off x="5655652" y="5881168"/>
            <a:ext cx="2227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0.05 kg </a:t>
            </a:r>
            <a:r>
              <a:rPr lang="en-US" altLang="zh-CN" b="1">
                <a:solidFill>
                  <a:srgbClr val="0000FF"/>
                </a:solidFill>
              </a:rPr>
              <a:t>– 20 kg</a:t>
            </a:r>
          </a:p>
          <a:p>
            <a:r>
              <a:rPr lang="en-US" altLang="zh-CN" b="1">
                <a:solidFill>
                  <a:srgbClr val="0000FF"/>
                </a:solidFill>
              </a:rPr>
              <a:t>(</a:t>
            </a:r>
            <a:r>
              <a:rPr lang="zh-CN" altLang="en-US" b="1">
                <a:solidFill>
                  <a:srgbClr val="0000FF"/>
                </a:solidFill>
              </a:rPr>
              <a:t>一两</a:t>
            </a:r>
            <a:r>
              <a:rPr lang="en-US" altLang="zh-CN" b="1">
                <a:solidFill>
                  <a:srgbClr val="0000FF"/>
                </a:solidFill>
              </a:rPr>
              <a:t>) - (20</a:t>
            </a:r>
            <a:r>
              <a:rPr lang="zh-CN" altLang="en-US" b="1">
                <a:solidFill>
                  <a:srgbClr val="0000FF"/>
                </a:solidFill>
              </a:rPr>
              <a:t>公斤</a:t>
            </a:r>
            <a:r>
              <a:rPr lang="en-US" altLang="zh-CN" b="1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529EE85-AE7B-601D-A174-A9C6B3ED38C6}"/>
              </a:ext>
            </a:extLst>
          </p:cNvPr>
          <p:cNvSpPr txBox="1"/>
          <p:nvPr/>
        </p:nvSpPr>
        <p:spPr>
          <a:xfrm>
            <a:off x="9727226" y="5784931"/>
            <a:ext cx="2227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100g </a:t>
            </a:r>
            <a:r>
              <a:rPr lang="en-US" altLang="zh-CN" b="1">
                <a:solidFill>
                  <a:srgbClr val="0000FF"/>
                </a:solidFill>
              </a:rPr>
              <a:t>– 10 kg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5C380BD-7A39-D616-D7EE-032BB2349885}"/>
              </a:ext>
            </a:extLst>
          </p:cNvPr>
          <p:cNvSpPr txBox="1"/>
          <p:nvPr/>
        </p:nvSpPr>
        <p:spPr>
          <a:xfrm>
            <a:off x="556322" y="4664976"/>
            <a:ext cx="2227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0kg </a:t>
            </a:r>
            <a:r>
              <a:rPr lang="en-US" altLang="zh-CN" b="1">
                <a:solidFill>
                  <a:srgbClr val="0000FF"/>
                </a:solidFill>
              </a:rPr>
              <a:t>– 150 kg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CD7BAFE9-D865-0662-949D-2310EF648C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989" y="1670368"/>
            <a:ext cx="1689933" cy="2188018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2FAF4D7B-97AC-11F9-1BCB-778CCF72C068}"/>
              </a:ext>
            </a:extLst>
          </p:cNvPr>
          <p:cNvSpPr txBox="1"/>
          <p:nvPr/>
        </p:nvSpPr>
        <p:spPr>
          <a:xfrm>
            <a:off x="10122265" y="4346457"/>
            <a:ext cx="2227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0kg </a:t>
            </a:r>
            <a:r>
              <a:rPr lang="en-US" altLang="zh-CN" b="1">
                <a:solidFill>
                  <a:srgbClr val="0000FF"/>
                </a:solidFill>
              </a:rPr>
              <a:t>– 1000 kg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75213C30-04A8-E531-137F-3452906B1DA1}"/>
              </a:ext>
            </a:extLst>
          </p:cNvPr>
          <p:cNvSpPr txBox="1"/>
          <p:nvPr/>
        </p:nvSpPr>
        <p:spPr>
          <a:xfrm>
            <a:off x="3022550" y="6243190"/>
            <a:ext cx="1361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20g-5kg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8B6CBFB8-F8C9-F1E0-C004-D4B604F5030C}"/>
              </a:ext>
            </a:extLst>
          </p:cNvPr>
          <p:cNvSpPr txBox="1"/>
          <p:nvPr/>
        </p:nvSpPr>
        <p:spPr>
          <a:xfrm>
            <a:off x="7257508" y="3295795"/>
            <a:ext cx="2227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1g </a:t>
            </a:r>
            <a:r>
              <a:rPr lang="en-US" altLang="zh-CN" b="1">
                <a:solidFill>
                  <a:srgbClr val="0000FF"/>
                </a:solidFill>
              </a:rPr>
              <a:t>– 10 kg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088360C-01E0-594F-F28D-8EE315213DF8}"/>
              </a:ext>
            </a:extLst>
          </p:cNvPr>
          <p:cNvSpPr txBox="1"/>
          <p:nvPr/>
        </p:nvSpPr>
        <p:spPr>
          <a:xfrm>
            <a:off x="3479925" y="227611"/>
            <a:ext cx="53477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生活中的质量单位和秤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0804E231-02A5-6726-CEAE-4933AD0390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3247222"/>
              </p:ext>
            </p:extLst>
          </p:nvPr>
        </p:nvGraphicFramePr>
        <p:xfrm>
          <a:off x="184145" y="749137"/>
          <a:ext cx="9525005" cy="5615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6791">
                  <a:extLst>
                    <a:ext uri="{9D8B030D-6E8A-4147-A177-3AD203B41FA5}">
                      <a16:colId xmlns:a16="http://schemas.microsoft.com/office/drawing/2014/main" val="379716758"/>
                    </a:ext>
                  </a:extLst>
                </a:gridCol>
                <a:gridCol w="3274462">
                  <a:extLst>
                    <a:ext uri="{9D8B030D-6E8A-4147-A177-3AD203B41FA5}">
                      <a16:colId xmlns:a16="http://schemas.microsoft.com/office/drawing/2014/main" val="340936556"/>
                    </a:ext>
                  </a:extLst>
                </a:gridCol>
                <a:gridCol w="2678751">
                  <a:extLst>
                    <a:ext uri="{9D8B030D-6E8A-4147-A177-3AD203B41FA5}">
                      <a16:colId xmlns:a16="http://schemas.microsoft.com/office/drawing/2014/main" val="4048102665"/>
                    </a:ext>
                  </a:extLst>
                </a:gridCol>
                <a:gridCol w="2675001">
                  <a:extLst>
                    <a:ext uri="{9D8B030D-6E8A-4147-A177-3AD203B41FA5}">
                      <a16:colId xmlns:a16="http://schemas.microsoft.com/office/drawing/2014/main" val="3223374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100" b="1">
                          <a:effectLst/>
                        </a:rPr>
                        <a:t>单位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100" b="1">
                          <a:effectLst/>
                        </a:rPr>
                        <a:t>换算关系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100" b="1">
                          <a:effectLst/>
                        </a:rPr>
                        <a:t>朝代标准（示例）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100" b="1">
                          <a:effectLst/>
                        </a:rPr>
                        <a:t>现代近似值</a:t>
                      </a:r>
                    </a:p>
                  </a:txBody>
                  <a:tcPr marL="114300" marR="114300" marT="95250" marB="95250" anchor="ctr"/>
                </a:tc>
                <a:extLst>
                  <a:ext uri="{0D108BD9-81ED-4DB2-BD59-A6C34878D82A}">
                    <a16:rowId xmlns:a16="http://schemas.microsoft.com/office/drawing/2014/main" val="1890907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100" b="1">
                          <a:effectLst/>
                        </a:rPr>
                        <a:t>​</a:t>
                      </a:r>
                      <a:r>
                        <a:rPr lang="zh-CN" altLang="en-US" sz="2100" b="1">
                          <a:effectLst/>
                          <a:latin typeface="inherit"/>
                        </a:rPr>
                        <a:t>​圭​</a:t>
                      </a:r>
                      <a:r>
                        <a:rPr lang="zh-CN" altLang="en-US" sz="2100" b="1">
                          <a:effectLst/>
                        </a:rPr>
                        <a:t>​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100" b="1">
                          <a:effectLst/>
                        </a:rPr>
                        <a:t>10</a:t>
                      </a:r>
                      <a:r>
                        <a:rPr lang="zh-CN" altLang="en-US" sz="2100" b="1">
                          <a:effectLst/>
                        </a:rPr>
                        <a:t>圭 </a:t>
                      </a:r>
                      <a:r>
                        <a:rPr lang="en-US" altLang="zh-CN" sz="2100" b="1">
                          <a:effectLst/>
                        </a:rPr>
                        <a:t>= 1</a:t>
                      </a:r>
                      <a:r>
                        <a:rPr lang="zh-CN" altLang="en-US" sz="2100" b="1">
                          <a:effectLst/>
                        </a:rPr>
                        <a:t>铢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100" b="1">
                          <a:effectLst/>
                        </a:rPr>
                        <a:t>战国至汉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100" b="1">
                          <a:effectLst/>
                        </a:rPr>
                        <a:t>0.05</a:t>
                      </a:r>
                      <a:r>
                        <a:rPr lang="zh-CN" altLang="en-US" sz="2100" b="1">
                          <a:effectLst/>
                        </a:rPr>
                        <a:t>克</a:t>
                      </a:r>
                    </a:p>
                  </a:txBody>
                  <a:tcPr marL="114300" marR="114300" marT="95250" marB="95250" anchor="ctr"/>
                </a:tc>
                <a:extLst>
                  <a:ext uri="{0D108BD9-81ED-4DB2-BD59-A6C34878D82A}">
                    <a16:rowId xmlns:a16="http://schemas.microsoft.com/office/drawing/2014/main" val="13349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100" b="1">
                          <a:effectLst/>
                        </a:rPr>
                        <a:t>​</a:t>
                      </a:r>
                      <a:r>
                        <a:rPr lang="zh-CN" altLang="en-US" sz="2100" b="1">
                          <a:effectLst/>
                          <a:latin typeface="inherit"/>
                        </a:rPr>
                        <a:t>​铢​</a:t>
                      </a:r>
                      <a:r>
                        <a:rPr lang="zh-CN" altLang="en-US" sz="2100" b="1">
                          <a:effectLst/>
                        </a:rPr>
                        <a:t>​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100" b="1">
                          <a:effectLst/>
                        </a:rPr>
                        <a:t>24</a:t>
                      </a:r>
                      <a:r>
                        <a:rPr lang="zh-CN" altLang="en-US" sz="2100" b="1">
                          <a:effectLst/>
                        </a:rPr>
                        <a:t>铢 </a:t>
                      </a:r>
                      <a:r>
                        <a:rPr lang="en-US" altLang="zh-CN" sz="2100" b="1">
                          <a:effectLst/>
                        </a:rPr>
                        <a:t>= 1</a:t>
                      </a:r>
                      <a:r>
                        <a:rPr lang="zh-CN" altLang="en-US" sz="2100" b="1">
                          <a:effectLst/>
                        </a:rPr>
                        <a:t>两</a:t>
                      </a:r>
                      <a:r>
                        <a:rPr lang="zh-CN" altLang="en-US" sz="1800" b="1">
                          <a:effectLst/>
                        </a:rPr>
                        <a:t>（秦汉到明清）</a:t>
                      </a:r>
                      <a:endParaRPr lang="zh-CN" altLang="en-US" sz="2100" b="1">
                        <a:effectLst/>
                      </a:endParaRP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100" b="1">
                          <a:effectLst/>
                        </a:rPr>
                        <a:t>秦汉（</a:t>
                      </a:r>
                      <a:r>
                        <a:rPr lang="en-US" altLang="zh-CN" sz="2100" b="1">
                          <a:effectLst/>
                        </a:rPr>
                        <a:t>1</a:t>
                      </a:r>
                      <a:r>
                        <a:rPr lang="zh-CN" altLang="en-US" sz="2100" b="1">
                          <a:effectLst/>
                        </a:rPr>
                        <a:t>铢≈</a:t>
                      </a:r>
                      <a:r>
                        <a:rPr lang="en-US" altLang="zh-CN" sz="2100" b="1">
                          <a:effectLst/>
                        </a:rPr>
                        <a:t>0.65</a:t>
                      </a:r>
                      <a:r>
                        <a:rPr lang="zh-CN" altLang="en-US" sz="2100" b="1">
                          <a:effectLst/>
                        </a:rPr>
                        <a:t>克）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100" b="1">
                          <a:effectLst/>
                        </a:rPr>
                        <a:t>0.65</a:t>
                      </a:r>
                      <a:r>
                        <a:rPr lang="zh-CN" altLang="en-US" sz="2100" b="1">
                          <a:effectLst/>
                        </a:rPr>
                        <a:t>克</a:t>
                      </a:r>
                    </a:p>
                  </a:txBody>
                  <a:tcPr marL="114300" marR="114300" marT="95250" marB="95250" anchor="ctr"/>
                </a:tc>
                <a:extLst>
                  <a:ext uri="{0D108BD9-81ED-4DB2-BD59-A6C34878D82A}">
                    <a16:rowId xmlns:a16="http://schemas.microsoft.com/office/drawing/2014/main" val="2947274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100" b="1">
                          <a:effectLst/>
                        </a:rPr>
                        <a:t>​</a:t>
                      </a:r>
                      <a:r>
                        <a:rPr lang="zh-CN" altLang="en-US" sz="2100" b="1">
                          <a:effectLst/>
                          <a:latin typeface="inherit"/>
                        </a:rPr>
                        <a:t>​锱​</a:t>
                      </a:r>
                      <a:r>
                        <a:rPr lang="zh-CN" altLang="en-US" sz="2100" b="1">
                          <a:effectLst/>
                        </a:rPr>
                        <a:t>​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100" b="1">
                          <a:effectLst/>
                        </a:rPr>
                        <a:t>1</a:t>
                      </a:r>
                      <a:r>
                        <a:rPr lang="zh-CN" altLang="en-US" sz="2100" b="1">
                          <a:effectLst/>
                        </a:rPr>
                        <a:t>锱 </a:t>
                      </a:r>
                      <a:r>
                        <a:rPr lang="en-US" altLang="zh-CN" sz="2100" b="1">
                          <a:effectLst/>
                        </a:rPr>
                        <a:t>= 6</a:t>
                      </a:r>
                      <a:r>
                        <a:rPr lang="zh-CN" altLang="en-US" sz="2100" b="1">
                          <a:effectLst/>
                        </a:rPr>
                        <a:t>铢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100" b="1">
                          <a:effectLst/>
                        </a:rPr>
                        <a:t>周代至汉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100" b="1">
                          <a:effectLst/>
                        </a:rPr>
                        <a:t>3.9</a:t>
                      </a:r>
                      <a:r>
                        <a:rPr lang="zh-CN" altLang="en-US" sz="2100" b="1">
                          <a:effectLst/>
                        </a:rPr>
                        <a:t>克</a:t>
                      </a:r>
                    </a:p>
                  </a:txBody>
                  <a:tcPr marL="114300" marR="114300" marT="95250" marB="95250" anchor="ctr"/>
                </a:tc>
                <a:extLst>
                  <a:ext uri="{0D108BD9-81ED-4DB2-BD59-A6C34878D82A}">
                    <a16:rowId xmlns:a16="http://schemas.microsoft.com/office/drawing/2014/main" val="1112165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100" b="1">
                          <a:effectLst/>
                        </a:rPr>
                        <a:t>​</a:t>
                      </a:r>
                      <a:r>
                        <a:rPr lang="zh-CN" altLang="en-US" sz="2100" b="1">
                          <a:effectLst/>
                          <a:latin typeface="inherit"/>
                        </a:rPr>
                        <a:t>​分​</a:t>
                      </a:r>
                      <a:r>
                        <a:rPr lang="zh-CN" altLang="en-US" sz="2100" b="1">
                          <a:effectLst/>
                        </a:rPr>
                        <a:t>​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100" b="1">
                          <a:effectLst/>
                        </a:rPr>
                        <a:t>10</a:t>
                      </a:r>
                      <a:r>
                        <a:rPr lang="zh-CN" altLang="en-US" sz="2100" b="1">
                          <a:effectLst/>
                        </a:rPr>
                        <a:t>分 </a:t>
                      </a:r>
                      <a:r>
                        <a:rPr lang="en-US" altLang="zh-CN" sz="2100" b="1">
                          <a:effectLst/>
                        </a:rPr>
                        <a:t>= 1</a:t>
                      </a:r>
                      <a:r>
                        <a:rPr lang="zh-CN" altLang="en-US" sz="2100" b="1">
                          <a:effectLst/>
                        </a:rPr>
                        <a:t>钱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100" b="1">
                          <a:effectLst/>
                        </a:rPr>
                        <a:t>唐宋以后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100" b="1">
                          <a:effectLst/>
                        </a:rPr>
                        <a:t>0.375</a:t>
                      </a:r>
                      <a:r>
                        <a:rPr lang="zh-CN" altLang="en-US" sz="2100" b="1">
                          <a:effectLst/>
                        </a:rPr>
                        <a:t>克（唐）</a:t>
                      </a:r>
                    </a:p>
                  </a:txBody>
                  <a:tcPr marL="114300" marR="114300" marT="95250" marB="95250" anchor="ctr"/>
                </a:tc>
                <a:extLst>
                  <a:ext uri="{0D108BD9-81ED-4DB2-BD59-A6C34878D82A}">
                    <a16:rowId xmlns:a16="http://schemas.microsoft.com/office/drawing/2014/main" val="1813193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100" b="1">
                          <a:effectLst/>
                        </a:rPr>
                        <a:t>​</a:t>
                      </a:r>
                      <a:r>
                        <a:rPr lang="zh-CN" altLang="en-US" sz="2100" b="1">
                          <a:effectLst/>
                          <a:latin typeface="inherit"/>
                        </a:rPr>
                        <a:t>​钱​</a:t>
                      </a:r>
                      <a:r>
                        <a:rPr lang="zh-CN" altLang="en-US" sz="2100" b="1">
                          <a:effectLst/>
                        </a:rPr>
                        <a:t>​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100" b="1">
                          <a:effectLst/>
                        </a:rPr>
                        <a:t>10</a:t>
                      </a:r>
                      <a:r>
                        <a:rPr lang="zh-CN" altLang="en-US" sz="2100" b="1">
                          <a:effectLst/>
                        </a:rPr>
                        <a:t>钱 </a:t>
                      </a:r>
                      <a:r>
                        <a:rPr lang="en-US" altLang="zh-CN" sz="2100" b="1">
                          <a:effectLst/>
                        </a:rPr>
                        <a:t>= 1</a:t>
                      </a:r>
                      <a:r>
                        <a:rPr lang="zh-CN" altLang="en-US" sz="2100" b="1">
                          <a:effectLst/>
                        </a:rPr>
                        <a:t>两（宋以后）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100" b="1">
                          <a:effectLst/>
                        </a:rPr>
                        <a:t>宋明清（</a:t>
                      </a:r>
                      <a:r>
                        <a:rPr lang="en-US" altLang="zh-CN" sz="2100" b="1">
                          <a:effectLst/>
                        </a:rPr>
                        <a:t>1</a:t>
                      </a:r>
                      <a:r>
                        <a:rPr lang="zh-CN" altLang="en-US" sz="2100" b="1">
                          <a:effectLst/>
                        </a:rPr>
                        <a:t>钱≈</a:t>
                      </a:r>
                      <a:r>
                        <a:rPr lang="en-US" altLang="zh-CN" sz="2100" b="1">
                          <a:effectLst/>
                        </a:rPr>
                        <a:t>3.73</a:t>
                      </a:r>
                      <a:r>
                        <a:rPr lang="zh-CN" altLang="en-US" sz="2100" b="1">
                          <a:effectLst/>
                        </a:rPr>
                        <a:t>克）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100" b="1">
                          <a:effectLst/>
                        </a:rPr>
                        <a:t>3.73</a:t>
                      </a:r>
                      <a:r>
                        <a:rPr lang="zh-CN" altLang="en-US" sz="2100" b="1">
                          <a:effectLst/>
                        </a:rPr>
                        <a:t>克</a:t>
                      </a:r>
                    </a:p>
                  </a:txBody>
                  <a:tcPr marL="114300" marR="114300" marT="95250" marB="95250" anchor="ctr"/>
                </a:tc>
                <a:extLst>
                  <a:ext uri="{0D108BD9-81ED-4DB2-BD59-A6C34878D82A}">
                    <a16:rowId xmlns:a16="http://schemas.microsoft.com/office/drawing/2014/main" val="2505149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100" b="1">
                          <a:solidFill>
                            <a:srgbClr val="FF0000"/>
                          </a:solidFill>
                          <a:effectLst/>
                        </a:rPr>
                        <a:t>​</a:t>
                      </a:r>
                      <a:r>
                        <a:rPr lang="zh-CN" altLang="en-US" sz="2100" b="1">
                          <a:solidFill>
                            <a:srgbClr val="FF0000"/>
                          </a:solidFill>
                          <a:effectLst/>
                          <a:latin typeface="inherit"/>
                        </a:rPr>
                        <a:t>​两​</a:t>
                      </a:r>
                      <a:r>
                        <a:rPr lang="zh-CN" altLang="en-US" sz="2100" b="1">
                          <a:solidFill>
                            <a:srgbClr val="FF0000"/>
                          </a:solidFill>
                          <a:effectLst/>
                        </a:rPr>
                        <a:t>​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100" b="1">
                          <a:effectLst/>
                        </a:rPr>
                        <a:t>16</a:t>
                      </a:r>
                      <a:r>
                        <a:rPr lang="zh-CN" altLang="en-US" sz="2100" b="1">
                          <a:effectLst/>
                        </a:rPr>
                        <a:t>两 </a:t>
                      </a:r>
                      <a:r>
                        <a:rPr lang="en-US" altLang="zh-CN" sz="2100" b="1">
                          <a:effectLst/>
                        </a:rPr>
                        <a:t>= 1</a:t>
                      </a:r>
                      <a:r>
                        <a:rPr lang="zh-CN" altLang="en-US" sz="2100" b="1">
                          <a:effectLst/>
                        </a:rPr>
                        <a:t>斤</a:t>
                      </a:r>
                      <a:r>
                        <a:rPr lang="zh-CN" altLang="en-US" sz="1800" b="1">
                          <a:effectLst/>
                        </a:rPr>
                        <a:t>（秦汉到明清）</a:t>
                      </a:r>
                      <a:endParaRPr lang="zh-CN" altLang="en-US" sz="2100" b="1">
                        <a:effectLst/>
                      </a:endParaRP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100" b="1">
                          <a:effectLst/>
                        </a:rPr>
                        <a:t>秦汉（</a:t>
                      </a:r>
                      <a:r>
                        <a:rPr lang="en-US" altLang="zh-CN" sz="2100" b="1">
                          <a:effectLst/>
                        </a:rPr>
                        <a:t>1</a:t>
                      </a:r>
                      <a:r>
                        <a:rPr lang="zh-CN" altLang="en-US" sz="2100" b="1">
                          <a:effectLst/>
                        </a:rPr>
                        <a:t>两≈</a:t>
                      </a:r>
                      <a:r>
                        <a:rPr lang="en-US" altLang="zh-CN" sz="2100" b="1">
                          <a:effectLst/>
                        </a:rPr>
                        <a:t>15.6</a:t>
                      </a:r>
                      <a:r>
                        <a:rPr lang="zh-CN" altLang="en-US" sz="2100" b="1">
                          <a:effectLst/>
                        </a:rPr>
                        <a:t>克）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100" b="1">
                          <a:effectLst/>
                        </a:rPr>
                        <a:t>37.3</a:t>
                      </a:r>
                      <a:r>
                        <a:rPr lang="zh-CN" altLang="en-US" sz="2100" b="1">
                          <a:effectLst/>
                        </a:rPr>
                        <a:t>克（宋）</a:t>
                      </a:r>
                    </a:p>
                  </a:txBody>
                  <a:tcPr marL="114300" marR="114300" marT="95250" marB="95250" anchor="ctr"/>
                </a:tc>
                <a:extLst>
                  <a:ext uri="{0D108BD9-81ED-4DB2-BD59-A6C34878D82A}">
                    <a16:rowId xmlns:a16="http://schemas.microsoft.com/office/drawing/2014/main" val="2873112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100" b="1">
                          <a:solidFill>
                            <a:srgbClr val="FF0000"/>
                          </a:solidFill>
                          <a:effectLst/>
                        </a:rPr>
                        <a:t>​</a:t>
                      </a:r>
                      <a:r>
                        <a:rPr lang="zh-CN" altLang="en-US" sz="2100" b="1">
                          <a:solidFill>
                            <a:srgbClr val="FF0000"/>
                          </a:solidFill>
                          <a:effectLst/>
                          <a:latin typeface="inherit"/>
                        </a:rPr>
                        <a:t>​斤​</a:t>
                      </a:r>
                      <a:r>
                        <a:rPr lang="zh-CN" altLang="en-US" sz="2100" b="1">
                          <a:solidFill>
                            <a:srgbClr val="FF0000"/>
                          </a:solidFill>
                          <a:effectLst/>
                        </a:rPr>
                        <a:t>​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100" b="1">
                          <a:effectLst/>
                        </a:rPr>
                        <a:t>30</a:t>
                      </a:r>
                      <a:r>
                        <a:rPr lang="zh-CN" altLang="en-US" sz="2100" b="1">
                          <a:effectLst/>
                        </a:rPr>
                        <a:t>斤 </a:t>
                      </a:r>
                      <a:r>
                        <a:rPr lang="en-US" altLang="zh-CN" sz="2100" b="1">
                          <a:effectLst/>
                        </a:rPr>
                        <a:t>= 1</a:t>
                      </a:r>
                      <a:r>
                        <a:rPr lang="zh-CN" altLang="en-US" sz="2100" b="1">
                          <a:effectLst/>
                        </a:rPr>
                        <a:t>钧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100" b="1">
                          <a:effectLst/>
                        </a:rPr>
                        <a:t>秦汉（</a:t>
                      </a:r>
                      <a:r>
                        <a:rPr lang="en-US" altLang="zh-CN" sz="2100" b="1">
                          <a:effectLst/>
                        </a:rPr>
                        <a:t>1</a:t>
                      </a:r>
                      <a:r>
                        <a:rPr lang="zh-CN" altLang="en-US" sz="2100" b="1">
                          <a:effectLst/>
                        </a:rPr>
                        <a:t>斤≈</a:t>
                      </a:r>
                      <a:r>
                        <a:rPr lang="en-US" altLang="zh-CN" sz="2100" b="1">
                          <a:effectLst/>
                        </a:rPr>
                        <a:t>250</a:t>
                      </a:r>
                      <a:r>
                        <a:rPr lang="zh-CN" altLang="en-US" sz="2100" b="1">
                          <a:effectLst/>
                        </a:rPr>
                        <a:t>克）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100" b="1">
                          <a:effectLst/>
                        </a:rPr>
                        <a:t>500</a:t>
                      </a:r>
                      <a:r>
                        <a:rPr lang="zh-CN" altLang="en-US" sz="2100" b="1">
                          <a:effectLst/>
                        </a:rPr>
                        <a:t>克（明清）</a:t>
                      </a:r>
                    </a:p>
                  </a:txBody>
                  <a:tcPr marL="114300" marR="114300" marT="95250" marB="95250" anchor="ctr"/>
                </a:tc>
                <a:extLst>
                  <a:ext uri="{0D108BD9-81ED-4DB2-BD59-A6C34878D82A}">
                    <a16:rowId xmlns:a16="http://schemas.microsoft.com/office/drawing/2014/main" val="2629601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100" b="1">
                          <a:solidFill>
                            <a:srgbClr val="FF0000"/>
                          </a:solidFill>
                          <a:effectLst/>
                        </a:rPr>
                        <a:t>​</a:t>
                      </a:r>
                      <a:r>
                        <a:rPr lang="zh-CN" altLang="en-US" sz="2100" b="1">
                          <a:solidFill>
                            <a:srgbClr val="FF0000"/>
                          </a:solidFill>
                          <a:effectLst/>
                          <a:latin typeface="inherit"/>
                        </a:rPr>
                        <a:t>​钧</a:t>
                      </a:r>
                      <a:r>
                        <a:rPr lang="zh-CN" altLang="en-US" sz="2100" b="1">
                          <a:effectLst/>
                          <a:latin typeface="inherit"/>
                        </a:rPr>
                        <a:t>​</a:t>
                      </a:r>
                      <a:r>
                        <a:rPr lang="zh-CN" altLang="en-US" sz="2100" b="1">
                          <a:effectLst/>
                        </a:rPr>
                        <a:t>​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100" b="1">
                          <a:effectLst/>
                        </a:rPr>
                        <a:t>4</a:t>
                      </a:r>
                      <a:r>
                        <a:rPr lang="zh-CN" altLang="en-US" sz="2100" b="1">
                          <a:effectLst/>
                        </a:rPr>
                        <a:t>钧 </a:t>
                      </a:r>
                      <a:r>
                        <a:rPr lang="en-US" altLang="zh-CN" sz="2100" b="1">
                          <a:effectLst/>
                        </a:rPr>
                        <a:t>= 1</a:t>
                      </a:r>
                      <a:r>
                        <a:rPr lang="zh-CN" altLang="en-US" sz="2100" b="1">
                          <a:effectLst/>
                        </a:rPr>
                        <a:t>石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100" b="1">
                          <a:effectLst/>
                        </a:rPr>
                        <a:t>汉代（</a:t>
                      </a:r>
                      <a:r>
                        <a:rPr lang="en-US" altLang="zh-CN" sz="2100" b="1">
                          <a:effectLst/>
                        </a:rPr>
                        <a:t>1</a:t>
                      </a:r>
                      <a:r>
                        <a:rPr lang="zh-CN" altLang="en-US" sz="2100" b="1">
                          <a:effectLst/>
                        </a:rPr>
                        <a:t>钧≈</a:t>
                      </a:r>
                      <a:r>
                        <a:rPr lang="en-US" altLang="zh-CN" sz="2100" b="1">
                          <a:effectLst/>
                        </a:rPr>
                        <a:t>7.5</a:t>
                      </a:r>
                      <a:r>
                        <a:rPr lang="en-US" sz="2100" b="1">
                          <a:effectLst/>
                        </a:rPr>
                        <a:t>kg）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100" b="1">
                          <a:effectLst/>
                        </a:rPr>
                        <a:t>15</a:t>
                      </a:r>
                      <a:r>
                        <a:rPr lang="zh-CN" altLang="en-US" sz="2100" b="1">
                          <a:effectLst/>
                        </a:rPr>
                        <a:t>千克（明清）</a:t>
                      </a:r>
                    </a:p>
                  </a:txBody>
                  <a:tcPr marL="114300" marR="114300" marT="95250" marB="95250" anchor="ctr"/>
                </a:tc>
                <a:extLst>
                  <a:ext uri="{0D108BD9-81ED-4DB2-BD59-A6C34878D82A}">
                    <a16:rowId xmlns:a16="http://schemas.microsoft.com/office/drawing/2014/main" val="3676142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100" b="1">
                          <a:effectLst/>
                        </a:rPr>
                        <a:t>​</a:t>
                      </a:r>
                      <a:r>
                        <a:rPr lang="zh-CN" altLang="en-US" sz="2100" b="1">
                          <a:effectLst/>
                          <a:latin typeface="inherit"/>
                        </a:rPr>
                        <a:t>​石​</a:t>
                      </a:r>
                      <a:r>
                        <a:rPr lang="zh-CN" altLang="en-US" sz="2100" b="1">
                          <a:effectLst/>
                        </a:rPr>
                        <a:t>​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100" b="1">
                          <a:effectLst/>
                        </a:rPr>
                        <a:t>1</a:t>
                      </a:r>
                      <a:r>
                        <a:rPr lang="zh-CN" altLang="en-US" sz="2100" b="1">
                          <a:effectLst/>
                        </a:rPr>
                        <a:t>石 </a:t>
                      </a:r>
                      <a:r>
                        <a:rPr lang="en-US" altLang="zh-CN" sz="2100" b="1">
                          <a:effectLst/>
                        </a:rPr>
                        <a:t>= 120</a:t>
                      </a:r>
                      <a:r>
                        <a:rPr lang="zh-CN" altLang="en-US" sz="2100" b="1">
                          <a:effectLst/>
                        </a:rPr>
                        <a:t>斤（汉）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100" b="1">
                          <a:effectLst/>
                        </a:rPr>
                        <a:t>汉代（</a:t>
                      </a:r>
                      <a:r>
                        <a:rPr lang="en-US" altLang="zh-CN" sz="2100" b="1">
                          <a:effectLst/>
                        </a:rPr>
                        <a:t>1</a:t>
                      </a:r>
                      <a:r>
                        <a:rPr lang="zh-CN" altLang="en-US" sz="2100" b="1">
                          <a:effectLst/>
                        </a:rPr>
                        <a:t>石≈</a:t>
                      </a:r>
                      <a:r>
                        <a:rPr lang="en-US" altLang="zh-CN" sz="2100" b="1">
                          <a:effectLst/>
                        </a:rPr>
                        <a:t>30</a:t>
                      </a:r>
                      <a:r>
                        <a:rPr lang="en-US" sz="2100" b="1">
                          <a:effectLst/>
                        </a:rPr>
                        <a:t>kg）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100" b="1">
                          <a:effectLst/>
                        </a:rPr>
                        <a:t>60</a:t>
                      </a:r>
                      <a:r>
                        <a:rPr lang="zh-CN" altLang="en-US" sz="2100" b="1">
                          <a:effectLst/>
                        </a:rPr>
                        <a:t>千克（明清）</a:t>
                      </a:r>
                    </a:p>
                  </a:txBody>
                  <a:tcPr marL="114300" marR="114300" marT="95250" marB="95250" anchor="ctr"/>
                </a:tc>
                <a:extLst>
                  <a:ext uri="{0D108BD9-81ED-4DB2-BD59-A6C34878D82A}">
                    <a16:rowId xmlns:a16="http://schemas.microsoft.com/office/drawing/2014/main" val="3122966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100" b="1">
                          <a:effectLst/>
                        </a:rPr>
                        <a:t>​</a:t>
                      </a:r>
                      <a:r>
                        <a:rPr lang="zh-CN" altLang="en-US" sz="2100" b="1">
                          <a:effectLst/>
                          <a:latin typeface="inherit"/>
                        </a:rPr>
                        <a:t>​镒​</a:t>
                      </a:r>
                      <a:r>
                        <a:rPr lang="zh-CN" altLang="en-US" sz="2100" b="1">
                          <a:effectLst/>
                        </a:rPr>
                        <a:t>​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2100" b="1">
                          <a:effectLst/>
                        </a:rPr>
                        <a:t>1</a:t>
                      </a:r>
                      <a:r>
                        <a:rPr lang="zh-CN" altLang="en-US" sz="2100" b="1">
                          <a:effectLst/>
                        </a:rPr>
                        <a:t>镒 </a:t>
                      </a:r>
                      <a:r>
                        <a:rPr lang="en-US" altLang="zh-CN" sz="2100" b="1">
                          <a:effectLst/>
                        </a:rPr>
                        <a:t>= 20</a:t>
                      </a:r>
                      <a:r>
                        <a:rPr lang="zh-CN" altLang="en-US" sz="2100" b="1">
                          <a:effectLst/>
                        </a:rPr>
                        <a:t>两（或</a:t>
                      </a:r>
                      <a:r>
                        <a:rPr lang="en-US" altLang="zh-CN" sz="2100" b="1">
                          <a:effectLst/>
                        </a:rPr>
                        <a:t>24</a:t>
                      </a:r>
                      <a:r>
                        <a:rPr lang="zh-CN" altLang="en-US" sz="2100" b="1">
                          <a:effectLst/>
                        </a:rPr>
                        <a:t>两）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100" b="1">
                          <a:effectLst/>
                        </a:rPr>
                        <a:t>战国至汉（黄金单位）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100" b="1">
                          <a:effectLst/>
                        </a:rPr>
                        <a:t>约</a:t>
                      </a:r>
                      <a:r>
                        <a:rPr lang="en-US" altLang="zh-CN" sz="2100" b="1">
                          <a:effectLst/>
                        </a:rPr>
                        <a:t>746</a:t>
                      </a:r>
                      <a:r>
                        <a:rPr lang="zh-CN" altLang="en-US" sz="2100" b="1">
                          <a:effectLst/>
                        </a:rPr>
                        <a:t>克（</a:t>
                      </a:r>
                      <a:r>
                        <a:rPr lang="en-US" altLang="zh-CN" sz="2100" b="1">
                          <a:effectLst/>
                        </a:rPr>
                        <a:t>20</a:t>
                      </a:r>
                      <a:r>
                        <a:rPr lang="zh-CN" altLang="en-US" sz="2100" b="1">
                          <a:effectLst/>
                        </a:rPr>
                        <a:t>两制）</a:t>
                      </a:r>
                    </a:p>
                  </a:txBody>
                  <a:tcPr marL="114300" marR="114300" marT="95250" marB="95250" anchor="ctr"/>
                </a:tc>
                <a:extLst>
                  <a:ext uri="{0D108BD9-81ED-4DB2-BD59-A6C34878D82A}">
                    <a16:rowId xmlns:a16="http://schemas.microsoft.com/office/drawing/2014/main" val="3871590343"/>
                  </a:ext>
                </a:extLst>
              </a:tr>
            </a:tbl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5ACCEAA6-9C22-0F2C-2D4D-696A8A2C50D7}"/>
              </a:ext>
            </a:extLst>
          </p:cNvPr>
          <p:cNvSpPr txBox="1"/>
          <p:nvPr/>
        </p:nvSpPr>
        <p:spPr>
          <a:xfrm>
            <a:off x="2787108" y="38100"/>
            <a:ext cx="534778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古代的</a:t>
            </a:r>
            <a:r>
              <a:rPr lang="zh-CN" altLang="en-US" sz="32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质量单位和秤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B813F08-1618-FDF8-7CA9-8015EAEACE2C}"/>
              </a:ext>
            </a:extLst>
          </p:cNvPr>
          <p:cNvSpPr txBox="1"/>
          <p:nvPr/>
        </p:nvSpPr>
        <p:spPr>
          <a:xfrm>
            <a:off x="9817100" y="1478759"/>
            <a:ext cx="2247899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半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斤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八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两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AD2385B-2EAC-FAE7-2BA0-65B62ABD0065}"/>
              </a:ext>
            </a:extLst>
          </p:cNvPr>
          <p:cNvSpPr txBox="1"/>
          <p:nvPr/>
        </p:nvSpPr>
        <p:spPr>
          <a:xfrm>
            <a:off x="9791700" y="2972332"/>
            <a:ext cx="2298699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斤斤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计较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EA5695E-C0A8-9BD6-F98C-06A29B07C875}"/>
              </a:ext>
            </a:extLst>
          </p:cNvPr>
          <p:cNvSpPr txBox="1"/>
          <p:nvPr/>
        </p:nvSpPr>
        <p:spPr>
          <a:xfrm>
            <a:off x="9791700" y="4465905"/>
            <a:ext cx="2298699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力敌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千钧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660FF1A-F544-A98F-4D8E-16AFA13ED453}"/>
              </a:ext>
            </a:extLst>
          </p:cNvPr>
          <p:cNvSpPr txBox="1"/>
          <p:nvPr/>
        </p:nvSpPr>
        <p:spPr>
          <a:xfrm>
            <a:off x="9956800" y="2063534"/>
            <a:ext cx="19939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半斤</a:t>
            </a:r>
            <a:r>
              <a:rPr lang="en-US" altLang="zh-CN" sz="2000" b="1">
                <a:latin typeface="楷体" panose="02010609060101010101" pitchFamily="49" charset="-122"/>
                <a:ea typeface="楷体" panose="02010609060101010101" pitchFamily="49" charset="-122"/>
              </a:rPr>
              <a:t>=</a:t>
            </a: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八两，</a:t>
            </a:r>
            <a:endParaRPr lang="en-US" altLang="zh-CN" sz="20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比喻不相上下</a:t>
            </a:r>
            <a:endParaRPr lang="en-US" altLang="zh-CN" sz="20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D487B5D-D3A1-3618-0AC4-EF5E879E73D9}"/>
              </a:ext>
            </a:extLst>
          </p:cNvPr>
          <p:cNvSpPr txBox="1"/>
          <p:nvPr/>
        </p:nvSpPr>
        <p:spPr>
          <a:xfrm>
            <a:off x="9779001" y="3510461"/>
            <a:ext cx="231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斤两是细微的重量，比喻过于计较</a:t>
            </a:r>
            <a:endParaRPr 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11F54E7-E94A-D87C-8C08-97027A43135B}"/>
              </a:ext>
            </a:extLst>
          </p:cNvPr>
          <p:cNvSpPr txBox="1"/>
          <p:nvPr/>
        </p:nvSpPr>
        <p:spPr>
          <a:xfrm>
            <a:off x="9829801" y="5076345"/>
            <a:ext cx="1993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15</a:t>
            </a: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吨，形容力气极大</a:t>
            </a:r>
            <a:endParaRPr 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5322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1EF0278E-7321-0C15-5161-A189C8B976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47"/>
          <a:stretch/>
        </p:blipFill>
        <p:spPr>
          <a:xfrm>
            <a:off x="9271000" y="1891197"/>
            <a:ext cx="1841499" cy="1507334"/>
          </a:xfrm>
          <a:prstGeom prst="rect">
            <a:avLst/>
          </a:prstGeom>
        </p:spPr>
      </p:pic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316F142B-819A-A022-DBED-9942DD33ED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2745463"/>
              </p:ext>
            </p:extLst>
          </p:nvPr>
        </p:nvGraphicFramePr>
        <p:xfrm>
          <a:off x="647700" y="698500"/>
          <a:ext cx="6866468" cy="59435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8900">
                  <a:extLst>
                    <a:ext uri="{9D8B030D-6E8A-4147-A177-3AD203B41FA5}">
                      <a16:colId xmlns:a16="http://schemas.microsoft.com/office/drawing/2014/main" val="735614241"/>
                    </a:ext>
                  </a:extLst>
                </a:gridCol>
                <a:gridCol w="2074334">
                  <a:extLst>
                    <a:ext uri="{9D8B030D-6E8A-4147-A177-3AD203B41FA5}">
                      <a16:colId xmlns:a16="http://schemas.microsoft.com/office/drawing/2014/main" val="2159214946"/>
                    </a:ext>
                  </a:extLst>
                </a:gridCol>
                <a:gridCol w="1926166">
                  <a:extLst>
                    <a:ext uri="{9D8B030D-6E8A-4147-A177-3AD203B41FA5}">
                      <a16:colId xmlns:a16="http://schemas.microsoft.com/office/drawing/2014/main" val="716728804"/>
                    </a:ext>
                  </a:extLst>
                </a:gridCol>
                <a:gridCol w="1507068">
                  <a:extLst>
                    <a:ext uri="{9D8B030D-6E8A-4147-A177-3AD203B41FA5}">
                      <a16:colId xmlns:a16="http://schemas.microsoft.com/office/drawing/2014/main" val="3043960074"/>
                    </a:ext>
                  </a:extLst>
                </a:gridCol>
              </a:tblGrid>
              <a:tr h="57456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b="1">
                          <a:effectLst/>
                          <a:latin typeface="inherit"/>
                        </a:rPr>
                        <a:t>工具名称​</a:t>
                      </a:r>
                      <a:r>
                        <a:rPr lang="zh-CN" altLang="en-US" b="1">
                          <a:effectLst/>
                        </a:rPr>
                        <a:t>​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b="1">
                          <a:effectLst/>
                        </a:rPr>
                        <a:t>​</a:t>
                      </a:r>
                      <a:r>
                        <a:rPr lang="zh-CN" altLang="en-US" b="1">
                          <a:effectLst/>
                          <a:latin typeface="inherit"/>
                        </a:rPr>
                        <a:t>​用途​</a:t>
                      </a:r>
                      <a:r>
                        <a:rPr lang="zh-CN" altLang="en-US" b="1">
                          <a:effectLst/>
                        </a:rPr>
                        <a:t>​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b="1">
                          <a:effectLst/>
                        </a:rPr>
                        <a:t>​</a:t>
                      </a:r>
                      <a:r>
                        <a:rPr lang="zh-CN" altLang="en-US" b="1">
                          <a:effectLst/>
                          <a:latin typeface="inherit"/>
                        </a:rPr>
                        <a:t>​结构特点​</a:t>
                      </a:r>
                      <a:r>
                        <a:rPr lang="zh-CN" altLang="en-US" b="1">
                          <a:effectLst/>
                        </a:rPr>
                        <a:t>​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b="1">
                          <a:effectLst/>
                        </a:rPr>
                        <a:t>​</a:t>
                      </a:r>
                      <a:r>
                        <a:rPr lang="zh-CN" altLang="en-US" b="1">
                          <a:effectLst/>
                          <a:latin typeface="inherit"/>
                        </a:rPr>
                        <a:t>​时代​</a:t>
                      </a:r>
                      <a:r>
                        <a:rPr lang="zh-CN" altLang="en-US" b="1">
                          <a:effectLst/>
                        </a:rPr>
                        <a:t>​</a:t>
                      </a:r>
                    </a:p>
                  </a:txBody>
                  <a:tcPr marL="114300" marR="114300" marT="95250" marB="95250" anchor="ctr"/>
                </a:tc>
                <a:extLst>
                  <a:ext uri="{0D108BD9-81ED-4DB2-BD59-A6C34878D82A}">
                    <a16:rowId xmlns:a16="http://schemas.microsoft.com/office/drawing/2014/main" val="3042029563"/>
                  </a:ext>
                </a:extLst>
              </a:tr>
              <a:tr h="106933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>
                          <a:effectLst/>
                        </a:rPr>
                        <a:t>​</a:t>
                      </a:r>
                      <a:r>
                        <a:rPr lang="zh-CN" altLang="en-US" b="1">
                          <a:effectLst/>
                          <a:latin typeface="inherit"/>
                        </a:rPr>
                        <a:t>​天平</a:t>
                      </a:r>
                      <a:endParaRPr lang="en-US" altLang="zh-CN" b="1">
                        <a:effectLst/>
                        <a:latin typeface="inherit"/>
                      </a:endParaRPr>
                    </a:p>
                    <a:p>
                      <a:pPr algn="ctr" fontAlgn="ctr"/>
                      <a:r>
                        <a:rPr lang="zh-CN" altLang="en-US" b="1">
                          <a:effectLst/>
                          <a:latin typeface="inherit"/>
                        </a:rPr>
                        <a:t>（权衡）​</a:t>
                      </a:r>
                      <a:r>
                        <a:rPr lang="zh-CN" altLang="en-US">
                          <a:effectLst/>
                        </a:rPr>
                        <a:t>​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>
                          <a:effectLst/>
                        </a:rPr>
                        <a:t>精密称量（药材、贵金属）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>
                          <a:effectLst/>
                        </a:rPr>
                        <a:t>横梁（衡）、砝码（权）、秤盘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>
                          <a:effectLst/>
                        </a:rPr>
                        <a:t>战国至明清</a:t>
                      </a:r>
                    </a:p>
                  </a:txBody>
                  <a:tcPr marL="114300" marR="114300" marT="95250" marB="95250" anchor="ctr"/>
                </a:tc>
                <a:extLst>
                  <a:ext uri="{0D108BD9-81ED-4DB2-BD59-A6C34878D82A}">
                    <a16:rowId xmlns:a16="http://schemas.microsoft.com/office/drawing/2014/main" val="3059139688"/>
                  </a:ext>
                </a:extLst>
              </a:tr>
              <a:tr h="106933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>
                          <a:effectLst/>
                        </a:rPr>
                        <a:t>​</a:t>
                      </a:r>
                      <a:r>
                        <a:rPr lang="zh-CN" altLang="en-US" b="1">
                          <a:effectLst/>
                          <a:latin typeface="inherit"/>
                        </a:rPr>
                        <a:t>​杆秤​</a:t>
                      </a:r>
                      <a:r>
                        <a:rPr lang="zh-CN" altLang="en-US">
                          <a:effectLst/>
                        </a:rPr>
                        <a:t>​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>
                          <a:effectLst/>
                        </a:rPr>
                        <a:t>日常交易（粮食、货物）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>
                          <a:effectLst/>
                        </a:rPr>
                        <a:t>木制秤杆、金属秤砣、提绳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>
                          <a:effectLst/>
                        </a:rPr>
                        <a:t>汉代至近代</a:t>
                      </a:r>
                    </a:p>
                  </a:txBody>
                  <a:tcPr marL="114300" marR="114300" marT="95250" marB="95250" anchor="ctr"/>
                </a:tc>
                <a:extLst>
                  <a:ext uri="{0D108BD9-81ED-4DB2-BD59-A6C34878D82A}">
                    <a16:rowId xmlns:a16="http://schemas.microsoft.com/office/drawing/2014/main" val="3343165926"/>
                  </a:ext>
                </a:extLst>
              </a:tr>
              <a:tr h="106933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>
                          <a:effectLst/>
                        </a:rPr>
                        <a:t>​</a:t>
                      </a:r>
                      <a:r>
                        <a:rPr lang="zh-CN" altLang="en-US" b="1">
                          <a:effectLst/>
                          <a:latin typeface="inherit"/>
                        </a:rPr>
                        <a:t>​戥子</a:t>
                      </a:r>
                      <a:endParaRPr lang="en-US" altLang="zh-CN" b="1">
                        <a:effectLst/>
                        <a:latin typeface="inherit"/>
                      </a:endParaRPr>
                    </a:p>
                    <a:p>
                      <a:pPr algn="ctr" fontAlgn="ctr"/>
                      <a:r>
                        <a:rPr lang="zh-CN" altLang="en-US" b="1">
                          <a:effectLst/>
                          <a:latin typeface="inherit"/>
                        </a:rPr>
                        <a:t>（</a:t>
                      </a:r>
                      <a:r>
                        <a:rPr lang="en-US" b="1">
                          <a:effectLst/>
                          <a:latin typeface="inherit"/>
                        </a:rPr>
                        <a:t>děng zi）​</a:t>
                      </a:r>
                      <a:r>
                        <a:rPr lang="en-US">
                          <a:effectLst/>
                        </a:rPr>
                        <a:t>​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>
                          <a:effectLst/>
                        </a:rPr>
                        <a:t>称量金银、药材（精确到分、厘）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>
                          <a:effectLst/>
                        </a:rPr>
                        <a:t>象牙</a:t>
                      </a:r>
                      <a:r>
                        <a:rPr lang="en-US" altLang="zh-CN">
                          <a:effectLst/>
                        </a:rPr>
                        <a:t>/</a:t>
                      </a:r>
                      <a:r>
                        <a:rPr lang="zh-CN" altLang="en-US">
                          <a:effectLst/>
                        </a:rPr>
                        <a:t>骨质秤杆、可拆卸铜砝码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>
                          <a:effectLst/>
                        </a:rPr>
                        <a:t>唐宋至近代</a:t>
                      </a:r>
                    </a:p>
                  </a:txBody>
                  <a:tcPr marL="114300" marR="114300" marT="95250" marB="95250" anchor="ctr"/>
                </a:tc>
                <a:extLst>
                  <a:ext uri="{0D108BD9-81ED-4DB2-BD59-A6C34878D82A}">
                    <a16:rowId xmlns:a16="http://schemas.microsoft.com/office/drawing/2014/main" val="2807838543"/>
                  </a:ext>
                </a:extLst>
              </a:tr>
              <a:tr h="106933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>
                          <a:effectLst/>
                        </a:rPr>
                        <a:t>​</a:t>
                      </a:r>
                      <a:r>
                        <a:rPr lang="zh-CN" altLang="en-US" b="1">
                          <a:effectLst/>
                          <a:latin typeface="inherit"/>
                        </a:rPr>
                        <a:t>​斗、斛​</a:t>
                      </a:r>
                      <a:r>
                        <a:rPr lang="zh-CN" altLang="en-US">
                          <a:effectLst/>
                        </a:rPr>
                        <a:t>​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>
                          <a:effectLst/>
                        </a:rPr>
                        <a:t>粮食交易（容量代称）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>
                          <a:effectLst/>
                        </a:rPr>
                        <a:t>木制</a:t>
                      </a:r>
                      <a:r>
                        <a:rPr lang="en-US" altLang="zh-CN">
                          <a:effectLst/>
                        </a:rPr>
                        <a:t>/</a:t>
                      </a:r>
                      <a:r>
                        <a:rPr lang="zh-CN" altLang="en-US">
                          <a:effectLst/>
                        </a:rPr>
                        <a:t>铜制，方形或圆形口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>
                          <a:effectLst/>
                        </a:rPr>
                        <a:t>秦汉至明清</a:t>
                      </a:r>
                    </a:p>
                  </a:txBody>
                  <a:tcPr marL="114300" marR="114300" marT="95250" marB="95250" anchor="ctr"/>
                </a:tc>
                <a:extLst>
                  <a:ext uri="{0D108BD9-81ED-4DB2-BD59-A6C34878D82A}">
                    <a16:rowId xmlns:a16="http://schemas.microsoft.com/office/drawing/2014/main" val="3508784336"/>
                  </a:ext>
                </a:extLst>
              </a:tr>
              <a:tr h="109168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>
                          <a:effectLst/>
                        </a:rPr>
                        <a:t>​</a:t>
                      </a:r>
                      <a:r>
                        <a:rPr lang="zh-CN" altLang="en-US" b="1">
                          <a:effectLst/>
                          <a:latin typeface="inherit"/>
                        </a:rPr>
                        <a:t>​悬绳测重​</a:t>
                      </a:r>
                      <a:r>
                        <a:rPr lang="zh-CN" altLang="en-US">
                          <a:effectLst/>
                        </a:rPr>
                        <a:t>​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>
                          <a:effectLst/>
                        </a:rPr>
                        <a:t>简易估重（民间使用）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>
                          <a:effectLst/>
                        </a:rPr>
                        <a:t>绳索吊挂物品，凭经验估算</a:t>
                      </a:r>
                    </a:p>
                  </a:txBody>
                  <a:tcPr marL="114300" marR="114300" marT="95250" marB="9525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>
                          <a:effectLst/>
                        </a:rPr>
                        <a:t>无固定时代</a:t>
                      </a:r>
                      <a:endParaRPr lang="en-US" altLang="zh-CN">
                        <a:effectLst/>
                      </a:endParaRPr>
                    </a:p>
                    <a:p>
                      <a:pPr algn="ctr" fontAlgn="ctr"/>
                      <a:r>
                        <a:rPr lang="zh-CN" altLang="en-US">
                          <a:effectLst/>
                        </a:rPr>
                        <a:t>民间传统方法</a:t>
                      </a:r>
                    </a:p>
                  </a:txBody>
                  <a:tcPr marL="114300" marR="114300" marT="95250" marB="95250" anchor="ctr"/>
                </a:tc>
                <a:extLst>
                  <a:ext uri="{0D108BD9-81ED-4DB2-BD59-A6C34878D82A}">
                    <a16:rowId xmlns:a16="http://schemas.microsoft.com/office/drawing/2014/main" val="719775729"/>
                  </a:ext>
                </a:extLst>
              </a:tr>
            </a:tbl>
          </a:graphicData>
        </a:graphic>
      </p:graphicFrame>
      <p:pic>
        <p:nvPicPr>
          <p:cNvPr id="8" name="图片 7">
            <a:extLst>
              <a:ext uri="{FF2B5EF4-FFF2-40B4-BE49-F238E27FC236}">
                <a16:creationId xmlns:a16="http://schemas.microsoft.com/office/drawing/2014/main" id="{A4A3EC1C-DDF9-66EF-5372-B0BD24E5D2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95" b="11907"/>
          <a:stretch/>
        </p:blipFill>
        <p:spPr>
          <a:xfrm>
            <a:off x="7518401" y="784080"/>
            <a:ext cx="1955800" cy="142181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D799CA8-7F1C-0DF7-3B57-0A2FF2CE04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199" y="4229098"/>
            <a:ext cx="3797300" cy="252900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01ABE94D-3E0B-2970-5025-F10E372A81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401" y="3291299"/>
            <a:ext cx="1955800" cy="1299792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953A71C2-5482-C366-1A1B-0C24E7889816}"/>
              </a:ext>
            </a:extLst>
          </p:cNvPr>
          <p:cNvSpPr txBox="1"/>
          <p:nvPr/>
        </p:nvSpPr>
        <p:spPr>
          <a:xfrm>
            <a:off x="2749008" y="99900"/>
            <a:ext cx="534778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古代的</a:t>
            </a:r>
            <a:r>
              <a:rPr lang="zh-CN" altLang="en-US" sz="32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质量单位和秤</a:t>
            </a:r>
          </a:p>
        </p:txBody>
      </p:sp>
    </p:spTree>
    <p:extLst>
      <p:ext uri="{BB962C8B-B14F-4D97-AF65-F5344CB8AC3E}">
        <p14:creationId xmlns:p14="http://schemas.microsoft.com/office/powerpoint/2010/main" val="198100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C2A1F54-C53C-1404-F2B4-CDED319C4B71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6FABC1D0-0009-169A-2360-66C5B94B0D8D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课堂小结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F1C16273-7021-9B37-15D0-4DEB2C95F3E0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id="{1CDCEBB5-F0C8-ACB6-AD4F-AFA55043A0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37A7C572-C4AC-AF44-4D4E-A2144022D3AC}"/>
              </a:ext>
            </a:extLst>
          </p:cNvPr>
          <p:cNvSpPr/>
          <p:nvPr/>
        </p:nvSpPr>
        <p:spPr>
          <a:xfrm>
            <a:off x="1748420" y="2045880"/>
            <a:ext cx="5708631" cy="2010554"/>
          </a:xfrm>
          <a:prstGeom prst="wedgeRoundRectCallout">
            <a:avLst>
              <a:gd name="adj1" fmla="val 65252"/>
              <a:gd name="adj2" fmla="val 2813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44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通过本节课的学习，你有哪些收获？</a:t>
            </a:r>
          </a:p>
        </p:txBody>
      </p:sp>
    </p:spTree>
    <p:extLst>
      <p:ext uri="{BB962C8B-B14F-4D97-AF65-F5344CB8AC3E}">
        <p14:creationId xmlns:p14="http://schemas.microsoft.com/office/powerpoint/2010/main" val="11024838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7C3EF07-2D5E-7005-E394-FC4CC690AB72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A3A6E701-26AE-3AEE-67FF-3E15C0241811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课后作业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70513E0D-37A6-B509-16C0-E5761117831D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1CC1EE8E-99AB-C003-1CE6-66582B339C47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859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1417</TotalTime>
  <Words>1088</Words>
  <Application>Microsoft Office PowerPoint</Application>
  <PresentationFormat>宽屏</PresentationFormat>
  <Paragraphs>174</Paragraphs>
  <Slides>16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7" baseType="lpstr">
      <vt:lpstr>inherit</vt:lpstr>
      <vt:lpstr>PingFang SC</vt:lpstr>
      <vt:lpstr>等线</vt:lpstr>
      <vt:lpstr>黑体</vt:lpstr>
      <vt:lpstr>华文楷体</vt:lpstr>
      <vt:lpstr>楷体</vt:lpstr>
      <vt:lpstr>宋体</vt:lpstr>
      <vt:lpstr>微软雅黑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cp:lastModifiedBy>Wangfen</cp:lastModifiedBy>
  <cp:revision>44</cp:revision>
  <dcterms:created xsi:type="dcterms:W3CDTF">2025-04-19T06:03:16Z</dcterms:created>
  <dcterms:modified xsi:type="dcterms:W3CDTF">2025-08-11T07:31:51Z</dcterms:modified>
  <cp:category>状元成才路</cp:category>
  <cp:contentStatus>状元成才路</cp:contentStatus>
</cp:coreProperties>
</file>