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1"/>
  </p:sldMasterIdLst>
  <p:notesMasterIdLst>
    <p:notesMasterId r:id="rId19"/>
  </p:notesMasterIdLst>
  <p:sldIdLst>
    <p:sldId id="256" r:id="rId2"/>
    <p:sldId id="301" r:id="rId3"/>
    <p:sldId id="260" r:id="rId4"/>
    <p:sldId id="326" r:id="rId5"/>
    <p:sldId id="308" r:id="rId6"/>
    <p:sldId id="324" r:id="rId7"/>
    <p:sldId id="328" r:id="rId8"/>
    <p:sldId id="311" r:id="rId9"/>
    <p:sldId id="312" r:id="rId10"/>
    <p:sldId id="313" r:id="rId11"/>
    <p:sldId id="327" r:id="rId12"/>
    <p:sldId id="329" r:id="rId13"/>
    <p:sldId id="306" r:id="rId14"/>
    <p:sldId id="310" r:id="rId15"/>
    <p:sldId id="307" r:id="rId16"/>
    <p:sldId id="30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pos="5201" userDrawn="1">
          <p15:clr>
            <a:srgbClr val="A4A3A4"/>
          </p15:clr>
        </p15:guide>
        <p15:guide id="3" pos="4611" userDrawn="1">
          <p15:clr>
            <a:srgbClr val="A4A3A4"/>
          </p15:clr>
        </p15:guide>
        <p15:guide id="4" orient="horz" pos="981" userDrawn="1">
          <p15:clr>
            <a:srgbClr val="A4A3A4"/>
          </p15:clr>
        </p15:guide>
        <p15:guide id="5" orient="horz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D0DFF"/>
    <a:srgbClr val="7DDDFF"/>
    <a:srgbClr val="FFF2CC"/>
    <a:srgbClr val="32BFF3"/>
    <a:srgbClr val="FF0202"/>
    <a:srgbClr val="34B2AF"/>
    <a:srgbClr val="0923A7"/>
    <a:srgbClr val="00B0F0"/>
    <a:srgbClr val="F406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6" autoAdjust="0"/>
    <p:restoredTop sz="95793" autoAdjust="0"/>
  </p:normalViewPr>
  <p:slideViewPr>
    <p:cSldViewPr>
      <p:cViewPr varScale="1">
        <p:scale>
          <a:sx n="108" d="100"/>
          <a:sy n="108" d="100"/>
        </p:scale>
        <p:origin x="744" y="126"/>
      </p:cViewPr>
      <p:guideLst>
        <p:guide orient="horz" pos="482"/>
        <p:guide pos="5201"/>
        <p:guide pos="4611"/>
        <p:guide orient="horz" pos="981"/>
        <p:guide orient="horz"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2BAD-2487-4377-9F7A-0D496A72CF8F}" type="datetimeFigureOut">
              <a:rPr lang="zh-CN" altLang="en-US" smtClean="0"/>
              <a:t>2025/6/23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82605-811A-4FF5-8C55-66380CC391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round/>
            <a:headEnd/>
            <a:tailEnd/>
          </a:ln>
        </p:spPr>
      </p:sp>
      <p:sp>
        <p:nvSpPr>
          <p:cNvPr id="14339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795CE0-1416-42C6-920F-D1F195C214DD}" type="slidenum">
              <a:rPr lang="zh-CN" altLang="en-US">
                <a:cs typeface="Arial" charset="0"/>
              </a:rPr>
              <a:pPr/>
              <a:t>3</a:t>
            </a:fld>
            <a:endParaRPr lang="zh-CN" alt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一般注意事项包括哪些？</a:t>
            </a:r>
            <a:endParaRPr lang="en-US" altLang="zh-CN" dirty="0"/>
          </a:p>
          <a:p>
            <a:r>
              <a:rPr lang="en-US" altLang="zh-CN" dirty="0"/>
              <a:t>1.</a:t>
            </a:r>
            <a:r>
              <a:rPr lang="zh-CN" altLang="en-US" dirty="0"/>
              <a:t>分组提示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易错点提示</a:t>
            </a:r>
            <a:endParaRPr lang="en-US" altLang="zh-CN" dirty="0"/>
          </a:p>
          <a:p>
            <a:r>
              <a:rPr lang="en-US" altLang="zh-CN" dirty="0"/>
              <a:t> </a:t>
            </a:r>
            <a:r>
              <a:rPr lang="zh-CN" altLang="en-US" dirty="0"/>
              <a:t>此处长方形、正方形是难点，但如果尺子量就是把</a:t>
            </a:r>
            <a:r>
              <a:rPr lang="en-US" altLang="zh-CN" dirty="0"/>
              <a:t>56</a:t>
            </a:r>
            <a:r>
              <a:rPr lang="zh-CN" altLang="en-US" dirty="0"/>
              <a:t>年级边的特征也研究了，新教材此处后面是否有变化暂且不知，研究过多一节课也上不完，如何把握度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82605-811A-4FF5-8C55-66380CC3915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49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82605-811A-4FF5-8C55-66380CC3915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362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82605-811A-4FF5-8C55-66380CC3915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557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82605-811A-4FF5-8C55-66380CC3915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887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5B6A33B-F1AB-B40F-FDB6-9EF0DFBE0289}"/>
              </a:ext>
            </a:extLst>
          </p:cNvPr>
          <p:cNvSpPr/>
          <p:nvPr userDrawn="1"/>
        </p:nvSpPr>
        <p:spPr>
          <a:xfrm>
            <a:off x="13447" y="1428032"/>
            <a:ext cx="12192000" cy="2334500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8" title="Side bar">
            <a:extLst>
              <a:ext uri="{FF2B5EF4-FFF2-40B4-BE49-F238E27FC236}">
                <a16:creationId xmlns:a16="http://schemas.microsoft.com/office/drawing/2014/main" id="{A15E5E48-52BD-9845-AEA3-A47D1EAFDDD9}"/>
              </a:ext>
            </a:extLst>
          </p:cNvPr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ED3AD0-058E-58F4-BB2E-4F9F539D2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2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DB757E-27DE-28BD-ABC6-AD66294FE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19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 title="Side bar">
            <a:extLst>
              <a:ext uri="{FF2B5EF4-FFF2-40B4-BE49-F238E27FC236}">
                <a16:creationId xmlns:a16="http://schemas.microsoft.com/office/drawing/2014/main" id="{F90A6FFC-BBE3-5F9E-74F9-06592FFAFD54}"/>
              </a:ext>
            </a:extLst>
          </p:cNvPr>
          <p:cNvSpPr/>
          <p:nvPr userDrawn="1"/>
        </p:nvSpPr>
        <p:spPr>
          <a:xfrm>
            <a:off x="1" y="377"/>
            <a:ext cx="12192000" cy="990224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5E0322-C316-11A7-B0D6-936A319B3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51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blipFill dpi="0" rotWithShape="1">
          <a:blip r:embed="rId2">
            <a:lum/>
          </a:blip>
          <a:srcRect/>
          <a:stretch>
            <a:fillRect l="-2000" t="-4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959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DE6D5B-2759-899E-F004-CFB11F23A7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8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7" r:id="rId4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27491;&#26041;&#20307;11&#31181;&#23637;&#24320;&#22270;.gsp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DB399D4-9799-07AB-8869-E1E08223A361}"/>
              </a:ext>
            </a:extLst>
          </p:cNvPr>
          <p:cNvSpPr txBox="1"/>
          <p:nvPr/>
        </p:nvSpPr>
        <p:spPr>
          <a:xfrm>
            <a:off x="4972936" y="2180629"/>
            <a:ext cx="352044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观察物体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AE554D-20F6-B349-F3BA-84550A0768BD}"/>
              </a:ext>
            </a:extLst>
          </p:cNvPr>
          <p:cNvSpPr txBox="1"/>
          <p:nvPr/>
        </p:nvSpPr>
        <p:spPr>
          <a:xfrm>
            <a:off x="0" y="-43542"/>
            <a:ext cx="325120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三年级数学上册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BE7BD52D-BDF3-371D-A07E-42455F0337D6}"/>
              </a:ext>
            </a:extLst>
          </p:cNvPr>
          <p:cNvSpPr/>
          <p:nvPr/>
        </p:nvSpPr>
        <p:spPr bwMode="auto">
          <a:xfrm>
            <a:off x="3846136" y="2068655"/>
            <a:ext cx="1126800" cy="1125351"/>
          </a:xfrm>
          <a:prstGeom prst="ellipse">
            <a:avLst/>
          </a:prstGeom>
          <a:solidFill>
            <a:srgbClr val="0079AD"/>
          </a:solidFill>
          <a:ln w="38100">
            <a:solidFill>
              <a:srgbClr val="0079AD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200" b="1" dirty="0">
                <a:latin typeface="Times New Roman" pitchFamily="18" charset="0"/>
                <a:ea typeface="楷体" pitchFamily="49" charset="-122"/>
              </a:rPr>
              <a:t>一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5644C1C-8AEC-B87D-739B-FE50106BC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A08E6A4-C3DA-24C3-AB5C-50AFEC7F7AB7}"/>
              </a:ext>
            </a:extLst>
          </p:cNvPr>
          <p:cNvSpPr txBox="1"/>
          <p:nvPr/>
        </p:nvSpPr>
        <p:spPr>
          <a:xfrm>
            <a:off x="6733156" y="2180629"/>
            <a:ext cx="2759089" cy="14283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80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80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80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993285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45565FFF-1036-4CFA-9F86-B916640E9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617" y="154312"/>
            <a:ext cx="4159251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4267" b="1" dirty="0">
                <a:ea typeface="黑体" pitchFamily="49" charset="-122"/>
              </a:rPr>
              <a:t>一、复习回顾</a:t>
            </a:r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EAA5197A-9EBA-51DB-6FBC-C2AF049398A4}"/>
              </a:ext>
            </a:extLst>
          </p:cNvPr>
          <p:cNvSpPr/>
          <p:nvPr/>
        </p:nvSpPr>
        <p:spPr>
          <a:xfrm>
            <a:off x="1379474" y="1412776"/>
            <a:ext cx="1622503" cy="1622503"/>
          </a:xfrm>
          <a:prstGeom prst="cube">
            <a:avLst/>
          </a:prstGeom>
          <a:solidFill>
            <a:srgbClr val="0F9ED5">
              <a:lumMod val="20000"/>
              <a:lumOff val="80000"/>
            </a:srgbClr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endParaRPr lang="zh-CN" altLang="en-US" kern="0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A9465CE1-2889-3422-8D34-80BCB52567AD}"/>
              </a:ext>
            </a:extLst>
          </p:cNvPr>
          <p:cNvSpPr/>
          <p:nvPr/>
        </p:nvSpPr>
        <p:spPr bwMode="auto">
          <a:xfrm>
            <a:off x="3381919" y="1969676"/>
            <a:ext cx="720080" cy="504056"/>
          </a:xfrm>
          <a:prstGeom prst="rightArrow">
            <a:avLst/>
          </a:prstGeom>
          <a:solidFill>
            <a:srgbClr val="0070C0"/>
          </a:solidFill>
          <a:ln w="38100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523E14F-8BE2-F2F3-E6E5-BEFBC63A9E27}"/>
              </a:ext>
            </a:extLst>
          </p:cNvPr>
          <p:cNvSpPr txBox="1"/>
          <p:nvPr/>
        </p:nvSpPr>
        <p:spPr>
          <a:xfrm>
            <a:off x="4229911" y="1898539"/>
            <a:ext cx="6912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/>
              <a:t>正方体所有的面都是</a:t>
            </a:r>
            <a:r>
              <a:rPr lang="en-US" altLang="zh-CN" sz="3600" dirty="0"/>
              <a:t>________</a:t>
            </a:r>
            <a:r>
              <a:rPr lang="zh-CN" altLang="en-US" sz="3600" dirty="0"/>
              <a:t>。 </a:t>
            </a:r>
          </a:p>
        </p:txBody>
      </p:sp>
      <p:sp>
        <p:nvSpPr>
          <p:cNvPr id="11" name="立方体 10">
            <a:extLst>
              <a:ext uri="{FF2B5EF4-FFF2-40B4-BE49-F238E27FC236}">
                <a16:creationId xmlns:a16="http://schemas.microsoft.com/office/drawing/2014/main" id="{1DE115C5-D617-00C6-DB00-09A2D107A054}"/>
              </a:ext>
            </a:extLst>
          </p:cNvPr>
          <p:cNvSpPr/>
          <p:nvPr/>
        </p:nvSpPr>
        <p:spPr>
          <a:xfrm>
            <a:off x="1206723" y="4941168"/>
            <a:ext cx="1968005" cy="1248157"/>
          </a:xfrm>
          <a:prstGeom prst="cube">
            <a:avLst/>
          </a:prstGeom>
          <a:solidFill>
            <a:srgbClr val="0F9ED5">
              <a:lumMod val="20000"/>
              <a:lumOff val="80000"/>
            </a:srgbClr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立方体 11">
            <a:extLst>
              <a:ext uri="{FF2B5EF4-FFF2-40B4-BE49-F238E27FC236}">
                <a16:creationId xmlns:a16="http://schemas.microsoft.com/office/drawing/2014/main" id="{09F4A71E-330C-6DF1-93D0-762951928D2B}"/>
              </a:ext>
            </a:extLst>
          </p:cNvPr>
          <p:cNvSpPr/>
          <p:nvPr/>
        </p:nvSpPr>
        <p:spPr>
          <a:xfrm>
            <a:off x="905165" y="3499971"/>
            <a:ext cx="2571120" cy="1298218"/>
          </a:xfrm>
          <a:prstGeom prst="cube">
            <a:avLst>
              <a:gd name="adj" fmla="val 35905"/>
            </a:avLst>
          </a:prstGeom>
          <a:solidFill>
            <a:srgbClr val="0F9ED5">
              <a:lumMod val="20000"/>
              <a:lumOff val="80000"/>
            </a:srgbClr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9836B5A3-6677-F117-B825-9C280E4EFDD1}"/>
              </a:ext>
            </a:extLst>
          </p:cNvPr>
          <p:cNvSpPr/>
          <p:nvPr/>
        </p:nvSpPr>
        <p:spPr bwMode="auto">
          <a:xfrm>
            <a:off x="3742026" y="4546161"/>
            <a:ext cx="720080" cy="504056"/>
          </a:xfrm>
          <a:prstGeom prst="rightArrow">
            <a:avLst/>
          </a:prstGeom>
          <a:solidFill>
            <a:srgbClr val="0070C0"/>
          </a:solidFill>
          <a:ln w="38100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5E9141D-52AC-FE6E-D1B2-F02C8CB81425}"/>
              </a:ext>
            </a:extLst>
          </p:cNvPr>
          <p:cNvSpPr txBox="1"/>
          <p:nvPr/>
        </p:nvSpPr>
        <p:spPr>
          <a:xfrm>
            <a:off x="4727848" y="4198024"/>
            <a:ext cx="66967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/>
              <a:t>长方体左右两个面可能是</a:t>
            </a:r>
            <a:r>
              <a:rPr lang="en-US" altLang="zh-CN" sz="3600" dirty="0"/>
              <a:t>________</a:t>
            </a:r>
            <a:r>
              <a:rPr lang="zh-CN" altLang="en-US" sz="3600" dirty="0"/>
              <a:t>，也可能是</a:t>
            </a:r>
            <a:r>
              <a:rPr lang="en-US" altLang="zh-CN" sz="3600" dirty="0"/>
              <a:t>________</a:t>
            </a:r>
            <a:r>
              <a:rPr lang="zh-CN" altLang="en-US" sz="3600" dirty="0"/>
              <a:t>。 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E838C3F-3ECB-0965-1B92-B17E56D82523}"/>
              </a:ext>
            </a:extLst>
          </p:cNvPr>
          <p:cNvSpPr txBox="1"/>
          <p:nvPr/>
        </p:nvSpPr>
        <p:spPr>
          <a:xfrm>
            <a:off x="8544272" y="1827401"/>
            <a:ext cx="1800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正方形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2FEA875-4E7D-FD71-0CE5-4ED79C1F462D}"/>
              </a:ext>
            </a:extLst>
          </p:cNvPr>
          <p:cNvSpPr txBox="1"/>
          <p:nvPr/>
        </p:nvSpPr>
        <p:spPr>
          <a:xfrm>
            <a:off x="4943872" y="4654877"/>
            <a:ext cx="1800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长方形</a:t>
            </a:r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4E369AE4-B5EF-4F2F-43A1-83E2C8161095}"/>
              </a:ext>
            </a:extLst>
          </p:cNvPr>
          <p:cNvSpPr/>
          <p:nvPr/>
        </p:nvSpPr>
        <p:spPr>
          <a:xfrm rot="18919224">
            <a:off x="2474562" y="5231843"/>
            <a:ext cx="1096732" cy="668099"/>
          </a:xfrm>
          <a:prstGeom prst="parallelogram">
            <a:avLst>
              <a:gd name="adj" fmla="val 97502"/>
            </a:avLst>
          </a:prstGeom>
          <a:solidFill>
            <a:srgbClr val="156082"/>
          </a:solidFill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2F253E55-7E34-417E-211E-200A47DA8D05}"/>
              </a:ext>
            </a:extLst>
          </p:cNvPr>
          <p:cNvSpPr/>
          <p:nvPr/>
        </p:nvSpPr>
        <p:spPr>
          <a:xfrm rot="18919224">
            <a:off x="2623558" y="3854576"/>
            <a:ext cx="1240912" cy="590032"/>
          </a:xfrm>
          <a:prstGeom prst="parallelogram">
            <a:avLst>
              <a:gd name="adj" fmla="val 97502"/>
            </a:avLst>
          </a:prstGeom>
          <a:solidFill>
            <a:srgbClr val="156082"/>
          </a:solidFill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6541C21-2427-A77A-D090-F2F068D4BE75}"/>
              </a:ext>
            </a:extLst>
          </p:cNvPr>
          <p:cNvSpPr txBox="1"/>
          <p:nvPr/>
        </p:nvSpPr>
        <p:spPr>
          <a:xfrm>
            <a:off x="9048328" y="4654877"/>
            <a:ext cx="1800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正方形</a:t>
            </a:r>
          </a:p>
        </p:txBody>
      </p:sp>
    </p:spTree>
    <p:extLst>
      <p:ext uri="{BB962C8B-B14F-4D97-AF65-F5344CB8AC3E}">
        <p14:creationId xmlns:p14="http://schemas.microsoft.com/office/powerpoint/2010/main" val="257460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 animBg="1"/>
      <p:bldP spid="19" grpId="0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16"/>
          <p:cNvSpPr>
            <a:spLocks noChangeArrowheads="1"/>
          </p:cNvSpPr>
          <p:nvPr/>
        </p:nvSpPr>
        <p:spPr bwMode="auto">
          <a:xfrm>
            <a:off x="3968758" y="145491"/>
            <a:ext cx="4159251" cy="34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4267" b="1" dirty="0">
                <a:latin typeface="黑体" pitchFamily="49" charset="-122"/>
                <a:ea typeface="黑体" pitchFamily="49" charset="-122"/>
              </a:rPr>
              <a:t>二、自主探究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133DB33-1BE4-6F47-B35B-06488DB3438E}"/>
              </a:ext>
            </a:extLst>
          </p:cNvPr>
          <p:cNvSpPr txBox="1"/>
          <p:nvPr/>
        </p:nvSpPr>
        <p:spPr>
          <a:xfrm>
            <a:off x="1367883" y="1201298"/>
            <a:ext cx="9840685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长方体纸盒剪开，平铺在桌面上。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C95D096-D6A3-5527-3DB2-62677CE90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987" y="1160228"/>
            <a:ext cx="842477" cy="84247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9A80C19-746A-1D1B-842E-1EAC78A8A5CC}"/>
              </a:ext>
            </a:extLst>
          </p:cNvPr>
          <p:cNvSpPr txBox="1"/>
          <p:nvPr/>
        </p:nvSpPr>
        <p:spPr>
          <a:xfrm>
            <a:off x="997705" y="2074713"/>
            <a:ext cx="29710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小组合作：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E9C3464-0493-DFCB-7F55-71CFC584D902}"/>
              </a:ext>
            </a:extLst>
          </p:cNvPr>
          <p:cNvSpPr txBox="1"/>
          <p:nvPr/>
        </p:nvSpPr>
        <p:spPr>
          <a:xfrm>
            <a:off x="997705" y="2894144"/>
            <a:ext cx="10426887" cy="2663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）需要剪开几条边？想一想，描一描。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）观察剪开后的图形，说一说有什么特点？</a:t>
            </a:r>
            <a:endParaRPr lang="en-US" altLang="zh-CN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）你能在剪开后的图形上找到原来纸盒上的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个面吗？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9CA2A3A-3F8E-7AB3-A611-99998824B77E}"/>
              </a:ext>
            </a:extLst>
          </p:cNvPr>
          <p:cNvSpPr txBox="1"/>
          <p:nvPr/>
        </p:nvSpPr>
        <p:spPr>
          <a:xfrm>
            <a:off x="1628718" y="5772793"/>
            <a:ext cx="8934564" cy="6047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注意：每个面都至少有一条边和其他的面相连。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0E3C45B-4B4E-1947-4AA4-8727003CEA47}"/>
              </a:ext>
            </a:extLst>
          </p:cNvPr>
          <p:cNvGrpSpPr/>
          <p:nvPr/>
        </p:nvGrpSpPr>
        <p:grpSpPr>
          <a:xfrm>
            <a:off x="7559870" y="2056862"/>
            <a:ext cx="3962332" cy="1818462"/>
            <a:chOff x="4434026" y="3945474"/>
            <a:chExt cx="3962332" cy="1818462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D3E660A6-D0A9-5464-4F85-D40E9183A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34026" y="3945474"/>
              <a:ext cx="3041342" cy="760336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C9489893-0DFA-32F1-EF8E-90300199C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5368" y="4112371"/>
              <a:ext cx="920990" cy="165156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1DEDAFF-4C5D-810C-7117-6EDE768EB63C}"/>
              </a:ext>
            </a:extLst>
          </p:cNvPr>
          <p:cNvSpPr txBox="1"/>
          <p:nvPr/>
        </p:nvSpPr>
        <p:spPr>
          <a:xfrm>
            <a:off x="708775" y="548680"/>
            <a:ext cx="10522040" cy="1471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思考：</a:t>
            </a:r>
            <a:endParaRPr lang="en-US" altLang="zh-CN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）需要剪开几条边？想一想，描一描。</a:t>
            </a:r>
            <a:endParaRPr lang="en-US" altLang="zh-CN" sz="4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4E59024-3F7B-3EC3-D5F2-08122CFED01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1F8EF"/>
              </a:clrFrom>
              <a:clrTo>
                <a:srgbClr val="F1F8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440" y="2492896"/>
            <a:ext cx="2365539" cy="2607514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71A5A36-C5EA-E460-E5B8-5F109791F7F7}"/>
              </a:ext>
            </a:extLst>
          </p:cNvPr>
          <p:cNvCxnSpPr>
            <a:cxnSpLocks/>
          </p:cNvCxnSpPr>
          <p:nvPr/>
        </p:nvCxnSpPr>
        <p:spPr>
          <a:xfrm flipH="1">
            <a:off x="2570991" y="3301737"/>
            <a:ext cx="62865" cy="132588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6F88632D-4E6B-7463-4365-BAA57A0C7FA9}"/>
              </a:ext>
            </a:extLst>
          </p:cNvPr>
          <p:cNvSpPr txBox="1"/>
          <p:nvPr/>
        </p:nvSpPr>
        <p:spPr>
          <a:xfrm>
            <a:off x="1127448" y="4210078"/>
            <a:ext cx="19263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条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8EFDB92-076E-9AA4-0704-4C391F4E154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1F8EF"/>
              </a:clrFrom>
              <a:clrTo>
                <a:srgbClr val="F1F8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6919" y="2492897"/>
            <a:ext cx="2400384" cy="2607513"/>
          </a:xfrm>
          <a:prstGeom prst="rect">
            <a:avLst/>
          </a:prstGeom>
        </p:spPr>
      </p:pic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209296E-9EAF-E1A6-36FE-1A0DF3658848}"/>
              </a:ext>
            </a:extLst>
          </p:cNvPr>
          <p:cNvCxnSpPr>
            <a:cxnSpLocks/>
          </p:cNvCxnSpPr>
          <p:nvPr/>
        </p:nvCxnSpPr>
        <p:spPr>
          <a:xfrm>
            <a:off x="4806607" y="3132316"/>
            <a:ext cx="22039" cy="16383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DD633754-3A90-EE5B-9E7E-4C8DA0622ED6}"/>
              </a:ext>
            </a:extLst>
          </p:cNvPr>
          <p:cNvCxnSpPr>
            <a:cxnSpLocks/>
          </p:cNvCxnSpPr>
          <p:nvPr/>
        </p:nvCxnSpPr>
        <p:spPr>
          <a:xfrm>
            <a:off x="4461167" y="4651236"/>
            <a:ext cx="367479" cy="11938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C7936AD7-372B-3792-C3FD-5D1B4ACEEFDB}"/>
              </a:ext>
            </a:extLst>
          </p:cNvPr>
          <p:cNvCxnSpPr>
            <a:cxnSpLocks/>
          </p:cNvCxnSpPr>
          <p:nvPr/>
        </p:nvCxnSpPr>
        <p:spPr>
          <a:xfrm flipV="1">
            <a:off x="4828646" y="4575036"/>
            <a:ext cx="557081" cy="19558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5B19BA3-7459-ECDC-337F-E4ACC8D2A4CA}"/>
              </a:ext>
            </a:extLst>
          </p:cNvPr>
          <p:cNvCxnSpPr>
            <a:cxnSpLocks/>
          </p:cNvCxnSpPr>
          <p:nvPr/>
        </p:nvCxnSpPr>
        <p:spPr>
          <a:xfrm>
            <a:off x="5018248" y="4455656"/>
            <a:ext cx="367479" cy="11938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</a:ln>
          <a:effectLst/>
        </p:spPr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35E49B07-389A-009A-79EE-C1FFF3FD289F}"/>
              </a:ext>
            </a:extLst>
          </p:cNvPr>
          <p:cNvSpPr txBox="1"/>
          <p:nvPr/>
        </p:nvSpPr>
        <p:spPr>
          <a:xfrm>
            <a:off x="5385727" y="2576488"/>
            <a:ext cx="12709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条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D618A8A4-B07F-3B86-E31B-ED7A57BBE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859" y="2264612"/>
            <a:ext cx="4041643" cy="2607513"/>
          </a:xfrm>
          <a:prstGeom prst="rect">
            <a:avLst/>
          </a:prstGeom>
        </p:spPr>
      </p:pic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7708FD77-AAB7-2E3B-39A6-B9443BD1AE68}"/>
              </a:ext>
            </a:extLst>
          </p:cNvPr>
          <p:cNvSpPr/>
          <p:nvPr/>
        </p:nvSpPr>
        <p:spPr bwMode="auto">
          <a:xfrm>
            <a:off x="6528048" y="4950383"/>
            <a:ext cx="3303619" cy="1502823"/>
          </a:xfrm>
          <a:prstGeom prst="wedgeRoundRectCallout">
            <a:avLst>
              <a:gd name="adj1" fmla="val 41211"/>
              <a:gd name="adj2" fmla="val -8999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没开口需要剪开几条边？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5A63FBF-3656-4294-9BF2-47A163259B07}"/>
              </a:ext>
            </a:extLst>
          </p:cNvPr>
          <p:cNvSpPr/>
          <p:nvPr/>
        </p:nvSpPr>
        <p:spPr bwMode="auto">
          <a:xfrm rot="20819295">
            <a:off x="2282798" y="2497514"/>
            <a:ext cx="713160" cy="345903"/>
          </a:xfrm>
          <a:prstGeom prst="ellipse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59175F2-8B93-C623-0220-66B93CEA3757}"/>
              </a:ext>
            </a:extLst>
          </p:cNvPr>
          <p:cNvSpPr/>
          <p:nvPr/>
        </p:nvSpPr>
        <p:spPr bwMode="auto">
          <a:xfrm rot="21365190">
            <a:off x="2268159" y="2910798"/>
            <a:ext cx="897151" cy="374721"/>
          </a:xfrm>
          <a:prstGeom prst="ellipse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4934C782-A3A0-4972-7412-B00D49651B1C}"/>
              </a:ext>
            </a:extLst>
          </p:cNvPr>
          <p:cNvSpPr/>
          <p:nvPr/>
        </p:nvSpPr>
        <p:spPr bwMode="auto">
          <a:xfrm>
            <a:off x="2600871" y="738415"/>
            <a:ext cx="5735922" cy="1502823"/>
          </a:xfrm>
          <a:prstGeom prst="wedgeRoundRectCallout">
            <a:avLst>
              <a:gd name="adj1" fmla="val -42052"/>
              <a:gd name="adj2" fmla="val 8538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研究展开图时把这些接缝处多余的部分剪掉。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A256702-6C7E-4675-7C15-6EC037D46599}"/>
              </a:ext>
            </a:extLst>
          </p:cNvPr>
          <p:cNvSpPr/>
          <p:nvPr/>
        </p:nvSpPr>
        <p:spPr bwMode="auto">
          <a:xfrm rot="20819295">
            <a:off x="2252593" y="4853173"/>
            <a:ext cx="713160" cy="345903"/>
          </a:xfrm>
          <a:prstGeom prst="ellipse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76A9B386-7302-897E-014C-3DA81C6ED8E6}"/>
              </a:ext>
            </a:extLst>
          </p:cNvPr>
          <p:cNvSpPr/>
          <p:nvPr/>
        </p:nvSpPr>
        <p:spPr bwMode="auto">
          <a:xfrm rot="21365190">
            <a:off x="2160597" y="4428182"/>
            <a:ext cx="897151" cy="374721"/>
          </a:xfrm>
          <a:prstGeom prst="ellipse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159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  <p:bldP spid="24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660A84F3-FFF9-C60C-04FB-8DD4317EF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859" y="2264612"/>
            <a:ext cx="4041643" cy="2607513"/>
          </a:xfrm>
          <a:prstGeom prst="rect">
            <a:avLst/>
          </a:prstGeom>
        </p:spPr>
      </p:pic>
      <p:sp>
        <p:nvSpPr>
          <p:cNvPr id="41" name="对话气泡: 圆角矩形 40">
            <a:extLst>
              <a:ext uri="{FF2B5EF4-FFF2-40B4-BE49-F238E27FC236}">
                <a16:creationId xmlns:a16="http://schemas.microsoft.com/office/drawing/2014/main" id="{7D219D7C-31DC-5C21-E0E2-8F8DA339445D}"/>
              </a:ext>
            </a:extLst>
          </p:cNvPr>
          <p:cNvSpPr/>
          <p:nvPr/>
        </p:nvSpPr>
        <p:spPr bwMode="auto">
          <a:xfrm>
            <a:off x="7122378" y="478060"/>
            <a:ext cx="4712235" cy="1502823"/>
          </a:xfrm>
          <a:prstGeom prst="wedgeRoundRectCallout">
            <a:avLst>
              <a:gd name="adj1" fmla="val -25942"/>
              <a:gd name="adj2" fmla="val 10081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每个面都</a:t>
            </a:r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至少有一条边</a:t>
            </a: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和其他的面</a:t>
            </a:r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相连</a:t>
            </a: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。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A00CE3A-01E6-9CA6-2CFF-6E9C1A6C13E7}"/>
              </a:ext>
            </a:extLst>
          </p:cNvPr>
          <p:cNvSpPr txBox="1"/>
          <p:nvPr/>
        </p:nvSpPr>
        <p:spPr>
          <a:xfrm>
            <a:off x="551384" y="1261419"/>
            <a:ext cx="6779420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长方体有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个面，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____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条边。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54B9280-30D6-92C8-610C-CE674FDAB205}"/>
              </a:ext>
            </a:extLst>
          </p:cNvPr>
          <p:cNvSpPr txBox="1"/>
          <p:nvPr/>
        </p:nvSpPr>
        <p:spPr>
          <a:xfrm>
            <a:off x="2713504" y="1174529"/>
            <a:ext cx="441146" cy="7665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A77D6E2-071C-6BAD-B130-4115B67EE0F0}"/>
              </a:ext>
            </a:extLst>
          </p:cNvPr>
          <p:cNvSpPr txBox="1"/>
          <p:nvPr/>
        </p:nvSpPr>
        <p:spPr>
          <a:xfrm>
            <a:off x="5040213" y="1174529"/>
            <a:ext cx="697627" cy="7665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9C92C47-11BA-F07A-DA48-FFC699209C8B}"/>
              </a:ext>
            </a:extLst>
          </p:cNvPr>
          <p:cNvSpPr txBox="1"/>
          <p:nvPr/>
        </p:nvSpPr>
        <p:spPr>
          <a:xfrm>
            <a:off x="551384" y="2075278"/>
            <a:ext cx="5275803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</a:t>
            </a:r>
            <a:r>
              <a:rPr lang="zh-CN" altLang="en-US" dirty="0"/>
              <a:t>个面相连需</a:t>
            </a:r>
            <a:r>
              <a:rPr lang="en-US" altLang="zh-CN" dirty="0"/>
              <a:t>_____</a:t>
            </a:r>
            <a:r>
              <a:rPr lang="zh-CN" altLang="en-US" dirty="0"/>
              <a:t>条边，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8134B81-AC6C-E1E5-FFE5-30CFB8478455}"/>
              </a:ext>
            </a:extLst>
          </p:cNvPr>
          <p:cNvSpPr txBox="1"/>
          <p:nvPr/>
        </p:nvSpPr>
        <p:spPr>
          <a:xfrm>
            <a:off x="551384" y="2889137"/>
            <a:ext cx="5275803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个面相连需</a:t>
            </a:r>
            <a:r>
              <a:rPr lang="en-US" altLang="zh-CN" dirty="0"/>
              <a:t>_____</a:t>
            </a:r>
            <a:r>
              <a:rPr lang="zh-CN" altLang="en-US" dirty="0"/>
              <a:t>条边，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8619CA3-F864-26A5-EDA9-B0A59527F5EF}"/>
              </a:ext>
            </a:extLst>
          </p:cNvPr>
          <p:cNvSpPr txBox="1"/>
          <p:nvPr/>
        </p:nvSpPr>
        <p:spPr>
          <a:xfrm>
            <a:off x="551384" y="4522435"/>
            <a:ext cx="5275803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个面相连需</a:t>
            </a:r>
            <a:r>
              <a:rPr lang="en-US" altLang="zh-CN" dirty="0"/>
              <a:t>_____</a:t>
            </a:r>
            <a:r>
              <a:rPr lang="zh-CN" altLang="en-US" dirty="0"/>
              <a:t>条边。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FFE1E87-B8F2-BBFD-3B0A-780EEE770EFA}"/>
              </a:ext>
            </a:extLst>
          </p:cNvPr>
          <p:cNvSpPr txBox="1"/>
          <p:nvPr/>
        </p:nvSpPr>
        <p:spPr>
          <a:xfrm>
            <a:off x="551384" y="3702996"/>
            <a:ext cx="1107996" cy="69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63F0773-F68A-A626-2ABE-3161ABF7FE5A}"/>
              </a:ext>
            </a:extLst>
          </p:cNvPr>
          <p:cNvSpPr txBox="1"/>
          <p:nvPr/>
        </p:nvSpPr>
        <p:spPr>
          <a:xfrm>
            <a:off x="3503712" y="1999816"/>
            <a:ext cx="441146" cy="7665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1B51C4A-F88E-944E-C450-B7198DF530FB}"/>
              </a:ext>
            </a:extLst>
          </p:cNvPr>
          <p:cNvSpPr txBox="1"/>
          <p:nvPr/>
        </p:nvSpPr>
        <p:spPr>
          <a:xfrm>
            <a:off x="3503712" y="2786866"/>
            <a:ext cx="441146" cy="7665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E7B62AA-9F9A-8359-62B4-C8843B362C78}"/>
              </a:ext>
            </a:extLst>
          </p:cNvPr>
          <p:cNvSpPr txBox="1"/>
          <p:nvPr/>
        </p:nvSpPr>
        <p:spPr>
          <a:xfrm>
            <a:off x="3503712" y="4449401"/>
            <a:ext cx="441146" cy="7665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40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对话气泡: 圆角矩形 54">
            <a:extLst>
              <a:ext uri="{FF2B5EF4-FFF2-40B4-BE49-F238E27FC236}">
                <a16:creationId xmlns:a16="http://schemas.microsoft.com/office/drawing/2014/main" id="{F53835C2-E4CB-BC43-55AC-0224E1230DC6}"/>
              </a:ext>
            </a:extLst>
          </p:cNvPr>
          <p:cNvSpPr/>
          <p:nvPr/>
        </p:nvSpPr>
        <p:spPr bwMode="auto">
          <a:xfrm>
            <a:off x="4367808" y="5693095"/>
            <a:ext cx="4283810" cy="767302"/>
          </a:xfrm>
          <a:prstGeom prst="wedgeRoundRectCallout">
            <a:avLst>
              <a:gd name="adj1" fmla="val -37789"/>
              <a:gd name="adj2" fmla="val -10121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有</a:t>
            </a:r>
            <a:r>
              <a:rPr lang="en-US" altLang="zh-CN" sz="3600" b="1" dirty="0">
                <a:latin typeface="Times New Roman" pitchFamily="18" charset="0"/>
                <a:ea typeface="楷体" pitchFamily="49" charset="-122"/>
              </a:rPr>
              <a:t>5</a:t>
            </a: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条边不能剪开。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607769F-1CB8-AB15-57F2-B9FC87F6BE83}"/>
              </a:ext>
            </a:extLst>
          </p:cNvPr>
          <p:cNvSpPr txBox="1"/>
          <p:nvPr/>
        </p:nvSpPr>
        <p:spPr>
          <a:xfrm>
            <a:off x="7575649" y="4761003"/>
            <a:ext cx="2934062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5=7(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0DE40B4-6A95-2E75-C76A-5626556D3828}"/>
              </a:ext>
            </a:extLst>
          </p:cNvPr>
          <p:cNvGrpSpPr/>
          <p:nvPr/>
        </p:nvGrpSpPr>
        <p:grpSpPr>
          <a:xfrm>
            <a:off x="7297348" y="2466975"/>
            <a:ext cx="3587822" cy="2156670"/>
            <a:chOff x="7297348" y="2466975"/>
            <a:chExt cx="3587822" cy="2156670"/>
          </a:xfrm>
        </p:grpSpPr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3B4122E4-BF52-FBD3-D6AA-A528294D162A}"/>
                </a:ext>
              </a:extLst>
            </p:cNvPr>
            <p:cNvCxnSpPr>
              <a:cxnSpLocks/>
            </p:cNvCxnSpPr>
            <p:nvPr/>
          </p:nvCxnSpPr>
          <p:spPr>
            <a:xfrm>
              <a:off x="10035540" y="3333750"/>
              <a:ext cx="1426" cy="1289895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1532EB51-485C-E65E-8D22-EBD0F244AF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35539" y="3981450"/>
              <a:ext cx="849631" cy="642195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C59ED919-4943-9951-F52C-2DCC85D52D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20300" y="2819400"/>
              <a:ext cx="864870" cy="53340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B0399F94-0870-D457-ECC7-265670D4B7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75320" y="2468880"/>
              <a:ext cx="2609850" cy="35052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EA04F154-1E1D-105E-7039-FFC5DE47C6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98055" y="2466975"/>
              <a:ext cx="975360" cy="46101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020A0D36-7C18-D30A-C505-90AB3740255B}"/>
                </a:ext>
              </a:extLst>
            </p:cNvPr>
            <p:cNvCxnSpPr>
              <a:cxnSpLocks/>
            </p:cNvCxnSpPr>
            <p:nvPr/>
          </p:nvCxnSpPr>
          <p:spPr>
            <a:xfrm>
              <a:off x="7297348" y="2910064"/>
              <a:ext cx="1426" cy="1289895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B1215C79-50F3-18D2-09A5-BDC3F95DFF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98055" y="3712300"/>
              <a:ext cx="975360" cy="46101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ysDash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6788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/>
      <p:bldP spid="44" grpId="0"/>
      <p:bldP spid="45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55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>
            <a:extLst>
              <a:ext uri="{FF2B5EF4-FFF2-40B4-BE49-F238E27FC236}">
                <a16:creationId xmlns:a16="http://schemas.microsoft.com/office/drawing/2014/main" id="{7D29AA0E-8FEA-2A2C-1520-FDCC15244E98}"/>
              </a:ext>
            </a:extLst>
          </p:cNvPr>
          <p:cNvSpPr txBox="1"/>
          <p:nvPr/>
        </p:nvSpPr>
        <p:spPr>
          <a:xfrm>
            <a:off x="348735" y="476672"/>
            <a:ext cx="11075857" cy="732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）观察剪开后的图形，说一说有什么特点？</a:t>
            </a:r>
          </a:p>
        </p:txBody>
      </p:sp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id="{6876923A-CB45-567C-A308-264186239BE3}"/>
              </a:ext>
            </a:extLst>
          </p:cNvPr>
          <p:cNvSpPr/>
          <p:nvPr/>
        </p:nvSpPr>
        <p:spPr bwMode="auto">
          <a:xfrm>
            <a:off x="1031949" y="2641709"/>
            <a:ext cx="958850" cy="508000"/>
          </a:xfrm>
          <a:custGeom>
            <a:avLst/>
            <a:gdLst>
              <a:gd name="connsiteX0" fmla="*/ 19050 w 958850"/>
              <a:gd name="connsiteY0" fmla="*/ 0 h 508000"/>
              <a:gd name="connsiteX1" fmla="*/ 0 w 958850"/>
              <a:gd name="connsiteY1" fmla="*/ 482600 h 508000"/>
              <a:gd name="connsiteX2" fmla="*/ 958850 w 958850"/>
              <a:gd name="connsiteY2" fmla="*/ 508000 h 508000"/>
              <a:gd name="connsiteX3" fmla="*/ 952500 w 958850"/>
              <a:gd name="connsiteY3" fmla="*/ 19050 h 508000"/>
              <a:gd name="connsiteX4" fmla="*/ 19050 w 958850"/>
              <a:gd name="connsiteY4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8850" h="508000">
                <a:moveTo>
                  <a:pt x="19050" y="0"/>
                </a:moveTo>
                <a:lnTo>
                  <a:pt x="0" y="482600"/>
                </a:lnTo>
                <a:lnTo>
                  <a:pt x="958850" y="508000"/>
                </a:lnTo>
                <a:cubicBezTo>
                  <a:pt x="956733" y="345017"/>
                  <a:pt x="954617" y="182033"/>
                  <a:pt x="952500" y="19050"/>
                </a:cubicBezTo>
                <a:lnTo>
                  <a:pt x="19050" y="0"/>
                </a:lnTo>
                <a:close/>
              </a:path>
            </a:pathLst>
          </a:custGeom>
          <a:solidFill>
            <a:srgbClr val="7DDD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9" name="任意多边形: 形状 58">
            <a:extLst>
              <a:ext uri="{FF2B5EF4-FFF2-40B4-BE49-F238E27FC236}">
                <a16:creationId xmlns:a16="http://schemas.microsoft.com/office/drawing/2014/main" id="{D1A5ED90-FD41-98A6-E222-0061DEA875C0}"/>
              </a:ext>
            </a:extLst>
          </p:cNvPr>
          <p:cNvSpPr/>
          <p:nvPr/>
        </p:nvSpPr>
        <p:spPr bwMode="auto">
          <a:xfrm rot="10800000">
            <a:off x="1473200" y="2665569"/>
            <a:ext cx="520700" cy="984250"/>
          </a:xfrm>
          <a:custGeom>
            <a:avLst/>
            <a:gdLst>
              <a:gd name="connsiteX0" fmla="*/ 0 w 520700"/>
              <a:gd name="connsiteY0" fmla="*/ 482600 h 984250"/>
              <a:gd name="connsiteX1" fmla="*/ 0 w 520700"/>
              <a:gd name="connsiteY1" fmla="*/ 984250 h 984250"/>
              <a:gd name="connsiteX2" fmla="*/ 501650 w 520700"/>
              <a:gd name="connsiteY2" fmla="*/ 476250 h 984250"/>
              <a:gd name="connsiteX3" fmla="*/ 520700 w 520700"/>
              <a:gd name="connsiteY3" fmla="*/ 0 h 984250"/>
              <a:gd name="connsiteX4" fmla="*/ 0 w 520700"/>
              <a:gd name="connsiteY4" fmla="*/ 539750 h 98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" h="984250">
                <a:moveTo>
                  <a:pt x="0" y="482600"/>
                </a:moveTo>
                <a:lnTo>
                  <a:pt x="0" y="984250"/>
                </a:lnTo>
                <a:lnTo>
                  <a:pt x="501650" y="476250"/>
                </a:lnTo>
                <a:lnTo>
                  <a:pt x="520700" y="0"/>
                </a:lnTo>
                <a:lnTo>
                  <a:pt x="0" y="539750"/>
                </a:lnTo>
              </a:path>
            </a:pathLst>
          </a:custGeom>
          <a:solidFill>
            <a:srgbClr val="7DDD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60" name="任意多边形: 形状 59">
            <a:extLst>
              <a:ext uri="{FF2B5EF4-FFF2-40B4-BE49-F238E27FC236}">
                <a16:creationId xmlns:a16="http://schemas.microsoft.com/office/drawing/2014/main" id="{AFCABDF8-74E8-6368-7C76-CADBF4B288D3}"/>
              </a:ext>
            </a:extLst>
          </p:cNvPr>
          <p:cNvSpPr/>
          <p:nvPr/>
        </p:nvSpPr>
        <p:spPr>
          <a:xfrm>
            <a:off x="1462353" y="3139191"/>
            <a:ext cx="3337983" cy="522816"/>
          </a:xfrm>
          <a:custGeom>
            <a:avLst/>
            <a:gdLst>
              <a:gd name="connsiteX0" fmla="*/ 406400 w 2504440"/>
              <a:gd name="connsiteY0" fmla="*/ 0 h 391160"/>
              <a:gd name="connsiteX1" fmla="*/ 0 w 2504440"/>
              <a:gd name="connsiteY1" fmla="*/ 391160 h 391160"/>
              <a:gd name="connsiteX2" fmla="*/ 2113280 w 2504440"/>
              <a:gd name="connsiteY2" fmla="*/ 391160 h 391160"/>
              <a:gd name="connsiteX3" fmla="*/ 2504440 w 2504440"/>
              <a:gd name="connsiteY3" fmla="*/ 0 h 391160"/>
              <a:gd name="connsiteX4" fmla="*/ 406400 w 2504440"/>
              <a:gd name="connsiteY4" fmla="*/ 0 h 39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440" h="391160">
                <a:moveTo>
                  <a:pt x="406400" y="0"/>
                </a:moveTo>
                <a:lnTo>
                  <a:pt x="0" y="391160"/>
                </a:lnTo>
                <a:lnTo>
                  <a:pt x="2113280" y="391160"/>
                </a:lnTo>
                <a:lnTo>
                  <a:pt x="2504440" y="0"/>
                </a:lnTo>
                <a:lnTo>
                  <a:pt x="40640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61" name="任意多边形: 形状 60">
            <a:extLst>
              <a:ext uri="{FF2B5EF4-FFF2-40B4-BE49-F238E27FC236}">
                <a16:creationId xmlns:a16="http://schemas.microsoft.com/office/drawing/2014/main" id="{A62A37FE-3C29-7A30-D8AC-1D26769D89A9}"/>
              </a:ext>
            </a:extLst>
          </p:cNvPr>
          <p:cNvSpPr/>
          <p:nvPr/>
        </p:nvSpPr>
        <p:spPr>
          <a:xfrm>
            <a:off x="1983355" y="2649391"/>
            <a:ext cx="2796117" cy="478898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02EDFC2-4092-03F7-62F6-53287AF4AE42}"/>
              </a:ext>
            </a:extLst>
          </p:cNvPr>
          <p:cNvCxnSpPr/>
          <p:nvPr/>
        </p:nvCxnSpPr>
        <p:spPr>
          <a:xfrm>
            <a:off x="1985169" y="3132849"/>
            <a:ext cx="2789767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2BA190B7-E097-1B57-E994-8A6C4E9086FE}"/>
              </a:ext>
            </a:extLst>
          </p:cNvPr>
          <p:cNvCxnSpPr>
            <a:cxnSpLocks/>
            <a:stCxn id="61" idx="0"/>
          </p:cNvCxnSpPr>
          <p:nvPr/>
        </p:nvCxnSpPr>
        <p:spPr>
          <a:xfrm>
            <a:off x="1983355" y="2651429"/>
            <a:ext cx="1418" cy="48956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A697583E-BA1D-C15F-FE42-433D7704A854}"/>
              </a:ext>
            </a:extLst>
          </p:cNvPr>
          <p:cNvCxnSpPr/>
          <p:nvPr/>
        </p:nvCxnSpPr>
        <p:spPr>
          <a:xfrm flipH="1">
            <a:off x="1443967" y="3128289"/>
            <a:ext cx="548217" cy="55456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任意多边形: 形状 64">
            <a:extLst>
              <a:ext uri="{FF2B5EF4-FFF2-40B4-BE49-F238E27FC236}">
                <a16:creationId xmlns:a16="http://schemas.microsoft.com/office/drawing/2014/main" id="{B58EF2A7-703C-9163-EE6B-1FB50A3CAD50}"/>
              </a:ext>
            </a:extLst>
          </p:cNvPr>
          <p:cNvSpPr/>
          <p:nvPr/>
        </p:nvSpPr>
        <p:spPr>
          <a:xfrm>
            <a:off x="1468702" y="3640842"/>
            <a:ext cx="2796117" cy="497718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E3DBD04E-4FB5-BD86-C056-665C8BD8A299}"/>
              </a:ext>
            </a:extLst>
          </p:cNvPr>
          <p:cNvSpPr/>
          <p:nvPr/>
        </p:nvSpPr>
        <p:spPr>
          <a:xfrm>
            <a:off x="1988085" y="1522273"/>
            <a:ext cx="2825749" cy="1140883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858D1FBC-DD30-D496-77F0-5AE3ECA1CF4B}"/>
              </a:ext>
            </a:extLst>
          </p:cNvPr>
          <p:cNvGrpSpPr/>
          <p:nvPr/>
        </p:nvGrpSpPr>
        <p:grpSpPr>
          <a:xfrm>
            <a:off x="6888088" y="1338702"/>
            <a:ext cx="4738157" cy="3314434"/>
            <a:chOff x="6273537" y="1657633"/>
            <a:chExt cx="4738157" cy="3314434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34771DF1-0F3D-A6B8-2FE4-04E7600D32FB}"/>
                </a:ext>
              </a:extLst>
            </p:cNvPr>
            <p:cNvSpPr/>
            <p:nvPr/>
          </p:nvSpPr>
          <p:spPr>
            <a:xfrm>
              <a:off x="6273537" y="2806984"/>
              <a:ext cx="960967" cy="542095"/>
            </a:xfrm>
            <a:prstGeom prst="rect">
              <a:avLst/>
            </a:prstGeom>
            <a:solidFill>
              <a:srgbClr val="7DDD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70" name="任意多边形: 形状 69">
              <a:extLst>
                <a:ext uri="{FF2B5EF4-FFF2-40B4-BE49-F238E27FC236}">
                  <a16:creationId xmlns:a16="http://schemas.microsoft.com/office/drawing/2014/main" id="{B59161A9-B6D3-E108-7BE7-715177675FC9}"/>
                </a:ext>
              </a:extLst>
            </p:cNvPr>
            <p:cNvSpPr/>
            <p:nvPr/>
          </p:nvSpPr>
          <p:spPr>
            <a:xfrm>
              <a:off x="7247203" y="2798517"/>
              <a:ext cx="2796117" cy="542095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id="{849E29DF-B162-BE0B-8D6B-F6D2C1E44A92}"/>
                </a:ext>
              </a:extLst>
            </p:cNvPr>
            <p:cNvSpPr/>
            <p:nvPr/>
          </p:nvSpPr>
          <p:spPr>
            <a:xfrm>
              <a:off x="7238735" y="4429971"/>
              <a:ext cx="2820460" cy="542096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AF38D83F-4C94-B165-4154-C12541BA974C}"/>
                </a:ext>
              </a:extLst>
            </p:cNvPr>
            <p:cNvSpPr/>
            <p:nvPr/>
          </p:nvSpPr>
          <p:spPr>
            <a:xfrm>
              <a:off x="7226036" y="1657633"/>
              <a:ext cx="2827867" cy="1140884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24BF20CB-C1AB-2117-850F-B09B2F273467}"/>
                </a:ext>
              </a:extLst>
            </p:cNvPr>
            <p:cNvSpPr/>
            <p:nvPr/>
          </p:nvSpPr>
          <p:spPr>
            <a:xfrm>
              <a:off x="10050727" y="2785643"/>
              <a:ext cx="960967" cy="563436"/>
            </a:xfrm>
            <a:prstGeom prst="rect">
              <a:avLst/>
            </a:prstGeom>
            <a:solidFill>
              <a:srgbClr val="7DDD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7A36B248-BA49-54C7-3E95-39292F54BB96}"/>
                </a:ext>
              </a:extLst>
            </p:cNvPr>
            <p:cNvSpPr/>
            <p:nvPr/>
          </p:nvSpPr>
          <p:spPr>
            <a:xfrm>
              <a:off x="7232116" y="3340944"/>
              <a:ext cx="2827079" cy="1096085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sp>
        <p:nvSpPr>
          <p:cNvPr id="78" name="任意多边形: 形状 77">
            <a:extLst>
              <a:ext uri="{FF2B5EF4-FFF2-40B4-BE49-F238E27FC236}">
                <a16:creationId xmlns:a16="http://schemas.microsoft.com/office/drawing/2014/main" id="{2BE84C94-1D5D-C191-3BAE-FA36A822E4DE}"/>
              </a:ext>
            </a:extLst>
          </p:cNvPr>
          <p:cNvSpPr/>
          <p:nvPr/>
        </p:nvSpPr>
        <p:spPr bwMode="auto">
          <a:xfrm>
            <a:off x="4256352" y="2648124"/>
            <a:ext cx="549275" cy="987425"/>
          </a:xfrm>
          <a:custGeom>
            <a:avLst/>
            <a:gdLst>
              <a:gd name="connsiteX0" fmla="*/ 0 w 549275"/>
              <a:gd name="connsiteY0" fmla="*/ 987425 h 987425"/>
              <a:gd name="connsiteX1" fmla="*/ 9525 w 549275"/>
              <a:gd name="connsiteY1" fmla="*/ 517525 h 987425"/>
              <a:gd name="connsiteX2" fmla="*/ 549275 w 549275"/>
              <a:gd name="connsiteY2" fmla="*/ 0 h 987425"/>
              <a:gd name="connsiteX3" fmla="*/ 530225 w 549275"/>
              <a:gd name="connsiteY3" fmla="*/ 498475 h 987425"/>
              <a:gd name="connsiteX4" fmla="*/ 0 w 549275"/>
              <a:gd name="connsiteY4" fmla="*/ 987425 h 98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275" h="987425">
                <a:moveTo>
                  <a:pt x="0" y="987425"/>
                </a:moveTo>
                <a:lnTo>
                  <a:pt x="9525" y="517525"/>
                </a:lnTo>
                <a:lnTo>
                  <a:pt x="549275" y="0"/>
                </a:lnTo>
                <a:lnTo>
                  <a:pt x="530225" y="498475"/>
                </a:lnTo>
                <a:lnTo>
                  <a:pt x="0" y="987425"/>
                </a:lnTo>
                <a:close/>
              </a:path>
            </a:pathLst>
          </a:custGeom>
          <a:solidFill>
            <a:srgbClr val="7DDD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79" name="任意多边形: 形状 78">
            <a:extLst>
              <a:ext uri="{FF2B5EF4-FFF2-40B4-BE49-F238E27FC236}">
                <a16:creationId xmlns:a16="http://schemas.microsoft.com/office/drawing/2014/main" id="{0EEBDF4E-928B-11A3-F9BA-CCE41B210BA4}"/>
              </a:ext>
            </a:extLst>
          </p:cNvPr>
          <p:cNvSpPr/>
          <p:nvPr/>
        </p:nvSpPr>
        <p:spPr bwMode="auto">
          <a:xfrm>
            <a:off x="4796102" y="2654474"/>
            <a:ext cx="958850" cy="508000"/>
          </a:xfrm>
          <a:custGeom>
            <a:avLst/>
            <a:gdLst>
              <a:gd name="connsiteX0" fmla="*/ 19050 w 958850"/>
              <a:gd name="connsiteY0" fmla="*/ 0 h 508000"/>
              <a:gd name="connsiteX1" fmla="*/ 0 w 958850"/>
              <a:gd name="connsiteY1" fmla="*/ 482600 h 508000"/>
              <a:gd name="connsiteX2" fmla="*/ 958850 w 958850"/>
              <a:gd name="connsiteY2" fmla="*/ 508000 h 508000"/>
              <a:gd name="connsiteX3" fmla="*/ 952500 w 958850"/>
              <a:gd name="connsiteY3" fmla="*/ 19050 h 508000"/>
              <a:gd name="connsiteX4" fmla="*/ 19050 w 958850"/>
              <a:gd name="connsiteY4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8850" h="508000">
                <a:moveTo>
                  <a:pt x="19050" y="0"/>
                </a:moveTo>
                <a:lnTo>
                  <a:pt x="0" y="482600"/>
                </a:lnTo>
                <a:lnTo>
                  <a:pt x="958850" y="508000"/>
                </a:lnTo>
                <a:cubicBezTo>
                  <a:pt x="956733" y="345017"/>
                  <a:pt x="954617" y="182033"/>
                  <a:pt x="952500" y="19050"/>
                </a:cubicBezTo>
                <a:lnTo>
                  <a:pt x="19050" y="0"/>
                </a:lnTo>
                <a:close/>
              </a:path>
            </a:pathLst>
          </a:custGeom>
          <a:solidFill>
            <a:srgbClr val="7DDD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80" name="任意多边形: 形状 79">
            <a:extLst>
              <a:ext uri="{FF2B5EF4-FFF2-40B4-BE49-F238E27FC236}">
                <a16:creationId xmlns:a16="http://schemas.microsoft.com/office/drawing/2014/main" id="{ACDC20BE-1109-0BBE-D034-A6206610B535}"/>
              </a:ext>
            </a:extLst>
          </p:cNvPr>
          <p:cNvSpPr/>
          <p:nvPr/>
        </p:nvSpPr>
        <p:spPr>
          <a:xfrm>
            <a:off x="1475633" y="3186287"/>
            <a:ext cx="2796117" cy="467527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1" name="任意多边形: 形状 80">
            <a:extLst>
              <a:ext uri="{FF2B5EF4-FFF2-40B4-BE49-F238E27FC236}">
                <a16:creationId xmlns:a16="http://schemas.microsoft.com/office/drawing/2014/main" id="{7B30F67C-D1E8-CC8E-6F25-0E80BFD381B1}"/>
              </a:ext>
            </a:extLst>
          </p:cNvPr>
          <p:cNvSpPr/>
          <p:nvPr/>
        </p:nvSpPr>
        <p:spPr>
          <a:xfrm>
            <a:off x="1449653" y="2653657"/>
            <a:ext cx="3340100" cy="520700"/>
          </a:xfrm>
          <a:custGeom>
            <a:avLst/>
            <a:gdLst>
              <a:gd name="connsiteX0" fmla="*/ 406400 w 2504440"/>
              <a:gd name="connsiteY0" fmla="*/ 0 h 391160"/>
              <a:gd name="connsiteX1" fmla="*/ 0 w 2504440"/>
              <a:gd name="connsiteY1" fmla="*/ 391160 h 391160"/>
              <a:gd name="connsiteX2" fmla="*/ 2113280 w 2504440"/>
              <a:gd name="connsiteY2" fmla="*/ 391160 h 391160"/>
              <a:gd name="connsiteX3" fmla="*/ 2504440 w 2504440"/>
              <a:gd name="connsiteY3" fmla="*/ 0 h 391160"/>
              <a:gd name="connsiteX4" fmla="*/ 406400 w 2504440"/>
              <a:gd name="connsiteY4" fmla="*/ 0 h 39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440" h="391160">
                <a:moveTo>
                  <a:pt x="406400" y="0"/>
                </a:moveTo>
                <a:lnTo>
                  <a:pt x="0" y="391160"/>
                </a:lnTo>
                <a:lnTo>
                  <a:pt x="2113280" y="391160"/>
                </a:lnTo>
                <a:lnTo>
                  <a:pt x="2504440" y="0"/>
                </a:lnTo>
                <a:lnTo>
                  <a:pt x="40640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90D796D8-ED49-728D-9203-B99482F0C281}"/>
              </a:ext>
            </a:extLst>
          </p:cNvPr>
          <p:cNvCxnSpPr>
            <a:cxnSpLocks/>
          </p:cNvCxnSpPr>
          <p:nvPr/>
        </p:nvCxnSpPr>
        <p:spPr>
          <a:xfrm flipV="1">
            <a:off x="1476760" y="2672987"/>
            <a:ext cx="578380" cy="57520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>
            <a:extLst>
              <a:ext uri="{FF2B5EF4-FFF2-40B4-BE49-F238E27FC236}">
                <a16:creationId xmlns:a16="http://schemas.microsoft.com/office/drawing/2014/main" id="{2D74AF2D-F400-C4D4-3D00-9565781FC410}"/>
              </a:ext>
            </a:extLst>
          </p:cNvPr>
          <p:cNvCxnSpPr>
            <a:cxnSpLocks/>
          </p:cNvCxnSpPr>
          <p:nvPr/>
        </p:nvCxnSpPr>
        <p:spPr>
          <a:xfrm flipV="1">
            <a:off x="4260470" y="2677637"/>
            <a:ext cx="578380" cy="57520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2E4980E9-75D3-67F8-3D31-2B3E7479F1C2}"/>
              </a:ext>
            </a:extLst>
          </p:cNvPr>
          <p:cNvCxnSpPr>
            <a:cxnSpLocks/>
          </p:cNvCxnSpPr>
          <p:nvPr/>
        </p:nvCxnSpPr>
        <p:spPr>
          <a:xfrm>
            <a:off x="4282335" y="3196567"/>
            <a:ext cx="3704" cy="46407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005FBA8C-0BF5-F3B4-0A6E-6D2CBB3B28BE}"/>
              </a:ext>
            </a:extLst>
          </p:cNvPr>
          <p:cNvCxnSpPr>
            <a:cxnSpLocks/>
          </p:cNvCxnSpPr>
          <p:nvPr/>
        </p:nvCxnSpPr>
        <p:spPr>
          <a:xfrm>
            <a:off x="1448064" y="3156426"/>
            <a:ext cx="2868544" cy="789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A0936C0E-D604-22B9-C703-F1AE15D487B8}"/>
              </a:ext>
            </a:extLst>
          </p:cNvPr>
          <p:cNvCxnSpPr>
            <a:cxnSpLocks/>
          </p:cNvCxnSpPr>
          <p:nvPr/>
        </p:nvCxnSpPr>
        <p:spPr>
          <a:xfrm flipH="1">
            <a:off x="1453486" y="3186287"/>
            <a:ext cx="2511" cy="45305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箭头: 右 91">
            <a:extLst>
              <a:ext uri="{FF2B5EF4-FFF2-40B4-BE49-F238E27FC236}">
                <a16:creationId xmlns:a16="http://schemas.microsoft.com/office/drawing/2014/main" id="{9BD163E8-DBE2-8E02-C60F-8F66EF931006}"/>
              </a:ext>
            </a:extLst>
          </p:cNvPr>
          <p:cNvSpPr/>
          <p:nvPr/>
        </p:nvSpPr>
        <p:spPr bwMode="auto">
          <a:xfrm>
            <a:off x="5971986" y="2730013"/>
            <a:ext cx="689539" cy="531813"/>
          </a:xfrm>
          <a:prstGeom prst="rightArrow">
            <a:avLst/>
          </a:prstGeom>
          <a:solidFill>
            <a:srgbClr val="0000FF"/>
          </a:solidFill>
          <a:ln w="38100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pic>
        <p:nvPicPr>
          <p:cNvPr id="95" name="图片 94">
            <a:extLst>
              <a:ext uri="{FF2B5EF4-FFF2-40B4-BE49-F238E27FC236}">
                <a16:creationId xmlns:a16="http://schemas.microsoft.com/office/drawing/2014/main" id="{9B78A2B5-B946-4183-62C4-ED357ED110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820" y="4510290"/>
            <a:ext cx="1503979" cy="1957841"/>
          </a:xfrm>
          <a:prstGeom prst="rect">
            <a:avLst/>
          </a:prstGeom>
        </p:spPr>
      </p:pic>
      <p:sp>
        <p:nvSpPr>
          <p:cNvPr id="96" name="对话气泡: 圆角矩形 95">
            <a:extLst>
              <a:ext uri="{FF2B5EF4-FFF2-40B4-BE49-F238E27FC236}">
                <a16:creationId xmlns:a16="http://schemas.microsoft.com/office/drawing/2014/main" id="{E2751AEE-592B-9919-D0D7-1FB245C4D23D}"/>
              </a:ext>
            </a:extLst>
          </p:cNvPr>
          <p:cNvSpPr/>
          <p:nvPr/>
        </p:nvSpPr>
        <p:spPr bwMode="auto">
          <a:xfrm>
            <a:off x="2550769" y="4329481"/>
            <a:ext cx="3960440" cy="2238343"/>
          </a:xfrm>
          <a:prstGeom prst="wedgeRoundRectCallout">
            <a:avLst>
              <a:gd name="adj1" fmla="val -63405"/>
              <a:gd name="adj2" fmla="val 631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都有</a:t>
            </a:r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三组相同的面</a:t>
            </a: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，每组中的两个面都不相连。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A97F4C7C-4929-64B8-3FA3-BDFF216A300F}"/>
              </a:ext>
            </a:extLst>
          </p:cNvPr>
          <p:cNvSpPr txBox="1"/>
          <p:nvPr/>
        </p:nvSpPr>
        <p:spPr>
          <a:xfrm>
            <a:off x="7071179" y="4869160"/>
            <a:ext cx="4264790" cy="1569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+mn-cs"/>
              </a:rPr>
              <a:t>你们展开图都是这样的吗？</a:t>
            </a:r>
          </a:p>
        </p:txBody>
      </p:sp>
    </p:spTree>
    <p:extLst>
      <p:ext uri="{BB962C8B-B14F-4D97-AF65-F5344CB8AC3E}">
        <p14:creationId xmlns:p14="http://schemas.microsoft.com/office/powerpoint/2010/main" val="136080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7" grpId="0" animBg="1"/>
      <p:bldP spid="78" grpId="0" animBg="1"/>
      <p:bldP spid="79" grpId="0" animBg="1"/>
      <p:bldP spid="92" grpId="0" animBg="1"/>
      <p:bldP spid="96" grpId="0" animBg="1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7BC0CD2C-D78C-BF53-BE1B-F833C190AFBC}"/>
              </a:ext>
            </a:extLst>
          </p:cNvPr>
          <p:cNvSpPr/>
          <p:nvPr/>
        </p:nvSpPr>
        <p:spPr bwMode="auto">
          <a:xfrm>
            <a:off x="1986556" y="1243357"/>
            <a:ext cx="426471" cy="1135192"/>
          </a:xfrm>
          <a:prstGeom prst="rect">
            <a:avLst/>
          </a:prstGeom>
          <a:solidFill>
            <a:srgbClr val="7DDD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06FF39D0-D08F-C7C9-BCBF-68186FBC4D29}"/>
              </a:ext>
            </a:extLst>
          </p:cNvPr>
          <p:cNvSpPr/>
          <p:nvPr/>
        </p:nvSpPr>
        <p:spPr bwMode="auto">
          <a:xfrm rot="2674849">
            <a:off x="1832028" y="2112560"/>
            <a:ext cx="377857" cy="801637"/>
          </a:xfrm>
          <a:custGeom>
            <a:avLst/>
            <a:gdLst>
              <a:gd name="connsiteX0" fmla="*/ 19050 w 958850"/>
              <a:gd name="connsiteY0" fmla="*/ 0 h 508000"/>
              <a:gd name="connsiteX1" fmla="*/ 0 w 958850"/>
              <a:gd name="connsiteY1" fmla="*/ 482600 h 508000"/>
              <a:gd name="connsiteX2" fmla="*/ 958850 w 958850"/>
              <a:gd name="connsiteY2" fmla="*/ 508000 h 508000"/>
              <a:gd name="connsiteX3" fmla="*/ 952500 w 958850"/>
              <a:gd name="connsiteY3" fmla="*/ 19050 h 508000"/>
              <a:gd name="connsiteX4" fmla="*/ 19050 w 958850"/>
              <a:gd name="connsiteY4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8850" h="508000">
                <a:moveTo>
                  <a:pt x="19050" y="0"/>
                </a:moveTo>
                <a:lnTo>
                  <a:pt x="0" y="482600"/>
                </a:lnTo>
                <a:lnTo>
                  <a:pt x="958850" y="508000"/>
                </a:lnTo>
                <a:cubicBezTo>
                  <a:pt x="956733" y="345017"/>
                  <a:pt x="954617" y="182033"/>
                  <a:pt x="952500" y="19050"/>
                </a:cubicBezTo>
                <a:lnTo>
                  <a:pt x="19050" y="0"/>
                </a:lnTo>
                <a:close/>
              </a:path>
            </a:pathLst>
          </a:custGeom>
          <a:solidFill>
            <a:srgbClr val="7DDD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97FFDD05-E3C3-33A7-3F7A-D76835FE90A3}"/>
              </a:ext>
            </a:extLst>
          </p:cNvPr>
          <p:cNvSpPr/>
          <p:nvPr/>
        </p:nvSpPr>
        <p:spPr bwMode="auto">
          <a:xfrm rot="10800000">
            <a:off x="1884099" y="2380548"/>
            <a:ext cx="520700" cy="984250"/>
          </a:xfrm>
          <a:custGeom>
            <a:avLst/>
            <a:gdLst>
              <a:gd name="connsiteX0" fmla="*/ 0 w 520700"/>
              <a:gd name="connsiteY0" fmla="*/ 482600 h 984250"/>
              <a:gd name="connsiteX1" fmla="*/ 0 w 520700"/>
              <a:gd name="connsiteY1" fmla="*/ 984250 h 984250"/>
              <a:gd name="connsiteX2" fmla="*/ 501650 w 520700"/>
              <a:gd name="connsiteY2" fmla="*/ 476250 h 984250"/>
              <a:gd name="connsiteX3" fmla="*/ 520700 w 520700"/>
              <a:gd name="connsiteY3" fmla="*/ 0 h 984250"/>
              <a:gd name="connsiteX4" fmla="*/ 0 w 520700"/>
              <a:gd name="connsiteY4" fmla="*/ 539750 h 98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" h="984250">
                <a:moveTo>
                  <a:pt x="0" y="482600"/>
                </a:moveTo>
                <a:lnTo>
                  <a:pt x="0" y="984250"/>
                </a:lnTo>
                <a:lnTo>
                  <a:pt x="501650" y="476250"/>
                </a:lnTo>
                <a:lnTo>
                  <a:pt x="520700" y="0"/>
                </a:lnTo>
                <a:lnTo>
                  <a:pt x="0" y="539750"/>
                </a:lnTo>
              </a:path>
            </a:pathLst>
          </a:custGeom>
          <a:solidFill>
            <a:srgbClr val="7DDD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FA0C4CE3-EFF7-D01A-83EF-81FB621C446F}"/>
              </a:ext>
            </a:extLst>
          </p:cNvPr>
          <p:cNvSpPr/>
          <p:nvPr/>
        </p:nvSpPr>
        <p:spPr>
          <a:xfrm>
            <a:off x="1873252" y="2854170"/>
            <a:ext cx="3337983" cy="522816"/>
          </a:xfrm>
          <a:custGeom>
            <a:avLst/>
            <a:gdLst>
              <a:gd name="connsiteX0" fmla="*/ 406400 w 2504440"/>
              <a:gd name="connsiteY0" fmla="*/ 0 h 391160"/>
              <a:gd name="connsiteX1" fmla="*/ 0 w 2504440"/>
              <a:gd name="connsiteY1" fmla="*/ 391160 h 391160"/>
              <a:gd name="connsiteX2" fmla="*/ 2113280 w 2504440"/>
              <a:gd name="connsiteY2" fmla="*/ 391160 h 391160"/>
              <a:gd name="connsiteX3" fmla="*/ 2504440 w 2504440"/>
              <a:gd name="connsiteY3" fmla="*/ 0 h 391160"/>
              <a:gd name="connsiteX4" fmla="*/ 406400 w 2504440"/>
              <a:gd name="connsiteY4" fmla="*/ 0 h 39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440" h="391160">
                <a:moveTo>
                  <a:pt x="406400" y="0"/>
                </a:moveTo>
                <a:lnTo>
                  <a:pt x="0" y="391160"/>
                </a:lnTo>
                <a:lnTo>
                  <a:pt x="2113280" y="391160"/>
                </a:lnTo>
                <a:lnTo>
                  <a:pt x="2504440" y="0"/>
                </a:lnTo>
                <a:lnTo>
                  <a:pt x="40640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83064224-7F6F-79AD-5D02-BB905B3221F2}"/>
              </a:ext>
            </a:extLst>
          </p:cNvPr>
          <p:cNvSpPr/>
          <p:nvPr/>
        </p:nvSpPr>
        <p:spPr>
          <a:xfrm>
            <a:off x="2394254" y="2364370"/>
            <a:ext cx="2796117" cy="478898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FA272BFF-945F-E126-D5CB-99576523AD33}"/>
              </a:ext>
            </a:extLst>
          </p:cNvPr>
          <p:cNvCxnSpPr/>
          <p:nvPr/>
        </p:nvCxnSpPr>
        <p:spPr>
          <a:xfrm>
            <a:off x="2396068" y="2847828"/>
            <a:ext cx="2789767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4C9FE8BF-7634-5F54-A7EF-C87951F58D81}"/>
              </a:ext>
            </a:extLst>
          </p:cNvPr>
          <p:cNvCxnSpPr>
            <a:cxnSpLocks/>
            <a:stCxn id="31" idx="0"/>
          </p:cNvCxnSpPr>
          <p:nvPr/>
        </p:nvCxnSpPr>
        <p:spPr>
          <a:xfrm>
            <a:off x="2394254" y="2366408"/>
            <a:ext cx="1418" cy="48956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E9AA265F-103F-522F-14C7-79C258349047}"/>
              </a:ext>
            </a:extLst>
          </p:cNvPr>
          <p:cNvCxnSpPr/>
          <p:nvPr/>
        </p:nvCxnSpPr>
        <p:spPr>
          <a:xfrm flipH="1">
            <a:off x="1854866" y="2843268"/>
            <a:ext cx="548217" cy="55456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A6793AD0-D5E5-DA99-694F-5D7144630C8D}"/>
              </a:ext>
            </a:extLst>
          </p:cNvPr>
          <p:cNvSpPr/>
          <p:nvPr/>
        </p:nvSpPr>
        <p:spPr>
          <a:xfrm>
            <a:off x="2402984" y="751452"/>
            <a:ext cx="2833688" cy="497718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CEADE39-D56B-D31C-0BC8-8DAB14546D19}"/>
              </a:ext>
            </a:extLst>
          </p:cNvPr>
          <p:cNvSpPr/>
          <p:nvPr/>
        </p:nvSpPr>
        <p:spPr>
          <a:xfrm>
            <a:off x="2398984" y="1237252"/>
            <a:ext cx="2825749" cy="1140883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5988E3C2-14EF-958D-73EC-81B4B3016347}"/>
              </a:ext>
            </a:extLst>
          </p:cNvPr>
          <p:cNvSpPr/>
          <p:nvPr/>
        </p:nvSpPr>
        <p:spPr bwMode="auto">
          <a:xfrm>
            <a:off x="4667251" y="2363103"/>
            <a:ext cx="549275" cy="987425"/>
          </a:xfrm>
          <a:custGeom>
            <a:avLst/>
            <a:gdLst>
              <a:gd name="connsiteX0" fmla="*/ 0 w 549275"/>
              <a:gd name="connsiteY0" fmla="*/ 987425 h 987425"/>
              <a:gd name="connsiteX1" fmla="*/ 9525 w 549275"/>
              <a:gd name="connsiteY1" fmla="*/ 517525 h 987425"/>
              <a:gd name="connsiteX2" fmla="*/ 549275 w 549275"/>
              <a:gd name="connsiteY2" fmla="*/ 0 h 987425"/>
              <a:gd name="connsiteX3" fmla="*/ 530225 w 549275"/>
              <a:gd name="connsiteY3" fmla="*/ 498475 h 987425"/>
              <a:gd name="connsiteX4" fmla="*/ 0 w 549275"/>
              <a:gd name="connsiteY4" fmla="*/ 987425 h 98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275" h="987425">
                <a:moveTo>
                  <a:pt x="0" y="987425"/>
                </a:moveTo>
                <a:lnTo>
                  <a:pt x="9525" y="517525"/>
                </a:lnTo>
                <a:lnTo>
                  <a:pt x="549275" y="0"/>
                </a:lnTo>
                <a:lnTo>
                  <a:pt x="530225" y="498475"/>
                </a:lnTo>
                <a:lnTo>
                  <a:pt x="0" y="987425"/>
                </a:lnTo>
                <a:close/>
              </a:path>
            </a:pathLst>
          </a:custGeom>
          <a:solidFill>
            <a:srgbClr val="7DDD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A773A5C3-6419-BFCF-2F7B-82689AF20076}"/>
              </a:ext>
            </a:extLst>
          </p:cNvPr>
          <p:cNvSpPr/>
          <p:nvPr/>
        </p:nvSpPr>
        <p:spPr>
          <a:xfrm>
            <a:off x="1886532" y="2901266"/>
            <a:ext cx="2796117" cy="467527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0CF1FDDE-98C0-B573-1C19-C505A06AF453}"/>
              </a:ext>
            </a:extLst>
          </p:cNvPr>
          <p:cNvCxnSpPr>
            <a:cxnSpLocks/>
          </p:cNvCxnSpPr>
          <p:nvPr/>
        </p:nvCxnSpPr>
        <p:spPr>
          <a:xfrm flipV="1">
            <a:off x="4688998" y="2847534"/>
            <a:ext cx="578380" cy="57520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3F9AA615-CBDC-659C-18B3-44F22A24032E}"/>
              </a:ext>
            </a:extLst>
          </p:cNvPr>
          <p:cNvCxnSpPr>
            <a:cxnSpLocks/>
          </p:cNvCxnSpPr>
          <p:nvPr/>
        </p:nvCxnSpPr>
        <p:spPr>
          <a:xfrm>
            <a:off x="4693234" y="2911546"/>
            <a:ext cx="3704" cy="46407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6D27E9F5-2B5B-9F3A-7DDB-7E5E50D2EE45}"/>
              </a:ext>
            </a:extLst>
          </p:cNvPr>
          <p:cNvCxnSpPr>
            <a:cxnSpLocks/>
          </p:cNvCxnSpPr>
          <p:nvPr/>
        </p:nvCxnSpPr>
        <p:spPr>
          <a:xfrm flipH="1">
            <a:off x="1864385" y="2901266"/>
            <a:ext cx="2511" cy="45305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流程图: 数据 41">
            <a:extLst>
              <a:ext uri="{FF2B5EF4-FFF2-40B4-BE49-F238E27FC236}">
                <a16:creationId xmlns:a16="http://schemas.microsoft.com/office/drawing/2014/main" id="{BA9A8B75-F347-EBAD-4C97-E33DCD00B1DD}"/>
              </a:ext>
            </a:extLst>
          </p:cNvPr>
          <p:cNvSpPr/>
          <p:nvPr/>
        </p:nvSpPr>
        <p:spPr bwMode="auto">
          <a:xfrm>
            <a:off x="1199456" y="2913184"/>
            <a:ext cx="3379060" cy="253228"/>
          </a:xfrm>
          <a:prstGeom prst="flowChartInputOutpu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861833BF-6441-B917-C8DC-6C514D307019}"/>
              </a:ext>
            </a:extLst>
          </p:cNvPr>
          <p:cNvCxnSpPr>
            <a:cxnSpLocks/>
          </p:cNvCxnSpPr>
          <p:nvPr/>
        </p:nvCxnSpPr>
        <p:spPr>
          <a:xfrm>
            <a:off x="5244135" y="2369453"/>
            <a:ext cx="3704" cy="46407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9274E8A6-EC65-5009-856A-951C6BEB6A28}"/>
              </a:ext>
            </a:extLst>
          </p:cNvPr>
          <p:cNvSpPr/>
          <p:nvPr/>
        </p:nvSpPr>
        <p:spPr>
          <a:xfrm>
            <a:off x="1856512" y="2379567"/>
            <a:ext cx="3340100" cy="520700"/>
          </a:xfrm>
          <a:custGeom>
            <a:avLst/>
            <a:gdLst>
              <a:gd name="connsiteX0" fmla="*/ 406400 w 2504440"/>
              <a:gd name="connsiteY0" fmla="*/ 0 h 391160"/>
              <a:gd name="connsiteX1" fmla="*/ 0 w 2504440"/>
              <a:gd name="connsiteY1" fmla="*/ 391160 h 391160"/>
              <a:gd name="connsiteX2" fmla="*/ 2113280 w 2504440"/>
              <a:gd name="connsiteY2" fmla="*/ 391160 h 391160"/>
              <a:gd name="connsiteX3" fmla="*/ 2504440 w 2504440"/>
              <a:gd name="connsiteY3" fmla="*/ 0 h 391160"/>
              <a:gd name="connsiteX4" fmla="*/ 406400 w 2504440"/>
              <a:gd name="connsiteY4" fmla="*/ 0 h 39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440" h="391160">
                <a:moveTo>
                  <a:pt x="406400" y="0"/>
                </a:moveTo>
                <a:lnTo>
                  <a:pt x="0" y="391160"/>
                </a:lnTo>
                <a:lnTo>
                  <a:pt x="2113280" y="391160"/>
                </a:lnTo>
                <a:lnTo>
                  <a:pt x="2504440" y="0"/>
                </a:lnTo>
                <a:lnTo>
                  <a:pt x="40640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2016DD34-CD1C-1419-264C-C6933C73D881}"/>
              </a:ext>
            </a:extLst>
          </p:cNvPr>
          <p:cNvCxnSpPr>
            <a:cxnSpLocks/>
            <a:endCxn id="38" idx="2"/>
          </p:cNvCxnSpPr>
          <p:nvPr/>
        </p:nvCxnSpPr>
        <p:spPr>
          <a:xfrm>
            <a:off x="1858734" y="3340735"/>
            <a:ext cx="2823915" cy="2805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F43661A6-B233-88D0-0BE8-AC80CED4EB0A}"/>
              </a:ext>
            </a:extLst>
          </p:cNvPr>
          <p:cNvCxnSpPr>
            <a:cxnSpLocks/>
          </p:cNvCxnSpPr>
          <p:nvPr/>
        </p:nvCxnSpPr>
        <p:spPr>
          <a:xfrm flipV="1">
            <a:off x="1917764" y="2826051"/>
            <a:ext cx="578380" cy="57520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C1D0F30D-B214-B0A1-AAC0-A463C8920C8C}"/>
              </a:ext>
            </a:extLst>
          </p:cNvPr>
          <p:cNvCxnSpPr>
            <a:cxnSpLocks/>
          </p:cNvCxnSpPr>
          <p:nvPr/>
        </p:nvCxnSpPr>
        <p:spPr>
          <a:xfrm flipH="1">
            <a:off x="2380193" y="2364490"/>
            <a:ext cx="10583" cy="4814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380F6634-CD76-D7DF-C73C-743D23678CA8}"/>
              </a:ext>
            </a:extLst>
          </p:cNvPr>
          <p:cNvSpPr/>
          <p:nvPr/>
        </p:nvSpPr>
        <p:spPr bwMode="auto">
          <a:xfrm>
            <a:off x="5220967" y="1243592"/>
            <a:ext cx="426471" cy="1135192"/>
          </a:xfrm>
          <a:prstGeom prst="rect">
            <a:avLst/>
          </a:prstGeom>
          <a:solidFill>
            <a:srgbClr val="7DDD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id="{3618BDF9-F118-200E-4A7F-20DCD83BEA93}"/>
              </a:ext>
            </a:extLst>
          </p:cNvPr>
          <p:cNvSpPr/>
          <p:nvPr/>
        </p:nvSpPr>
        <p:spPr bwMode="auto">
          <a:xfrm>
            <a:off x="4679050" y="2374218"/>
            <a:ext cx="712617" cy="697862"/>
          </a:xfrm>
          <a:custGeom>
            <a:avLst/>
            <a:gdLst>
              <a:gd name="connsiteX0" fmla="*/ 0 w 742950"/>
              <a:gd name="connsiteY0" fmla="*/ 520700 h 692150"/>
              <a:gd name="connsiteX1" fmla="*/ 546100 w 742950"/>
              <a:gd name="connsiteY1" fmla="*/ 0 h 692150"/>
              <a:gd name="connsiteX2" fmla="*/ 742950 w 742950"/>
              <a:gd name="connsiteY2" fmla="*/ 171450 h 692150"/>
              <a:gd name="connsiteX3" fmla="*/ 190500 w 742950"/>
              <a:gd name="connsiteY3" fmla="*/ 692150 h 692150"/>
              <a:gd name="connsiteX4" fmla="*/ 0 w 742950"/>
              <a:gd name="connsiteY4" fmla="*/ 520700 h 69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2950" h="692150">
                <a:moveTo>
                  <a:pt x="0" y="520700"/>
                </a:moveTo>
                <a:lnTo>
                  <a:pt x="546100" y="0"/>
                </a:lnTo>
                <a:lnTo>
                  <a:pt x="742950" y="171450"/>
                </a:lnTo>
                <a:lnTo>
                  <a:pt x="190500" y="692150"/>
                </a:lnTo>
                <a:lnTo>
                  <a:pt x="0" y="520700"/>
                </a:lnTo>
                <a:close/>
              </a:path>
            </a:pathLst>
          </a:custGeom>
          <a:solidFill>
            <a:srgbClr val="7DDD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0" name="箭头: 右 49">
            <a:extLst>
              <a:ext uri="{FF2B5EF4-FFF2-40B4-BE49-F238E27FC236}">
                <a16:creationId xmlns:a16="http://schemas.microsoft.com/office/drawing/2014/main" id="{BAD0DB71-38AE-63DB-8697-29D8B278B7C1}"/>
              </a:ext>
            </a:extLst>
          </p:cNvPr>
          <p:cNvSpPr/>
          <p:nvPr/>
        </p:nvSpPr>
        <p:spPr bwMode="auto">
          <a:xfrm>
            <a:off x="6135004" y="1981565"/>
            <a:ext cx="689539" cy="531813"/>
          </a:xfrm>
          <a:prstGeom prst="rightArrow">
            <a:avLst/>
          </a:prstGeom>
          <a:solidFill>
            <a:srgbClr val="0000FF"/>
          </a:solidFill>
          <a:ln w="38100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1FBD4AB4-009A-10D6-17A2-1DFEEAAFD960}"/>
              </a:ext>
            </a:extLst>
          </p:cNvPr>
          <p:cNvGrpSpPr/>
          <p:nvPr/>
        </p:nvGrpSpPr>
        <p:grpSpPr>
          <a:xfrm flipV="1">
            <a:off x="7287976" y="649134"/>
            <a:ext cx="3072606" cy="3427938"/>
            <a:chOff x="1435509" y="631718"/>
            <a:chExt cx="1595286" cy="1759415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495A73B-7149-4D48-DB53-31093E1FAE63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501A1723-7917-8B61-8A8E-8188012193CE}"/>
                </a:ext>
              </a:extLst>
            </p:cNvPr>
            <p:cNvSpPr/>
            <p:nvPr/>
          </p:nvSpPr>
          <p:spPr>
            <a:xfrm>
              <a:off x="2765323" y="1511708"/>
              <a:ext cx="265472" cy="619433"/>
            </a:xfrm>
            <a:prstGeom prst="rect">
              <a:avLst/>
            </a:prstGeom>
            <a:solidFill>
              <a:srgbClr val="7DDD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10A06EBD-3FBC-1179-E23E-564915EED08C}"/>
                </a:ext>
              </a:extLst>
            </p:cNvPr>
            <p:cNvSpPr/>
            <p:nvPr/>
          </p:nvSpPr>
          <p:spPr>
            <a:xfrm>
              <a:off x="1435509" y="1511707"/>
              <a:ext cx="265472" cy="619433"/>
            </a:xfrm>
            <a:prstGeom prst="rect">
              <a:avLst/>
            </a:prstGeom>
            <a:solidFill>
              <a:srgbClr val="7DDD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58E1B2E9-4F05-C036-35FD-F0B2A17D8498}"/>
                </a:ext>
              </a:extLst>
            </p:cNvPr>
            <p:cNvSpPr/>
            <p:nvPr/>
          </p:nvSpPr>
          <p:spPr>
            <a:xfrm>
              <a:off x="1700981" y="1246240"/>
              <a:ext cx="1061883" cy="265468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B444E18B-033F-A0E3-D3E3-07A8DF1EB92B}"/>
                </a:ext>
              </a:extLst>
            </p:cNvPr>
            <p:cNvSpPr/>
            <p:nvPr/>
          </p:nvSpPr>
          <p:spPr>
            <a:xfrm>
              <a:off x="1700980" y="631718"/>
              <a:ext cx="1061883" cy="619433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9CF094A1-9C2E-0CA3-4457-3E1D3B2E4590}"/>
                </a:ext>
              </a:extLst>
            </p:cNvPr>
            <p:cNvSpPr/>
            <p:nvPr/>
          </p:nvSpPr>
          <p:spPr>
            <a:xfrm>
              <a:off x="1700980" y="2125666"/>
              <a:ext cx="1061883" cy="265467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58" name="思想气泡: 云 57">
            <a:extLst>
              <a:ext uri="{FF2B5EF4-FFF2-40B4-BE49-F238E27FC236}">
                <a16:creationId xmlns:a16="http://schemas.microsoft.com/office/drawing/2014/main" id="{06AE98E5-6B98-1A39-AB74-8B1856B50686}"/>
              </a:ext>
            </a:extLst>
          </p:cNvPr>
          <p:cNvSpPr/>
          <p:nvPr/>
        </p:nvSpPr>
        <p:spPr bwMode="auto">
          <a:xfrm>
            <a:off x="479376" y="4056526"/>
            <a:ext cx="7666958" cy="2388919"/>
          </a:xfrm>
          <a:prstGeom prst="cloudCallout">
            <a:avLst>
              <a:gd name="adj1" fmla="val 26748"/>
              <a:gd name="adj2" fmla="val -72531"/>
            </a:avLst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200" b="1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</a:rPr>
              <a:t>展开图还可能是怎样的？剪一剪，试一试。</a:t>
            </a:r>
          </a:p>
        </p:txBody>
      </p:sp>
    </p:spTree>
    <p:extLst>
      <p:ext uri="{BB962C8B-B14F-4D97-AF65-F5344CB8AC3E}">
        <p14:creationId xmlns:p14="http://schemas.microsoft.com/office/powerpoint/2010/main" val="392180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0" grpId="1" animBg="1"/>
      <p:bldP spid="28" grpId="0" animBg="1"/>
      <p:bldP spid="36" grpId="0" animBg="1"/>
      <p:bldP spid="37" grpId="0" animBg="1"/>
      <p:bldP spid="42" grpId="0" animBg="1"/>
      <p:bldP spid="42" grpId="1" animBg="1"/>
      <p:bldP spid="44" grpId="0" animBg="1"/>
      <p:bldP spid="48" grpId="0" animBg="1"/>
      <p:bldP spid="49" grpId="0" animBg="1"/>
      <p:bldP spid="49" grpId="1" animBg="1"/>
      <p:bldP spid="50" grpId="0" animBg="1"/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A6B0AEDC-A87F-8AED-C217-411F21192FDA}"/>
              </a:ext>
            </a:extLst>
          </p:cNvPr>
          <p:cNvSpPr txBox="1"/>
          <p:nvPr/>
        </p:nvSpPr>
        <p:spPr>
          <a:xfrm>
            <a:off x="556764" y="323405"/>
            <a:ext cx="2716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长方体展开图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D4E4E29-3EE5-3784-7C1F-6BF80B9297CC}"/>
              </a:ext>
            </a:extLst>
          </p:cNvPr>
          <p:cNvGrpSpPr/>
          <p:nvPr/>
        </p:nvGrpSpPr>
        <p:grpSpPr>
          <a:xfrm>
            <a:off x="3442451" y="1511729"/>
            <a:ext cx="1393753" cy="1537148"/>
            <a:chOff x="1435509" y="631718"/>
            <a:chExt cx="1595286" cy="175941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F08EBAF-6276-A0E6-E903-276AB8B13D9B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94C4118-6600-914D-AE65-098CC15CA89A}"/>
                </a:ext>
              </a:extLst>
            </p:cNvPr>
            <p:cNvSpPr/>
            <p:nvPr/>
          </p:nvSpPr>
          <p:spPr>
            <a:xfrm>
              <a:off x="2765323" y="1511708"/>
              <a:ext cx="265472" cy="619433"/>
            </a:xfrm>
            <a:prstGeom prst="rect">
              <a:avLst/>
            </a:prstGeom>
            <a:solidFill>
              <a:srgbClr val="70F3FF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1558519-59F0-20B5-BDA9-492AB07EC119}"/>
                </a:ext>
              </a:extLst>
            </p:cNvPr>
            <p:cNvSpPr/>
            <p:nvPr/>
          </p:nvSpPr>
          <p:spPr>
            <a:xfrm>
              <a:off x="1435509" y="1511707"/>
              <a:ext cx="265472" cy="619433"/>
            </a:xfrm>
            <a:prstGeom prst="rect">
              <a:avLst/>
            </a:prstGeom>
            <a:solidFill>
              <a:srgbClr val="70F3FF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66B736D8-2370-9059-7680-1CF624A9FA5C}"/>
                </a:ext>
              </a:extLst>
            </p:cNvPr>
            <p:cNvSpPr/>
            <p:nvPr/>
          </p:nvSpPr>
          <p:spPr>
            <a:xfrm>
              <a:off x="1700981" y="1246240"/>
              <a:ext cx="1061883" cy="265468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DC4270EC-B40E-438E-0BB4-8E9C70D7CC5E}"/>
                </a:ext>
              </a:extLst>
            </p:cNvPr>
            <p:cNvSpPr/>
            <p:nvPr/>
          </p:nvSpPr>
          <p:spPr>
            <a:xfrm>
              <a:off x="1700980" y="631718"/>
              <a:ext cx="1061883" cy="61943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D203B3D-FCCC-F4DA-BBA9-5DA70D00F777}"/>
                </a:ext>
              </a:extLst>
            </p:cNvPr>
            <p:cNvSpPr/>
            <p:nvPr/>
          </p:nvSpPr>
          <p:spPr>
            <a:xfrm>
              <a:off x="1700980" y="2125666"/>
              <a:ext cx="1061883" cy="26546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89892BFA-DE83-EA59-F62A-6EF108001652}"/>
              </a:ext>
            </a:extLst>
          </p:cNvPr>
          <p:cNvGrpSpPr/>
          <p:nvPr/>
        </p:nvGrpSpPr>
        <p:grpSpPr>
          <a:xfrm rot="16200000">
            <a:off x="5599615" y="1660664"/>
            <a:ext cx="1393753" cy="1548316"/>
            <a:chOff x="1435509" y="626869"/>
            <a:chExt cx="1595287" cy="1772199"/>
          </a:xfrm>
          <a:noFill/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929A67BE-B402-6546-0BAF-D5D185A20A94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7A73FC4-1D34-1281-B118-A7DEFD1D1971}"/>
                </a:ext>
              </a:extLst>
            </p:cNvPr>
            <p:cNvSpPr/>
            <p:nvPr/>
          </p:nvSpPr>
          <p:spPr>
            <a:xfrm>
              <a:off x="2765324" y="626869"/>
              <a:ext cx="265472" cy="625512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4AE4E243-93D0-2C88-46ED-C9EDB49D1A81}"/>
                </a:ext>
              </a:extLst>
            </p:cNvPr>
            <p:cNvSpPr/>
            <p:nvPr/>
          </p:nvSpPr>
          <p:spPr>
            <a:xfrm>
              <a:off x="1435509" y="1511707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AC5F589F-6587-8190-E6FA-5A13A04D1D8E}"/>
                </a:ext>
              </a:extLst>
            </p:cNvPr>
            <p:cNvSpPr/>
            <p:nvPr/>
          </p:nvSpPr>
          <p:spPr>
            <a:xfrm>
              <a:off x="1700981" y="1246239"/>
              <a:ext cx="1061883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5AD2C2D8-F842-E7A7-6470-498BCD9B0502}"/>
                </a:ext>
              </a:extLst>
            </p:cNvPr>
            <p:cNvSpPr/>
            <p:nvPr/>
          </p:nvSpPr>
          <p:spPr>
            <a:xfrm>
              <a:off x="1700980" y="63171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A67EEB87-849D-B8AF-9880-3F893F2D3673}"/>
                </a:ext>
              </a:extLst>
            </p:cNvPr>
            <p:cNvSpPr/>
            <p:nvPr/>
          </p:nvSpPr>
          <p:spPr>
            <a:xfrm>
              <a:off x="1700980" y="2133601"/>
              <a:ext cx="1061883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213E1A5B-A825-35DE-E8AC-0AB746E8C376}"/>
              </a:ext>
            </a:extLst>
          </p:cNvPr>
          <p:cNvGrpSpPr/>
          <p:nvPr/>
        </p:nvGrpSpPr>
        <p:grpSpPr>
          <a:xfrm>
            <a:off x="510114" y="5176638"/>
            <a:ext cx="2319339" cy="1000259"/>
            <a:chOff x="1435509" y="1246239"/>
            <a:chExt cx="2654709" cy="1144893"/>
          </a:xfrm>
          <a:noFill/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6E7B2849-DF5E-5D98-1E8B-B2F276B957B0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AE35C1CA-F0BD-695E-9180-97C61427B746}"/>
                </a:ext>
              </a:extLst>
            </p:cNvPr>
            <p:cNvSpPr/>
            <p:nvPr/>
          </p:nvSpPr>
          <p:spPr>
            <a:xfrm>
              <a:off x="2765323" y="1511708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DA90DC6-DED8-996E-2A8E-C4AB683B3D83}"/>
                </a:ext>
              </a:extLst>
            </p:cNvPr>
            <p:cNvSpPr/>
            <p:nvPr/>
          </p:nvSpPr>
          <p:spPr>
            <a:xfrm>
              <a:off x="1435509" y="1511707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26C8B7D2-A388-BB1E-D006-EB5689EC5F80}"/>
                </a:ext>
              </a:extLst>
            </p:cNvPr>
            <p:cNvSpPr/>
            <p:nvPr/>
          </p:nvSpPr>
          <p:spPr>
            <a:xfrm>
              <a:off x="3028334" y="1246239"/>
              <a:ext cx="1061883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2802B366-6F66-B1A7-86AC-04F9BDF49786}"/>
                </a:ext>
              </a:extLst>
            </p:cNvPr>
            <p:cNvSpPr/>
            <p:nvPr/>
          </p:nvSpPr>
          <p:spPr>
            <a:xfrm>
              <a:off x="3028335" y="1511707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0AC487D6-39E9-998B-3C65-1E57A363541D}"/>
                </a:ext>
              </a:extLst>
            </p:cNvPr>
            <p:cNvSpPr/>
            <p:nvPr/>
          </p:nvSpPr>
          <p:spPr>
            <a:xfrm>
              <a:off x="1700980" y="2125666"/>
              <a:ext cx="1061883" cy="265466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258769F5-8F7A-1B1F-840C-FB8A8453FA28}"/>
              </a:ext>
            </a:extLst>
          </p:cNvPr>
          <p:cNvGrpSpPr/>
          <p:nvPr/>
        </p:nvGrpSpPr>
        <p:grpSpPr>
          <a:xfrm>
            <a:off x="3219557" y="3584171"/>
            <a:ext cx="2319341" cy="1009340"/>
            <a:chOff x="1700979" y="1243781"/>
            <a:chExt cx="2654711" cy="1155287"/>
          </a:xfrm>
          <a:noFill/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E35EE3E1-01A8-E0BE-03A8-BECFD1E8DAC9}"/>
                </a:ext>
              </a:extLst>
            </p:cNvPr>
            <p:cNvSpPr/>
            <p:nvPr/>
          </p:nvSpPr>
          <p:spPr>
            <a:xfrm>
              <a:off x="1703439" y="1511708"/>
              <a:ext cx="1061883" cy="624338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8054394A-87ED-6621-60B2-7D86261D9353}"/>
                </a:ext>
              </a:extLst>
            </p:cNvPr>
            <p:cNvSpPr/>
            <p:nvPr/>
          </p:nvSpPr>
          <p:spPr>
            <a:xfrm>
              <a:off x="2765323" y="1511708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C70EB88C-C0EC-993C-3666-6DE7B027F97F}"/>
                </a:ext>
              </a:extLst>
            </p:cNvPr>
            <p:cNvSpPr/>
            <p:nvPr/>
          </p:nvSpPr>
          <p:spPr>
            <a:xfrm>
              <a:off x="4090218" y="1511707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F5994E50-033C-854D-5563-3C29E1DDB350}"/>
                </a:ext>
              </a:extLst>
            </p:cNvPr>
            <p:cNvSpPr/>
            <p:nvPr/>
          </p:nvSpPr>
          <p:spPr>
            <a:xfrm>
              <a:off x="1700980" y="1243781"/>
              <a:ext cx="1065495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08F5A8C8-99D0-56EC-1671-9E3CFAD1E725}"/>
                </a:ext>
              </a:extLst>
            </p:cNvPr>
            <p:cNvSpPr/>
            <p:nvPr/>
          </p:nvSpPr>
          <p:spPr>
            <a:xfrm>
              <a:off x="3028335" y="1511707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9D52E40A-371E-A929-46A8-F3E4CE888B68}"/>
                </a:ext>
              </a:extLst>
            </p:cNvPr>
            <p:cNvSpPr/>
            <p:nvPr/>
          </p:nvSpPr>
          <p:spPr>
            <a:xfrm>
              <a:off x="1700979" y="2133601"/>
              <a:ext cx="1066981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919AF74E-0B57-4893-2576-2989F47E5FDD}"/>
              </a:ext>
            </a:extLst>
          </p:cNvPr>
          <p:cNvGrpSpPr/>
          <p:nvPr/>
        </p:nvGrpSpPr>
        <p:grpSpPr>
          <a:xfrm>
            <a:off x="10139905" y="1525303"/>
            <a:ext cx="1388033" cy="1539292"/>
            <a:chOff x="1433050" y="629262"/>
            <a:chExt cx="1588740" cy="1761871"/>
          </a:xfrm>
          <a:noFill/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5D08E6FF-3FFB-B6B7-A316-74E3220DC53E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DD9827C3-8E48-C859-E39F-70AA243822B0}"/>
                </a:ext>
              </a:extLst>
            </p:cNvPr>
            <p:cNvSpPr/>
            <p:nvPr/>
          </p:nvSpPr>
          <p:spPr>
            <a:xfrm>
              <a:off x="2756319" y="631753"/>
              <a:ext cx="265471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68BE9B0C-16AE-A68E-BDC0-6063729C9D5C}"/>
                </a:ext>
              </a:extLst>
            </p:cNvPr>
            <p:cNvSpPr/>
            <p:nvPr/>
          </p:nvSpPr>
          <p:spPr>
            <a:xfrm>
              <a:off x="1433050" y="629262"/>
              <a:ext cx="26547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E0C4F02C-B993-AB16-6421-DB1AFD0A4210}"/>
                </a:ext>
              </a:extLst>
            </p:cNvPr>
            <p:cNvSpPr/>
            <p:nvPr/>
          </p:nvSpPr>
          <p:spPr>
            <a:xfrm>
              <a:off x="1700981" y="1246239"/>
              <a:ext cx="1061883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AC962B6C-762A-F3C4-5862-306EE6FCC8FC}"/>
                </a:ext>
              </a:extLst>
            </p:cNvPr>
            <p:cNvSpPr/>
            <p:nvPr/>
          </p:nvSpPr>
          <p:spPr>
            <a:xfrm>
              <a:off x="1700980" y="63171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A4C56CBE-2D99-C926-E1FE-433EC125EC25}"/>
                </a:ext>
              </a:extLst>
            </p:cNvPr>
            <p:cNvSpPr/>
            <p:nvPr/>
          </p:nvSpPr>
          <p:spPr>
            <a:xfrm>
              <a:off x="1700980" y="2125666"/>
              <a:ext cx="1061883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A539914C-975D-B9BD-3E53-EDC6B8F100B9}"/>
              </a:ext>
            </a:extLst>
          </p:cNvPr>
          <p:cNvGrpSpPr/>
          <p:nvPr/>
        </p:nvGrpSpPr>
        <p:grpSpPr>
          <a:xfrm>
            <a:off x="512262" y="3539136"/>
            <a:ext cx="2317192" cy="1009325"/>
            <a:chOff x="1703439" y="1241335"/>
            <a:chExt cx="2652251" cy="1155272"/>
          </a:xfrm>
          <a:noFill/>
        </p:grpSpPr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D69329EB-2053-E333-8B40-FC798BD8094B}"/>
                </a:ext>
              </a:extLst>
            </p:cNvPr>
            <p:cNvSpPr/>
            <p:nvPr/>
          </p:nvSpPr>
          <p:spPr>
            <a:xfrm>
              <a:off x="1703439" y="1511708"/>
              <a:ext cx="1061883" cy="61665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E84E0C0E-C8FC-775F-CE9B-FBDC2BEFCBEC}"/>
                </a:ext>
              </a:extLst>
            </p:cNvPr>
            <p:cNvSpPr/>
            <p:nvPr/>
          </p:nvSpPr>
          <p:spPr>
            <a:xfrm>
              <a:off x="2765323" y="1511708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B3D1DF6F-AF47-5FFE-0648-11B6C5A5F29F}"/>
                </a:ext>
              </a:extLst>
            </p:cNvPr>
            <p:cNvSpPr/>
            <p:nvPr/>
          </p:nvSpPr>
          <p:spPr>
            <a:xfrm>
              <a:off x="4090218" y="1511707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B1EBA055-7694-A840-FBFF-E9F963B1C143}"/>
                </a:ext>
              </a:extLst>
            </p:cNvPr>
            <p:cNvSpPr/>
            <p:nvPr/>
          </p:nvSpPr>
          <p:spPr>
            <a:xfrm>
              <a:off x="3034464" y="1241335"/>
              <a:ext cx="1052976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7F3A2FCA-F3F8-4E99-A3FF-3D4E74C1BD4F}"/>
                </a:ext>
              </a:extLst>
            </p:cNvPr>
            <p:cNvSpPr/>
            <p:nvPr/>
          </p:nvSpPr>
          <p:spPr>
            <a:xfrm>
              <a:off x="3028335" y="1511707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B78C9289-8A28-35B4-DD73-C2703F7FB3B4}"/>
                </a:ext>
              </a:extLst>
            </p:cNvPr>
            <p:cNvSpPr/>
            <p:nvPr/>
          </p:nvSpPr>
          <p:spPr>
            <a:xfrm>
              <a:off x="3034136" y="2131140"/>
              <a:ext cx="1061240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7D07A824-BBB9-915C-8D06-622024B54B42}"/>
              </a:ext>
            </a:extLst>
          </p:cNvPr>
          <p:cNvGrpSpPr/>
          <p:nvPr/>
        </p:nvGrpSpPr>
        <p:grpSpPr>
          <a:xfrm>
            <a:off x="702547" y="1181232"/>
            <a:ext cx="2018935" cy="1537147"/>
            <a:chOff x="1081824" y="631718"/>
            <a:chExt cx="2310866" cy="1759415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B9323E28-EB1D-4686-596E-3B6995FFEA9C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57416F32-8EC6-C942-06BA-8A0AE6C0848A}"/>
                </a:ext>
              </a:extLst>
            </p:cNvPr>
            <p:cNvSpPr/>
            <p:nvPr/>
          </p:nvSpPr>
          <p:spPr>
            <a:xfrm rot="5400000">
              <a:off x="2944851" y="1065411"/>
              <a:ext cx="265471" cy="630207"/>
            </a:xfrm>
            <a:prstGeom prst="rect">
              <a:avLst/>
            </a:prstGeom>
            <a:solidFill>
              <a:srgbClr val="70F3FF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A3888053-D992-BF23-BC2C-E45BBF9A624E}"/>
                </a:ext>
              </a:extLst>
            </p:cNvPr>
            <p:cNvSpPr/>
            <p:nvPr/>
          </p:nvSpPr>
          <p:spPr>
            <a:xfrm rot="16200000">
              <a:off x="1258804" y="1072508"/>
              <a:ext cx="265473" cy="619433"/>
            </a:xfrm>
            <a:prstGeom prst="rect">
              <a:avLst/>
            </a:prstGeom>
            <a:solidFill>
              <a:srgbClr val="70F3FF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C4B0164-DD9E-22B8-A8A3-49C6A903D6BE}"/>
                </a:ext>
              </a:extLst>
            </p:cNvPr>
            <p:cNvSpPr/>
            <p:nvPr/>
          </p:nvSpPr>
          <p:spPr>
            <a:xfrm>
              <a:off x="1700981" y="1246239"/>
              <a:ext cx="1061502" cy="26546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FB0ED2D8-84AD-15A0-1C09-F30B42C1AE33}"/>
                </a:ext>
              </a:extLst>
            </p:cNvPr>
            <p:cNvSpPr/>
            <p:nvPr/>
          </p:nvSpPr>
          <p:spPr>
            <a:xfrm>
              <a:off x="1700980" y="631718"/>
              <a:ext cx="1061883" cy="61943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F009A914-EF1F-B519-E70E-8CAA65B58B2C}"/>
                </a:ext>
              </a:extLst>
            </p:cNvPr>
            <p:cNvSpPr/>
            <p:nvPr/>
          </p:nvSpPr>
          <p:spPr>
            <a:xfrm>
              <a:off x="1700980" y="2125666"/>
              <a:ext cx="1067296" cy="26546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E4849AD4-399E-7056-D8D3-A5240CC0B770}"/>
              </a:ext>
            </a:extLst>
          </p:cNvPr>
          <p:cNvGrpSpPr/>
          <p:nvPr/>
        </p:nvGrpSpPr>
        <p:grpSpPr>
          <a:xfrm>
            <a:off x="7756726" y="1571932"/>
            <a:ext cx="2020251" cy="1539983"/>
            <a:chOff x="1080318" y="631718"/>
            <a:chExt cx="2312372" cy="1762662"/>
          </a:xfrm>
          <a:noFill/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A210526F-39D7-6156-7C90-8C800C41814E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8208642A-AC59-4472-5D13-B88BDC6BDF9C}"/>
                </a:ext>
              </a:extLst>
            </p:cNvPr>
            <p:cNvSpPr/>
            <p:nvPr/>
          </p:nvSpPr>
          <p:spPr>
            <a:xfrm rot="5400000">
              <a:off x="2944851" y="1065411"/>
              <a:ext cx="265471" cy="63020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130DD441-152F-16E8-3F41-CAFF82600842}"/>
                </a:ext>
              </a:extLst>
            </p:cNvPr>
            <p:cNvSpPr/>
            <p:nvPr/>
          </p:nvSpPr>
          <p:spPr>
            <a:xfrm rot="16200000">
              <a:off x="1257297" y="1951928"/>
              <a:ext cx="265473" cy="619432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9B5E567D-394A-F80C-AA5F-1AE045A6CA84}"/>
                </a:ext>
              </a:extLst>
            </p:cNvPr>
            <p:cNvSpPr/>
            <p:nvPr/>
          </p:nvSpPr>
          <p:spPr>
            <a:xfrm>
              <a:off x="1700981" y="1246239"/>
              <a:ext cx="1061502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AC0E3A6B-CB60-BADC-26BD-5634E9F767A0}"/>
                </a:ext>
              </a:extLst>
            </p:cNvPr>
            <p:cNvSpPr/>
            <p:nvPr/>
          </p:nvSpPr>
          <p:spPr>
            <a:xfrm>
              <a:off x="1700980" y="63171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4618257E-47E6-AF1F-52E4-6EE9958613FF}"/>
                </a:ext>
              </a:extLst>
            </p:cNvPr>
            <p:cNvSpPr/>
            <p:nvPr/>
          </p:nvSpPr>
          <p:spPr>
            <a:xfrm>
              <a:off x="1700980" y="2125666"/>
              <a:ext cx="1067296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18133B4A-A3C8-A018-323D-FD00C5E70CD0}"/>
              </a:ext>
            </a:extLst>
          </p:cNvPr>
          <p:cNvGrpSpPr/>
          <p:nvPr/>
        </p:nvGrpSpPr>
        <p:grpSpPr>
          <a:xfrm>
            <a:off x="9176961" y="3182646"/>
            <a:ext cx="2320361" cy="2406895"/>
            <a:chOff x="1703439" y="439280"/>
            <a:chExt cx="2655879" cy="2754923"/>
          </a:xfrm>
          <a:noFill/>
        </p:grpSpPr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23E9FAB5-BA22-1BCB-3AC9-5C7E94399C14}"/>
                </a:ext>
              </a:extLst>
            </p:cNvPr>
            <p:cNvSpPr/>
            <p:nvPr/>
          </p:nvSpPr>
          <p:spPr>
            <a:xfrm>
              <a:off x="1703439" y="1511708"/>
              <a:ext cx="1061883" cy="624338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16FE60A4-6E72-C519-8136-DE4719E1F6D4}"/>
                </a:ext>
              </a:extLst>
            </p:cNvPr>
            <p:cNvSpPr/>
            <p:nvPr/>
          </p:nvSpPr>
          <p:spPr>
            <a:xfrm>
              <a:off x="2765323" y="1511708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38119CB6-7707-6FFF-ED62-365DC670BCF8}"/>
                </a:ext>
              </a:extLst>
            </p:cNvPr>
            <p:cNvSpPr/>
            <p:nvPr/>
          </p:nvSpPr>
          <p:spPr>
            <a:xfrm>
              <a:off x="4090218" y="1511707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33C98B8B-E543-4A75-257B-6B18C0B27491}"/>
                </a:ext>
              </a:extLst>
            </p:cNvPr>
            <p:cNvSpPr/>
            <p:nvPr/>
          </p:nvSpPr>
          <p:spPr>
            <a:xfrm rot="5400000">
              <a:off x="2358277" y="839292"/>
              <a:ext cx="1065492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40338B3F-1E30-E68F-C551-F8358A49A495}"/>
                </a:ext>
              </a:extLst>
            </p:cNvPr>
            <p:cNvSpPr/>
            <p:nvPr/>
          </p:nvSpPr>
          <p:spPr>
            <a:xfrm>
              <a:off x="3028335" y="1511707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B3D54137-EA14-0F00-8B59-CCB0FC1534FE}"/>
                </a:ext>
              </a:extLst>
            </p:cNvPr>
            <p:cNvSpPr/>
            <p:nvPr/>
          </p:nvSpPr>
          <p:spPr>
            <a:xfrm rot="16200000">
              <a:off x="3693095" y="2527979"/>
              <a:ext cx="1066980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352BEC25-12D2-5C50-8F1C-290DB928B759}"/>
              </a:ext>
            </a:extLst>
          </p:cNvPr>
          <p:cNvGrpSpPr/>
          <p:nvPr/>
        </p:nvGrpSpPr>
        <p:grpSpPr>
          <a:xfrm rot="5400000">
            <a:off x="6154952" y="2915872"/>
            <a:ext cx="2087404" cy="2948624"/>
            <a:chOff x="1693328" y="-178704"/>
            <a:chExt cx="2389238" cy="3374986"/>
          </a:xfrm>
          <a:noFill/>
        </p:grpSpPr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85CE02B4-8BEC-F895-5678-12CDF343C7B3}"/>
                </a:ext>
              </a:extLst>
            </p:cNvPr>
            <p:cNvSpPr/>
            <p:nvPr/>
          </p:nvSpPr>
          <p:spPr>
            <a:xfrm>
              <a:off x="1693328" y="1501597"/>
              <a:ext cx="1061883" cy="624338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71AFEA33-4A0F-9C71-8750-96B37E56BA78}"/>
                </a:ext>
              </a:extLst>
            </p:cNvPr>
            <p:cNvSpPr/>
            <p:nvPr/>
          </p:nvSpPr>
          <p:spPr>
            <a:xfrm>
              <a:off x="2753911" y="1501993"/>
              <a:ext cx="276884" cy="62915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70029323-FDA5-4403-4ECB-0B2B4FA45668}"/>
                </a:ext>
              </a:extLst>
            </p:cNvPr>
            <p:cNvSpPr/>
            <p:nvPr/>
          </p:nvSpPr>
          <p:spPr>
            <a:xfrm>
              <a:off x="2753910" y="-178704"/>
              <a:ext cx="265484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BEB07693-0F70-AEB6-A26A-F87A752BD4C6}"/>
                </a:ext>
              </a:extLst>
            </p:cNvPr>
            <p:cNvSpPr/>
            <p:nvPr/>
          </p:nvSpPr>
          <p:spPr>
            <a:xfrm rot="5400000">
              <a:off x="2358277" y="839292"/>
              <a:ext cx="1065491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A3DACB32-99C1-1935-ED52-B7C8F7D5F690}"/>
                </a:ext>
              </a:extLst>
            </p:cNvPr>
            <p:cNvSpPr/>
            <p:nvPr/>
          </p:nvSpPr>
          <p:spPr>
            <a:xfrm>
              <a:off x="3020682" y="-175254"/>
              <a:ext cx="1061884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B9BCD690-C0D2-9875-49EC-A8DBB0BB5FB6}"/>
                </a:ext>
              </a:extLst>
            </p:cNvPr>
            <p:cNvSpPr/>
            <p:nvPr/>
          </p:nvSpPr>
          <p:spPr>
            <a:xfrm rot="16200000">
              <a:off x="2357534" y="2530058"/>
              <a:ext cx="1066981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82961B81-4E02-A062-ED5F-A668A7202B3D}"/>
              </a:ext>
            </a:extLst>
          </p:cNvPr>
          <p:cNvGrpSpPr/>
          <p:nvPr/>
        </p:nvGrpSpPr>
        <p:grpSpPr>
          <a:xfrm>
            <a:off x="5078714" y="455180"/>
            <a:ext cx="3361660" cy="1034732"/>
            <a:chOff x="1443967" y="2967055"/>
            <a:chExt cx="3361660" cy="1034732"/>
          </a:xfrm>
        </p:grpSpPr>
        <p:sp>
          <p:nvSpPr>
            <p:cNvPr id="116" name="任意多边形: 形状 115">
              <a:extLst>
                <a:ext uri="{FF2B5EF4-FFF2-40B4-BE49-F238E27FC236}">
                  <a16:creationId xmlns:a16="http://schemas.microsoft.com/office/drawing/2014/main" id="{7F1DED8A-FD10-6AF6-7D3E-45C6846F7171}"/>
                </a:ext>
              </a:extLst>
            </p:cNvPr>
            <p:cNvSpPr/>
            <p:nvPr/>
          </p:nvSpPr>
          <p:spPr bwMode="auto">
            <a:xfrm rot="10800000">
              <a:off x="1473200" y="2984500"/>
              <a:ext cx="520700" cy="984250"/>
            </a:xfrm>
            <a:custGeom>
              <a:avLst/>
              <a:gdLst>
                <a:gd name="connsiteX0" fmla="*/ 0 w 520700"/>
                <a:gd name="connsiteY0" fmla="*/ 482600 h 984250"/>
                <a:gd name="connsiteX1" fmla="*/ 0 w 520700"/>
                <a:gd name="connsiteY1" fmla="*/ 984250 h 984250"/>
                <a:gd name="connsiteX2" fmla="*/ 501650 w 520700"/>
                <a:gd name="connsiteY2" fmla="*/ 476250 h 984250"/>
                <a:gd name="connsiteX3" fmla="*/ 520700 w 520700"/>
                <a:gd name="connsiteY3" fmla="*/ 0 h 984250"/>
                <a:gd name="connsiteX4" fmla="*/ 0 w 520700"/>
                <a:gd name="connsiteY4" fmla="*/ 539750 h 98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00" h="984250">
                  <a:moveTo>
                    <a:pt x="0" y="482600"/>
                  </a:moveTo>
                  <a:lnTo>
                    <a:pt x="0" y="984250"/>
                  </a:lnTo>
                  <a:lnTo>
                    <a:pt x="501650" y="476250"/>
                  </a:lnTo>
                  <a:lnTo>
                    <a:pt x="520700" y="0"/>
                  </a:lnTo>
                  <a:lnTo>
                    <a:pt x="0" y="539750"/>
                  </a:lnTo>
                </a:path>
              </a:pathLst>
            </a:custGeom>
            <a:solidFill>
              <a:srgbClr val="7DDD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117" name="任意多边形: 形状 116">
              <a:extLst>
                <a:ext uri="{FF2B5EF4-FFF2-40B4-BE49-F238E27FC236}">
                  <a16:creationId xmlns:a16="http://schemas.microsoft.com/office/drawing/2014/main" id="{E346D022-25B0-5E60-97E7-B264CC6E9046}"/>
                </a:ext>
              </a:extLst>
            </p:cNvPr>
            <p:cNvSpPr/>
            <p:nvPr/>
          </p:nvSpPr>
          <p:spPr>
            <a:xfrm>
              <a:off x="1462353" y="3458122"/>
              <a:ext cx="3337983" cy="522816"/>
            </a:xfrm>
            <a:custGeom>
              <a:avLst/>
              <a:gdLst>
                <a:gd name="connsiteX0" fmla="*/ 406400 w 2504440"/>
                <a:gd name="connsiteY0" fmla="*/ 0 h 391160"/>
                <a:gd name="connsiteX1" fmla="*/ 0 w 2504440"/>
                <a:gd name="connsiteY1" fmla="*/ 391160 h 391160"/>
                <a:gd name="connsiteX2" fmla="*/ 2113280 w 2504440"/>
                <a:gd name="connsiteY2" fmla="*/ 391160 h 391160"/>
                <a:gd name="connsiteX3" fmla="*/ 2504440 w 2504440"/>
                <a:gd name="connsiteY3" fmla="*/ 0 h 391160"/>
                <a:gd name="connsiteX4" fmla="*/ 406400 w 2504440"/>
                <a:gd name="connsiteY4" fmla="*/ 0 h 39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440" h="391160">
                  <a:moveTo>
                    <a:pt x="406400" y="0"/>
                  </a:moveTo>
                  <a:lnTo>
                    <a:pt x="0" y="391160"/>
                  </a:lnTo>
                  <a:lnTo>
                    <a:pt x="2113280" y="391160"/>
                  </a:lnTo>
                  <a:lnTo>
                    <a:pt x="2504440" y="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118" name="任意多边形: 形状 117">
              <a:extLst>
                <a:ext uri="{FF2B5EF4-FFF2-40B4-BE49-F238E27FC236}">
                  <a16:creationId xmlns:a16="http://schemas.microsoft.com/office/drawing/2014/main" id="{2297ECC9-A722-4C1D-C958-7B38F46480FE}"/>
                </a:ext>
              </a:extLst>
            </p:cNvPr>
            <p:cNvSpPr/>
            <p:nvPr/>
          </p:nvSpPr>
          <p:spPr>
            <a:xfrm>
              <a:off x="1983355" y="2968322"/>
              <a:ext cx="2796117" cy="478898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cxnSp>
          <p:nvCxnSpPr>
            <p:cNvPr id="119" name="直接连接符 118">
              <a:extLst>
                <a:ext uri="{FF2B5EF4-FFF2-40B4-BE49-F238E27FC236}">
                  <a16:creationId xmlns:a16="http://schemas.microsoft.com/office/drawing/2014/main" id="{63C9F2E7-9B59-6407-6656-11634712360F}"/>
                </a:ext>
              </a:extLst>
            </p:cNvPr>
            <p:cNvCxnSpPr/>
            <p:nvPr/>
          </p:nvCxnSpPr>
          <p:spPr>
            <a:xfrm>
              <a:off x="1985169" y="3451780"/>
              <a:ext cx="278976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>
              <a:extLst>
                <a:ext uri="{FF2B5EF4-FFF2-40B4-BE49-F238E27FC236}">
                  <a16:creationId xmlns:a16="http://schemas.microsoft.com/office/drawing/2014/main" id="{497A543F-A33E-49E0-56AC-6C854E2F1545}"/>
                </a:ext>
              </a:extLst>
            </p:cNvPr>
            <p:cNvCxnSpPr>
              <a:cxnSpLocks/>
              <a:stCxn id="118" idx="0"/>
            </p:cNvCxnSpPr>
            <p:nvPr/>
          </p:nvCxnSpPr>
          <p:spPr>
            <a:xfrm>
              <a:off x="1983355" y="2970360"/>
              <a:ext cx="1418" cy="48956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>
              <a:extLst>
                <a:ext uri="{FF2B5EF4-FFF2-40B4-BE49-F238E27FC236}">
                  <a16:creationId xmlns:a16="http://schemas.microsoft.com/office/drawing/2014/main" id="{C5BE2153-298B-3902-840C-1F669578E89B}"/>
                </a:ext>
              </a:extLst>
            </p:cNvPr>
            <p:cNvCxnSpPr/>
            <p:nvPr/>
          </p:nvCxnSpPr>
          <p:spPr>
            <a:xfrm flipH="1">
              <a:off x="1443967" y="3447220"/>
              <a:ext cx="548217" cy="554567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任意多边形: 形状 121">
              <a:extLst>
                <a:ext uri="{FF2B5EF4-FFF2-40B4-BE49-F238E27FC236}">
                  <a16:creationId xmlns:a16="http://schemas.microsoft.com/office/drawing/2014/main" id="{400BEB4B-6AF1-01EE-E675-AE33012E4B02}"/>
                </a:ext>
              </a:extLst>
            </p:cNvPr>
            <p:cNvSpPr/>
            <p:nvPr/>
          </p:nvSpPr>
          <p:spPr bwMode="auto">
            <a:xfrm>
              <a:off x="4256352" y="2967055"/>
              <a:ext cx="549275" cy="987425"/>
            </a:xfrm>
            <a:custGeom>
              <a:avLst/>
              <a:gdLst>
                <a:gd name="connsiteX0" fmla="*/ 0 w 549275"/>
                <a:gd name="connsiteY0" fmla="*/ 987425 h 987425"/>
                <a:gd name="connsiteX1" fmla="*/ 9525 w 549275"/>
                <a:gd name="connsiteY1" fmla="*/ 517525 h 987425"/>
                <a:gd name="connsiteX2" fmla="*/ 549275 w 549275"/>
                <a:gd name="connsiteY2" fmla="*/ 0 h 987425"/>
                <a:gd name="connsiteX3" fmla="*/ 530225 w 549275"/>
                <a:gd name="connsiteY3" fmla="*/ 498475 h 987425"/>
                <a:gd name="connsiteX4" fmla="*/ 0 w 549275"/>
                <a:gd name="connsiteY4" fmla="*/ 987425 h 98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275" h="987425">
                  <a:moveTo>
                    <a:pt x="0" y="987425"/>
                  </a:moveTo>
                  <a:lnTo>
                    <a:pt x="9525" y="517525"/>
                  </a:lnTo>
                  <a:lnTo>
                    <a:pt x="549275" y="0"/>
                  </a:lnTo>
                  <a:lnTo>
                    <a:pt x="530225" y="498475"/>
                  </a:lnTo>
                  <a:lnTo>
                    <a:pt x="0" y="987425"/>
                  </a:lnTo>
                  <a:close/>
                </a:path>
              </a:pathLst>
            </a:custGeom>
            <a:solidFill>
              <a:srgbClr val="7DDD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123" name="任意多边形: 形状 122">
              <a:extLst>
                <a:ext uri="{FF2B5EF4-FFF2-40B4-BE49-F238E27FC236}">
                  <a16:creationId xmlns:a16="http://schemas.microsoft.com/office/drawing/2014/main" id="{67520688-A9E2-F0AE-1596-41653FCE03B2}"/>
                </a:ext>
              </a:extLst>
            </p:cNvPr>
            <p:cNvSpPr/>
            <p:nvPr/>
          </p:nvSpPr>
          <p:spPr>
            <a:xfrm>
              <a:off x="1475633" y="3505218"/>
              <a:ext cx="2796117" cy="467527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124" name="任意多边形: 形状 123">
              <a:extLst>
                <a:ext uri="{FF2B5EF4-FFF2-40B4-BE49-F238E27FC236}">
                  <a16:creationId xmlns:a16="http://schemas.microsoft.com/office/drawing/2014/main" id="{96717703-2A47-AF02-0F85-FA74E0E3FD14}"/>
                </a:ext>
              </a:extLst>
            </p:cNvPr>
            <p:cNvSpPr/>
            <p:nvPr/>
          </p:nvSpPr>
          <p:spPr>
            <a:xfrm>
              <a:off x="1459179" y="2986877"/>
              <a:ext cx="3340100" cy="520700"/>
            </a:xfrm>
            <a:custGeom>
              <a:avLst/>
              <a:gdLst>
                <a:gd name="connsiteX0" fmla="*/ 406400 w 2504440"/>
                <a:gd name="connsiteY0" fmla="*/ 0 h 391160"/>
                <a:gd name="connsiteX1" fmla="*/ 0 w 2504440"/>
                <a:gd name="connsiteY1" fmla="*/ 391160 h 391160"/>
                <a:gd name="connsiteX2" fmla="*/ 2113280 w 2504440"/>
                <a:gd name="connsiteY2" fmla="*/ 391160 h 391160"/>
                <a:gd name="connsiteX3" fmla="*/ 2504440 w 2504440"/>
                <a:gd name="connsiteY3" fmla="*/ 0 h 391160"/>
                <a:gd name="connsiteX4" fmla="*/ 406400 w 2504440"/>
                <a:gd name="connsiteY4" fmla="*/ 0 h 39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440" h="391160">
                  <a:moveTo>
                    <a:pt x="406400" y="0"/>
                  </a:moveTo>
                  <a:lnTo>
                    <a:pt x="0" y="391160"/>
                  </a:lnTo>
                  <a:lnTo>
                    <a:pt x="2113280" y="391160"/>
                  </a:lnTo>
                  <a:lnTo>
                    <a:pt x="2504440" y="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sp>
        <p:nvSpPr>
          <p:cNvPr id="132" name="文本框 131">
            <a:extLst>
              <a:ext uri="{FF2B5EF4-FFF2-40B4-BE49-F238E27FC236}">
                <a16:creationId xmlns:a16="http://schemas.microsoft.com/office/drawing/2014/main" id="{E8CD5D68-43CA-1822-E4AF-8F7EB1E3FEF3}"/>
              </a:ext>
            </a:extLst>
          </p:cNvPr>
          <p:cNvSpPr txBox="1"/>
          <p:nvPr/>
        </p:nvSpPr>
        <p:spPr>
          <a:xfrm>
            <a:off x="3186348" y="5055608"/>
            <a:ext cx="1415772" cy="9014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zh-CN" altLang="en-US" sz="4800" b="1" dirty="0" err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937B5AEA-7CE6-E308-1785-B985C37D8527}"/>
              </a:ext>
            </a:extLst>
          </p:cNvPr>
          <p:cNvSpPr txBox="1"/>
          <p:nvPr/>
        </p:nvSpPr>
        <p:spPr>
          <a:xfrm>
            <a:off x="3210931" y="6021288"/>
            <a:ext cx="831700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/>
              <a:t>剪开的边不同，得到的长方体展开图也不同。</a:t>
            </a:r>
          </a:p>
        </p:txBody>
      </p:sp>
    </p:spTree>
    <p:extLst>
      <p:ext uri="{BB962C8B-B14F-4D97-AF65-F5344CB8AC3E}">
        <p14:creationId xmlns:p14="http://schemas.microsoft.com/office/powerpoint/2010/main" val="387102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4A94EC-7002-21C1-7853-10D42E8108C3}"/>
              </a:ext>
            </a:extLst>
          </p:cNvPr>
          <p:cNvSpPr txBox="1"/>
          <p:nvPr/>
        </p:nvSpPr>
        <p:spPr>
          <a:xfrm>
            <a:off x="348735" y="325283"/>
            <a:ext cx="11075857" cy="732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）剪开的展开图与原立体图形的关联。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94C9D78-174E-43FC-8169-AB44FBB91C37}"/>
              </a:ext>
            </a:extLst>
          </p:cNvPr>
          <p:cNvGrpSpPr/>
          <p:nvPr/>
        </p:nvGrpSpPr>
        <p:grpSpPr>
          <a:xfrm>
            <a:off x="1302491" y="1918861"/>
            <a:ext cx="4089063" cy="1627438"/>
            <a:chOff x="1443967" y="2967055"/>
            <a:chExt cx="3361660" cy="1034732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ED44121B-D303-9F1E-2D89-48F4725420E2}"/>
                </a:ext>
              </a:extLst>
            </p:cNvPr>
            <p:cNvSpPr/>
            <p:nvPr/>
          </p:nvSpPr>
          <p:spPr bwMode="auto">
            <a:xfrm rot="10800000">
              <a:off x="1473200" y="2984500"/>
              <a:ext cx="520700" cy="984250"/>
            </a:xfrm>
            <a:custGeom>
              <a:avLst/>
              <a:gdLst>
                <a:gd name="connsiteX0" fmla="*/ 0 w 520700"/>
                <a:gd name="connsiteY0" fmla="*/ 482600 h 984250"/>
                <a:gd name="connsiteX1" fmla="*/ 0 w 520700"/>
                <a:gd name="connsiteY1" fmla="*/ 984250 h 984250"/>
                <a:gd name="connsiteX2" fmla="*/ 501650 w 520700"/>
                <a:gd name="connsiteY2" fmla="*/ 476250 h 984250"/>
                <a:gd name="connsiteX3" fmla="*/ 520700 w 520700"/>
                <a:gd name="connsiteY3" fmla="*/ 0 h 984250"/>
                <a:gd name="connsiteX4" fmla="*/ 0 w 520700"/>
                <a:gd name="connsiteY4" fmla="*/ 539750 h 98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00" h="984250">
                  <a:moveTo>
                    <a:pt x="0" y="482600"/>
                  </a:moveTo>
                  <a:lnTo>
                    <a:pt x="0" y="984250"/>
                  </a:lnTo>
                  <a:lnTo>
                    <a:pt x="501650" y="476250"/>
                  </a:lnTo>
                  <a:lnTo>
                    <a:pt x="520700" y="0"/>
                  </a:lnTo>
                  <a:lnTo>
                    <a:pt x="0" y="539750"/>
                  </a:lnTo>
                </a:path>
              </a:pathLst>
            </a:custGeom>
            <a:solidFill>
              <a:srgbClr val="7DDD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D57528AD-94AB-CCA4-5EAD-DE76DB9BE158}"/>
                </a:ext>
              </a:extLst>
            </p:cNvPr>
            <p:cNvSpPr/>
            <p:nvPr/>
          </p:nvSpPr>
          <p:spPr>
            <a:xfrm>
              <a:off x="1462353" y="3458122"/>
              <a:ext cx="3337983" cy="522816"/>
            </a:xfrm>
            <a:custGeom>
              <a:avLst/>
              <a:gdLst>
                <a:gd name="connsiteX0" fmla="*/ 406400 w 2504440"/>
                <a:gd name="connsiteY0" fmla="*/ 0 h 391160"/>
                <a:gd name="connsiteX1" fmla="*/ 0 w 2504440"/>
                <a:gd name="connsiteY1" fmla="*/ 391160 h 391160"/>
                <a:gd name="connsiteX2" fmla="*/ 2113280 w 2504440"/>
                <a:gd name="connsiteY2" fmla="*/ 391160 h 391160"/>
                <a:gd name="connsiteX3" fmla="*/ 2504440 w 2504440"/>
                <a:gd name="connsiteY3" fmla="*/ 0 h 391160"/>
                <a:gd name="connsiteX4" fmla="*/ 406400 w 2504440"/>
                <a:gd name="connsiteY4" fmla="*/ 0 h 39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440" h="391160">
                  <a:moveTo>
                    <a:pt x="406400" y="0"/>
                  </a:moveTo>
                  <a:lnTo>
                    <a:pt x="0" y="391160"/>
                  </a:lnTo>
                  <a:lnTo>
                    <a:pt x="2113280" y="391160"/>
                  </a:lnTo>
                  <a:lnTo>
                    <a:pt x="2504440" y="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40422835-BBC6-1D5D-8814-61B68FB1BEF6}"/>
                </a:ext>
              </a:extLst>
            </p:cNvPr>
            <p:cNvSpPr/>
            <p:nvPr/>
          </p:nvSpPr>
          <p:spPr>
            <a:xfrm>
              <a:off x="1983355" y="2968322"/>
              <a:ext cx="2796117" cy="478898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6B404057-39EC-46B1-D1DD-4C53CB91BE44}"/>
                </a:ext>
              </a:extLst>
            </p:cNvPr>
            <p:cNvCxnSpPr/>
            <p:nvPr/>
          </p:nvCxnSpPr>
          <p:spPr>
            <a:xfrm>
              <a:off x="1985169" y="3451780"/>
              <a:ext cx="278976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1E13251B-DB28-16F0-B04B-496C1A07260F}"/>
                </a:ext>
              </a:extLst>
            </p:cNvPr>
            <p:cNvCxnSpPr>
              <a:cxnSpLocks/>
              <a:stCxn id="10" idx="0"/>
            </p:cNvCxnSpPr>
            <p:nvPr/>
          </p:nvCxnSpPr>
          <p:spPr>
            <a:xfrm>
              <a:off x="1983355" y="2970360"/>
              <a:ext cx="1418" cy="48956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658E2D2-630F-703D-BCBD-9AD7E7D695D9}"/>
                </a:ext>
              </a:extLst>
            </p:cNvPr>
            <p:cNvCxnSpPr/>
            <p:nvPr/>
          </p:nvCxnSpPr>
          <p:spPr>
            <a:xfrm flipH="1">
              <a:off x="1443967" y="3447220"/>
              <a:ext cx="548217" cy="554567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6212F774-9387-8304-AE40-70A1A037A608}"/>
                </a:ext>
              </a:extLst>
            </p:cNvPr>
            <p:cNvSpPr/>
            <p:nvPr/>
          </p:nvSpPr>
          <p:spPr bwMode="auto">
            <a:xfrm>
              <a:off x="4256352" y="2967055"/>
              <a:ext cx="549275" cy="987425"/>
            </a:xfrm>
            <a:custGeom>
              <a:avLst/>
              <a:gdLst>
                <a:gd name="connsiteX0" fmla="*/ 0 w 549275"/>
                <a:gd name="connsiteY0" fmla="*/ 987425 h 987425"/>
                <a:gd name="connsiteX1" fmla="*/ 9525 w 549275"/>
                <a:gd name="connsiteY1" fmla="*/ 517525 h 987425"/>
                <a:gd name="connsiteX2" fmla="*/ 549275 w 549275"/>
                <a:gd name="connsiteY2" fmla="*/ 0 h 987425"/>
                <a:gd name="connsiteX3" fmla="*/ 530225 w 549275"/>
                <a:gd name="connsiteY3" fmla="*/ 498475 h 987425"/>
                <a:gd name="connsiteX4" fmla="*/ 0 w 549275"/>
                <a:gd name="connsiteY4" fmla="*/ 987425 h 98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275" h="987425">
                  <a:moveTo>
                    <a:pt x="0" y="987425"/>
                  </a:moveTo>
                  <a:lnTo>
                    <a:pt x="9525" y="517525"/>
                  </a:lnTo>
                  <a:lnTo>
                    <a:pt x="549275" y="0"/>
                  </a:lnTo>
                  <a:lnTo>
                    <a:pt x="530225" y="498475"/>
                  </a:lnTo>
                  <a:lnTo>
                    <a:pt x="0" y="987425"/>
                  </a:lnTo>
                  <a:close/>
                </a:path>
              </a:pathLst>
            </a:custGeom>
            <a:solidFill>
              <a:srgbClr val="7DDD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D8DEE417-2A54-0002-D6AC-21C2EA0D46FE}"/>
                </a:ext>
              </a:extLst>
            </p:cNvPr>
            <p:cNvSpPr/>
            <p:nvPr/>
          </p:nvSpPr>
          <p:spPr>
            <a:xfrm>
              <a:off x="1475633" y="3505218"/>
              <a:ext cx="2796117" cy="467527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E2C94055-B165-D587-035C-D83A7FB82B50}"/>
                </a:ext>
              </a:extLst>
            </p:cNvPr>
            <p:cNvSpPr/>
            <p:nvPr/>
          </p:nvSpPr>
          <p:spPr>
            <a:xfrm>
              <a:off x="1459179" y="2986877"/>
              <a:ext cx="3340100" cy="520700"/>
            </a:xfrm>
            <a:custGeom>
              <a:avLst/>
              <a:gdLst>
                <a:gd name="connsiteX0" fmla="*/ 406400 w 2504440"/>
                <a:gd name="connsiteY0" fmla="*/ 0 h 391160"/>
                <a:gd name="connsiteX1" fmla="*/ 0 w 2504440"/>
                <a:gd name="connsiteY1" fmla="*/ 391160 h 391160"/>
                <a:gd name="connsiteX2" fmla="*/ 2113280 w 2504440"/>
                <a:gd name="connsiteY2" fmla="*/ 391160 h 391160"/>
                <a:gd name="connsiteX3" fmla="*/ 2504440 w 2504440"/>
                <a:gd name="connsiteY3" fmla="*/ 0 h 391160"/>
                <a:gd name="connsiteX4" fmla="*/ 406400 w 2504440"/>
                <a:gd name="connsiteY4" fmla="*/ 0 h 39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440" h="391160">
                  <a:moveTo>
                    <a:pt x="406400" y="0"/>
                  </a:moveTo>
                  <a:lnTo>
                    <a:pt x="0" y="391160"/>
                  </a:lnTo>
                  <a:lnTo>
                    <a:pt x="2113280" y="391160"/>
                  </a:lnTo>
                  <a:lnTo>
                    <a:pt x="2504440" y="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0575F4D-E03D-C767-4B66-FE01ABC6EEF4}"/>
              </a:ext>
            </a:extLst>
          </p:cNvPr>
          <p:cNvGrpSpPr/>
          <p:nvPr/>
        </p:nvGrpSpPr>
        <p:grpSpPr>
          <a:xfrm>
            <a:off x="6888088" y="1124744"/>
            <a:ext cx="4738157" cy="3314434"/>
            <a:chOff x="6273537" y="1657633"/>
            <a:chExt cx="4738157" cy="3314434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A11D3E80-1A52-D1B3-508A-69E95F114B20}"/>
                </a:ext>
              </a:extLst>
            </p:cNvPr>
            <p:cNvSpPr/>
            <p:nvPr/>
          </p:nvSpPr>
          <p:spPr>
            <a:xfrm>
              <a:off x="6273537" y="2806984"/>
              <a:ext cx="960967" cy="542095"/>
            </a:xfrm>
            <a:prstGeom prst="rect">
              <a:avLst/>
            </a:prstGeom>
            <a:solidFill>
              <a:srgbClr val="7DDD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24F07805-8DF7-F665-3C02-2AC3FA945892}"/>
                </a:ext>
              </a:extLst>
            </p:cNvPr>
            <p:cNvSpPr/>
            <p:nvPr/>
          </p:nvSpPr>
          <p:spPr>
            <a:xfrm>
              <a:off x="7247203" y="2798517"/>
              <a:ext cx="2796117" cy="542095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977615B1-C252-A358-9906-E65520339A7A}"/>
                </a:ext>
              </a:extLst>
            </p:cNvPr>
            <p:cNvSpPr/>
            <p:nvPr/>
          </p:nvSpPr>
          <p:spPr>
            <a:xfrm>
              <a:off x="7238735" y="4429971"/>
              <a:ext cx="2820460" cy="542096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9160956-F5FB-E4F3-8D3C-C9128BEBCAFA}"/>
                </a:ext>
              </a:extLst>
            </p:cNvPr>
            <p:cNvSpPr/>
            <p:nvPr/>
          </p:nvSpPr>
          <p:spPr>
            <a:xfrm>
              <a:off x="7226036" y="1657633"/>
              <a:ext cx="2827867" cy="1140884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15F4DD15-CA2B-1C69-8BF3-584C34196A28}"/>
                </a:ext>
              </a:extLst>
            </p:cNvPr>
            <p:cNvSpPr/>
            <p:nvPr/>
          </p:nvSpPr>
          <p:spPr>
            <a:xfrm>
              <a:off x="10050727" y="2785643"/>
              <a:ext cx="960967" cy="563436"/>
            </a:xfrm>
            <a:prstGeom prst="rect">
              <a:avLst/>
            </a:prstGeom>
            <a:solidFill>
              <a:srgbClr val="7DDDF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8E5AE24E-DB31-B1F3-DBA6-F5EC24055A3C}"/>
                </a:ext>
              </a:extLst>
            </p:cNvPr>
            <p:cNvSpPr/>
            <p:nvPr/>
          </p:nvSpPr>
          <p:spPr>
            <a:xfrm>
              <a:off x="7232116" y="3340944"/>
              <a:ext cx="2827079" cy="1096085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sp>
        <p:nvSpPr>
          <p:cNvPr id="27" name="箭头: 右 26">
            <a:extLst>
              <a:ext uri="{FF2B5EF4-FFF2-40B4-BE49-F238E27FC236}">
                <a16:creationId xmlns:a16="http://schemas.microsoft.com/office/drawing/2014/main" id="{4E797981-CF57-0174-155A-0687B3740D16}"/>
              </a:ext>
            </a:extLst>
          </p:cNvPr>
          <p:cNvSpPr/>
          <p:nvPr/>
        </p:nvSpPr>
        <p:spPr bwMode="auto">
          <a:xfrm>
            <a:off x="5845623" y="2516055"/>
            <a:ext cx="689539" cy="531813"/>
          </a:xfrm>
          <a:prstGeom prst="rightArrow">
            <a:avLst/>
          </a:prstGeom>
          <a:solidFill>
            <a:srgbClr val="0000FF"/>
          </a:solidFill>
          <a:ln w="38100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6B35CF9-6189-F032-FF61-43410D876C42}"/>
              </a:ext>
            </a:extLst>
          </p:cNvPr>
          <p:cNvSpPr txBox="1"/>
          <p:nvPr/>
        </p:nvSpPr>
        <p:spPr>
          <a:xfrm>
            <a:off x="564759" y="3854516"/>
            <a:ext cx="29710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小组合作：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E0FB949-693A-DCE3-96F2-1D8A064F5FAF}"/>
              </a:ext>
            </a:extLst>
          </p:cNvPr>
          <p:cNvSpPr txBox="1"/>
          <p:nvPr/>
        </p:nvSpPr>
        <p:spPr>
          <a:xfrm>
            <a:off x="888794" y="4666693"/>
            <a:ext cx="9995737" cy="1786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①看一看，折一折剪开后的长方体展开图。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②在展开图中标出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上、下、前、后、左、右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这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个面。</a:t>
            </a: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③小组选代表说一说你们是怎样找的。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80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A9D2DD8-0911-B79D-6D9B-86BB7B14F3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9536" y="692696"/>
            <a:ext cx="3744415" cy="297956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B026DE2-6186-8538-C757-55F3EDAA6E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0803" y="698168"/>
            <a:ext cx="3744415" cy="2979567"/>
          </a:xfrm>
          <a:prstGeom prst="rect">
            <a:avLst/>
          </a:prstGeom>
        </p:spPr>
      </p:pic>
      <p:pic>
        <p:nvPicPr>
          <p:cNvPr id="173" name="图片 172">
            <a:extLst>
              <a:ext uri="{FF2B5EF4-FFF2-40B4-BE49-F238E27FC236}">
                <a16:creationId xmlns:a16="http://schemas.microsoft.com/office/drawing/2014/main" id="{F8DA6031-403B-EB60-7F17-364B2373F6E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820" y="4510290"/>
            <a:ext cx="1503979" cy="1957841"/>
          </a:xfrm>
          <a:prstGeom prst="rect">
            <a:avLst/>
          </a:prstGeom>
        </p:spPr>
      </p:pic>
      <p:sp>
        <p:nvSpPr>
          <p:cNvPr id="174" name="对话气泡: 圆角矩形 173">
            <a:extLst>
              <a:ext uri="{FF2B5EF4-FFF2-40B4-BE49-F238E27FC236}">
                <a16:creationId xmlns:a16="http://schemas.microsoft.com/office/drawing/2014/main" id="{7C60C124-D5F7-A248-A486-3F6439A5E19A}"/>
              </a:ext>
            </a:extLst>
          </p:cNvPr>
          <p:cNvSpPr/>
          <p:nvPr/>
        </p:nvSpPr>
        <p:spPr bwMode="auto">
          <a:xfrm>
            <a:off x="2479956" y="4437112"/>
            <a:ext cx="7601559" cy="1475511"/>
          </a:xfrm>
          <a:prstGeom prst="wedgeRoundRectCallout">
            <a:avLst>
              <a:gd name="adj1" fmla="val -58444"/>
              <a:gd name="adj2" fmla="val 2334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我先确定从“</a:t>
            </a:r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前面</a:t>
            </a: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”看到的那个面，再围起来看一看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75DF75-86C6-246D-6149-745638AF9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22" y="1890091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</a:p>
        </p:txBody>
      </p:sp>
      <p:sp>
        <p:nvSpPr>
          <p:cNvPr id="171" name="箭头: 右 170">
            <a:extLst>
              <a:ext uri="{FF2B5EF4-FFF2-40B4-BE49-F238E27FC236}">
                <a16:creationId xmlns:a16="http://schemas.microsoft.com/office/drawing/2014/main" id="{1D897294-3DC6-A1ED-E199-E73AE7EC306E}"/>
              </a:ext>
            </a:extLst>
          </p:cNvPr>
          <p:cNvSpPr/>
          <p:nvPr/>
        </p:nvSpPr>
        <p:spPr bwMode="auto">
          <a:xfrm>
            <a:off x="5767607" y="1971509"/>
            <a:ext cx="689539" cy="531813"/>
          </a:xfrm>
          <a:prstGeom prst="rightArrow">
            <a:avLst/>
          </a:prstGeom>
          <a:solidFill>
            <a:srgbClr val="0000FF"/>
          </a:solidFill>
          <a:ln w="38100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EBD3DFD-A661-7201-0635-8F6096C31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2184" y="1890091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</a:p>
        </p:txBody>
      </p:sp>
    </p:spTree>
    <p:extLst>
      <p:ext uri="{BB962C8B-B14F-4D97-AF65-F5344CB8AC3E}">
        <p14:creationId xmlns:p14="http://schemas.microsoft.com/office/powerpoint/2010/main" val="147236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animBg="1"/>
      <p:bldP spid="6" grpId="0"/>
      <p:bldP spid="171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图片 174">
            <a:extLst>
              <a:ext uri="{FF2B5EF4-FFF2-40B4-BE49-F238E27FC236}">
                <a16:creationId xmlns:a16="http://schemas.microsoft.com/office/drawing/2014/main" id="{7C7AB7CB-8C8C-8A5C-56FE-663127154E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9536" y="692696"/>
            <a:ext cx="3744415" cy="2979567"/>
          </a:xfrm>
          <a:prstGeom prst="rect">
            <a:avLst/>
          </a:prstGeom>
        </p:spPr>
      </p:pic>
      <p:pic>
        <p:nvPicPr>
          <p:cNvPr id="176" name="图片 175">
            <a:extLst>
              <a:ext uri="{FF2B5EF4-FFF2-40B4-BE49-F238E27FC236}">
                <a16:creationId xmlns:a16="http://schemas.microsoft.com/office/drawing/2014/main" id="{EC023DDF-1B1E-BA72-771A-F5128F59B2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0803" y="698168"/>
            <a:ext cx="3744415" cy="2979567"/>
          </a:xfrm>
          <a:prstGeom prst="rect">
            <a:avLst/>
          </a:prstGeom>
        </p:spPr>
      </p:pic>
      <p:sp>
        <p:nvSpPr>
          <p:cNvPr id="177" name="文本框 176">
            <a:extLst>
              <a:ext uri="{FF2B5EF4-FFF2-40B4-BE49-F238E27FC236}">
                <a16:creationId xmlns:a16="http://schemas.microsoft.com/office/drawing/2014/main" id="{B6471745-DBAE-2F24-26BE-4F97426F2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22" y="1890091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</a:p>
        </p:txBody>
      </p:sp>
      <p:sp>
        <p:nvSpPr>
          <p:cNvPr id="178" name="箭头: 右 177">
            <a:extLst>
              <a:ext uri="{FF2B5EF4-FFF2-40B4-BE49-F238E27FC236}">
                <a16:creationId xmlns:a16="http://schemas.microsoft.com/office/drawing/2014/main" id="{334CDF46-8E45-C990-0A27-72D22065125C}"/>
              </a:ext>
            </a:extLst>
          </p:cNvPr>
          <p:cNvSpPr/>
          <p:nvPr/>
        </p:nvSpPr>
        <p:spPr bwMode="auto">
          <a:xfrm>
            <a:off x="5767607" y="1971509"/>
            <a:ext cx="689539" cy="531813"/>
          </a:xfrm>
          <a:prstGeom prst="rightArrow">
            <a:avLst/>
          </a:prstGeom>
          <a:solidFill>
            <a:srgbClr val="0000FF"/>
          </a:solidFill>
          <a:ln w="38100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79" name="文本框 178">
            <a:extLst>
              <a:ext uri="{FF2B5EF4-FFF2-40B4-BE49-F238E27FC236}">
                <a16:creationId xmlns:a16="http://schemas.microsoft.com/office/drawing/2014/main" id="{CB33A8E7-50BA-3524-2AC5-43A7098F9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2184" y="1890091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</a:p>
        </p:txBody>
      </p:sp>
      <p:pic>
        <p:nvPicPr>
          <p:cNvPr id="180" name="图片 179">
            <a:extLst>
              <a:ext uri="{FF2B5EF4-FFF2-40B4-BE49-F238E27FC236}">
                <a16:creationId xmlns:a16="http://schemas.microsoft.com/office/drawing/2014/main" id="{D85AFDDB-05D5-0A10-C864-109B659DFE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67" y="4537713"/>
            <a:ext cx="1275084" cy="1931658"/>
          </a:xfrm>
          <a:prstGeom prst="rect">
            <a:avLst/>
          </a:prstGeom>
        </p:spPr>
      </p:pic>
      <p:sp>
        <p:nvSpPr>
          <p:cNvPr id="182" name="对话气泡: 圆角矩形 181">
            <a:extLst>
              <a:ext uri="{FF2B5EF4-FFF2-40B4-BE49-F238E27FC236}">
                <a16:creationId xmlns:a16="http://schemas.microsoft.com/office/drawing/2014/main" id="{0D07AC49-6897-950C-8622-6B58CCAFC738}"/>
              </a:ext>
            </a:extLst>
          </p:cNvPr>
          <p:cNvSpPr/>
          <p:nvPr/>
        </p:nvSpPr>
        <p:spPr bwMode="auto">
          <a:xfrm>
            <a:off x="2624163" y="4437112"/>
            <a:ext cx="7360270" cy="1475511"/>
          </a:xfrm>
          <a:prstGeom prst="wedgeRoundRectCallout">
            <a:avLst>
              <a:gd name="adj1" fmla="val -57478"/>
              <a:gd name="adj2" fmla="val 2334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“后”与“前”相对，应该写在与“前”相同且不相连的面上。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84" name="直接箭头连接符 183">
            <a:extLst>
              <a:ext uri="{FF2B5EF4-FFF2-40B4-BE49-F238E27FC236}">
                <a16:creationId xmlns:a16="http://schemas.microsoft.com/office/drawing/2014/main" id="{3C9C10D2-F5F1-53F4-7D63-96E6277F690F}"/>
              </a:ext>
            </a:extLst>
          </p:cNvPr>
          <p:cNvCxnSpPr/>
          <p:nvPr/>
        </p:nvCxnSpPr>
        <p:spPr>
          <a:xfrm flipV="1">
            <a:off x="8112224" y="1124744"/>
            <a:ext cx="1440160" cy="3600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文本框 184">
            <a:extLst>
              <a:ext uri="{FF2B5EF4-FFF2-40B4-BE49-F238E27FC236}">
                <a16:creationId xmlns:a16="http://schemas.microsoft.com/office/drawing/2014/main" id="{C7A10462-9411-231F-D0C5-CA3A49F98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5432" y="810275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</a:t>
            </a:r>
          </a:p>
        </p:txBody>
      </p:sp>
      <p:sp>
        <p:nvSpPr>
          <p:cNvPr id="186" name="文本框 185">
            <a:extLst>
              <a:ext uri="{FF2B5EF4-FFF2-40B4-BE49-F238E27FC236}">
                <a16:creationId xmlns:a16="http://schemas.microsoft.com/office/drawing/2014/main" id="{ACF27169-3C2B-6632-7325-AFC7AFC50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1904" y="1890090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</a:t>
            </a:r>
          </a:p>
        </p:txBody>
      </p:sp>
      <p:sp>
        <p:nvSpPr>
          <p:cNvPr id="187" name="文本框 186">
            <a:extLst>
              <a:ext uri="{FF2B5EF4-FFF2-40B4-BE49-F238E27FC236}">
                <a16:creationId xmlns:a16="http://schemas.microsoft.com/office/drawing/2014/main" id="{3B440BDD-4917-D083-366C-4C0FB63F3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1904" y="820766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</a:t>
            </a:r>
          </a:p>
        </p:txBody>
      </p:sp>
      <p:sp>
        <p:nvSpPr>
          <p:cNvPr id="188" name="文本框 187">
            <a:extLst>
              <a:ext uri="{FF2B5EF4-FFF2-40B4-BE49-F238E27FC236}">
                <a16:creationId xmlns:a16="http://schemas.microsoft.com/office/drawing/2014/main" id="{062E310B-1519-ECE2-04B0-9EF304179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1904" y="2885442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</a:p>
        </p:txBody>
      </p:sp>
      <p:sp>
        <p:nvSpPr>
          <p:cNvPr id="189" name="文本框 188">
            <a:extLst>
              <a:ext uri="{FF2B5EF4-FFF2-40B4-BE49-F238E27FC236}">
                <a16:creationId xmlns:a16="http://schemas.microsoft.com/office/drawing/2014/main" id="{6BD46DE7-0682-15B0-5205-259DE6327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5105" y="1890090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</a:t>
            </a:r>
          </a:p>
        </p:txBody>
      </p:sp>
      <p:sp>
        <p:nvSpPr>
          <p:cNvPr id="190" name="文本框 189">
            <a:extLst>
              <a:ext uri="{FF2B5EF4-FFF2-40B4-BE49-F238E27FC236}">
                <a16:creationId xmlns:a16="http://schemas.microsoft.com/office/drawing/2014/main" id="{19C42896-DEFB-34F0-06A6-79B8EBFBF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530" y="1890090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右</a:t>
            </a:r>
          </a:p>
        </p:txBody>
      </p:sp>
    </p:spTree>
    <p:extLst>
      <p:ext uri="{BB962C8B-B14F-4D97-AF65-F5344CB8AC3E}">
        <p14:creationId xmlns:p14="http://schemas.microsoft.com/office/powerpoint/2010/main" val="368240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  <p:bldP spid="185" grpId="0"/>
      <p:bldP spid="186" grpId="0"/>
      <p:bldP spid="187" grpId="0"/>
      <p:bldP spid="188" grpId="0"/>
      <p:bldP spid="189" grpId="0"/>
      <p:bldP spid="1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E4C7C000-BA7D-3D0D-FF63-D01EF22696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748" y="754185"/>
            <a:ext cx="2486025" cy="904913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DA719A11-E16D-0478-781B-FEFF85AA5E1A}"/>
              </a:ext>
            </a:extLst>
          </p:cNvPr>
          <p:cNvSpPr txBox="1"/>
          <p:nvPr/>
        </p:nvSpPr>
        <p:spPr>
          <a:xfrm>
            <a:off x="1009650" y="1848520"/>
            <a:ext cx="10591800" cy="2237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用附页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的图做一个长方体纸盒。先在图中标出从其他几个方向看到的面，再把它剪下来，围一围，看看标得对不对。</a:t>
            </a:r>
          </a:p>
        </p:txBody>
      </p:sp>
    </p:spTree>
    <p:extLst>
      <p:ext uri="{BB962C8B-B14F-4D97-AF65-F5344CB8AC3E}">
        <p14:creationId xmlns:p14="http://schemas.microsoft.com/office/powerpoint/2010/main" val="3963364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6">
            <a:extLst>
              <a:ext uri="{FF2B5EF4-FFF2-40B4-BE49-F238E27FC236}">
                <a16:creationId xmlns:a16="http://schemas.microsoft.com/office/drawing/2014/main" id="{D1F66E7C-9BFB-F40F-C627-3BFF3719A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8" y="145491"/>
            <a:ext cx="4159251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4267" b="1" dirty="0">
                <a:latin typeface="黑体" pitchFamily="49" charset="-122"/>
                <a:ea typeface="黑体" pitchFamily="49" charset="-122"/>
              </a:rPr>
              <a:t>三、随堂训练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31ABAED-3176-58C1-5C37-D09616ED6051}"/>
              </a:ext>
            </a:extLst>
          </p:cNvPr>
          <p:cNvSpPr txBox="1"/>
          <p:nvPr/>
        </p:nvSpPr>
        <p:spPr>
          <a:xfrm>
            <a:off x="551384" y="1268760"/>
            <a:ext cx="11089232" cy="149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4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4000" dirty="0"/>
              <a:t>1.</a:t>
            </a:r>
            <a:r>
              <a:rPr lang="zh-CN" altLang="en-US" sz="4000" dirty="0"/>
              <a:t>如图是一个长方体的展开图，与 </a:t>
            </a:r>
            <a:r>
              <a:rPr lang="en-US" altLang="zh-CN" sz="4000" dirty="0"/>
              <a:t>E </a:t>
            </a:r>
            <a:r>
              <a:rPr lang="zh-CN" altLang="en-US" sz="4000" dirty="0"/>
              <a:t>面相对的面是</a:t>
            </a:r>
            <a:r>
              <a:rPr lang="en-US" altLang="zh-CN" sz="4000" dirty="0">
                <a:latin typeface="黑体" panose="02010609060101010101" pitchFamily="49" charset="-122"/>
              </a:rPr>
              <a:t>(    )</a:t>
            </a:r>
            <a:r>
              <a:rPr lang="zh-CN" altLang="en-US" sz="4000" dirty="0"/>
              <a:t>面，与 </a:t>
            </a:r>
            <a:r>
              <a:rPr lang="en-US" altLang="zh-CN" sz="4000" dirty="0"/>
              <a:t>F </a:t>
            </a:r>
            <a:r>
              <a:rPr lang="zh-CN" altLang="en-US" sz="4000" dirty="0"/>
              <a:t>面相对的面是</a:t>
            </a:r>
            <a:r>
              <a:rPr lang="en-US" altLang="zh-CN" sz="4000" dirty="0">
                <a:latin typeface="黑体" panose="02010609060101010101" pitchFamily="49" charset="-122"/>
              </a:rPr>
              <a:t>(    )</a:t>
            </a:r>
            <a:r>
              <a:rPr lang="zh-CN" altLang="en-US" sz="4000" dirty="0"/>
              <a:t>面。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DCAAFCD8-E6F2-542C-0CFD-B0EFEFDB554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FF7EA"/>
              </a:clrFrom>
              <a:clrTo>
                <a:srgbClr val="EFF7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7390" y="2996952"/>
            <a:ext cx="5081986" cy="326969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1F8C3BD8-95A7-4293-62F7-7B0A2E2BF0D8}"/>
              </a:ext>
            </a:extLst>
          </p:cNvPr>
          <p:cNvSpPr txBox="1"/>
          <p:nvPr/>
        </p:nvSpPr>
        <p:spPr>
          <a:xfrm>
            <a:off x="1703512" y="2060848"/>
            <a:ext cx="6717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B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897F740-AAA6-ACB8-07E7-A147E6437410}"/>
              </a:ext>
            </a:extLst>
          </p:cNvPr>
          <p:cNvSpPr txBox="1"/>
          <p:nvPr/>
        </p:nvSpPr>
        <p:spPr>
          <a:xfrm>
            <a:off x="8328248" y="2060848"/>
            <a:ext cx="6717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D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69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98EC326E-4EBA-5A95-A070-BF9BAD9E269A}"/>
              </a:ext>
            </a:extLst>
          </p:cNvPr>
          <p:cNvSpPr txBox="1"/>
          <p:nvPr/>
        </p:nvSpPr>
        <p:spPr>
          <a:xfrm>
            <a:off x="552000" y="1124744"/>
            <a:ext cx="11088000" cy="149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下面的图形能折成正方体吗</a:t>
            </a:r>
            <a:r>
              <a:rPr lang="en-US" altLang="zh-CN" dirty="0"/>
              <a:t>?</a:t>
            </a:r>
            <a:r>
              <a:rPr lang="zh-CN" altLang="en-US" dirty="0"/>
              <a:t>把附页</a:t>
            </a:r>
            <a:r>
              <a:rPr lang="en-US" altLang="zh-CN" dirty="0"/>
              <a:t>2</a:t>
            </a:r>
            <a:r>
              <a:rPr lang="zh-CN" altLang="en-US" dirty="0"/>
              <a:t>的图形剪下来折一折、试一试。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027B404-063E-1F9B-39C2-B3F9B3B0F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69" y="2852936"/>
            <a:ext cx="11149263" cy="2084366"/>
          </a:xfrm>
          <a:prstGeom prst="rect">
            <a:avLst/>
          </a:prstGeom>
        </p:spPr>
      </p:pic>
      <p:sp>
        <p:nvSpPr>
          <p:cNvPr id="9" name="文本框 8">
            <a:hlinkClick r:id="rId3" action="ppaction://hlinkfile"/>
            <a:extLst>
              <a:ext uri="{FF2B5EF4-FFF2-40B4-BE49-F238E27FC236}">
                <a16:creationId xmlns:a16="http://schemas.microsoft.com/office/drawing/2014/main" id="{CFE9D6F1-C4CC-35AA-4BC7-9876B6CFEE13}"/>
              </a:ext>
            </a:extLst>
          </p:cNvPr>
          <p:cNvSpPr txBox="1"/>
          <p:nvPr/>
        </p:nvSpPr>
        <p:spPr>
          <a:xfrm>
            <a:off x="7845552" y="5788152"/>
            <a:ext cx="3502152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400" b="1" u="sng" dirty="0">
                <a:solidFill>
                  <a:srgbClr val="33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正方体的展开图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16F236C-6D8E-FCF5-141A-C99868502287}"/>
              </a:ext>
            </a:extLst>
          </p:cNvPr>
          <p:cNvSpPr txBox="1"/>
          <p:nvPr/>
        </p:nvSpPr>
        <p:spPr>
          <a:xfrm>
            <a:off x="17144" y="6286500"/>
            <a:ext cx="4566687" cy="426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0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P5</a:t>
            </a:r>
            <a:r>
              <a:rPr lang="zh-CN" altLang="en-US" sz="20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练习一</a:t>
            </a:r>
          </a:p>
        </p:txBody>
      </p:sp>
    </p:spTree>
    <p:extLst>
      <p:ext uri="{BB962C8B-B14F-4D97-AF65-F5344CB8AC3E}">
        <p14:creationId xmlns:p14="http://schemas.microsoft.com/office/powerpoint/2010/main" val="3056917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6B9023C-0992-006B-8017-2D09AD718B51}"/>
              </a:ext>
            </a:extLst>
          </p:cNvPr>
          <p:cNvSpPr txBox="1"/>
          <p:nvPr/>
        </p:nvSpPr>
        <p:spPr>
          <a:xfrm>
            <a:off x="552000" y="1124744"/>
            <a:ext cx="11088000" cy="2976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3.</a:t>
            </a:r>
            <a:r>
              <a:rPr lang="zh-CN" altLang="en-US" dirty="0"/>
              <a:t>有一个正方体，六个面上分别写着数字</a:t>
            </a:r>
            <a:r>
              <a:rPr lang="en-US" altLang="zh-CN" dirty="0"/>
              <a:t>1~6</a:t>
            </a:r>
            <a:r>
              <a:rPr lang="zh-CN" altLang="en-US" dirty="0"/>
              <a:t>。从不同的角度观察，情况如下。那么数字</a:t>
            </a:r>
            <a:r>
              <a:rPr lang="en-US" altLang="zh-CN" dirty="0"/>
              <a:t>1</a:t>
            </a:r>
            <a:r>
              <a:rPr lang="zh-CN" altLang="en-US" dirty="0"/>
              <a:t>对面是数字</a:t>
            </a:r>
            <a:r>
              <a:rPr lang="en-US" altLang="zh-CN" sz="4000" dirty="0">
                <a:latin typeface="黑体" panose="02010609060101010101" pitchFamily="49" charset="-122"/>
              </a:rPr>
              <a:t>(    )</a:t>
            </a:r>
            <a:r>
              <a:rPr lang="zh-CN" altLang="en-US" dirty="0"/>
              <a:t>，数字</a:t>
            </a:r>
            <a:r>
              <a:rPr lang="en-US" altLang="zh-CN" dirty="0"/>
              <a:t>2</a:t>
            </a:r>
            <a:r>
              <a:rPr lang="zh-CN" altLang="en-US" dirty="0"/>
              <a:t>对面是数字</a:t>
            </a:r>
            <a:r>
              <a:rPr lang="en-US" altLang="zh-CN" sz="4000" dirty="0">
                <a:latin typeface="黑体" panose="02010609060101010101" pitchFamily="49" charset="-122"/>
              </a:rPr>
              <a:t>(    )</a:t>
            </a:r>
            <a:r>
              <a:rPr lang="zh-CN" altLang="en-US" dirty="0"/>
              <a:t>，数字</a:t>
            </a:r>
            <a:r>
              <a:rPr lang="en-US" altLang="zh-CN" dirty="0"/>
              <a:t>3</a:t>
            </a:r>
            <a:r>
              <a:rPr lang="zh-CN" altLang="en-US" dirty="0"/>
              <a:t>对面是数字</a:t>
            </a:r>
            <a:r>
              <a:rPr lang="en-US" altLang="zh-CN" sz="4000" dirty="0">
                <a:latin typeface="黑体" panose="02010609060101010101" pitchFamily="49" charset="-122"/>
              </a:rPr>
              <a:t>(    )</a:t>
            </a:r>
            <a:r>
              <a:rPr lang="zh-CN" altLang="en-US" dirty="0"/>
              <a:t>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5230145-1D06-4AC9-E86A-B90C9569B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4321786"/>
            <a:ext cx="8337988" cy="1427702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3D 模型 8">
                <a:extLst>
                  <a:ext uri="{FF2B5EF4-FFF2-40B4-BE49-F238E27FC236}">
                    <a16:creationId xmlns:a16="http://schemas.microsoft.com/office/drawing/2014/main" id="{094C0D89-21D1-C9D3-7621-B29543072F3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17393578"/>
                  </p:ext>
                </p:extLst>
              </p:nvPr>
            </p:nvGraphicFramePr>
            <p:xfrm>
              <a:off x="9696400" y="3723129"/>
              <a:ext cx="1769841" cy="195800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769841" cy="1958004"/>
                    </a:xfrm>
                    <a:prstGeom prst="rect">
                      <a:avLst/>
                    </a:prstGeom>
                  </am3d:spPr>
                  <am3d:camera>
                    <am3d:pos x="0" y="0" z="771906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09325" d="1000000"/>
                    <am3d:preTrans dx="238602" dy="-9406471" dz="-35352838"/>
                    <am3d:scale>
                      <am3d:sx n="1000000" d="1000000"/>
                      <am3d:sy n="1000000" d="1000000"/>
                      <am3d:sz n="1000000" d="1000000"/>
                    </am3d:scale>
                    <am3d:rot ax="-8355958" ay="1430117" az="-9648756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357549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3D 模型 8">
                <a:extLst>
                  <a:ext uri="{FF2B5EF4-FFF2-40B4-BE49-F238E27FC236}">
                    <a16:creationId xmlns:a16="http://schemas.microsoft.com/office/drawing/2014/main" id="{094C0D89-21D1-C9D3-7621-B29543072F3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96400" y="3723129"/>
                <a:ext cx="1769841" cy="1958004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7060F7F1-88AB-42D7-B153-B2AB337A1FED}"/>
              </a:ext>
            </a:extLst>
          </p:cNvPr>
          <p:cNvSpPr txBox="1"/>
          <p:nvPr/>
        </p:nvSpPr>
        <p:spPr>
          <a:xfrm>
            <a:off x="2207568" y="2636912"/>
            <a:ext cx="6717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5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F707F3B-C352-4B72-7F72-33AB544BC104}"/>
              </a:ext>
            </a:extLst>
          </p:cNvPr>
          <p:cNvSpPr txBox="1"/>
          <p:nvPr/>
        </p:nvSpPr>
        <p:spPr>
          <a:xfrm>
            <a:off x="8112224" y="2636912"/>
            <a:ext cx="6717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4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F575F5D-8773-E078-AC4A-C76FF0690202}"/>
              </a:ext>
            </a:extLst>
          </p:cNvPr>
          <p:cNvSpPr txBox="1"/>
          <p:nvPr/>
        </p:nvSpPr>
        <p:spPr>
          <a:xfrm>
            <a:off x="3215680" y="3369186"/>
            <a:ext cx="6717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6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3DF1853-0DCA-F498-C32F-EF08B4726993}"/>
              </a:ext>
            </a:extLst>
          </p:cNvPr>
          <p:cNvSpPr txBox="1"/>
          <p:nvPr/>
        </p:nvSpPr>
        <p:spPr>
          <a:xfrm>
            <a:off x="0" y="0"/>
            <a:ext cx="6762208" cy="392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3D</a:t>
            </a:r>
            <a:r>
              <a:rPr lang="zh-CN" alt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图在非放映状态手动任意旋转</a:t>
            </a:r>
          </a:p>
        </p:txBody>
      </p:sp>
    </p:spTree>
    <p:extLst>
      <p:ext uri="{BB962C8B-B14F-4D97-AF65-F5344CB8AC3E}">
        <p14:creationId xmlns:p14="http://schemas.microsoft.com/office/powerpoint/2010/main" val="284571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3DBD1DAD-BD3E-82CF-91CA-08E4592EA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8" y="145491"/>
            <a:ext cx="4159251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4267" b="1" dirty="0">
                <a:latin typeface="黑体" pitchFamily="49" charset="-122"/>
                <a:ea typeface="黑体" pitchFamily="49" charset="-122"/>
              </a:rPr>
              <a:t>四、课堂小结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4F1FB9E-14B3-BACE-8B62-1EFECC01A531}"/>
              </a:ext>
            </a:extLst>
          </p:cNvPr>
          <p:cNvSpPr txBox="1"/>
          <p:nvPr/>
        </p:nvSpPr>
        <p:spPr>
          <a:xfrm>
            <a:off x="479375" y="1556792"/>
            <a:ext cx="11161241" cy="1379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将一个长方体沿边剪开，剪开的边不同，得到的长方体展开图也不同。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86C906C6-8FC1-9537-D88A-770FCCD9B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645" y="3255838"/>
            <a:ext cx="3402971" cy="2704642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C4BA116F-7365-BC11-BEB2-33195DFDA3E0}"/>
              </a:ext>
            </a:extLst>
          </p:cNvPr>
          <p:cNvSpPr txBox="1"/>
          <p:nvPr/>
        </p:nvSpPr>
        <p:spPr>
          <a:xfrm>
            <a:off x="467763" y="3264202"/>
            <a:ext cx="7500445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长方体展开图有三组相同的面，每组中的两个面都不相连。“</a:t>
            </a:r>
            <a:r>
              <a:rPr lang="zh-CN" altLang="en-US" dirty="0">
                <a:solidFill>
                  <a:srgbClr val="FF0000"/>
                </a:solidFill>
              </a:rPr>
              <a:t>前</a:t>
            </a:r>
            <a:r>
              <a:rPr lang="zh-CN" altLang="en-US" dirty="0"/>
              <a:t>”与“</a:t>
            </a:r>
            <a:r>
              <a:rPr lang="zh-CN" altLang="en-US" dirty="0">
                <a:solidFill>
                  <a:srgbClr val="FF0000"/>
                </a:solidFill>
              </a:rPr>
              <a:t>后</a:t>
            </a:r>
            <a:r>
              <a:rPr lang="zh-CN" altLang="en-US" dirty="0"/>
              <a:t>”相对，“</a:t>
            </a:r>
            <a:r>
              <a:rPr lang="zh-CN" altLang="en-US" dirty="0">
                <a:solidFill>
                  <a:srgbClr val="FF0000"/>
                </a:solidFill>
              </a:rPr>
              <a:t>左</a:t>
            </a:r>
            <a:r>
              <a:rPr lang="zh-CN" altLang="en-US" dirty="0"/>
              <a:t>”与“</a:t>
            </a:r>
            <a:r>
              <a:rPr lang="zh-CN" altLang="en-US" dirty="0">
                <a:solidFill>
                  <a:srgbClr val="FF0000"/>
                </a:solidFill>
              </a:rPr>
              <a:t>右</a:t>
            </a:r>
            <a:r>
              <a:rPr lang="zh-CN" altLang="en-US" dirty="0"/>
              <a:t>”相对，“</a:t>
            </a:r>
            <a:r>
              <a:rPr lang="zh-CN" altLang="en-US" dirty="0">
                <a:solidFill>
                  <a:srgbClr val="FF0000"/>
                </a:solidFill>
              </a:rPr>
              <a:t>上</a:t>
            </a:r>
            <a:r>
              <a:rPr lang="zh-CN" altLang="en-US" dirty="0"/>
              <a:t>”与“</a:t>
            </a:r>
            <a:r>
              <a:rPr lang="zh-CN" altLang="en-US" dirty="0">
                <a:solidFill>
                  <a:srgbClr val="FF0000"/>
                </a:solidFill>
              </a:rPr>
              <a:t>下</a:t>
            </a:r>
            <a:r>
              <a:rPr lang="zh-CN" altLang="en-US" dirty="0"/>
              <a:t>”相对。</a:t>
            </a:r>
          </a:p>
        </p:txBody>
      </p:sp>
    </p:spTree>
    <p:extLst>
      <p:ext uri="{BB962C8B-B14F-4D97-AF65-F5344CB8AC3E}">
        <p14:creationId xmlns:p14="http://schemas.microsoft.com/office/powerpoint/2010/main" val="541590592"/>
      </p:ext>
    </p:extLst>
  </p:cSld>
  <p:clrMapOvr>
    <a:masterClrMapping/>
  </p:clrMapOvr>
</p:sld>
</file>

<file path=ppt/theme/theme1.xml><?xml version="1.0" encoding="utf-8"?>
<a:theme xmlns:a="http://schemas.openxmlformats.org/drawingml/2006/main" name="剪切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剪切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  <a:ln w="38100">
          <a:solidFill>
            <a:srgbClr val="FFC000"/>
          </a:solidFill>
          <a:miter lim="800000"/>
          <a:headEnd/>
          <a:tailEnd/>
        </a:ln>
      </a:spPr>
      <a:bodyPr wrap="square" rtlCol="0" anchor="ctr">
        <a:spAutoFit/>
      </a:bodyPr>
      <a:lstStyle>
        <a:defPPr algn="l">
          <a:lnSpc>
            <a:spcPct val="120000"/>
          </a:lnSpc>
          <a:defRPr sz="4200" b="1" dirty="0">
            <a:latin typeface="Times New Roman" pitchFamily="18" charset="0"/>
            <a:ea typeface="楷体" pitchFamily="49" charset="-122"/>
          </a:defRPr>
        </a:defPPr>
      </a:lstStyle>
    </a:spDef>
    <a:lnDef>
      <a:spPr>
        <a:ln w="571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4800" b="1" dirty="0" err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TM10001105[[fn=剪切]]</Template>
  <TotalTime>0</TotalTime>
  <Words>698</Words>
  <Application>Microsoft Office PowerPoint</Application>
  <PresentationFormat>宽屏</PresentationFormat>
  <Paragraphs>85</Paragraphs>
  <Slides>17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等线</vt:lpstr>
      <vt:lpstr>黑体</vt:lpstr>
      <vt:lpstr>楷体</vt:lpstr>
      <vt:lpstr>Arial</vt:lpstr>
      <vt:lpstr>Franklin Gothic Book</vt:lpstr>
      <vt:lpstr>Times New Roman</vt:lpstr>
      <vt:lpstr>剪切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/>
  <cp:revision>1</cp:revision>
  <dcterms:created xsi:type="dcterms:W3CDTF">2025-06-23T06:27:03Z</dcterms:created>
  <dcterms:modified xsi:type="dcterms:W3CDTF">2025-06-23T06:27:28Z</dcterms:modified>
  <cp:category>状元成才路</cp:category>
  <cp:contentStatus>状元成才路</cp:contentStatus>
</cp:coreProperties>
</file>