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0" r:id="rId1"/>
  </p:sldMasterIdLst>
  <p:notesMasterIdLst>
    <p:notesMasterId r:id="rId11"/>
  </p:notesMasterIdLst>
  <p:sldIdLst>
    <p:sldId id="256" r:id="rId2"/>
    <p:sldId id="302" r:id="rId3"/>
    <p:sldId id="303" r:id="rId4"/>
    <p:sldId id="304" r:id="rId5"/>
    <p:sldId id="367" r:id="rId6"/>
    <p:sldId id="371" r:id="rId7"/>
    <p:sldId id="305" r:id="rId8"/>
    <p:sldId id="306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00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1080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3T09:21:30.916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1727,'3'0,"0"1,0-1,1 1,-1 0,0 0,0 0,0 0,0 1,0-1,0 1,0 0,-1 0,1 0,-1 0,1 0,3 5,34 49,-31-42,125 212,112 260,-18 39,-65-142,-15-32,-148-350,0 1,1-1,-1 0,1 1,-1-1,1 0,-1 0,1 0,0 0,0 0,-1 1,1-1,0 0,0-1,0 1,0 0,0 0,0 0,0-1,1 1,-1 0,0-1,0 1,1-1,-1 0,0 1,0-1,1 0,-1 0,0 1,1-1,2-1,0-1,1 0,0 0,-1-1,0 1,0-1,0 0,0 0,0-1,4-4,310-352,-163 175,812-857,45 43,-208 279,-317 270,-454 417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97232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5919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6"/>
            <a:ext cx="12192000" cy="10593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86751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" y="4233"/>
            <a:ext cx="1218776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9935634" y="548218"/>
            <a:ext cx="1805517" cy="960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4645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1986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27491;&#26041;&#20307;11&#31181;&#23637;&#24320;&#22270;.gsp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4083603" y="2113384"/>
            <a:ext cx="352044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练习一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3251200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662B9FC-5BA5-4A4D-2A7B-3C9AC03CCDB7}"/>
              </a:ext>
            </a:extLst>
          </p:cNvPr>
          <p:cNvSpPr txBox="1"/>
          <p:nvPr/>
        </p:nvSpPr>
        <p:spPr>
          <a:xfrm>
            <a:off x="666750" y="358589"/>
            <a:ext cx="11023600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下面各幅图分别是从哪个位置看到的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把相应的序号填在括号里。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8208584-D789-7DCB-1181-7553997C806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38" y="1445551"/>
            <a:ext cx="10898724" cy="499374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F0CE5C-8CD2-F5E2-2410-FE983C3E6688}"/>
              </a:ext>
            </a:extLst>
          </p:cNvPr>
          <p:cNvSpPr txBox="1"/>
          <p:nvPr/>
        </p:nvSpPr>
        <p:spPr>
          <a:xfrm>
            <a:off x="5479239" y="2120459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3986EC0-4CF3-4865-2354-6F2087A032F2}"/>
              </a:ext>
            </a:extLst>
          </p:cNvPr>
          <p:cNvSpPr txBox="1"/>
          <p:nvPr/>
        </p:nvSpPr>
        <p:spPr>
          <a:xfrm>
            <a:off x="10092802" y="2325049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54CE3CD-073B-B43A-2B76-B011C1600527}"/>
              </a:ext>
            </a:extLst>
          </p:cNvPr>
          <p:cNvSpPr txBox="1"/>
          <p:nvPr/>
        </p:nvSpPr>
        <p:spPr>
          <a:xfrm>
            <a:off x="7765239" y="3529877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EE2CB3B-8399-B348-01A3-A2548D925E8F}"/>
              </a:ext>
            </a:extLst>
          </p:cNvPr>
          <p:cNvSpPr txBox="1"/>
          <p:nvPr/>
        </p:nvSpPr>
        <p:spPr>
          <a:xfrm>
            <a:off x="1238795" y="5769119"/>
            <a:ext cx="2162772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0C6116C-766B-5257-67F2-34D2107794EC}"/>
              </a:ext>
            </a:extLst>
          </p:cNvPr>
          <p:cNvSpPr txBox="1"/>
          <p:nvPr/>
        </p:nvSpPr>
        <p:spPr>
          <a:xfrm>
            <a:off x="5014614" y="5769119"/>
            <a:ext cx="2162772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34E642-23BD-CE70-A5B5-7A4EFDEF333D}"/>
              </a:ext>
            </a:extLst>
          </p:cNvPr>
          <p:cNvSpPr txBox="1"/>
          <p:nvPr/>
        </p:nvSpPr>
        <p:spPr>
          <a:xfrm>
            <a:off x="8682605" y="5769119"/>
            <a:ext cx="2162772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 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FCDF187-040A-6F03-FC82-12A40B232115}"/>
              </a:ext>
            </a:extLst>
          </p:cNvPr>
          <p:cNvSpPr txBox="1"/>
          <p:nvPr/>
        </p:nvSpPr>
        <p:spPr>
          <a:xfrm>
            <a:off x="1996214" y="5805888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0C89394-A720-AA2D-C7F0-03BFD9A6B2BC}"/>
              </a:ext>
            </a:extLst>
          </p:cNvPr>
          <p:cNvSpPr txBox="1"/>
          <p:nvPr/>
        </p:nvSpPr>
        <p:spPr>
          <a:xfrm>
            <a:off x="5772033" y="5805888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3E0D69E-8E5B-331B-67CC-63AF65C613D7}"/>
              </a:ext>
            </a:extLst>
          </p:cNvPr>
          <p:cNvSpPr txBox="1"/>
          <p:nvPr/>
        </p:nvSpPr>
        <p:spPr>
          <a:xfrm>
            <a:off x="9444868" y="5805888"/>
            <a:ext cx="647934" cy="693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</a:p>
        </p:txBody>
      </p:sp>
    </p:spTree>
    <p:extLst>
      <p:ext uri="{BB962C8B-B14F-4D97-AF65-F5344CB8AC3E}">
        <p14:creationId xmlns:p14="http://schemas.microsoft.com/office/powerpoint/2010/main" val="5413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1DE1A83-7C3A-5029-3D27-24BB5D13A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802" y="2389678"/>
            <a:ext cx="4475693" cy="3129702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C21CEEA-4632-57D4-F281-87DD6A9A6FDC}"/>
              </a:ext>
            </a:extLst>
          </p:cNvPr>
          <p:cNvSpPr txBox="1"/>
          <p:nvPr/>
        </p:nvSpPr>
        <p:spPr>
          <a:xfrm>
            <a:off x="332920" y="295275"/>
            <a:ext cx="11331575" cy="4026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右面三名同学正在观察            和           。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小明从上面看到的是             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你知道长方体和圆柱是如何摆放的吗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哪一个是小丽看到的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流程图: 磁盘 7">
            <a:extLst>
              <a:ext uri="{FF2B5EF4-FFF2-40B4-BE49-F238E27FC236}">
                <a16:creationId xmlns:a16="http://schemas.microsoft.com/office/drawing/2014/main" id="{A56E629B-3DD6-C0D0-B2F7-EA05D5795CA1}"/>
              </a:ext>
            </a:extLst>
          </p:cNvPr>
          <p:cNvSpPr/>
          <p:nvPr/>
        </p:nvSpPr>
        <p:spPr bwMode="auto">
          <a:xfrm>
            <a:off x="8860592" y="435743"/>
            <a:ext cx="1103085" cy="922270"/>
          </a:xfrm>
          <a:prstGeom prst="flowChartMagneticDisk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9" name="立方体 8">
            <a:extLst>
              <a:ext uri="{FF2B5EF4-FFF2-40B4-BE49-F238E27FC236}">
                <a16:creationId xmlns:a16="http://schemas.microsoft.com/office/drawing/2014/main" id="{EE864489-2D04-3819-11D7-E71F967FED71}"/>
              </a:ext>
            </a:extLst>
          </p:cNvPr>
          <p:cNvSpPr/>
          <p:nvPr/>
        </p:nvSpPr>
        <p:spPr bwMode="auto">
          <a:xfrm>
            <a:off x="6746598" y="435743"/>
            <a:ext cx="1320800" cy="806155"/>
          </a:xfrm>
          <a:prstGeom prst="cube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C7A7DAC-4376-F3B4-3BFD-42EADE482B93}"/>
              </a:ext>
            </a:extLst>
          </p:cNvPr>
          <p:cNvSpPr/>
          <p:nvPr/>
        </p:nvSpPr>
        <p:spPr bwMode="auto">
          <a:xfrm>
            <a:off x="6175725" y="1314788"/>
            <a:ext cx="470200" cy="1112990"/>
          </a:xfrm>
          <a:prstGeom prst="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95C0702-150A-C5E8-7D57-B6DF4C421CD1}"/>
              </a:ext>
            </a:extLst>
          </p:cNvPr>
          <p:cNvSpPr/>
          <p:nvPr/>
        </p:nvSpPr>
        <p:spPr bwMode="auto">
          <a:xfrm>
            <a:off x="6944378" y="1385307"/>
            <a:ext cx="925240" cy="925240"/>
          </a:xfrm>
          <a:prstGeom prst="ellipse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1D8BAAD-B5FB-8C0E-AA1E-339BE912B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8698" y="4321762"/>
            <a:ext cx="3360541" cy="1786170"/>
          </a:xfrm>
          <a:prstGeom prst="rect">
            <a:avLst/>
          </a:prstGeom>
        </p:spPr>
      </p:pic>
      <p:sp>
        <p:nvSpPr>
          <p:cNvPr id="16" name="立方体 15">
            <a:extLst>
              <a:ext uri="{FF2B5EF4-FFF2-40B4-BE49-F238E27FC236}">
                <a16:creationId xmlns:a16="http://schemas.microsoft.com/office/drawing/2014/main" id="{0C462367-F42C-7CF1-2FD1-8FE18968E50E}"/>
              </a:ext>
            </a:extLst>
          </p:cNvPr>
          <p:cNvSpPr/>
          <p:nvPr/>
        </p:nvSpPr>
        <p:spPr bwMode="auto">
          <a:xfrm>
            <a:off x="1057253" y="4644153"/>
            <a:ext cx="912637" cy="1189059"/>
          </a:xfrm>
          <a:prstGeom prst="cube">
            <a:avLst>
              <a:gd name="adj" fmla="val 55058"/>
            </a:avLst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5" name="流程图: 磁盘 14">
            <a:extLst>
              <a:ext uri="{FF2B5EF4-FFF2-40B4-BE49-F238E27FC236}">
                <a16:creationId xmlns:a16="http://schemas.microsoft.com/office/drawing/2014/main" id="{6D5D83C0-D4EC-DEAD-CA36-928E4F1022BC}"/>
              </a:ext>
            </a:extLst>
          </p:cNvPr>
          <p:cNvSpPr/>
          <p:nvPr/>
        </p:nvSpPr>
        <p:spPr bwMode="auto">
          <a:xfrm>
            <a:off x="1777592" y="5093458"/>
            <a:ext cx="1103085" cy="561600"/>
          </a:xfrm>
          <a:prstGeom prst="flowChartMagneticDisk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墨迹 16">
                <a:extLst>
                  <a:ext uri="{FF2B5EF4-FFF2-40B4-BE49-F238E27FC236}">
                    <a16:creationId xmlns:a16="http://schemas.microsoft.com/office/drawing/2014/main" id="{FB094FE0-561B-BD45-F165-B88DAC949BBE}"/>
                  </a:ext>
                </a:extLst>
              </p14:cNvPr>
              <p14:cNvContentPartPr/>
              <p14:nvPr/>
            </p14:nvContentPartPr>
            <p14:xfrm>
              <a:off x="3355272" y="5145072"/>
              <a:ext cx="1756080" cy="1376280"/>
            </p14:xfrm>
          </p:contentPart>
        </mc:Choice>
        <mc:Fallback xmlns="">
          <p:pic>
            <p:nvPicPr>
              <p:cNvPr id="17" name="墨迹 16">
                <a:extLst>
                  <a:ext uri="{FF2B5EF4-FFF2-40B4-BE49-F238E27FC236}">
                    <a16:creationId xmlns:a16="http://schemas.microsoft.com/office/drawing/2014/main" id="{FB094FE0-561B-BD45-F165-B88DAC949BB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01632" y="5037072"/>
                <a:ext cx="1863720" cy="159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47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40B6744-C6BF-EDA0-6B4E-61ECA915998F}"/>
              </a:ext>
            </a:extLst>
          </p:cNvPr>
          <p:cNvSpPr txBox="1"/>
          <p:nvPr/>
        </p:nvSpPr>
        <p:spPr>
          <a:xfrm>
            <a:off x="504825" y="447675"/>
            <a:ext cx="10906125" cy="4084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把你用附页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做好的长方体纸盒沿着边剪开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得到和附页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不同的图形。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你打算剪开哪几条边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想一想展开的图形是什么样子的。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剪一剪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说一说你发现了什么。</a:t>
            </a:r>
          </a:p>
        </p:txBody>
      </p:sp>
    </p:spTree>
    <p:extLst>
      <p:ext uri="{BB962C8B-B14F-4D97-AF65-F5344CB8AC3E}">
        <p14:creationId xmlns:p14="http://schemas.microsoft.com/office/powerpoint/2010/main" val="3088921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C417AA5-CF38-9E46-74A6-85C9FD33377C}"/>
              </a:ext>
            </a:extLst>
          </p:cNvPr>
          <p:cNvSpPr txBox="1"/>
          <p:nvPr/>
        </p:nvSpPr>
        <p:spPr>
          <a:xfrm>
            <a:off x="556764" y="323405"/>
            <a:ext cx="2716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长方体展开图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66A5E2A6-2701-09ED-F5E9-EA5F4FFDD106}"/>
              </a:ext>
            </a:extLst>
          </p:cNvPr>
          <p:cNvGrpSpPr/>
          <p:nvPr/>
        </p:nvGrpSpPr>
        <p:grpSpPr>
          <a:xfrm>
            <a:off x="3442451" y="1511729"/>
            <a:ext cx="1393753" cy="1537148"/>
            <a:chOff x="1435509" y="631718"/>
            <a:chExt cx="1595286" cy="175941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9D11BBFB-0158-E986-F1E6-6A81E21FE5F1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72A0BCD-6AA2-7DFE-D133-F3431BB82257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D71EE7B6-8EE3-91BB-68CB-F67F66F33F89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E32378F3-C087-251A-DD8F-50B4B11F46EA}"/>
                </a:ext>
              </a:extLst>
            </p:cNvPr>
            <p:cNvSpPr/>
            <p:nvPr/>
          </p:nvSpPr>
          <p:spPr>
            <a:xfrm>
              <a:off x="1700981" y="1246240"/>
              <a:ext cx="1061883" cy="26546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C7A791D-F017-3A7C-9644-68554A74DC94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BCBDCD1-DE3A-1A52-C030-9282F7A493CA}"/>
                </a:ext>
              </a:extLst>
            </p:cNvPr>
            <p:cNvSpPr/>
            <p:nvPr/>
          </p:nvSpPr>
          <p:spPr>
            <a:xfrm>
              <a:off x="1700980" y="2125666"/>
              <a:ext cx="1061883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DA056B2-0208-F689-6203-03893BB13275}"/>
              </a:ext>
            </a:extLst>
          </p:cNvPr>
          <p:cNvGrpSpPr/>
          <p:nvPr/>
        </p:nvGrpSpPr>
        <p:grpSpPr>
          <a:xfrm rot="16200000">
            <a:off x="5376460" y="2008071"/>
            <a:ext cx="1393753" cy="1548316"/>
            <a:chOff x="1435509" y="626869"/>
            <a:chExt cx="1595287" cy="1772199"/>
          </a:xfrm>
          <a:noFill/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3166AED4-02B5-F94B-3C0D-E5F0ECA0760C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2B35664-2514-A307-C33D-0939FB70530F}"/>
                </a:ext>
              </a:extLst>
            </p:cNvPr>
            <p:cNvSpPr/>
            <p:nvPr/>
          </p:nvSpPr>
          <p:spPr>
            <a:xfrm>
              <a:off x="2765324" y="626869"/>
              <a:ext cx="265472" cy="625512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0648486-35F7-281B-6347-B38919808376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DE01634C-7BAC-B9AE-68FD-019B80DAF3E3}"/>
                </a:ext>
              </a:extLst>
            </p:cNvPr>
            <p:cNvSpPr/>
            <p:nvPr/>
          </p:nvSpPr>
          <p:spPr>
            <a:xfrm>
              <a:off x="1700981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2985533C-C53D-15DF-88C4-58D26FCB690C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F13C93F-956B-46D6-9FAD-B9CA2B896D24}"/>
                </a:ext>
              </a:extLst>
            </p:cNvPr>
            <p:cNvSpPr/>
            <p:nvPr/>
          </p:nvSpPr>
          <p:spPr>
            <a:xfrm>
              <a:off x="1700980" y="2133601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4C5CC337-FD77-863E-FA83-23D515C297CD}"/>
              </a:ext>
            </a:extLst>
          </p:cNvPr>
          <p:cNvGrpSpPr/>
          <p:nvPr/>
        </p:nvGrpSpPr>
        <p:grpSpPr>
          <a:xfrm>
            <a:off x="1249544" y="5087019"/>
            <a:ext cx="2319339" cy="1000259"/>
            <a:chOff x="1435509" y="1246239"/>
            <a:chExt cx="2654709" cy="1144893"/>
          </a:xfrm>
          <a:noFill/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A9556D1-1CAC-92D5-9EC1-E97B524ECA82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9634A325-F348-8BA0-08C0-3B32747A99FB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4473C7-61B7-BC03-4349-781758EAC3A4}"/>
                </a:ext>
              </a:extLst>
            </p:cNvPr>
            <p:cNvSpPr/>
            <p:nvPr/>
          </p:nvSpPr>
          <p:spPr>
            <a:xfrm>
              <a:off x="1435509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20965E38-6843-DB75-E05C-6406A0CF74E1}"/>
                </a:ext>
              </a:extLst>
            </p:cNvPr>
            <p:cNvSpPr/>
            <p:nvPr/>
          </p:nvSpPr>
          <p:spPr>
            <a:xfrm>
              <a:off x="3028334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7A65A2CC-6199-C253-AA34-4803998F721E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5C86E2F-B4D8-D6B5-230B-F6E52F7E3FC8}"/>
                </a:ext>
              </a:extLst>
            </p:cNvPr>
            <p:cNvSpPr/>
            <p:nvPr/>
          </p:nvSpPr>
          <p:spPr>
            <a:xfrm>
              <a:off x="1700980" y="2125666"/>
              <a:ext cx="1061883" cy="265466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6271940C-5003-532E-F226-EEC68D8EC85A}"/>
              </a:ext>
            </a:extLst>
          </p:cNvPr>
          <p:cNvGrpSpPr/>
          <p:nvPr/>
        </p:nvGrpSpPr>
        <p:grpSpPr>
          <a:xfrm>
            <a:off x="6763976" y="3605060"/>
            <a:ext cx="2319341" cy="1009340"/>
            <a:chOff x="1700979" y="1243781"/>
            <a:chExt cx="2654711" cy="1155287"/>
          </a:xfrm>
          <a:noFill/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68FF19EC-D27E-B812-4E59-41A08DD467CF}"/>
                </a:ext>
              </a:extLst>
            </p:cNvPr>
            <p:cNvSpPr/>
            <p:nvPr/>
          </p:nvSpPr>
          <p:spPr>
            <a:xfrm>
              <a:off x="1703439" y="1511708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8D4BDEAC-1628-12BC-94FB-28E47CBB5A50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67D6A0FD-0293-11C3-32E5-0AA99D3F340C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648FE54-B7C5-9F13-98BF-BC4AD92C4B37}"/>
                </a:ext>
              </a:extLst>
            </p:cNvPr>
            <p:cNvSpPr/>
            <p:nvPr/>
          </p:nvSpPr>
          <p:spPr>
            <a:xfrm>
              <a:off x="1700980" y="1243781"/>
              <a:ext cx="1065495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F567609-6EE1-F76B-102A-64A99D7C316C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2998CD7-D610-7428-35E0-6DD7721FDA8C}"/>
                </a:ext>
              </a:extLst>
            </p:cNvPr>
            <p:cNvSpPr/>
            <p:nvPr/>
          </p:nvSpPr>
          <p:spPr>
            <a:xfrm>
              <a:off x="1700979" y="2133601"/>
              <a:ext cx="106698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DFBE2C2-6F13-BAB2-C55B-99A5FC3335B0}"/>
              </a:ext>
            </a:extLst>
          </p:cNvPr>
          <p:cNvGrpSpPr/>
          <p:nvPr/>
        </p:nvGrpSpPr>
        <p:grpSpPr>
          <a:xfrm>
            <a:off x="10266089" y="2112084"/>
            <a:ext cx="1388033" cy="1539292"/>
            <a:chOff x="1433050" y="629262"/>
            <a:chExt cx="1588740" cy="1761871"/>
          </a:xfrm>
          <a:noFill/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7ABD1EA0-9FD7-7F5A-290F-9A22BFC9F3A1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26A88EBD-C306-1768-EB9A-981FAB7D45D4}"/>
                </a:ext>
              </a:extLst>
            </p:cNvPr>
            <p:cNvSpPr/>
            <p:nvPr/>
          </p:nvSpPr>
          <p:spPr>
            <a:xfrm>
              <a:off x="2756319" y="631753"/>
              <a:ext cx="265471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456E534-6403-8380-781F-7DFA297DC667}"/>
                </a:ext>
              </a:extLst>
            </p:cNvPr>
            <p:cNvSpPr/>
            <p:nvPr/>
          </p:nvSpPr>
          <p:spPr>
            <a:xfrm>
              <a:off x="1433050" y="629262"/>
              <a:ext cx="26547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9E6A86AC-55B4-65D8-AE75-91D0ED1500ED}"/>
                </a:ext>
              </a:extLst>
            </p:cNvPr>
            <p:cNvSpPr/>
            <p:nvPr/>
          </p:nvSpPr>
          <p:spPr>
            <a:xfrm>
              <a:off x="1700981" y="1246239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8058989-DE66-A205-0372-B7D1AE28C49B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CC275294-C1D4-1729-A997-F0ED6722976E}"/>
                </a:ext>
              </a:extLst>
            </p:cNvPr>
            <p:cNvSpPr/>
            <p:nvPr/>
          </p:nvSpPr>
          <p:spPr>
            <a:xfrm>
              <a:off x="1700980" y="2125666"/>
              <a:ext cx="1061883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28CD5DA9-8673-A09E-9D14-7C710576D37B}"/>
              </a:ext>
            </a:extLst>
          </p:cNvPr>
          <p:cNvGrpSpPr/>
          <p:nvPr/>
        </p:nvGrpSpPr>
        <p:grpSpPr>
          <a:xfrm>
            <a:off x="1190985" y="3489095"/>
            <a:ext cx="2317192" cy="1009325"/>
            <a:chOff x="1703439" y="1241335"/>
            <a:chExt cx="2652251" cy="1155272"/>
          </a:xfrm>
          <a:noFill/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28F44067-B964-2980-53F7-73105B16D5E1}"/>
                </a:ext>
              </a:extLst>
            </p:cNvPr>
            <p:cNvSpPr/>
            <p:nvPr/>
          </p:nvSpPr>
          <p:spPr>
            <a:xfrm>
              <a:off x="1703439" y="1511708"/>
              <a:ext cx="1061883" cy="61665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4DB09515-25D9-7CBE-685D-C661EB831956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BA7418C4-FCAF-953F-56F8-6B1B5B8A6C27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E7256B8B-A422-7C4A-56B4-E1AB81DA08B9}"/>
                </a:ext>
              </a:extLst>
            </p:cNvPr>
            <p:cNvSpPr/>
            <p:nvPr/>
          </p:nvSpPr>
          <p:spPr>
            <a:xfrm>
              <a:off x="3034464" y="1241335"/>
              <a:ext cx="1052976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9254BED3-CFFB-7C24-03FC-14A9C82329AA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B2A6DFFE-8FA3-D71D-57CE-13B120A912CC}"/>
                </a:ext>
              </a:extLst>
            </p:cNvPr>
            <p:cNvSpPr/>
            <p:nvPr/>
          </p:nvSpPr>
          <p:spPr>
            <a:xfrm>
              <a:off x="3034136" y="2131140"/>
              <a:ext cx="1061240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F5C72E4-377B-9FC2-8C9E-60E9458D8B30}"/>
              </a:ext>
            </a:extLst>
          </p:cNvPr>
          <p:cNvGrpSpPr/>
          <p:nvPr/>
        </p:nvGrpSpPr>
        <p:grpSpPr>
          <a:xfrm>
            <a:off x="718285" y="1576043"/>
            <a:ext cx="2018935" cy="1537147"/>
            <a:chOff x="1081824" y="631718"/>
            <a:chExt cx="2310866" cy="175941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DFD1DFF9-A933-4D85-AB0D-938B25691A93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46142BC-174C-2889-6C82-AF3B0596A1CF}"/>
                </a:ext>
              </a:extLst>
            </p:cNvPr>
            <p:cNvSpPr/>
            <p:nvPr/>
          </p:nvSpPr>
          <p:spPr>
            <a:xfrm rot="5400000">
              <a:off x="2944851" y="1065411"/>
              <a:ext cx="265471" cy="630207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15BA2935-3120-1F6C-4FC9-FA9D540767AA}"/>
                </a:ext>
              </a:extLst>
            </p:cNvPr>
            <p:cNvSpPr/>
            <p:nvPr/>
          </p:nvSpPr>
          <p:spPr>
            <a:xfrm rot="16200000">
              <a:off x="1258804" y="1072508"/>
              <a:ext cx="265473" cy="619433"/>
            </a:xfrm>
            <a:prstGeom prst="rect">
              <a:avLst/>
            </a:prstGeom>
            <a:solidFill>
              <a:srgbClr val="70F3FF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4E1C4876-21A2-1525-258D-2F49A5DF0831}"/>
                </a:ext>
              </a:extLst>
            </p:cNvPr>
            <p:cNvSpPr/>
            <p:nvPr/>
          </p:nvSpPr>
          <p:spPr>
            <a:xfrm>
              <a:off x="1700981" y="1246239"/>
              <a:ext cx="1061502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80247052-EA04-1787-79A1-048C2AE978C1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E15C7E3C-4F7E-02CF-513E-03C1DE09D855}"/>
                </a:ext>
              </a:extLst>
            </p:cNvPr>
            <p:cNvSpPr/>
            <p:nvPr/>
          </p:nvSpPr>
          <p:spPr>
            <a:xfrm>
              <a:off x="1700980" y="2125666"/>
              <a:ext cx="1067296" cy="265467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C097C01B-B760-AF4B-01D1-DC2970290000}"/>
              </a:ext>
            </a:extLst>
          </p:cNvPr>
          <p:cNvGrpSpPr/>
          <p:nvPr/>
        </p:nvGrpSpPr>
        <p:grpSpPr>
          <a:xfrm>
            <a:off x="7846418" y="1658514"/>
            <a:ext cx="2020251" cy="1539983"/>
            <a:chOff x="1080318" y="631718"/>
            <a:chExt cx="2312372" cy="1762662"/>
          </a:xfrm>
          <a:noFill/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426054EE-B76D-BACE-B43D-0614B9461C67}"/>
                </a:ext>
              </a:extLst>
            </p:cNvPr>
            <p:cNvSpPr/>
            <p:nvPr/>
          </p:nvSpPr>
          <p:spPr>
            <a:xfrm>
              <a:off x="1703439" y="151170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7D995937-DE81-49B1-9FC4-3E477A764A6C}"/>
                </a:ext>
              </a:extLst>
            </p:cNvPr>
            <p:cNvSpPr/>
            <p:nvPr/>
          </p:nvSpPr>
          <p:spPr>
            <a:xfrm rot="5400000">
              <a:off x="2944851" y="1065411"/>
              <a:ext cx="265471" cy="63020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FC4F109-715A-08FB-49AB-3B3E9EAF7696}"/>
                </a:ext>
              </a:extLst>
            </p:cNvPr>
            <p:cNvSpPr/>
            <p:nvPr/>
          </p:nvSpPr>
          <p:spPr>
            <a:xfrm rot="16200000">
              <a:off x="1257297" y="1951928"/>
              <a:ext cx="265473" cy="619432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C43DA997-A93B-B56C-333E-80EEB9D08F8B}"/>
                </a:ext>
              </a:extLst>
            </p:cNvPr>
            <p:cNvSpPr/>
            <p:nvPr/>
          </p:nvSpPr>
          <p:spPr>
            <a:xfrm>
              <a:off x="1700981" y="1246239"/>
              <a:ext cx="1061502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2257A149-01AA-D25C-C4C8-F4A554008B95}"/>
                </a:ext>
              </a:extLst>
            </p:cNvPr>
            <p:cNvSpPr/>
            <p:nvPr/>
          </p:nvSpPr>
          <p:spPr>
            <a:xfrm>
              <a:off x="1700980" y="631718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9D3E5CDB-4722-FEA2-BEDB-2B0A566D8D23}"/>
                </a:ext>
              </a:extLst>
            </p:cNvPr>
            <p:cNvSpPr/>
            <p:nvPr/>
          </p:nvSpPr>
          <p:spPr>
            <a:xfrm>
              <a:off x="1700980" y="2125666"/>
              <a:ext cx="1067296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468B2FA0-230B-653B-5D3D-E42004CF94C1}"/>
              </a:ext>
            </a:extLst>
          </p:cNvPr>
          <p:cNvGrpSpPr/>
          <p:nvPr/>
        </p:nvGrpSpPr>
        <p:grpSpPr>
          <a:xfrm>
            <a:off x="9006161" y="3836991"/>
            <a:ext cx="2320361" cy="2406895"/>
            <a:chOff x="1703439" y="439280"/>
            <a:chExt cx="2655879" cy="2754923"/>
          </a:xfrm>
          <a:noFill/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694370F9-EE3B-5BC8-5039-77749D6BB50F}"/>
                </a:ext>
              </a:extLst>
            </p:cNvPr>
            <p:cNvSpPr/>
            <p:nvPr/>
          </p:nvSpPr>
          <p:spPr>
            <a:xfrm>
              <a:off x="1703439" y="1511708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BA15ABDE-CC7B-327E-A764-2B6B01F09F37}"/>
                </a:ext>
              </a:extLst>
            </p:cNvPr>
            <p:cNvSpPr/>
            <p:nvPr/>
          </p:nvSpPr>
          <p:spPr>
            <a:xfrm>
              <a:off x="2765323" y="1511708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925ECAB4-7AE9-6734-77ED-CE5BF3E8A7FE}"/>
                </a:ext>
              </a:extLst>
            </p:cNvPr>
            <p:cNvSpPr/>
            <p:nvPr/>
          </p:nvSpPr>
          <p:spPr>
            <a:xfrm>
              <a:off x="4090218" y="1511707"/>
              <a:ext cx="265472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6EC6A986-0DBF-B5A7-8A5F-D65592AF622B}"/>
                </a:ext>
              </a:extLst>
            </p:cNvPr>
            <p:cNvSpPr/>
            <p:nvPr/>
          </p:nvSpPr>
          <p:spPr>
            <a:xfrm rot="5400000">
              <a:off x="2358277" y="839292"/>
              <a:ext cx="1065492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6DA21DDF-F205-28A6-F926-0EAAB980C04F}"/>
                </a:ext>
              </a:extLst>
            </p:cNvPr>
            <p:cNvSpPr/>
            <p:nvPr/>
          </p:nvSpPr>
          <p:spPr>
            <a:xfrm>
              <a:off x="3028335" y="1511707"/>
              <a:ext cx="1061883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821159E5-64DC-EA47-F98D-CCBA0B208A9B}"/>
                </a:ext>
              </a:extLst>
            </p:cNvPr>
            <p:cNvSpPr/>
            <p:nvPr/>
          </p:nvSpPr>
          <p:spPr>
            <a:xfrm rot="16200000">
              <a:off x="3693095" y="2527979"/>
              <a:ext cx="1066980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4AAAB45A-C2A5-F43D-5B23-D77F0267DC2F}"/>
              </a:ext>
            </a:extLst>
          </p:cNvPr>
          <p:cNvGrpSpPr/>
          <p:nvPr/>
        </p:nvGrpSpPr>
        <p:grpSpPr>
          <a:xfrm rot="5400000">
            <a:off x="4943912" y="3949709"/>
            <a:ext cx="2087404" cy="2948624"/>
            <a:chOff x="1693328" y="-178704"/>
            <a:chExt cx="2389238" cy="3374986"/>
          </a:xfrm>
          <a:noFill/>
        </p:grpSpPr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C35CE5E8-424D-653A-8446-339060AE7F4C}"/>
                </a:ext>
              </a:extLst>
            </p:cNvPr>
            <p:cNvSpPr/>
            <p:nvPr/>
          </p:nvSpPr>
          <p:spPr>
            <a:xfrm>
              <a:off x="1693328" y="1501597"/>
              <a:ext cx="1061883" cy="624338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83C284BD-5C06-2616-5D78-8C0DC54C59F0}"/>
                </a:ext>
              </a:extLst>
            </p:cNvPr>
            <p:cNvSpPr/>
            <p:nvPr/>
          </p:nvSpPr>
          <p:spPr>
            <a:xfrm>
              <a:off x="2753911" y="1501993"/>
              <a:ext cx="276884" cy="62915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B7EC1D51-F92B-8D83-4722-5462114A2354}"/>
                </a:ext>
              </a:extLst>
            </p:cNvPr>
            <p:cNvSpPr/>
            <p:nvPr/>
          </p:nvSpPr>
          <p:spPr>
            <a:xfrm>
              <a:off x="2753910" y="-178704"/>
              <a:ext cx="265484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CDA0DBCC-EDD5-8F3A-697E-25939CCF26F9}"/>
                </a:ext>
              </a:extLst>
            </p:cNvPr>
            <p:cNvSpPr/>
            <p:nvPr/>
          </p:nvSpPr>
          <p:spPr>
            <a:xfrm rot="5400000">
              <a:off x="2358277" y="839292"/>
              <a:ext cx="106549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  <p:sp>
          <p:nvSpPr>
            <p:cNvPr id="71" name="矩形 70">
              <a:extLst>
                <a:ext uri="{FF2B5EF4-FFF2-40B4-BE49-F238E27FC236}">
                  <a16:creationId xmlns:a16="http://schemas.microsoft.com/office/drawing/2014/main" id="{96B3BDE9-145F-092D-EA43-2FBFB81F28ED}"/>
                </a:ext>
              </a:extLst>
            </p:cNvPr>
            <p:cNvSpPr/>
            <p:nvPr/>
          </p:nvSpPr>
          <p:spPr>
            <a:xfrm>
              <a:off x="3020682" y="-175254"/>
              <a:ext cx="1061884" cy="619433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C577B35D-1A44-067D-54DF-A37407FF4CC5}"/>
                </a:ext>
              </a:extLst>
            </p:cNvPr>
            <p:cNvSpPr/>
            <p:nvPr/>
          </p:nvSpPr>
          <p:spPr>
            <a:xfrm rot="16200000">
              <a:off x="2357534" y="2530058"/>
              <a:ext cx="1066981" cy="265467"/>
            </a:xfrm>
            <a:prstGeom prst="rect">
              <a:avLst/>
            </a:prstGeom>
            <a:grpFill/>
            <a:ln>
              <a:solidFill>
                <a:srgbClr val="1B4F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/>
            </a:p>
          </p:txBody>
        </p:sp>
      </p:grpSp>
      <p:grpSp>
        <p:nvGrpSpPr>
          <p:cNvPr id="87" name="组合 86">
            <a:extLst>
              <a:ext uri="{FF2B5EF4-FFF2-40B4-BE49-F238E27FC236}">
                <a16:creationId xmlns:a16="http://schemas.microsoft.com/office/drawing/2014/main" id="{4B8922A9-7D45-B2AA-51C1-8470F8CD5ECC}"/>
              </a:ext>
            </a:extLst>
          </p:cNvPr>
          <p:cNvGrpSpPr/>
          <p:nvPr/>
        </p:nvGrpSpPr>
        <p:grpSpPr>
          <a:xfrm>
            <a:off x="6731529" y="426241"/>
            <a:ext cx="3422307" cy="1125185"/>
            <a:chOff x="1443967" y="2886286"/>
            <a:chExt cx="3422307" cy="1125185"/>
          </a:xfrm>
        </p:grpSpPr>
        <p:sp>
          <p:nvSpPr>
            <p:cNvPr id="88" name="任意多边形: 形状 87">
              <a:extLst>
                <a:ext uri="{FF2B5EF4-FFF2-40B4-BE49-F238E27FC236}">
                  <a16:creationId xmlns:a16="http://schemas.microsoft.com/office/drawing/2014/main" id="{4C4003CB-8CE3-5804-B798-BA6B1237C11C}"/>
                </a:ext>
              </a:extLst>
            </p:cNvPr>
            <p:cNvSpPr/>
            <p:nvPr/>
          </p:nvSpPr>
          <p:spPr bwMode="auto">
            <a:xfrm rot="10800000">
              <a:off x="1473200" y="2984500"/>
              <a:ext cx="520700" cy="984250"/>
            </a:xfrm>
            <a:custGeom>
              <a:avLst/>
              <a:gdLst>
                <a:gd name="connsiteX0" fmla="*/ 0 w 520700"/>
                <a:gd name="connsiteY0" fmla="*/ 482600 h 984250"/>
                <a:gd name="connsiteX1" fmla="*/ 0 w 520700"/>
                <a:gd name="connsiteY1" fmla="*/ 984250 h 984250"/>
                <a:gd name="connsiteX2" fmla="*/ 501650 w 520700"/>
                <a:gd name="connsiteY2" fmla="*/ 476250 h 984250"/>
                <a:gd name="connsiteX3" fmla="*/ 520700 w 520700"/>
                <a:gd name="connsiteY3" fmla="*/ 0 h 984250"/>
                <a:gd name="connsiteX4" fmla="*/ 0 w 520700"/>
                <a:gd name="connsiteY4" fmla="*/ 539750 h 984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0700" h="984250">
                  <a:moveTo>
                    <a:pt x="0" y="482600"/>
                  </a:moveTo>
                  <a:lnTo>
                    <a:pt x="0" y="984250"/>
                  </a:lnTo>
                  <a:lnTo>
                    <a:pt x="501650" y="476250"/>
                  </a:lnTo>
                  <a:lnTo>
                    <a:pt x="520700" y="0"/>
                  </a:lnTo>
                  <a:lnTo>
                    <a:pt x="0" y="539750"/>
                  </a:lnTo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89" name="任意多边形: 形状 88">
              <a:extLst>
                <a:ext uri="{FF2B5EF4-FFF2-40B4-BE49-F238E27FC236}">
                  <a16:creationId xmlns:a16="http://schemas.microsoft.com/office/drawing/2014/main" id="{9D040DEA-FA05-A7A2-D6E8-FCBBD7477254}"/>
                </a:ext>
              </a:extLst>
            </p:cNvPr>
            <p:cNvSpPr/>
            <p:nvPr/>
          </p:nvSpPr>
          <p:spPr>
            <a:xfrm>
              <a:off x="1462353" y="3458122"/>
              <a:ext cx="3337983" cy="522816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90" name="任意多边形: 形状 89">
              <a:extLst>
                <a:ext uri="{FF2B5EF4-FFF2-40B4-BE49-F238E27FC236}">
                  <a16:creationId xmlns:a16="http://schemas.microsoft.com/office/drawing/2014/main" id="{D29C5852-7DAF-BA7D-CAB6-8B83594F22F2}"/>
                </a:ext>
              </a:extLst>
            </p:cNvPr>
            <p:cNvSpPr/>
            <p:nvPr/>
          </p:nvSpPr>
          <p:spPr>
            <a:xfrm>
              <a:off x="1983355" y="2968322"/>
              <a:ext cx="2796117" cy="478898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cxnSp>
          <p:nvCxnSpPr>
            <p:cNvPr id="91" name="直接连接符 90">
              <a:extLst>
                <a:ext uri="{FF2B5EF4-FFF2-40B4-BE49-F238E27FC236}">
                  <a16:creationId xmlns:a16="http://schemas.microsoft.com/office/drawing/2014/main" id="{8ED031F0-0865-D465-A38C-549C26332799}"/>
                </a:ext>
              </a:extLst>
            </p:cNvPr>
            <p:cNvCxnSpPr/>
            <p:nvPr/>
          </p:nvCxnSpPr>
          <p:spPr>
            <a:xfrm>
              <a:off x="1985169" y="3451780"/>
              <a:ext cx="2789767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id="{D0F0DD04-CFAD-541B-36F3-5A4C0D2FFD2A}"/>
                </a:ext>
              </a:extLst>
            </p:cNvPr>
            <p:cNvCxnSpPr>
              <a:cxnSpLocks/>
              <a:stCxn id="90" idx="0"/>
            </p:cNvCxnSpPr>
            <p:nvPr/>
          </p:nvCxnSpPr>
          <p:spPr>
            <a:xfrm>
              <a:off x="1983355" y="2970360"/>
              <a:ext cx="1418" cy="48956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64A2D7D3-301B-B53D-5424-2F84317DFF54}"/>
                </a:ext>
              </a:extLst>
            </p:cNvPr>
            <p:cNvCxnSpPr/>
            <p:nvPr/>
          </p:nvCxnSpPr>
          <p:spPr>
            <a:xfrm flipH="1">
              <a:off x="1443967" y="3447220"/>
              <a:ext cx="548217" cy="554567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任意多边形: 形状 93">
              <a:extLst>
                <a:ext uri="{FF2B5EF4-FFF2-40B4-BE49-F238E27FC236}">
                  <a16:creationId xmlns:a16="http://schemas.microsoft.com/office/drawing/2014/main" id="{9D724603-CCE3-3565-9C60-2C729998073A}"/>
                </a:ext>
              </a:extLst>
            </p:cNvPr>
            <p:cNvSpPr/>
            <p:nvPr/>
          </p:nvSpPr>
          <p:spPr bwMode="auto">
            <a:xfrm>
              <a:off x="4256352" y="2967055"/>
              <a:ext cx="549275" cy="987425"/>
            </a:xfrm>
            <a:custGeom>
              <a:avLst/>
              <a:gdLst>
                <a:gd name="connsiteX0" fmla="*/ 0 w 549275"/>
                <a:gd name="connsiteY0" fmla="*/ 987425 h 987425"/>
                <a:gd name="connsiteX1" fmla="*/ 9525 w 549275"/>
                <a:gd name="connsiteY1" fmla="*/ 517525 h 987425"/>
                <a:gd name="connsiteX2" fmla="*/ 549275 w 549275"/>
                <a:gd name="connsiteY2" fmla="*/ 0 h 987425"/>
                <a:gd name="connsiteX3" fmla="*/ 530225 w 549275"/>
                <a:gd name="connsiteY3" fmla="*/ 498475 h 987425"/>
                <a:gd name="connsiteX4" fmla="*/ 0 w 549275"/>
                <a:gd name="connsiteY4" fmla="*/ 987425 h 98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" h="987425">
                  <a:moveTo>
                    <a:pt x="0" y="987425"/>
                  </a:moveTo>
                  <a:lnTo>
                    <a:pt x="9525" y="517525"/>
                  </a:lnTo>
                  <a:lnTo>
                    <a:pt x="549275" y="0"/>
                  </a:lnTo>
                  <a:lnTo>
                    <a:pt x="530225" y="498475"/>
                  </a:lnTo>
                  <a:lnTo>
                    <a:pt x="0" y="987425"/>
                  </a:lnTo>
                  <a:close/>
                </a:path>
              </a:pathLst>
            </a:custGeom>
            <a:solidFill>
              <a:srgbClr val="7DDD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4200" b="1" dirty="0">
                <a:latin typeface="Times New Roman" pitchFamily="18" charset="0"/>
                <a:ea typeface="楷体" pitchFamily="49" charset="-122"/>
              </a:endParaRPr>
            </a:p>
          </p:txBody>
        </p:sp>
        <p:sp>
          <p:nvSpPr>
            <p:cNvPr id="95" name="任意多边形: 形状 94">
              <a:extLst>
                <a:ext uri="{FF2B5EF4-FFF2-40B4-BE49-F238E27FC236}">
                  <a16:creationId xmlns:a16="http://schemas.microsoft.com/office/drawing/2014/main" id="{BBC7DAF1-7AFC-8516-16F4-5E8D268AA56F}"/>
                </a:ext>
              </a:extLst>
            </p:cNvPr>
            <p:cNvSpPr/>
            <p:nvPr/>
          </p:nvSpPr>
          <p:spPr>
            <a:xfrm>
              <a:off x="1475633" y="3505218"/>
              <a:ext cx="2796117" cy="467527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96" name="任意多边形: 形状 95">
              <a:extLst>
                <a:ext uri="{FF2B5EF4-FFF2-40B4-BE49-F238E27FC236}">
                  <a16:creationId xmlns:a16="http://schemas.microsoft.com/office/drawing/2014/main" id="{E04D7BD2-F03B-AA86-3AF3-D1686C2B43BE}"/>
                </a:ext>
              </a:extLst>
            </p:cNvPr>
            <p:cNvSpPr/>
            <p:nvPr/>
          </p:nvSpPr>
          <p:spPr>
            <a:xfrm>
              <a:off x="1459179" y="2986877"/>
              <a:ext cx="3340100" cy="520700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97" name="文本框 96">
              <a:extLst>
                <a:ext uri="{FF2B5EF4-FFF2-40B4-BE49-F238E27FC236}">
                  <a16:creationId xmlns:a16="http://schemas.microsoft.com/office/drawing/2014/main" id="{629D1B4C-E7FA-1F50-1562-317B566FF5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34983" y="2886286"/>
              <a:ext cx="596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</a:t>
              </a:r>
            </a:p>
          </p:txBody>
        </p:sp>
        <p:sp>
          <p:nvSpPr>
            <p:cNvPr id="98" name="文本框 58">
              <a:extLst>
                <a:ext uri="{FF2B5EF4-FFF2-40B4-BE49-F238E27FC236}">
                  <a16:creationId xmlns:a16="http://schemas.microsoft.com/office/drawing/2014/main" id="{5DE761DF-F862-440E-B99F-74B5EE2DAD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9636" y="3154206"/>
              <a:ext cx="596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右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A45B2F74-0E6A-BB18-1F88-AB589F5A6D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25513" y="3426696"/>
              <a:ext cx="59663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前</a:t>
              </a:r>
            </a:p>
          </p:txBody>
        </p:sp>
      </p:grpSp>
      <p:sp>
        <p:nvSpPr>
          <p:cNvPr id="102" name="圆角矩形标注 3">
            <a:extLst>
              <a:ext uri="{FF2B5EF4-FFF2-40B4-BE49-F238E27FC236}">
                <a16:creationId xmlns:a16="http://schemas.microsoft.com/office/drawing/2014/main" id="{0E1CD472-C3E7-1754-1F38-76DDF4955843}"/>
              </a:ext>
            </a:extLst>
          </p:cNvPr>
          <p:cNvSpPr/>
          <p:nvPr/>
        </p:nvSpPr>
        <p:spPr bwMode="auto">
          <a:xfrm>
            <a:off x="675363" y="-246426"/>
            <a:ext cx="5916423" cy="1617720"/>
          </a:xfrm>
          <a:prstGeom prst="wedgeRoundRectCallout">
            <a:avLst>
              <a:gd name="adj1" fmla="val -37072"/>
              <a:gd name="adj2" fmla="val 83847"/>
              <a:gd name="adj3" fmla="val 16667"/>
            </a:avLst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latinLnBrk="1"/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仔细观察，展开图里面的各个面有什么特点呢？</a:t>
            </a:r>
            <a:endParaRPr lang="zh-CN" altLang="en-US" sz="4000" b="1" dirty="0">
              <a:solidFill>
                <a:schemeClr val="tx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95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文本框 72">
            <a:extLst>
              <a:ext uri="{FF2B5EF4-FFF2-40B4-BE49-F238E27FC236}">
                <a16:creationId xmlns:a16="http://schemas.microsoft.com/office/drawing/2014/main" id="{01300B1E-5A49-AE1E-DB93-08B6A5C0F90F}"/>
              </a:ext>
            </a:extLst>
          </p:cNvPr>
          <p:cNvSpPr txBox="1"/>
          <p:nvPr/>
        </p:nvSpPr>
        <p:spPr>
          <a:xfrm>
            <a:off x="755911" y="1652455"/>
            <a:ext cx="10922453" cy="355308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同样的长方体，剪开的边不同，得到的展开图不同；</a:t>
            </a:r>
            <a:endParaRPr lang="en-US" altLang="zh-CN" sz="4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每个展开图里面都有三组相同的面；</a:t>
            </a:r>
            <a:endParaRPr lang="en-US" altLang="zh-CN" sz="4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4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每组中相同的两个面都</a:t>
            </a:r>
            <a:r>
              <a:rPr lang="zh-CN" altLang="en-US" sz="4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不相连。</a:t>
            </a:r>
            <a:endParaRPr lang="zh-CN" altLang="en-US" sz="48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C697E46-D713-9E5F-FBDE-3F4ABACC3466}"/>
              </a:ext>
            </a:extLst>
          </p:cNvPr>
          <p:cNvSpPr txBox="1"/>
          <p:nvPr/>
        </p:nvSpPr>
        <p:spPr>
          <a:xfrm>
            <a:off x="755911" y="609600"/>
            <a:ext cx="48387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发现：</a:t>
            </a:r>
          </a:p>
        </p:txBody>
      </p:sp>
    </p:spTree>
    <p:extLst>
      <p:ext uri="{BB962C8B-B14F-4D97-AF65-F5344CB8AC3E}">
        <p14:creationId xmlns:p14="http://schemas.microsoft.com/office/powerpoint/2010/main" val="3953975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3F25BC8D-7311-2EAB-6D4D-D794C3295E53}"/>
              </a:ext>
            </a:extLst>
          </p:cNvPr>
          <p:cNvSpPr txBox="1"/>
          <p:nvPr/>
        </p:nvSpPr>
        <p:spPr>
          <a:xfrm>
            <a:off x="690010" y="456330"/>
            <a:ext cx="10261599" cy="1639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下面的图形能折成正方体吗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把附页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的图形剪下来折一折、试一试。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31BB634-5758-072F-C282-05810BEF95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368" y="2386817"/>
            <a:ext cx="11149263" cy="2084366"/>
          </a:xfrm>
          <a:prstGeom prst="rect">
            <a:avLst/>
          </a:prstGeom>
        </p:spPr>
      </p:pic>
      <p:sp>
        <p:nvSpPr>
          <p:cNvPr id="4" name="文本框 3">
            <a:hlinkClick r:id="rId3" action="ppaction://hlinkfile"/>
            <a:extLst>
              <a:ext uri="{FF2B5EF4-FFF2-40B4-BE49-F238E27FC236}">
                <a16:creationId xmlns:a16="http://schemas.microsoft.com/office/drawing/2014/main" id="{69009DAF-93F9-BD98-FE94-D06733B878E2}"/>
              </a:ext>
            </a:extLst>
          </p:cNvPr>
          <p:cNvSpPr txBox="1"/>
          <p:nvPr/>
        </p:nvSpPr>
        <p:spPr>
          <a:xfrm>
            <a:off x="7845552" y="5788152"/>
            <a:ext cx="3502152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400" b="1" u="sng" dirty="0">
                <a:solidFill>
                  <a:srgbClr val="33CC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正方体的展开图</a:t>
            </a:r>
          </a:p>
        </p:txBody>
      </p:sp>
    </p:spTree>
    <p:extLst>
      <p:ext uri="{BB962C8B-B14F-4D97-AF65-F5344CB8AC3E}">
        <p14:creationId xmlns:p14="http://schemas.microsoft.com/office/powerpoint/2010/main" val="3219068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63E5207-41EF-A81D-EFFD-E9A66C3E9560}"/>
              </a:ext>
            </a:extLst>
          </p:cNvPr>
          <p:cNvSpPr txBox="1"/>
          <p:nvPr/>
        </p:nvSpPr>
        <p:spPr>
          <a:xfrm>
            <a:off x="505326" y="582925"/>
            <a:ext cx="11372730" cy="1780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下面的物体都是由              和      组合成的。哪两个是相同的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CE1BC4-E757-AB84-C3BB-3291F6663A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0786" y="2269444"/>
            <a:ext cx="11183112" cy="286340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E1D05B3-2447-2A05-DA18-EC0316DD236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735382"/>
            <a:ext cx="1939571" cy="77534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B078E40-F379-8960-1BEC-6408AD96541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5860" y="388333"/>
            <a:ext cx="787052" cy="140492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038080A-EE50-7245-AE7A-E3550DFDE981}"/>
              </a:ext>
            </a:extLst>
          </p:cNvPr>
          <p:cNvSpPr txBox="1"/>
          <p:nvPr/>
        </p:nvSpPr>
        <p:spPr>
          <a:xfrm>
            <a:off x="2379049" y="5295468"/>
            <a:ext cx="6974986" cy="8271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①和③相同，②和④相同。</a:t>
            </a:r>
          </a:p>
        </p:txBody>
      </p:sp>
    </p:spTree>
    <p:extLst>
      <p:ext uri="{BB962C8B-B14F-4D97-AF65-F5344CB8AC3E}">
        <p14:creationId xmlns:p14="http://schemas.microsoft.com/office/powerpoint/2010/main" val="153778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TM10001105[[fn=剪切]]</Template>
  <TotalTime>0</TotalTime>
  <Words>261</Words>
  <Application>Microsoft Office PowerPoint</Application>
  <PresentationFormat>宽屏</PresentationFormat>
  <Paragraphs>31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4" baseType="lpstr">
      <vt:lpstr>等线</vt:lpstr>
      <vt:lpstr>楷体</vt:lpstr>
      <vt:lpstr>Franklin Gothic Book</vt:lpstr>
      <vt:lpstr>Times New Roman</vt:lpstr>
      <vt:lpstr>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2025-06-23T06:44:19Z</dcterms:created>
  <dcterms:modified xsi:type="dcterms:W3CDTF">2025-06-23T06:57:23Z</dcterms:modified>
  <cp:category>状元成才路</cp:category>
  <cp:contentStatus>状元成才路</cp:contentStatus>
</cp:coreProperties>
</file>