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18"/>
  </p:notesMasterIdLst>
  <p:sldIdLst>
    <p:sldId id="256" r:id="rId2"/>
    <p:sldId id="317" r:id="rId3"/>
    <p:sldId id="320" r:id="rId4"/>
    <p:sldId id="321" r:id="rId5"/>
    <p:sldId id="322" r:id="rId6"/>
    <p:sldId id="314" r:id="rId7"/>
    <p:sldId id="318" r:id="rId8"/>
    <p:sldId id="323" r:id="rId9"/>
    <p:sldId id="309" r:id="rId10"/>
    <p:sldId id="310" r:id="rId11"/>
    <p:sldId id="324" r:id="rId12"/>
    <p:sldId id="311" r:id="rId13"/>
    <p:sldId id="312" r:id="rId14"/>
    <p:sldId id="315" r:id="rId15"/>
    <p:sldId id="316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5821F"/>
    <a:srgbClr val="FBDBC3"/>
    <a:srgbClr val="34B2AF"/>
    <a:srgbClr val="007AB7"/>
    <a:srgbClr val="33CCFF"/>
    <a:srgbClr val="D9FEB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06:20:07.47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2123 0 24575,'-1'1'0,"0"0"0,0 0 0,0 1 0,1-1 0,-1 0 0,0 0 0,0 1 0,1-1 0,-1 0 0,1 1 0,-1-1 0,1 0 0,0 1 0,0-1 0,-1 2 0,-2 13 0,-23 76 0,-4-1 0,-70 149 0,-119 157 0,148-283 0,-5-4 0,-170 190 0,176-227 0,-4-4 0,-2-3 0,-4-3 0,-129 78 0,160-114 0,-2-2 0,-1-3 0,-1-1 0,0-4 0,-2-1 0,0-3 0,0-2 0,-1-3 0,0-2 0,-1-2 0,-93-7 0,101-2-1365,7-2-5461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06:20:08.12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24575,'161'122'0,"-11"-8"0,433 233 0,-161-103 0,315 186 0,-497-294 0,-176-99-682,80 32-1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06:22:35.69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0 800 24575,'1'26'0,"2"0"0,1-1 0,0 1 0,11 31 0,-1-5 0,62 294 0,108 388 0,-182-727 0,6 17 0,0 1 0,2-1 0,1 0 0,14 22 0,-22-41 0,1 1 0,0-1 0,0 0 0,0 0 0,0-1 0,1 1 0,0-1 0,0 0 0,0 0 0,0-1 0,1 0 0,-1 0 0,1 0 0,0 0 0,0-1 0,0 0 0,0 0 0,0-1 0,0 1 0,1-2 0,9 2 0,0-3 0,-1 0 0,0-1 0,0 0 0,0-1 0,27-10 0,80-39 0,-110 46 0,210-105 0,81-51-356,86-43-1068,96-40 522,591-262-1923,152-77 2827,-772 352-449,-96 43-1792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6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1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40.png"/><Relationship Id="rId4" Type="http://schemas.openxmlformats.org/officeDocument/2006/relationships/customXml" Target="../ink/ink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3590224" y="2009688"/>
            <a:ext cx="5861675" cy="1194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整理和复习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F1C4F9E-F716-6941-B60B-AC098588CA7D}"/>
              </a:ext>
            </a:extLst>
          </p:cNvPr>
          <p:cNvGrpSpPr/>
          <p:nvPr/>
        </p:nvGrpSpPr>
        <p:grpSpPr>
          <a:xfrm>
            <a:off x="2748206" y="622249"/>
            <a:ext cx="933506" cy="933506"/>
            <a:chOff x="1181642" y="3707771"/>
            <a:chExt cx="540000" cy="54000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09992DE-5A79-354D-44FB-D8B6289B89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1A6D825-D143-9A93-0FEF-A8CD1F46D6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6" y="3733440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  <p:sp>
        <p:nvSpPr>
          <p:cNvPr id="11" name="Text Box 8">
            <a:extLst>
              <a:ext uri="{FF2B5EF4-FFF2-40B4-BE49-F238E27FC236}">
                <a16:creationId xmlns:a16="http://schemas.microsoft.com/office/drawing/2014/main" id="{F3E2DE37-E342-B7F2-3FE6-9F4805C7D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4111" y="612997"/>
            <a:ext cx="3379229" cy="8888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44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4400" b="1" dirty="0">
              <a:solidFill>
                <a:srgbClr val="0079A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20D6A1C-4AA4-DE1F-93FA-713703B4F942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知识梳理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E68D3DF-81AE-A180-66E0-9EF9ECEC38FC}"/>
              </a:ext>
            </a:extLst>
          </p:cNvPr>
          <p:cNvSpPr txBox="1"/>
          <p:nvPr/>
        </p:nvSpPr>
        <p:spPr>
          <a:xfrm>
            <a:off x="447040" y="13892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先算一算，再分一分。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68BF998-630B-1748-77B4-ED12DB3ACD94}"/>
              </a:ext>
            </a:extLst>
          </p:cNvPr>
          <p:cNvSpPr txBox="1"/>
          <p:nvPr/>
        </p:nvSpPr>
        <p:spPr>
          <a:xfrm>
            <a:off x="388620" y="2262555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38+48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5CA3B4-DE3F-51A6-D90E-42C3428E8AA6}"/>
              </a:ext>
            </a:extLst>
          </p:cNvPr>
          <p:cNvSpPr txBox="1"/>
          <p:nvPr/>
        </p:nvSpPr>
        <p:spPr>
          <a:xfrm>
            <a:off x="3153833" y="2262555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43+54÷6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EC58E37-49FB-41D9-69AE-A525257E3F2A}"/>
              </a:ext>
            </a:extLst>
          </p:cNvPr>
          <p:cNvSpPr txBox="1"/>
          <p:nvPr/>
        </p:nvSpPr>
        <p:spPr>
          <a:xfrm>
            <a:off x="6040966" y="2262555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24÷6×4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1A66443-59B8-A46B-2EC6-B35F26634C17}"/>
              </a:ext>
            </a:extLst>
          </p:cNvPr>
          <p:cNvSpPr txBox="1"/>
          <p:nvPr/>
        </p:nvSpPr>
        <p:spPr>
          <a:xfrm>
            <a:off x="8968740" y="2262555"/>
            <a:ext cx="3426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6×(62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56)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FB88E1-B5FF-894B-6D2A-2464B9FD3556}"/>
              </a:ext>
            </a:extLst>
          </p:cNvPr>
          <p:cNvSpPr txBox="1"/>
          <p:nvPr/>
        </p:nvSpPr>
        <p:spPr>
          <a:xfrm>
            <a:off x="388620" y="3128842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(74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18)÷8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98CFB92-73A0-8B0D-58FA-B0BD578EDFB0}"/>
              </a:ext>
            </a:extLst>
          </p:cNvPr>
          <p:cNvSpPr txBox="1"/>
          <p:nvPr/>
        </p:nvSpPr>
        <p:spPr>
          <a:xfrm>
            <a:off x="3153832" y="3128842"/>
            <a:ext cx="3490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605DC33-58FE-D89D-B80C-132A5DB16E6B}"/>
              </a:ext>
            </a:extLst>
          </p:cNvPr>
          <p:cNvSpPr txBox="1"/>
          <p:nvPr/>
        </p:nvSpPr>
        <p:spPr>
          <a:xfrm>
            <a:off x="6040966" y="3128842"/>
            <a:ext cx="3590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(25+18)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D40E40-6493-8C24-D054-0E1A33011A6E}"/>
              </a:ext>
            </a:extLst>
          </p:cNvPr>
          <p:cNvSpPr txBox="1"/>
          <p:nvPr/>
        </p:nvSpPr>
        <p:spPr>
          <a:xfrm>
            <a:off x="8968740" y="3128842"/>
            <a:ext cx="3639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28÷(36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29)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4AA938B-7635-07FF-B68F-88751FD99615}"/>
              </a:ext>
            </a:extLst>
          </p:cNvPr>
          <p:cNvCxnSpPr>
            <a:cxnSpLocks/>
          </p:cNvCxnSpPr>
          <p:nvPr/>
        </p:nvCxnSpPr>
        <p:spPr>
          <a:xfrm>
            <a:off x="378460" y="2891106"/>
            <a:ext cx="13081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id="{98548BCB-17C5-699C-8DB8-1F5F2A63A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50" y="2350067"/>
            <a:ext cx="810682" cy="501081"/>
          </a:xfrm>
          <a:prstGeom prst="rect">
            <a:avLst/>
          </a:prstGeom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821B20C-E23E-5CF1-A03C-FEA1EDDC04D0}"/>
              </a:ext>
            </a:extLst>
          </p:cNvPr>
          <p:cNvCxnSpPr>
            <a:cxnSpLocks/>
          </p:cNvCxnSpPr>
          <p:nvPr/>
        </p:nvCxnSpPr>
        <p:spPr>
          <a:xfrm>
            <a:off x="3935730" y="2891106"/>
            <a:ext cx="12110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DBEF4BD7-0414-F69E-AA0A-2E2DEC54E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208" y="2350067"/>
            <a:ext cx="810682" cy="501081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36899E9F-96F9-6889-1E5F-0B33CFC887B3}"/>
              </a:ext>
            </a:extLst>
          </p:cNvPr>
          <p:cNvCxnSpPr>
            <a:cxnSpLocks/>
          </p:cNvCxnSpPr>
          <p:nvPr/>
        </p:nvCxnSpPr>
        <p:spPr>
          <a:xfrm>
            <a:off x="6079778" y="2891106"/>
            <a:ext cx="12110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AFA5BDA5-863A-EE94-8556-C91DE784A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864" y="2350067"/>
            <a:ext cx="810682" cy="501081"/>
          </a:xfrm>
          <a:prstGeom prst="rect">
            <a:avLst/>
          </a:prstGeom>
        </p:spPr>
      </p:pic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FB4BD94C-FC38-ED0B-1070-A6459AE9B5E9}"/>
              </a:ext>
            </a:extLst>
          </p:cNvPr>
          <p:cNvCxnSpPr>
            <a:cxnSpLocks/>
          </p:cNvCxnSpPr>
          <p:nvPr/>
        </p:nvCxnSpPr>
        <p:spPr>
          <a:xfrm>
            <a:off x="9783098" y="2891106"/>
            <a:ext cx="137512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extLst>
              <a:ext uri="{FF2B5EF4-FFF2-40B4-BE49-F238E27FC236}">
                <a16:creationId xmlns:a16="http://schemas.microsoft.com/office/drawing/2014/main" id="{1E44BFFD-8AEB-3DAE-9112-CFCA911F5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2932" y="2350067"/>
            <a:ext cx="810682" cy="501081"/>
          </a:xfrm>
          <a:prstGeom prst="rect">
            <a:avLst/>
          </a:prstGeom>
        </p:spPr>
      </p:pic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581DDD5-11FB-3395-03F6-17B20B9BF63A}"/>
              </a:ext>
            </a:extLst>
          </p:cNvPr>
          <p:cNvCxnSpPr>
            <a:cxnSpLocks/>
          </p:cNvCxnSpPr>
          <p:nvPr/>
        </p:nvCxnSpPr>
        <p:spPr>
          <a:xfrm>
            <a:off x="378460" y="3815666"/>
            <a:ext cx="16078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7FA8289B-858A-EDE7-1D46-64046C764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0" y="3201466"/>
            <a:ext cx="563880" cy="501081"/>
          </a:xfrm>
          <a:prstGeom prst="rect">
            <a:avLst/>
          </a:prstGeom>
        </p:spPr>
      </p:pic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97D262C7-CA03-79C9-1BDC-A4C49A33ACDF}"/>
              </a:ext>
            </a:extLst>
          </p:cNvPr>
          <p:cNvCxnSpPr>
            <a:cxnSpLocks/>
          </p:cNvCxnSpPr>
          <p:nvPr/>
        </p:nvCxnSpPr>
        <p:spPr>
          <a:xfrm>
            <a:off x="3195320" y="3815666"/>
            <a:ext cx="1498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图片 26">
            <a:extLst>
              <a:ext uri="{FF2B5EF4-FFF2-40B4-BE49-F238E27FC236}">
                <a16:creationId xmlns:a16="http://schemas.microsoft.com/office/drawing/2014/main" id="{C1AA8DBC-9B6E-1B13-3AA4-7B7ADE2CC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060" y="3201466"/>
            <a:ext cx="789939" cy="501081"/>
          </a:xfrm>
          <a:prstGeom prst="rect">
            <a:avLst/>
          </a:prstGeom>
        </p:spPr>
      </p:pic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63BE92C-39CF-FB29-2107-1C93900BAAA8}"/>
              </a:ext>
            </a:extLst>
          </p:cNvPr>
          <p:cNvCxnSpPr>
            <a:cxnSpLocks/>
          </p:cNvCxnSpPr>
          <p:nvPr/>
        </p:nvCxnSpPr>
        <p:spPr>
          <a:xfrm>
            <a:off x="6814820" y="3815666"/>
            <a:ext cx="15138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id="{4A5E7444-6596-F46B-9AD5-D6CC94BD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179" y="3201466"/>
            <a:ext cx="712472" cy="501081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6F41DA66-91FD-9E3F-A3FB-FAF3DD150777}"/>
              </a:ext>
            </a:extLst>
          </p:cNvPr>
          <p:cNvCxnSpPr>
            <a:cxnSpLocks/>
          </p:cNvCxnSpPr>
          <p:nvPr/>
        </p:nvCxnSpPr>
        <p:spPr>
          <a:xfrm>
            <a:off x="9946640" y="3815666"/>
            <a:ext cx="15138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BEA9B154-C363-1C7C-163B-CA4D9B673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825" y="3201466"/>
            <a:ext cx="712472" cy="501081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C3C39DCA-54A2-34DC-8457-1FE31CE52F2C}"/>
              </a:ext>
            </a:extLst>
          </p:cNvPr>
          <p:cNvSpPr txBox="1"/>
          <p:nvPr/>
        </p:nvSpPr>
        <p:spPr>
          <a:xfrm>
            <a:off x="1461028" y="4327454"/>
            <a:ext cx="9269944" cy="1646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说一说，能把哪些算式分成一类；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defTabSz="914400">
              <a:lnSpc>
                <a:spcPct val="15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想一想，你是怎么分的。</a:t>
            </a:r>
          </a:p>
        </p:txBody>
      </p:sp>
    </p:spTree>
    <p:extLst>
      <p:ext uri="{BB962C8B-B14F-4D97-AF65-F5344CB8AC3E}">
        <p14:creationId xmlns:p14="http://schemas.microsoft.com/office/powerpoint/2010/main" val="378300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221482E-4D2D-548C-33D9-221090089DC3}"/>
              </a:ext>
            </a:extLst>
          </p:cNvPr>
          <p:cNvSpPr txBox="1"/>
          <p:nvPr/>
        </p:nvSpPr>
        <p:spPr>
          <a:xfrm>
            <a:off x="487680" y="568960"/>
            <a:ext cx="6670416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只有加、减法或只有乘、除法：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283ED35-5CD1-9FF8-9F74-CEF83576ACC7}"/>
              </a:ext>
            </a:extLst>
          </p:cNvPr>
          <p:cNvSpPr txBox="1"/>
          <p:nvPr/>
        </p:nvSpPr>
        <p:spPr>
          <a:xfrm>
            <a:off x="487680" y="2735477"/>
            <a:ext cx="6670416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既有乘、除法，又有加、减法：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B1545F1-05E9-45AB-3B49-7C46F596DB04}"/>
              </a:ext>
            </a:extLst>
          </p:cNvPr>
          <p:cNvSpPr txBox="1"/>
          <p:nvPr/>
        </p:nvSpPr>
        <p:spPr>
          <a:xfrm>
            <a:off x="487680" y="4261095"/>
            <a:ext cx="3427541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算式里有括号：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4347657-15F1-EBFF-914E-9A5150EA34D2}"/>
              </a:ext>
            </a:extLst>
          </p:cNvPr>
          <p:cNvSpPr txBox="1"/>
          <p:nvPr/>
        </p:nvSpPr>
        <p:spPr>
          <a:xfrm>
            <a:off x="767268" y="1360617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38+48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8C46181-C41C-B3A3-4930-2687CEF5DC3E}"/>
              </a:ext>
            </a:extLst>
          </p:cNvPr>
          <p:cNvSpPr txBox="1"/>
          <p:nvPr/>
        </p:nvSpPr>
        <p:spPr>
          <a:xfrm>
            <a:off x="3792408" y="1360617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24÷6×4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BCD677-7AB6-4E43-3AA4-0B71D8B3F0C3}"/>
              </a:ext>
            </a:extLst>
          </p:cNvPr>
          <p:cNvSpPr txBox="1"/>
          <p:nvPr/>
        </p:nvSpPr>
        <p:spPr>
          <a:xfrm>
            <a:off x="2047004" y="1996264"/>
            <a:ext cx="3490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8D7A79C-87CF-4633-188A-388C73233090}"/>
              </a:ext>
            </a:extLst>
          </p:cNvPr>
          <p:cNvSpPr txBox="1"/>
          <p:nvPr/>
        </p:nvSpPr>
        <p:spPr>
          <a:xfrm>
            <a:off x="1845850" y="3521882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43+54÷6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843A905-0242-A7EB-4B08-0AA44302A20F}"/>
              </a:ext>
            </a:extLst>
          </p:cNvPr>
          <p:cNvSpPr txBox="1"/>
          <p:nvPr/>
        </p:nvSpPr>
        <p:spPr>
          <a:xfrm>
            <a:off x="767268" y="5073494"/>
            <a:ext cx="3426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6×(62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56)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D95933B-5304-978A-6658-D7E4A3ED835E}"/>
              </a:ext>
            </a:extLst>
          </p:cNvPr>
          <p:cNvSpPr txBox="1"/>
          <p:nvPr/>
        </p:nvSpPr>
        <p:spPr>
          <a:xfrm>
            <a:off x="3957884" y="5073493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(74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18)÷8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81D0CCD-2E70-30E4-41A9-34AF4145E990}"/>
              </a:ext>
            </a:extLst>
          </p:cNvPr>
          <p:cNvSpPr txBox="1"/>
          <p:nvPr/>
        </p:nvSpPr>
        <p:spPr>
          <a:xfrm>
            <a:off x="767268" y="5863068"/>
            <a:ext cx="3590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(25+18)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ECBA3F-BE72-91CB-4288-98792679D29D}"/>
              </a:ext>
            </a:extLst>
          </p:cNvPr>
          <p:cNvSpPr txBox="1"/>
          <p:nvPr/>
        </p:nvSpPr>
        <p:spPr>
          <a:xfrm>
            <a:off x="3957884" y="5863067"/>
            <a:ext cx="3639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28÷(36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29)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9" name="箭头: 右 48">
            <a:extLst>
              <a:ext uri="{FF2B5EF4-FFF2-40B4-BE49-F238E27FC236}">
                <a16:creationId xmlns:a16="http://schemas.microsoft.com/office/drawing/2014/main" id="{F284BE7B-76AC-F578-EBCD-87FC99167FD5}"/>
              </a:ext>
            </a:extLst>
          </p:cNvPr>
          <p:cNvSpPr/>
          <p:nvPr/>
        </p:nvSpPr>
        <p:spPr>
          <a:xfrm>
            <a:off x="7003345" y="1903382"/>
            <a:ext cx="1063696" cy="5293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20E545A-DCA5-A098-C62C-E757BC5E9D94}"/>
              </a:ext>
            </a:extLst>
          </p:cNvPr>
          <p:cNvSpPr txBox="1"/>
          <p:nvPr/>
        </p:nvSpPr>
        <p:spPr>
          <a:xfrm>
            <a:off x="8178801" y="1821305"/>
            <a:ext cx="3427541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从左往右计算。</a:t>
            </a:r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id="{5BFDB450-BED5-92D8-8E03-DF29F20D1FD0}"/>
              </a:ext>
            </a:extLst>
          </p:cNvPr>
          <p:cNvSpPr/>
          <p:nvPr/>
        </p:nvSpPr>
        <p:spPr>
          <a:xfrm>
            <a:off x="7003345" y="3556610"/>
            <a:ext cx="1063696" cy="5293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4892022-FD75-B001-B2B0-0BB70510C746}"/>
              </a:ext>
            </a:extLst>
          </p:cNvPr>
          <p:cNvSpPr txBox="1"/>
          <p:nvPr/>
        </p:nvSpPr>
        <p:spPr>
          <a:xfrm>
            <a:off x="8178800" y="3142134"/>
            <a:ext cx="3427541" cy="1358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先算乘除、法，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后算加、减法。</a:t>
            </a:r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1AE71F14-4B9B-1B3F-AC59-D90CA4D09D51}"/>
              </a:ext>
            </a:extLst>
          </p:cNvPr>
          <p:cNvSpPr/>
          <p:nvPr/>
        </p:nvSpPr>
        <p:spPr>
          <a:xfrm>
            <a:off x="7003345" y="5442817"/>
            <a:ext cx="1063696" cy="5293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8EC64C6-BF78-FDAB-D5A5-4CA707982579}"/>
              </a:ext>
            </a:extLst>
          </p:cNvPr>
          <p:cNvSpPr txBox="1"/>
          <p:nvPr/>
        </p:nvSpPr>
        <p:spPr>
          <a:xfrm>
            <a:off x="8178800" y="5360740"/>
            <a:ext cx="3890809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先算括号里面的。</a:t>
            </a:r>
          </a:p>
        </p:txBody>
      </p:sp>
    </p:spTree>
    <p:extLst>
      <p:ext uri="{BB962C8B-B14F-4D97-AF65-F5344CB8AC3E}">
        <p14:creationId xmlns:p14="http://schemas.microsoft.com/office/powerpoint/2010/main" val="3363639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6A26C339-FEAD-77DA-C5FE-BB5C355E4C59}"/>
              </a:ext>
            </a:extLst>
          </p:cNvPr>
          <p:cNvSpPr txBox="1"/>
          <p:nvPr/>
        </p:nvSpPr>
        <p:spPr>
          <a:xfrm>
            <a:off x="551180" y="809675"/>
            <a:ext cx="11089640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/>
              <a:t>        聪聪有 </a:t>
            </a:r>
            <a:r>
              <a:rPr lang="en-US" altLang="zh-CN" dirty="0"/>
              <a:t>26 </a:t>
            </a:r>
            <a:r>
              <a:rPr lang="zh-CN" altLang="en-US" dirty="0"/>
              <a:t>枚邮票，比林林少 </a:t>
            </a:r>
            <a:r>
              <a:rPr lang="en-US" altLang="zh-CN" dirty="0"/>
              <a:t>3 </a:t>
            </a:r>
            <a:r>
              <a:rPr lang="zh-CN" altLang="en-US" dirty="0"/>
              <a:t>枚。聪聪和林林一共有多少枚邮票？</a:t>
            </a:r>
          </a:p>
        </p:txBody>
      </p:sp>
      <p:sp>
        <p:nvSpPr>
          <p:cNvPr id="37" name="对话气泡: 圆角矩形 36">
            <a:extLst>
              <a:ext uri="{FF2B5EF4-FFF2-40B4-BE49-F238E27FC236}">
                <a16:creationId xmlns:a16="http://schemas.microsoft.com/office/drawing/2014/main" id="{CF3B3E13-E0DC-C221-C3D9-4237C58BDBCD}"/>
              </a:ext>
            </a:extLst>
          </p:cNvPr>
          <p:cNvSpPr/>
          <p:nvPr/>
        </p:nvSpPr>
        <p:spPr>
          <a:xfrm>
            <a:off x="2487389" y="3066519"/>
            <a:ext cx="7784371" cy="2306531"/>
          </a:xfrm>
          <a:prstGeom prst="wedgeRoundRectCallout">
            <a:avLst>
              <a:gd name="adj1" fmla="val -36123"/>
              <a:gd name="adj2" fmla="val -7795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解决需要多步计算的实际问题时，你是怎样思考的？你掌握了哪些新的方法？和同学说一说吧。</a:t>
            </a:r>
          </a:p>
        </p:txBody>
      </p:sp>
    </p:spTree>
    <p:extLst>
      <p:ext uri="{BB962C8B-B14F-4D97-AF65-F5344CB8AC3E}">
        <p14:creationId xmlns:p14="http://schemas.microsoft.com/office/powerpoint/2010/main" val="122854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6B84A3-2C47-4A1E-F715-BE15A8D529F7}"/>
              </a:ext>
            </a:extLst>
          </p:cNvPr>
          <p:cNvSpPr txBox="1"/>
          <p:nvPr/>
        </p:nvSpPr>
        <p:spPr>
          <a:xfrm>
            <a:off x="551180" y="809675"/>
            <a:ext cx="11089640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/>
              <a:t>        聪聪有 </a:t>
            </a:r>
            <a:r>
              <a:rPr lang="en-US" altLang="zh-CN" dirty="0"/>
              <a:t>26 </a:t>
            </a:r>
            <a:r>
              <a:rPr lang="zh-CN" altLang="en-US" dirty="0"/>
              <a:t>枚邮票，比林林少 </a:t>
            </a:r>
            <a:r>
              <a:rPr lang="en-US" altLang="zh-CN" dirty="0"/>
              <a:t>3 </a:t>
            </a:r>
            <a:r>
              <a:rPr lang="zh-CN" altLang="en-US" dirty="0"/>
              <a:t>枚。聪聪和林林一共有多少枚邮票？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71985ED-2966-23D3-A072-301250254C54}"/>
              </a:ext>
            </a:extLst>
          </p:cNvPr>
          <p:cNvSpPr txBox="1"/>
          <p:nvPr/>
        </p:nvSpPr>
        <p:spPr>
          <a:xfrm>
            <a:off x="914400" y="2396589"/>
            <a:ext cx="2509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画线段图：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88A4045-255F-962D-3643-BB202354B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920" y="2296313"/>
            <a:ext cx="6650758" cy="149321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D8BF466-E480-350B-DCED-85EE977F2E38}"/>
              </a:ext>
            </a:extLst>
          </p:cNvPr>
          <p:cNvSpPr txBox="1"/>
          <p:nvPr/>
        </p:nvSpPr>
        <p:spPr>
          <a:xfrm>
            <a:off x="914400" y="3786766"/>
            <a:ext cx="2509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分步计算：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99BCF93-452F-78E9-2131-B09BADAAAB7F}"/>
              </a:ext>
            </a:extLst>
          </p:cNvPr>
          <p:cNvSpPr txBox="1"/>
          <p:nvPr/>
        </p:nvSpPr>
        <p:spPr>
          <a:xfrm>
            <a:off x="2392868" y="4533373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=29(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332B844-2CD7-9556-8B82-AE1F9BCA8753}"/>
              </a:ext>
            </a:extLst>
          </p:cNvPr>
          <p:cNvSpPr txBox="1"/>
          <p:nvPr/>
        </p:nvSpPr>
        <p:spPr>
          <a:xfrm>
            <a:off x="2392868" y="5279980"/>
            <a:ext cx="3025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=55(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DBAED35-DF91-981E-7092-961136CB424C}"/>
              </a:ext>
            </a:extLst>
          </p:cNvPr>
          <p:cNvSpPr txBox="1"/>
          <p:nvPr/>
        </p:nvSpPr>
        <p:spPr>
          <a:xfrm>
            <a:off x="5699760" y="3786766"/>
            <a:ext cx="3180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列综合算式：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F83728-D3D0-C72C-A854-5CD6B656A067}"/>
              </a:ext>
            </a:extLst>
          </p:cNvPr>
          <p:cNvSpPr txBox="1"/>
          <p:nvPr/>
        </p:nvSpPr>
        <p:spPr>
          <a:xfrm>
            <a:off x="6375588" y="4602904"/>
            <a:ext cx="39672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26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+(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26+3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=26+29</a:t>
            </a:r>
          </a:p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=55(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339DF6C-EDF1-AFFC-9C03-CB5602ADF5D1}"/>
              </a:ext>
            </a:extLst>
          </p:cNvPr>
          <p:cNvSpPr/>
          <p:nvPr/>
        </p:nvSpPr>
        <p:spPr bwMode="auto">
          <a:xfrm>
            <a:off x="7334250" y="4533373"/>
            <a:ext cx="1531620" cy="713101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816B035-3D1C-20CF-AF7C-BBE7C0E72FAE}"/>
              </a:ext>
            </a:extLst>
          </p:cNvPr>
          <p:cNvSpPr txBox="1"/>
          <p:nvPr/>
        </p:nvSpPr>
        <p:spPr>
          <a:xfrm>
            <a:off x="8986473" y="4317929"/>
            <a:ext cx="27128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括号可以改变运算顺序。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578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689CD1A-27F0-FC1D-ABE1-972254237BA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9993" y="2435138"/>
            <a:ext cx="2389833" cy="2403687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935A4E45-8A5B-60EE-53D6-CBE0BE8C5623}"/>
              </a:ext>
            </a:extLst>
          </p:cNvPr>
          <p:cNvSpPr/>
          <p:nvPr/>
        </p:nvSpPr>
        <p:spPr>
          <a:xfrm>
            <a:off x="2639789" y="1329160"/>
            <a:ext cx="8705006" cy="1913642"/>
          </a:xfrm>
          <a:prstGeom prst="wedgeRoundRectCallout">
            <a:avLst>
              <a:gd name="adj1" fmla="val -56011"/>
              <a:gd name="adj2" fmla="val 4239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通过本单元的学习，你有哪些新的收获？把你对混合运算的知识整理一下吧。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8C444E-09DD-12C0-EE81-E7D9FA98C9F1}"/>
              </a:ext>
            </a:extLst>
          </p:cNvPr>
          <p:cNvSpPr txBox="1"/>
          <p:nvPr/>
        </p:nvSpPr>
        <p:spPr>
          <a:xfrm>
            <a:off x="2829826" y="4348780"/>
            <a:ext cx="7215612" cy="815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写一写，画一画“知识结构图”。</a:t>
            </a:r>
          </a:p>
        </p:txBody>
      </p:sp>
    </p:spTree>
    <p:extLst>
      <p:ext uri="{BB962C8B-B14F-4D97-AF65-F5344CB8AC3E}">
        <p14:creationId xmlns:p14="http://schemas.microsoft.com/office/powerpoint/2010/main" val="394376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id="{0150A692-D2E4-8743-C7C2-1BF565BCCA5E}"/>
              </a:ext>
            </a:extLst>
          </p:cNvPr>
          <p:cNvGrpSpPr/>
          <p:nvPr/>
        </p:nvGrpSpPr>
        <p:grpSpPr>
          <a:xfrm>
            <a:off x="2489835" y="1864225"/>
            <a:ext cx="2469586" cy="2317911"/>
            <a:chOff x="2489835" y="2089916"/>
            <a:chExt cx="2469586" cy="2317911"/>
          </a:xfrm>
        </p:grpSpPr>
        <p:sp>
          <p:nvSpPr>
            <p:cNvPr id="48" name="左中括号 47">
              <a:extLst>
                <a:ext uri="{FF2B5EF4-FFF2-40B4-BE49-F238E27FC236}">
                  <a16:creationId xmlns:a16="http://schemas.microsoft.com/office/drawing/2014/main" id="{1C477E97-4DA5-5C27-086C-1D0D26F2DB03}"/>
                </a:ext>
              </a:extLst>
            </p:cNvPr>
            <p:cNvSpPr/>
            <p:nvPr/>
          </p:nvSpPr>
          <p:spPr>
            <a:xfrm>
              <a:off x="2489835" y="2364586"/>
              <a:ext cx="483809" cy="1768571"/>
            </a:xfrm>
            <a:prstGeom prst="leftBracket">
              <a:avLst>
                <a:gd name="adj" fmla="val 0"/>
              </a:avLst>
            </a:prstGeom>
            <a:noFill/>
            <a:ln w="28575" cap="flat" cmpd="sng" algn="ctr">
              <a:solidFill>
                <a:srgbClr val="F5821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1E46280-31CA-D0DF-BDAD-37DBA0588589}"/>
                </a:ext>
              </a:extLst>
            </p:cNvPr>
            <p:cNvSpPr/>
            <p:nvPr/>
          </p:nvSpPr>
          <p:spPr>
            <a:xfrm>
              <a:off x="2978221" y="2089916"/>
              <a:ext cx="1981200" cy="5493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没有括号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0A405E6-79BC-82CC-322E-4AB4F6823752}"/>
                </a:ext>
              </a:extLst>
            </p:cNvPr>
            <p:cNvSpPr/>
            <p:nvPr/>
          </p:nvSpPr>
          <p:spPr>
            <a:xfrm>
              <a:off x="2978221" y="3858488"/>
              <a:ext cx="1981200" cy="5493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有括号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02E1FB51-D11A-BA04-1C33-497C8E8818A1}"/>
              </a:ext>
            </a:extLst>
          </p:cNvPr>
          <p:cNvSpPr txBox="1"/>
          <p:nvPr/>
        </p:nvSpPr>
        <p:spPr>
          <a:xfrm>
            <a:off x="415636" y="345440"/>
            <a:ext cx="7907482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下面是小红整理的“知识结构图”。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59B5DD9-4185-F060-2CE7-B71E50A7E25E}"/>
              </a:ext>
            </a:extLst>
          </p:cNvPr>
          <p:cNvGrpSpPr/>
          <p:nvPr/>
        </p:nvGrpSpPr>
        <p:grpSpPr>
          <a:xfrm>
            <a:off x="356876" y="2691925"/>
            <a:ext cx="5660616" cy="3110313"/>
            <a:chOff x="356876" y="2917616"/>
            <a:chExt cx="5660616" cy="3110313"/>
          </a:xfrm>
        </p:grpSpPr>
        <p:sp>
          <p:nvSpPr>
            <p:cNvPr id="56" name="左中括号 55">
              <a:extLst>
                <a:ext uri="{FF2B5EF4-FFF2-40B4-BE49-F238E27FC236}">
                  <a16:creationId xmlns:a16="http://schemas.microsoft.com/office/drawing/2014/main" id="{386A54B0-B93C-C15B-8E13-AEB9F6AB1CB8}"/>
                </a:ext>
              </a:extLst>
            </p:cNvPr>
            <p:cNvSpPr/>
            <p:nvPr/>
          </p:nvSpPr>
          <p:spPr>
            <a:xfrm>
              <a:off x="1097050" y="3248871"/>
              <a:ext cx="375030" cy="2476607"/>
            </a:xfrm>
            <a:prstGeom prst="leftBracket">
              <a:avLst>
                <a:gd name="adj" fmla="val 0"/>
              </a:avLst>
            </a:prstGeom>
            <a:noFill/>
            <a:ln w="28575" cap="flat" cmpd="sng" algn="ctr">
              <a:solidFill>
                <a:srgbClr val="F5821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A4D3C66-B8D0-E135-6A00-1C6E12505452}"/>
                </a:ext>
              </a:extLst>
            </p:cNvPr>
            <p:cNvSpPr>
              <a:spLocks/>
            </p:cNvSpPr>
            <p:nvPr/>
          </p:nvSpPr>
          <p:spPr>
            <a:xfrm>
              <a:off x="1462950" y="5423026"/>
              <a:ext cx="4554542" cy="604903"/>
            </a:xfrm>
            <a:prstGeom prst="roundRect">
              <a:avLst>
                <a:gd name="adj" fmla="val 30790"/>
              </a:avLst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解决多步计算的实际问题</a:t>
              </a:r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6C6BFC79-C3CB-CB36-DE86-57E44A2E560C}"/>
                </a:ext>
              </a:extLst>
            </p:cNvPr>
            <p:cNvSpPr/>
            <p:nvPr/>
          </p:nvSpPr>
          <p:spPr>
            <a:xfrm>
              <a:off x="1462950" y="2917616"/>
              <a:ext cx="1981200" cy="604903"/>
            </a:xfrm>
            <a:prstGeom prst="roundRect">
              <a:avLst>
                <a:gd name="adj" fmla="val 29529"/>
              </a:avLst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运算顺序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3E5B57A-FE40-745C-7428-66D23BCD3F80}"/>
                </a:ext>
              </a:extLst>
            </p:cNvPr>
            <p:cNvSpPr/>
            <p:nvPr/>
          </p:nvSpPr>
          <p:spPr>
            <a:xfrm>
              <a:off x="356876" y="3841005"/>
              <a:ext cx="1438444" cy="14384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DD0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混合运算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E25D21BA-F415-0AC1-9393-259CB8B05074}"/>
              </a:ext>
            </a:extLst>
          </p:cNvPr>
          <p:cNvGrpSpPr/>
          <p:nvPr/>
        </p:nvGrpSpPr>
        <p:grpSpPr>
          <a:xfrm>
            <a:off x="4959421" y="3480216"/>
            <a:ext cx="5171974" cy="815968"/>
            <a:chOff x="4959421" y="3705907"/>
            <a:chExt cx="5171974" cy="815968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7A93E6E-0765-15C9-62A3-B311D8473012}"/>
                </a:ext>
              </a:extLst>
            </p:cNvPr>
            <p:cNvSpPr/>
            <p:nvPr/>
          </p:nvSpPr>
          <p:spPr>
            <a:xfrm>
              <a:off x="7535430" y="3858487"/>
              <a:ext cx="2595965" cy="5493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先算括号里的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B1DFD17-E362-0251-4378-3F9F7C8271B0}"/>
                </a:ext>
              </a:extLst>
            </p:cNvPr>
            <p:cNvCxnSpPr>
              <a:cxnSpLocks/>
              <a:stCxn id="11" idx="3"/>
              <a:endCxn id="12" idx="1"/>
            </p:cNvCxnSpPr>
            <p:nvPr/>
          </p:nvCxnSpPr>
          <p:spPr>
            <a:xfrm flipV="1">
              <a:off x="4959421" y="4133157"/>
              <a:ext cx="2576009" cy="10161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323D1101-33AA-FF5A-6F22-CAE257D84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16190" y="3705907"/>
              <a:ext cx="1862470" cy="30516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0BDAB094-90F3-8029-447E-667B1AB81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28435" y="4215875"/>
              <a:ext cx="1237980" cy="306000"/>
            </a:xfrm>
            <a:prstGeom prst="rect">
              <a:avLst/>
            </a:prstGeom>
          </p:spPr>
        </p:pic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1FBB2192-3013-E89A-5F67-08A85D2A2467}"/>
              </a:ext>
            </a:extLst>
          </p:cNvPr>
          <p:cNvGrpSpPr/>
          <p:nvPr/>
        </p:nvGrpSpPr>
        <p:grpSpPr>
          <a:xfrm>
            <a:off x="8269448" y="1110119"/>
            <a:ext cx="3480474" cy="915732"/>
            <a:chOff x="8269448" y="1335810"/>
            <a:chExt cx="3480474" cy="915732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798FF97-70CF-0F1D-1664-0DF46116C681}"/>
                </a:ext>
              </a:extLst>
            </p:cNvPr>
            <p:cNvSpPr/>
            <p:nvPr/>
          </p:nvSpPr>
          <p:spPr>
            <a:xfrm>
              <a:off x="10131395" y="1335810"/>
              <a:ext cx="1618527" cy="9157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从左往右计算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DC9831C-2946-1220-C0A9-0C2757342BB6}"/>
                </a:ext>
              </a:extLst>
            </p:cNvPr>
            <p:cNvCxnSpPr>
              <a:cxnSpLocks/>
              <a:stCxn id="9" idx="3"/>
              <a:endCxn id="23" idx="1"/>
            </p:cNvCxnSpPr>
            <p:nvPr/>
          </p:nvCxnSpPr>
          <p:spPr>
            <a:xfrm>
              <a:off x="8269448" y="1793676"/>
              <a:ext cx="1861947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F5821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88855694-B3C1-B324-2C4C-3658CBAF3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11548" y="1405779"/>
              <a:ext cx="1377747" cy="306000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E800ECFD-8A7D-C518-074D-A1698AF2F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77728" y="1918345"/>
              <a:ext cx="1245387" cy="306000"/>
            </a:xfrm>
            <a:prstGeom prst="rect">
              <a:avLst/>
            </a:prstGeom>
          </p:spPr>
        </p:pic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C8FC6556-051D-86DA-9055-C40C4831C79D}"/>
              </a:ext>
            </a:extLst>
          </p:cNvPr>
          <p:cNvGrpSpPr/>
          <p:nvPr/>
        </p:nvGrpSpPr>
        <p:grpSpPr>
          <a:xfrm>
            <a:off x="7969813" y="2251939"/>
            <a:ext cx="3780109" cy="915732"/>
            <a:chOff x="7969813" y="2477630"/>
            <a:chExt cx="3780109" cy="91573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F232EFC-8E87-5175-D775-073668E5088A}"/>
                </a:ext>
              </a:extLst>
            </p:cNvPr>
            <p:cNvSpPr/>
            <p:nvPr/>
          </p:nvSpPr>
          <p:spPr>
            <a:xfrm>
              <a:off x="10131395" y="2477630"/>
              <a:ext cx="1618527" cy="9157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先乘除后加减</a:t>
              </a: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BDEE9DBF-75EC-0A48-682F-1CBA4B5A5064}"/>
                </a:ext>
              </a:extLst>
            </p:cNvPr>
            <p:cNvCxnSpPr>
              <a:cxnSpLocks/>
              <a:stCxn id="10" idx="3"/>
              <a:endCxn id="31" idx="1"/>
            </p:cNvCxnSpPr>
            <p:nvPr/>
          </p:nvCxnSpPr>
          <p:spPr>
            <a:xfrm>
              <a:off x="7969813" y="2935496"/>
              <a:ext cx="2161582" cy="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49366F99-F804-7A5D-0E71-7CAA537CB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93228" y="2549993"/>
              <a:ext cx="1217941" cy="306000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2EB10CD7-5B4B-09D9-D160-E3C038497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77959" y="3060164"/>
              <a:ext cx="1048477" cy="306000"/>
            </a:xfrm>
            <a:prstGeom prst="rect">
              <a:avLst/>
            </a:prstGeom>
          </p:spPr>
        </p:pic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3D089D4-09AC-D9F6-9212-DDEC059BC274}"/>
              </a:ext>
            </a:extLst>
          </p:cNvPr>
          <p:cNvGrpSpPr/>
          <p:nvPr/>
        </p:nvGrpSpPr>
        <p:grpSpPr>
          <a:xfrm>
            <a:off x="4959421" y="1110119"/>
            <a:ext cx="3310027" cy="2057552"/>
            <a:chOff x="4959421" y="1335810"/>
            <a:chExt cx="3310027" cy="205755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E455BBC-E599-3140-1BAC-42208E05686F}"/>
                </a:ext>
              </a:extLst>
            </p:cNvPr>
            <p:cNvSpPr/>
            <p:nvPr/>
          </p:nvSpPr>
          <p:spPr>
            <a:xfrm>
              <a:off x="5373848" y="1335810"/>
              <a:ext cx="2895600" cy="9157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只有加、减法</a:t>
              </a:r>
              <a:endPara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或只有乘、除法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3AE15AA-2BF0-819B-E803-D19A6D79DBEC}"/>
                </a:ext>
              </a:extLst>
            </p:cNvPr>
            <p:cNvSpPr/>
            <p:nvPr/>
          </p:nvSpPr>
          <p:spPr>
            <a:xfrm>
              <a:off x="5373848" y="2477630"/>
              <a:ext cx="2595965" cy="9157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有加、减法</a:t>
              </a:r>
              <a:endPara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又有乘、除法</a:t>
              </a:r>
            </a:p>
          </p:txBody>
        </p:sp>
        <p:sp>
          <p:nvSpPr>
            <p:cNvPr id="41" name="左中括号 40">
              <a:extLst>
                <a:ext uri="{FF2B5EF4-FFF2-40B4-BE49-F238E27FC236}">
                  <a16:creationId xmlns:a16="http://schemas.microsoft.com/office/drawing/2014/main" id="{622AFE24-A7FD-B9D3-0E8C-374843B29406}"/>
                </a:ext>
              </a:extLst>
            </p:cNvPr>
            <p:cNvSpPr/>
            <p:nvPr/>
          </p:nvSpPr>
          <p:spPr>
            <a:xfrm>
              <a:off x="5201521" y="1793676"/>
              <a:ext cx="172327" cy="1141820"/>
            </a:xfrm>
            <a:prstGeom prst="leftBracket">
              <a:avLst>
                <a:gd name="adj" fmla="val 0"/>
              </a:avLst>
            </a:prstGeom>
            <a:noFill/>
            <a:ln w="28575" cap="flat" cmpd="sng" algn="ctr">
              <a:solidFill>
                <a:srgbClr val="F5821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9BF8D3D7-7E38-DB0F-A806-3693CB82AC40}"/>
                </a:ext>
              </a:extLst>
            </p:cNvPr>
            <p:cNvCxnSpPr>
              <a:cxnSpLocks/>
              <a:stCxn id="8" idx="3"/>
              <a:endCxn id="41" idx="1"/>
            </p:cNvCxnSpPr>
            <p:nvPr/>
          </p:nvCxnSpPr>
          <p:spPr>
            <a:xfrm flipV="1">
              <a:off x="4959421" y="2364586"/>
              <a:ext cx="242100" cy="1016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D143E037-CE07-388D-8593-E19B45C89243}"/>
              </a:ext>
            </a:extLst>
          </p:cNvPr>
          <p:cNvGrpSpPr/>
          <p:nvPr/>
        </p:nvGrpSpPr>
        <p:grpSpPr>
          <a:xfrm>
            <a:off x="6017492" y="4747160"/>
            <a:ext cx="4524930" cy="1504656"/>
            <a:chOff x="6017492" y="4972851"/>
            <a:chExt cx="4524930" cy="1504656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311E6D3-E232-FBE8-0DB9-6ED9F2B898FB}"/>
                </a:ext>
              </a:extLst>
            </p:cNvPr>
            <p:cNvSpPr/>
            <p:nvPr/>
          </p:nvSpPr>
          <p:spPr>
            <a:xfrm>
              <a:off x="6480674" y="4972851"/>
              <a:ext cx="4061748" cy="5493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分成几个小问题来解决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45861600-1D98-F510-B02D-26B2F41039BA}"/>
                </a:ext>
              </a:extLst>
            </p:cNvPr>
            <p:cNvSpPr/>
            <p:nvPr/>
          </p:nvSpPr>
          <p:spPr>
            <a:xfrm>
              <a:off x="6480675" y="5928168"/>
              <a:ext cx="2276276" cy="5493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列综合算式</a:t>
              </a:r>
            </a:p>
          </p:txBody>
        </p:sp>
        <p:sp>
          <p:nvSpPr>
            <p:cNvPr id="52" name="左中括号 51">
              <a:extLst>
                <a:ext uri="{FF2B5EF4-FFF2-40B4-BE49-F238E27FC236}">
                  <a16:creationId xmlns:a16="http://schemas.microsoft.com/office/drawing/2014/main" id="{E1597C9A-6D30-A20E-984B-3B780C1FB140}"/>
                </a:ext>
              </a:extLst>
            </p:cNvPr>
            <p:cNvSpPr/>
            <p:nvPr/>
          </p:nvSpPr>
          <p:spPr>
            <a:xfrm>
              <a:off x="6267450" y="5248275"/>
              <a:ext cx="213224" cy="954405"/>
            </a:xfrm>
            <a:prstGeom prst="leftBracket">
              <a:avLst>
                <a:gd name="adj" fmla="val 0"/>
              </a:avLst>
            </a:prstGeom>
            <a:noFill/>
            <a:ln w="28575" cap="flat" cmpd="sng" algn="ctr">
              <a:solidFill>
                <a:srgbClr val="F5821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26528FE2-1EB9-6362-3AFC-27BE923523A1}"/>
                </a:ext>
              </a:extLst>
            </p:cNvPr>
            <p:cNvCxnSpPr>
              <a:cxnSpLocks/>
              <a:stCxn id="7" idx="3"/>
              <a:endCxn id="52" idx="1"/>
            </p:cNvCxnSpPr>
            <p:nvPr/>
          </p:nvCxnSpPr>
          <p:spPr>
            <a:xfrm flipV="1">
              <a:off x="6017492" y="5725478"/>
              <a:ext cx="249958" cy="10160"/>
            </a:xfrm>
            <a:prstGeom prst="line">
              <a:avLst/>
            </a:prstGeom>
            <a:solidFill>
              <a:schemeClr val="bg1"/>
            </a:solidFill>
            <a:ln w="28575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70EAE077-AB3A-73B2-C712-D963B01D45F0}"/>
              </a:ext>
            </a:extLst>
          </p:cNvPr>
          <p:cNvSpPr txBox="1"/>
          <p:nvPr/>
        </p:nvSpPr>
        <p:spPr>
          <a:xfrm>
            <a:off x="415636" y="5975823"/>
            <a:ext cx="609600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请你也像这样整理一下吧。</a:t>
            </a:r>
          </a:p>
        </p:txBody>
      </p:sp>
    </p:spTree>
    <p:extLst>
      <p:ext uri="{BB962C8B-B14F-4D97-AF65-F5344CB8AC3E}">
        <p14:creationId xmlns:p14="http://schemas.microsoft.com/office/powerpoint/2010/main" val="121091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29730BB-6DC7-2AB9-94F2-351AFBD52A99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随堂练习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1015DBF-53AE-69DF-9944-8EB4CF278EE5}"/>
              </a:ext>
            </a:extLst>
          </p:cNvPr>
          <p:cNvSpPr txBox="1"/>
          <p:nvPr/>
        </p:nvSpPr>
        <p:spPr>
          <a:xfrm>
            <a:off x="886474" y="1049599"/>
            <a:ext cx="762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算一算，比一比。你发现了什么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ACD7CEA-625E-4F2C-6BE0-1548FFEFF823}"/>
              </a:ext>
            </a:extLst>
          </p:cNvPr>
          <p:cNvGrpSpPr/>
          <p:nvPr/>
        </p:nvGrpSpPr>
        <p:grpSpPr>
          <a:xfrm>
            <a:off x="318655" y="983343"/>
            <a:ext cx="540771" cy="697563"/>
            <a:chOff x="152631" y="736528"/>
            <a:chExt cx="405578" cy="52317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FB35620-7698-5209-E2E4-4FDF69924221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1E35C90-5AD5-89E2-C08B-335ACDE7AD60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D2DA742E-E93C-FC50-90F8-752C67378DDC}"/>
              </a:ext>
            </a:extLst>
          </p:cNvPr>
          <p:cNvSpPr txBox="1"/>
          <p:nvPr/>
        </p:nvSpPr>
        <p:spPr>
          <a:xfrm>
            <a:off x="640080" y="1749475"/>
            <a:ext cx="2357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23+18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A66F674-7B90-1DBC-606B-A9CAB5C8F4F3}"/>
              </a:ext>
            </a:extLst>
          </p:cNvPr>
          <p:cNvSpPr txBox="1"/>
          <p:nvPr/>
        </p:nvSpPr>
        <p:spPr>
          <a:xfrm>
            <a:off x="640080" y="3493869"/>
            <a:ext cx="284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-(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E8D59B8-C9FB-CFF6-4A88-C2D9E17FF631}"/>
              </a:ext>
            </a:extLst>
          </p:cNvPr>
          <p:cNvSpPr txBox="1"/>
          <p:nvPr/>
        </p:nvSpPr>
        <p:spPr>
          <a:xfrm>
            <a:off x="3556000" y="1749475"/>
            <a:ext cx="2357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36+24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C1B3DB7-CA81-72EB-58C4-6E95B9945091}"/>
              </a:ext>
            </a:extLst>
          </p:cNvPr>
          <p:cNvSpPr txBox="1"/>
          <p:nvPr/>
        </p:nvSpPr>
        <p:spPr>
          <a:xfrm>
            <a:off x="3556000" y="3493869"/>
            <a:ext cx="284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-(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7ECA149-DF3D-5422-C13D-176F5C52F14C}"/>
              </a:ext>
            </a:extLst>
          </p:cNvPr>
          <p:cNvSpPr txBox="1"/>
          <p:nvPr/>
        </p:nvSpPr>
        <p:spPr>
          <a:xfrm>
            <a:off x="6278882" y="1749475"/>
            <a:ext cx="2357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÷8×2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5996B53-9749-6A94-1C50-D654D085CB07}"/>
              </a:ext>
            </a:extLst>
          </p:cNvPr>
          <p:cNvSpPr txBox="1"/>
          <p:nvPr/>
        </p:nvSpPr>
        <p:spPr>
          <a:xfrm>
            <a:off x="6278882" y="3493869"/>
            <a:ext cx="284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8÷2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012CB4C-74A6-9F28-3C6B-B921E1ED7D07}"/>
              </a:ext>
            </a:extLst>
          </p:cNvPr>
          <p:cNvSpPr txBox="1"/>
          <p:nvPr/>
        </p:nvSpPr>
        <p:spPr>
          <a:xfrm>
            <a:off x="9001764" y="1749475"/>
            <a:ext cx="2357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÷9×3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8AACF4-0412-D662-F976-9E69990B38EC}"/>
              </a:ext>
            </a:extLst>
          </p:cNvPr>
          <p:cNvSpPr txBox="1"/>
          <p:nvPr/>
        </p:nvSpPr>
        <p:spPr>
          <a:xfrm>
            <a:off x="9001764" y="3493869"/>
            <a:ext cx="284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9÷3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015B5E2-3146-FEBB-072C-5009894C5CEE}"/>
              </a:ext>
            </a:extLst>
          </p:cNvPr>
          <p:cNvCxnSpPr>
            <a:cxnSpLocks/>
          </p:cNvCxnSpPr>
          <p:nvPr/>
        </p:nvCxnSpPr>
        <p:spPr>
          <a:xfrm>
            <a:off x="5963920" y="1767840"/>
            <a:ext cx="0" cy="3566160"/>
          </a:xfrm>
          <a:prstGeom prst="line">
            <a:avLst/>
          </a:prstGeom>
          <a:ln w="285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BF7107E3-6A7F-7762-CF1D-A61F94CDA48F}"/>
              </a:ext>
            </a:extLst>
          </p:cNvPr>
          <p:cNvSpPr txBox="1"/>
          <p:nvPr/>
        </p:nvSpPr>
        <p:spPr>
          <a:xfrm>
            <a:off x="345436" y="2277215"/>
            <a:ext cx="1633781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=12+18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449C551-0B87-0C75-5CD2-779FC2EF3DC0}"/>
              </a:ext>
            </a:extLst>
          </p:cNvPr>
          <p:cNvSpPr txBox="1"/>
          <p:nvPr/>
        </p:nvSpPr>
        <p:spPr>
          <a:xfrm>
            <a:off x="345436" y="4075853"/>
            <a:ext cx="1372492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=35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874C2DA-5074-5C79-350A-F91B6B0534CA}"/>
              </a:ext>
            </a:extLst>
          </p:cNvPr>
          <p:cNvSpPr txBox="1"/>
          <p:nvPr/>
        </p:nvSpPr>
        <p:spPr>
          <a:xfrm>
            <a:off x="3291844" y="2277215"/>
            <a:ext cx="1633781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=37+24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E69FC94-B46B-142D-C93D-B205CAD489AA}"/>
              </a:ext>
            </a:extLst>
          </p:cNvPr>
          <p:cNvSpPr txBox="1"/>
          <p:nvPr/>
        </p:nvSpPr>
        <p:spPr>
          <a:xfrm>
            <a:off x="3291844" y="4075853"/>
            <a:ext cx="1603324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=73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9D9697A-6394-DF74-C739-2D0B8DE8E944}"/>
              </a:ext>
            </a:extLst>
          </p:cNvPr>
          <p:cNvSpPr txBox="1"/>
          <p:nvPr/>
        </p:nvSpPr>
        <p:spPr>
          <a:xfrm>
            <a:off x="6021072" y="2277215"/>
            <a:ext cx="1372492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=3×2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5521966-EA4E-9831-3ED3-921D70FF7F4A}"/>
              </a:ext>
            </a:extLst>
          </p:cNvPr>
          <p:cNvSpPr txBox="1"/>
          <p:nvPr/>
        </p:nvSpPr>
        <p:spPr>
          <a:xfrm>
            <a:off x="6021072" y="4075853"/>
            <a:ext cx="1603324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=24÷4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524BD7D-551D-023E-4106-C87AEFFB1E4D}"/>
              </a:ext>
            </a:extLst>
          </p:cNvPr>
          <p:cNvSpPr txBox="1"/>
          <p:nvPr/>
        </p:nvSpPr>
        <p:spPr>
          <a:xfrm>
            <a:off x="8768080" y="2277215"/>
            <a:ext cx="1372492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=2×3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EC8094E-CA7B-3FEF-62A8-7DB4DE73FCFA}"/>
              </a:ext>
            </a:extLst>
          </p:cNvPr>
          <p:cNvSpPr txBox="1"/>
          <p:nvPr/>
        </p:nvSpPr>
        <p:spPr>
          <a:xfrm>
            <a:off x="8768080" y="4075853"/>
            <a:ext cx="1603324" cy="1266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=18÷3</a:t>
            </a: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59B76B80-E5C3-C1B9-FF38-6583CFBB6EED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7243" y="5442004"/>
            <a:ext cx="9993354" cy="1193800"/>
          </a:xfrm>
          <a:prstGeom prst="roundRect">
            <a:avLst/>
          </a:prstGeom>
          <a:solidFill>
            <a:srgbClr val="D1F4FF"/>
          </a:solidFill>
          <a:ln>
            <a:solidFill>
              <a:srgbClr val="0070C0"/>
            </a:solidFill>
            <a:prstDash val="lgDash"/>
          </a:ln>
        </p:spPr>
        <p:txBody>
          <a:bodyPr wrap="square">
            <a:noAutofit/>
          </a:bodyPr>
          <a:lstStyle/>
          <a:p>
            <a:pPr defTabSz="914400" eaLnBrk="0" hangingPunct="0">
              <a:lnSpc>
                <a:spcPct val="120000"/>
              </a:lnSpc>
            </a:pP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每组题的数</a:t>
            </a:r>
            <a:r>
              <a:rPr lang="zh-CN" altLang="en-US" sz="28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相同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，运算符号</a:t>
            </a:r>
            <a:r>
              <a:rPr lang="zh-CN" altLang="en-US" sz="28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不完全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相同。上面的没有</a:t>
            </a:r>
            <a:r>
              <a:rPr lang="zh-CN" altLang="en-US" sz="28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小括号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，下面的有小括号。运算顺序不同，但计算</a:t>
            </a:r>
            <a:r>
              <a:rPr lang="zh-CN" altLang="en-US" sz="2800" b="1" kern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结果</a:t>
            </a:r>
            <a:r>
              <a:rPr lang="zh-CN" altLang="en-US" sz="2800" b="1" kern="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相同。</a:t>
            </a:r>
          </a:p>
        </p:txBody>
      </p:sp>
    </p:spTree>
    <p:extLst>
      <p:ext uri="{BB962C8B-B14F-4D97-AF65-F5344CB8AC3E}">
        <p14:creationId xmlns:p14="http://schemas.microsoft.com/office/powerpoint/2010/main" val="282384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  <p:bldP spid="28" grpId="0"/>
      <p:bldP spid="29" grpId="0"/>
      <p:bldP spid="33" grpId="0"/>
      <p:bldP spid="34" grpId="0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AEA8B38-2C3B-649F-5C78-2E689124A611}"/>
              </a:ext>
            </a:extLst>
          </p:cNvPr>
          <p:cNvGrpSpPr/>
          <p:nvPr/>
        </p:nvGrpSpPr>
        <p:grpSpPr>
          <a:xfrm>
            <a:off x="318655" y="775854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E380919-5338-6DB0-CCC2-855511D83C35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35BF0D1-7579-9BCC-D321-905EC8A427F3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099C46B8-653F-EF7F-C67C-5853966C7FD1}"/>
              </a:ext>
            </a:extLst>
          </p:cNvPr>
          <p:cNvSpPr txBox="1"/>
          <p:nvPr/>
        </p:nvSpPr>
        <p:spPr>
          <a:xfrm>
            <a:off x="886474" y="774770"/>
            <a:ext cx="10599388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实验小学鼓号队有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人，其中鼓手方阵排成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行，每行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人，其余是号手方阵。号手方阵有多少人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E0DF27A-BE2D-21DC-9021-83EEBA31FED7}"/>
              </a:ext>
            </a:extLst>
          </p:cNvPr>
          <p:cNvSpPr txBox="1"/>
          <p:nvPr/>
        </p:nvSpPr>
        <p:spPr>
          <a:xfrm>
            <a:off x="3817857" y="2524353"/>
            <a:ext cx="3544478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81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734982A-BEB4-D4E4-329E-D29974A3E579}"/>
              </a:ext>
            </a:extLst>
          </p:cNvPr>
          <p:cNvSpPr txBox="1"/>
          <p:nvPr/>
        </p:nvSpPr>
        <p:spPr>
          <a:xfrm>
            <a:off x="3450209" y="3177533"/>
            <a:ext cx="3544478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81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027D08-5299-AEB9-F3FA-E1037AA2AA97}"/>
              </a:ext>
            </a:extLst>
          </p:cNvPr>
          <p:cNvSpPr txBox="1"/>
          <p:nvPr/>
        </p:nvSpPr>
        <p:spPr>
          <a:xfrm>
            <a:off x="3450209" y="3856259"/>
            <a:ext cx="3544478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27(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AB3616-2220-6F4D-3D04-A964CEE6AD67}"/>
              </a:ext>
            </a:extLst>
          </p:cNvPr>
          <p:cNvSpPr txBox="1"/>
          <p:nvPr/>
        </p:nvSpPr>
        <p:spPr>
          <a:xfrm>
            <a:off x="2969443" y="4893723"/>
            <a:ext cx="6890994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答：号手方阵有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7432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FBFB663-D039-161C-CC4F-9D238C89FAD2}"/>
              </a:ext>
            </a:extLst>
          </p:cNvPr>
          <p:cNvGrpSpPr/>
          <p:nvPr/>
        </p:nvGrpSpPr>
        <p:grpSpPr>
          <a:xfrm>
            <a:off x="365789" y="379929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63AE5B1-A3BB-460B-3D68-E21566E6E363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A43711A-A46C-A538-364A-ECFC7A874FEB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2C52B0B2-A9DC-2073-8924-62E3ADAFF0E3}"/>
              </a:ext>
            </a:extLst>
          </p:cNvPr>
          <p:cNvSpPr txBox="1"/>
          <p:nvPr/>
        </p:nvSpPr>
        <p:spPr>
          <a:xfrm>
            <a:off x="933607" y="379621"/>
            <a:ext cx="10723635" cy="20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三年级的劳动基地栽种了辣椒和南瓜。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垄辣椒，每垄栽了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行，每行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棵。一共栽了多少棵辣椒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C0FDB45-5A26-BF2C-7F65-FE98A43955DF}"/>
              </a:ext>
            </a:extLst>
          </p:cNvPr>
          <p:cNvSpPr txBox="1"/>
          <p:nvPr/>
        </p:nvSpPr>
        <p:spPr>
          <a:xfrm>
            <a:off x="3234290" y="2421875"/>
            <a:ext cx="4025246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2×3×5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B033102-36E0-65CE-FF2F-29889B848D60}"/>
              </a:ext>
            </a:extLst>
          </p:cNvPr>
          <p:cNvSpPr txBox="1"/>
          <p:nvPr/>
        </p:nvSpPr>
        <p:spPr>
          <a:xfrm>
            <a:off x="2866645" y="3093292"/>
            <a:ext cx="4025246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6×5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72C6D65-2295-89F6-6A88-02F89A0C17FB}"/>
              </a:ext>
            </a:extLst>
          </p:cNvPr>
          <p:cNvSpPr txBox="1"/>
          <p:nvPr/>
        </p:nvSpPr>
        <p:spPr>
          <a:xfrm>
            <a:off x="2866645" y="3764709"/>
            <a:ext cx="4025246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30(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291BA8-00E5-3B76-B2CA-7BF00EC5E07C}"/>
              </a:ext>
            </a:extLst>
          </p:cNvPr>
          <p:cNvSpPr txBox="1"/>
          <p:nvPr/>
        </p:nvSpPr>
        <p:spPr>
          <a:xfrm>
            <a:off x="2479039" y="4436125"/>
            <a:ext cx="6257925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答：一共栽了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棵辣椒。</a:t>
            </a:r>
          </a:p>
        </p:txBody>
      </p:sp>
    </p:spTree>
    <p:extLst>
      <p:ext uri="{BB962C8B-B14F-4D97-AF65-F5344CB8AC3E}">
        <p14:creationId xmlns:p14="http://schemas.microsoft.com/office/powerpoint/2010/main" val="294981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F57AE41-473D-B160-BB30-3E1F0D95F094}"/>
              </a:ext>
            </a:extLst>
          </p:cNvPr>
          <p:cNvGrpSpPr/>
          <p:nvPr/>
        </p:nvGrpSpPr>
        <p:grpSpPr>
          <a:xfrm>
            <a:off x="365789" y="379929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11B1025B-2A35-4D3A-25EE-E1B2BBC0E238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B08C0A2-4144-D189-5ED5-D6209DE75495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5B3D498-A6D6-1EA8-47E4-15E2A9B0C368}"/>
              </a:ext>
            </a:extLst>
          </p:cNvPr>
          <p:cNvSpPr txBox="1"/>
          <p:nvPr/>
        </p:nvSpPr>
        <p:spPr>
          <a:xfrm>
            <a:off x="933607" y="379621"/>
            <a:ext cx="10723635" cy="2687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三年级的劳动基地栽种了辣椒和南瓜。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班摘了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个南瓜，三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班比三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班少摘了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班比三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班少摘了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个。请你提出数学问题并解答。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6C2C4D-5686-0DAA-3149-42F622CD29E8}"/>
              </a:ext>
            </a:extLst>
          </p:cNvPr>
          <p:cNvSpPr txBox="1"/>
          <p:nvPr/>
        </p:nvSpPr>
        <p:spPr>
          <a:xfrm>
            <a:off x="906560" y="3076545"/>
            <a:ext cx="1061488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答案不唯一，例：三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班摘了多少个南瓜？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951E390-0ED5-CDC9-96C3-836FFCE88AF2}"/>
              </a:ext>
            </a:extLst>
          </p:cNvPr>
          <p:cNvSpPr txBox="1"/>
          <p:nvPr/>
        </p:nvSpPr>
        <p:spPr>
          <a:xfrm>
            <a:off x="3594337" y="3768917"/>
            <a:ext cx="3544478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A2F93B2-2185-7EC1-C5D0-5194D6611542}"/>
              </a:ext>
            </a:extLst>
          </p:cNvPr>
          <p:cNvSpPr txBox="1"/>
          <p:nvPr/>
        </p:nvSpPr>
        <p:spPr>
          <a:xfrm>
            <a:off x="3273045" y="4358446"/>
            <a:ext cx="4025246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0DF9D63-B881-FB51-D290-88A786F3132D}"/>
              </a:ext>
            </a:extLst>
          </p:cNvPr>
          <p:cNvSpPr txBox="1"/>
          <p:nvPr/>
        </p:nvSpPr>
        <p:spPr>
          <a:xfrm>
            <a:off x="3273045" y="5029863"/>
            <a:ext cx="4025246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11(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3E9DA67-9EA7-0A00-A2E4-F7C5A6617FD7}"/>
              </a:ext>
            </a:extLst>
          </p:cNvPr>
          <p:cNvSpPr txBox="1"/>
          <p:nvPr/>
        </p:nvSpPr>
        <p:spPr>
          <a:xfrm>
            <a:off x="2967037" y="5728965"/>
            <a:ext cx="6390323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班摘了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个南瓜。</a:t>
            </a:r>
          </a:p>
        </p:txBody>
      </p:sp>
    </p:spTree>
    <p:extLst>
      <p:ext uri="{BB962C8B-B14F-4D97-AF65-F5344CB8AC3E}">
        <p14:creationId xmlns:p14="http://schemas.microsoft.com/office/powerpoint/2010/main" val="4414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92635BB-4CD9-4637-966E-D55735EDD66B}"/>
              </a:ext>
            </a:extLst>
          </p:cNvPr>
          <p:cNvGrpSpPr/>
          <p:nvPr/>
        </p:nvGrpSpPr>
        <p:grpSpPr>
          <a:xfrm>
            <a:off x="318655" y="775854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9F310048-68B7-7DF0-9138-5A8723AFCB30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112E892-9954-4931-BE07-20C5A57DD64F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9ECFC25-E10C-B2E7-D991-2BEBBC4D5096}"/>
              </a:ext>
            </a:extLst>
          </p:cNvPr>
          <p:cNvSpPr txBox="1"/>
          <p:nvPr/>
        </p:nvSpPr>
        <p:spPr>
          <a:xfrm>
            <a:off x="997527" y="807028"/>
            <a:ext cx="9809018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请你用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6×(5+4)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讲一个数学小故事。</a:t>
            </a:r>
          </a:p>
        </p:txBody>
      </p:sp>
    </p:spTree>
    <p:extLst>
      <p:ext uri="{BB962C8B-B14F-4D97-AF65-F5344CB8AC3E}">
        <p14:creationId xmlns:p14="http://schemas.microsoft.com/office/powerpoint/2010/main" val="2072501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28D6ECC-671A-DBC5-EE6A-E4CBB604100F}"/>
              </a:ext>
            </a:extLst>
          </p:cNvPr>
          <p:cNvGrpSpPr/>
          <p:nvPr/>
        </p:nvGrpSpPr>
        <p:grpSpPr>
          <a:xfrm>
            <a:off x="318655" y="775854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3DE6B1B8-3330-D595-8A05-79083EEDBC0C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B096C62-EC64-4D3A-E630-F243B8E13079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38A6C488-11E9-1A7C-AB1C-176CB680C06A}"/>
              </a:ext>
            </a:extLst>
          </p:cNvPr>
          <p:cNvSpPr txBox="1"/>
          <p:nvPr/>
        </p:nvSpPr>
        <p:spPr>
          <a:xfrm>
            <a:off x="886474" y="623454"/>
            <a:ext cx="10959823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小明在计算“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×5”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时弄错了运算顺序，先算加法再算乘法了，结果得数是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。正确的得数是多少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D84346-1CBA-DBEB-B182-D09B17EC7A0F}"/>
              </a:ext>
            </a:extLst>
          </p:cNvPr>
          <p:cNvSpPr txBox="1"/>
          <p:nvPr/>
        </p:nvSpPr>
        <p:spPr>
          <a:xfrm>
            <a:off x="4124325" y="2390775"/>
            <a:ext cx="4362450" cy="864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94E6C4-D613-FDA0-1783-5BB3BA30FF34}"/>
              </a:ext>
            </a:extLst>
          </p:cNvPr>
          <p:cNvSpPr txBox="1"/>
          <p:nvPr/>
        </p:nvSpPr>
        <p:spPr>
          <a:xfrm>
            <a:off x="3810000" y="3270568"/>
            <a:ext cx="436245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  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67AE45-3C6D-5746-8088-64821C583A1A}"/>
              </a:ext>
            </a:extLst>
          </p:cNvPr>
          <p:cNvSpPr txBox="1"/>
          <p:nvPr/>
        </p:nvSpPr>
        <p:spPr>
          <a:xfrm>
            <a:off x="3810000" y="4109217"/>
            <a:ext cx="436245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F52266A-89F0-1D13-B58B-054884578A1C}"/>
              </a:ext>
            </a:extLst>
          </p:cNvPr>
          <p:cNvSpPr txBox="1"/>
          <p:nvPr/>
        </p:nvSpPr>
        <p:spPr>
          <a:xfrm>
            <a:off x="4295775" y="3270568"/>
            <a:ext cx="504825" cy="7092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7B1A605-1C6B-20D6-A0C6-6D761E2D307F}"/>
              </a:ext>
            </a:extLst>
          </p:cNvPr>
          <p:cNvSpPr txBox="1"/>
          <p:nvPr/>
        </p:nvSpPr>
        <p:spPr>
          <a:xfrm>
            <a:off x="4800600" y="2468484"/>
            <a:ext cx="504825" cy="70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1C18673-13D5-38AE-DAAF-2F804815DA81}"/>
              </a:ext>
            </a:extLst>
          </p:cNvPr>
          <p:cNvGrpSpPr/>
          <p:nvPr/>
        </p:nvGrpSpPr>
        <p:grpSpPr>
          <a:xfrm>
            <a:off x="4331565" y="4962375"/>
            <a:ext cx="997920" cy="711360"/>
            <a:chOff x="4331565" y="4962375"/>
            <a:chExt cx="997920" cy="71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1" name="墨迹 10">
                  <a:extLst>
                    <a:ext uri="{FF2B5EF4-FFF2-40B4-BE49-F238E27FC236}">
                      <a16:creationId xmlns:a16="http://schemas.microsoft.com/office/drawing/2014/main" id="{DCAC2CD5-CCA8-437F-2D01-CDFA499C503B}"/>
                    </a:ext>
                  </a:extLst>
                </p14:cNvPr>
                <p14:cNvContentPartPr/>
                <p14:nvPr/>
              </p14:nvContentPartPr>
              <p14:xfrm>
                <a:off x="4331565" y="4962375"/>
                <a:ext cx="764640" cy="707400"/>
              </p14:xfrm>
            </p:contentPart>
          </mc:Choice>
          <mc:Fallback xmlns="">
            <p:pic>
              <p:nvPicPr>
                <p:cNvPr id="11" name="墨迹 10">
                  <a:extLst>
                    <a:ext uri="{FF2B5EF4-FFF2-40B4-BE49-F238E27FC236}">
                      <a16:creationId xmlns:a16="http://schemas.microsoft.com/office/drawing/2014/main" id="{DCAC2CD5-CCA8-437F-2D01-CDFA499C503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295565" y="4926375"/>
                  <a:ext cx="836280" cy="77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" name="墨迹 11">
                  <a:extLst>
                    <a:ext uri="{FF2B5EF4-FFF2-40B4-BE49-F238E27FC236}">
                      <a16:creationId xmlns:a16="http://schemas.microsoft.com/office/drawing/2014/main" id="{E3E315A7-149E-F2DD-95E4-5E0CD18839FF}"/>
                    </a:ext>
                  </a:extLst>
                </p14:cNvPr>
                <p14:cNvContentPartPr/>
                <p14:nvPr/>
              </p14:nvContentPartPr>
              <p14:xfrm>
                <a:off x="4428765" y="5133735"/>
                <a:ext cx="900720" cy="540000"/>
              </p14:xfrm>
            </p:contentPart>
          </mc:Choice>
          <mc:Fallback xmlns="">
            <p:pic>
              <p:nvPicPr>
                <p:cNvPr id="12" name="墨迹 11">
                  <a:extLst>
                    <a:ext uri="{FF2B5EF4-FFF2-40B4-BE49-F238E27FC236}">
                      <a16:creationId xmlns:a16="http://schemas.microsoft.com/office/drawing/2014/main" id="{E3E315A7-149E-F2DD-95E4-5E0CD18839F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392765" y="5097735"/>
                  <a:ext cx="972360" cy="6116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AEF2BC5C-D18D-2187-A701-B2905C1D79F6}"/>
              </a:ext>
            </a:extLst>
          </p:cNvPr>
          <p:cNvSpPr txBox="1"/>
          <p:nvPr/>
        </p:nvSpPr>
        <p:spPr>
          <a:xfrm>
            <a:off x="7762875" y="2614456"/>
            <a:ext cx="26670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6+2×5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4B74EF5-54D3-C74E-7AAF-FB99B53834F2}"/>
              </a:ext>
            </a:extLst>
          </p:cNvPr>
          <p:cNvSpPr txBox="1"/>
          <p:nvPr/>
        </p:nvSpPr>
        <p:spPr>
          <a:xfrm>
            <a:off x="7419975" y="3231636"/>
            <a:ext cx="26670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6+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1BF645-7E89-8B43-EB0B-749998DD4025}"/>
              </a:ext>
            </a:extLst>
          </p:cNvPr>
          <p:cNvSpPr txBox="1"/>
          <p:nvPr/>
        </p:nvSpPr>
        <p:spPr>
          <a:xfrm>
            <a:off x="7419975" y="3959317"/>
            <a:ext cx="26670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墨迹 18">
                <a:extLst>
                  <a:ext uri="{FF2B5EF4-FFF2-40B4-BE49-F238E27FC236}">
                    <a16:creationId xmlns:a16="http://schemas.microsoft.com/office/drawing/2014/main" id="{52C713D0-0055-F575-45EE-7D00A35E2B90}"/>
                  </a:ext>
                </a:extLst>
              </p14:cNvPr>
              <p14:cNvContentPartPr/>
              <p14:nvPr/>
            </p14:nvContentPartPr>
            <p14:xfrm>
              <a:off x="7553205" y="4845735"/>
              <a:ext cx="1893960" cy="833760"/>
            </p14:xfrm>
          </p:contentPart>
        </mc:Choice>
        <mc:Fallback xmlns="">
          <p:pic>
            <p:nvPicPr>
              <p:cNvPr id="19" name="墨迹 18">
                <a:extLst>
                  <a:ext uri="{FF2B5EF4-FFF2-40B4-BE49-F238E27FC236}">
                    <a16:creationId xmlns:a16="http://schemas.microsoft.com/office/drawing/2014/main" id="{52C713D0-0055-F575-45EE-7D00A35E2B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17205" y="4809735"/>
                <a:ext cx="1965600" cy="90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868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D3E0408-449B-F8DE-06AF-728845AD6D40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课堂小结</a:t>
            </a:r>
          </a:p>
        </p:txBody>
      </p:sp>
      <p:sp>
        <p:nvSpPr>
          <p:cNvPr id="3" name="云形标注 3">
            <a:extLst>
              <a:ext uri="{FF2B5EF4-FFF2-40B4-BE49-F238E27FC236}">
                <a16:creationId xmlns:a16="http://schemas.microsoft.com/office/drawing/2014/main" id="{2344FFC0-0672-284C-7B19-7F4FAD49DB2D}"/>
              </a:ext>
            </a:extLst>
          </p:cNvPr>
          <p:cNvSpPr/>
          <p:nvPr/>
        </p:nvSpPr>
        <p:spPr bwMode="auto">
          <a:xfrm>
            <a:off x="1037158" y="1368742"/>
            <a:ext cx="9794240" cy="3223577"/>
          </a:xfrm>
          <a:prstGeom prst="cloudCallout">
            <a:avLst>
              <a:gd name="adj1" fmla="val 36376"/>
              <a:gd name="adj2" fmla="val 55069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defTabSz="914400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824968A6-0608-A741-0B4A-EE2D11186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24296" y="4451601"/>
            <a:ext cx="1833411" cy="203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2">
            <a:extLst>
              <a:ext uri="{FF2B5EF4-FFF2-40B4-BE49-F238E27FC236}">
                <a16:creationId xmlns:a16="http://schemas.microsoft.com/office/drawing/2014/main" id="{9291FE90-82AE-983F-DA36-3C8BBC50B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615" y="1998050"/>
            <a:ext cx="8081327" cy="196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3322209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899B6B6-2192-65A9-25F6-063C5FFE6D98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5BA9401-AA8F-1B90-5B61-1D9CCAD45F04}"/>
              </a:ext>
            </a:extLst>
          </p:cNvPr>
          <p:cNvSpPr txBox="1"/>
          <p:nvPr/>
        </p:nvSpPr>
        <p:spPr>
          <a:xfrm>
            <a:off x="1087887" y="2726180"/>
            <a:ext cx="1001622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创优作业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100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分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或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状元作业本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课时练中选取。</a:t>
            </a:r>
          </a:p>
        </p:txBody>
      </p:sp>
    </p:spTree>
    <p:extLst>
      <p:ext uri="{BB962C8B-B14F-4D97-AF65-F5344CB8AC3E}">
        <p14:creationId xmlns:p14="http://schemas.microsoft.com/office/powerpoint/2010/main" val="34009912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995f259d-7cd0-4133-ba00-74c90adade3d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600" b="1" dirty="0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773</Words>
  <Application>Microsoft Office PowerPoint</Application>
  <PresentationFormat>宽屏</PresentationFormat>
  <Paragraphs>126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方正黑体_GBK</vt:lpstr>
      <vt:lpstr>黑体</vt:lpstr>
      <vt:lpstr>楷体</vt:lpstr>
      <vt:lpstr>宋体</vt:lpstr>
      <vt:lpstr>Arial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2025-06-24T08:34:43Z</dcterms:created>
  <dcterms:modified xsi:type="dcterms:W3CDTF">2025-06-24T08:35:10Z</dcterms:modified>
  <cp:category>状元成才路</cp:category>
  <cp:contentStatus>状元成才路</cp:contentStatus>
</cp:coreProperties>
</file>