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9" r:id="rId1"/>
  </p:sldMasterIdLst>
  <p:notesMasterIdLst>
    <p:notesMasterId r:id="rId22"/>
  </p:notesMasterIdLst>
  <p:handoutMasterIdLst>
    <p:handoutMasterId r:id="rId23"/>
  </p:handoutMasterIdLst>
  <p:sldIdLst>
    <p:sldId id="462" r:id="rId2"/>
    <p:sldId id="256" r:id="rId3"/>
    <p:sldId id="450" r:id="rId4"/>
    <p:sldId id="445" r:id="rId5"/>
    <p:sldId id="456" r:id="rId6"/>
    <p:sldId id="457" r:id="rId7"/>
    <p:sldId id="458" r:id="rId8"/>
    <p:sldId id="448" r:id="rId9"/>
    <p:sldId id="451" r:id="rId10"/>
    <p:sldId id="453" r:id="rId11"/>
    <p:sldId id="455" r:id="rId12"/>
    <p:sldId id="454" r:id="rId13"/>
    <p:sldId id="269" r:id="rId14"/>
    <p:sldId id="459" r:id="rId15"/>
    <p:sldId id="351" r:id="rId16"/>
    <p:sldId id="461" r:id="rId17"/>
    <p:sldId id="460" r:id="rId18"/>
    <p:sldId id="259" r:id="rId19"/>
    <p:sldId id="4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696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3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4C001EA-D080-CFE8-2EA3-F8373AD519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A64BA27-3D07-4925-143C-CC19A9C550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B5C7E-2C1C-47E2-8408-3872D879B859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F130DD1-823B-C24C-5388-A76789A5B5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C480794-2554-0ADC-E5F0-5E11BD8846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13EC0-8EE7-4CF2-86B7-91EF1C2E04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187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433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72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74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5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31884" y="1388598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31885" y="2411275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233562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159657" y="2185955"/>
            <a:ext cx="11422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45720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第</a:t>
            </a:r>
            <a:r>
              <a:rPr lang="en-US" altLang="zh-CN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1</a:t>
            </a:r>
            <a:r>
              <a:rPr lang="zh-CN" altLang="en-US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课时  同级运算的运算顺序</a:t>
            </a:r>
            <a:endParaRPr lang="zh-CN" altLang="en-US" sz="5400" b="1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8389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状元成才路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7F6B6F4-BE36-B040-F8DA-A9469178FA4C}"/>
              </a:ext>
            </a:extLst>
          </p:cNvPr>
          <p:cNvGrpSpPr/>
          <p:nvPr/>
        </p:nvGrpSpPr>
        <p:grpSpPr>
          <a:xfrm>
            <a:off x="2870866" y="666539"/>
            <a:ext cx="933506" cy="933506"/>
            <a:chOff x="1181642" y="3707771"/>
            <a:chExt cx="540000" cy="54000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0E87957-3654-D3A0-159D-7ED02096BC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938E36E-F6BB-43F9-326D-E2CD299898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5" y="3756103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7" name="Text Box 8">
            <a:extLst>
              <a:ext uri="{FF2B5EF4-FFF2-40B4-BE49-F238E27FC236}">
                <a16:creationId xmlns:a16="http://schemas.microsoft.com/office/drawing/2014/main" id="{563E3816-60F6-60E6-8E92-EE8AD879E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771" y="657287"/>
            <a:ext cx="3379229" cy="8165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0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DC5A2814-6FE7-E835-D08E-B2358EFB0BC0}"/>
              </a:ext>
            </a:extLst>
          </p:cNvPr>
          <p:cNvSpPr txBox="1"/>
          <p:nvPr/>
        </p:nvSpPr>
        <p:spPr>
          <a:xfrm>
            <a:off x="3740608" y="0"/>
            <a:ext cx="4920792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复习导入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BDC7982-E769-7DD8-037C-54A939BD5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177" y="311728"/>
            <a:ext cx="8039647" cy="62345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31A3871-EE07-55E0-53CA-FA30A4F00660}"/>
              </a:ext>
            </a:extLst>
          </p:cNvPr>
          <p:cNvSpPr txBox="1"/>
          <p:nvPr/>
        </p:nvSpPr>
        <p:spPr>
          <a:xfrm>
            <a:off x="4599825" y="1305846"/>
            <a:ext cx="3245311" cy="11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数学城</a:t>
            </a:r>
          </a:p>
        </p:txBody>
      </p:sp>
    </p:spTree>
    <p:extLst>
      <p:ext uri="{BB962C8B-B14F-4D97-AF65-F5344CB8AC3E}">
        <p14:creationId xmlns:p14="http://schemas.microsoft.com/office/powerpoint/2010/main" val="58575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9A5C403-705A-6085-3467-DD15D6BFD273}"/>
              </a:ext>
            </a:extLst>
          </p:cNvPr>
          <p:cNvSpPr txBox="1"/>
          <p:nvPr/>
        </p:nvSpPr>
        <p:spPr>
          <a:xfrm>
            <a:off x="467591" y="613062"/>
            <a:ext cx="2659702" cy="893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找密码：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C54736A-936B-3B8A-ABF3-FB22DD5F62AB}"/>
              </a:ext>
            </a:extLst>
          </p:cNvPr>
          <p:cNvSpPr txBox="1"/>
          <p:nvPr/>
        </p:nvSpPr>
        <p:spPr>
          <a:xfrm>
            <a:off x="1099774" y="1672935"/>
            <a:ext cx="2150777" cy="20127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CFDA975-B8DF-BA09-017C-EF96E4ED55E2}"/>
              </a:ext>
            </a:extLst>
          </p:cNvPr>
          <p:cNvSpPr txBox="1"/>
          <p:nvPr/>
        </p:nvSpPr>
        <p:spPr>
          <a:xfrm>
            <a:off x="3713666" y="1672935"/>
            <a:ext cx="2150777" cy="20127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D157EEE-1522-3CB2-4A19-F0DDA93079FD}"/>
              </a:ext>
            </a:extLst>
          </p:cNvPr>
          <p:cNvSpPr txBox="1"/>
          <p:nvPr/>
        </p:nvSpPr>
        <p:spPr>
          <a:xfrm>
            <a:off x="6327558" y="1672935"/>
            <a:ext cx="2150777" cy="20127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115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24044DC-8FDC-03F2-8734-DE8F71DAE392}"/>
              </a:ext>
            </a:extLst>
          </p:cNvPr>
          <p:cNvSpPr txBox="1"/>
          <p:nvPr/>
        </p:nvSpPr>
        <p:spPr>
          <a:xfrm>
            <a:off x="8941449" y="1672935"/>
            <a:ext cx="2150777" cy="20127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endParaRPr lang="zh-CN" altLang="en-US" sz="115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4EE460B1-F291-477E-304F-511A937DA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7293" y="4107864"/>
            <a:ext cx="2045264" cy="164524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DED065B-8C9F-B11F-7D9E-560AA3BA16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9445" y="4107864"/>
            <a:ext cx="2045264" cy="1645245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775F60-C4F6-0525-EA6F-FE2DBD6D5A5D}"/>
              </a:ext>
            </a:extLst>
          </p:cNvPr>
          <p:cNvSpPr txBox="1"/>
          <p:nvPr/>
        </p:nvSpPr>
        <p:spPr>
          <a:xfrm>
            <a:off x="3362690" y="5753109"/>
            <a:ext cx="1574470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同一级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C80DD86-905D-E14D-F045-CBFAA71AF8FC}"/>
              </a:ext>
            </a:extLst>
          </p:cNvPr>
          <p:cNvSpPr txBox="1"/>
          <p:nvPr/>
        </p:nvSpPr>
        <p:spPr>
          <a:xfrm>
            <a:off x="7254842" y="5753109"/>
            <a:ext cx="1574470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同一级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F761B-AFB1-56BB-32FE-F44DF20FA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E74A9A6A-7804-BFCA-494B-89B989657832}"/>
              </a:ext>
            </a:extLst>
          </p:cNvPr>
          <p:cNvSpPr txBox="1"/>
          <p:nvPr/>
        </p:nvSpPr>
        <p:spPr>
          <a:xfrm>
            <a:off x="480579" y="1197325"/>
            <a:ext cx="9411566" cy="732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口答下面各题的计算过程。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6745558-6686-EB62-4826-C8AFF4BF01E3}"/>
              </a:ext>
            </a:extLst>
          </p:cNvPr>
          <p:cNvSpPr txBox="1"/>
          <p:nvPr/>
        </p:nvSpPr>
        <p:spPr>
          <a:xfrm>
            <a:off x="1288472" y="2286000"/>
            <a:ext cx="2431907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8+7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A1F9B6-0048-07DC-1358-8FBF2BB8F8A8}"/>
              </a:ext>
            </a:extLst>
          </p:cNvPr>
          <p:cNvSpPr txBox="1"/>
          <p:nvPr/>
        </p:nvSpPr>
        <p:spPr>
          <a:xfrm>
            <a:off x="4672296" y="2286000"/>
            <a:ext cx="2431907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4+3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F4BB9E1-1013-2742-8A5B-C56D60D205BA}"/>
              </a:ext>
            </a:extLst>
          </p:cNvPr>
          <p:cNvSpPr txBox="1"/>
          <p:nvPr/>
        </p:nvSpPr>
        <p:spPr>
          <a:xfrm>
            <a:off x="8056120" y="2286000"/>
            <a:ext cx="314528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21+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22161998-BB34-7B1C-3CCB-D59BD5F1567B}"/>
              </a:ext>
            </a:extLst>
          </p:cNvPr>
          <p:cNvSpPr/>
          <p:nvPr/>
        </p:nvSpPr>
        <p:spPr bwMode="auto">
          <a:xfrm>
            <a:off x="2504425" y="3811665"/>
            <a:ext cx="7591360" cy="1502823"/>
          </a:xfrm>
          <a:prstGeom prst="wedgeRoundRectCallout">
            <a:avLst>
              <a:gd name="adj1" fmla="val 42250"/>
              <a:gd name="adj2" fmla="val 9082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在没有括号的算式里，只有加减法，应按照什么顺序计算？</a:t>
            </a:r>
            <a:endParaRPr lang="en-US" altLang="zh-CN" sz="3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76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BA8E9D-7514-55C3-EFBB-E3A0090E2E95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017E3EB-7755-DC20-E4B2-7E42A3C1DB73}"/>
              </a:ext>
            </a:extLst>
          </p:cNvPr>
          <p:cNvSpPr txBox="1"/>
          <p:nvPr/>
        </p:nvSpPr>
        <p:spPr>
          <a:xfrm>
            <a:off x="1700490" y="1199870"/>
            <a:ext cx="9874983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公交车上原来有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人，到站后，下去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人，上来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人。现在公交车上一共有多少人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 err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58D715-660C-0253-B769-0BA0105450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27" y="1168697"/>
            <a:ext cx="928255" cy="92825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567F977-740A-7BCA-A61F-8AF89F960E43}"/>
              </a:ext>
            </a:extLst>
          </p:cNvPr>
          <p:cNvSpPr txBox="1"/>
          <p:nvPr/>
        </p:nvSpPr>
        <p:spPr>
          <a:xfrm>
            <a:off x="964314" y="2919930"/>
            <a:ext cx="2757486" cy="760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同桌讨论：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0AD36F-0E93-0740-32EA-0F0B007FF9F8}"/>
              </a:ext>
            </a:extLst>
          </p:cNvPr>
          <p:cNvSpPr txBox="1"/>
          <p:nvPr/>
        </p:nvSpPr>
        <p:spPr>
          <a:xfrm>
            <a:off x="1544782" y="3880455"/>
            <a:ext cx="832599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从题中你知道了哪些数学信息？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2893873-A60F-65BE-6A08-91AE110F15E6}"/>
              </a:ext>
            </a:extLst>
          </p:cNvPr>
          <p:cNvSpPr txBox="1"/>
          <p:nvPr/>
        </p:nvSpPr>
        <p:spPr>
          <a:xfrm>
            <a:off x="1544782" y="4774167"/>
            <a:ext cx="9874982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要求“现在公交车上一共有多少人”该怎样列算式？</a:t>
            </a:r>
          </a:p>
        </p:txBody>
      </p:sp>
    </p:spTree>
    <p:extLst>
      <p:ext uri="{BB962C8B-B14F-4D97-AF65-F5344CB8AC3E}">
        <p14:creationId xmlns:p14="http://schemas.microsoft.com/office/powerpoint/2010/main" val="257160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D822D4-26BC-AF19-134C-E6CE1C8362E6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2AF0A04-0696-6E89-C62B-757D455D5573}"/>
              </a:ext>
            </a:extLst>
          </p:cNvPr>
          <p:cNvSpPr txBox="1"/>
          <p:nvPr/>
        </p:nvSpPr>
        <p:spPr>
          <a:xfrm>
            <a:off x="1700490" y="1199870"/>
            <a:ext cx="9874983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公交车上原来有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人，到站后，下去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人，上来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人。现在公交车上一共有多少人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 err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E38E6E-589E-E16A-0F25-C6015F158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27" y="1168697"/>
            <a:ext cx="928255" cy="928255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3AB6BF8A-7092-DC50-8F97-245603B94CF6}"/>
              </a:ext>
            </a:extLst>
          </p:cNvPr>
          <p:cNvSpPr/>
          <p:nvPr/>
        </p:nvSpPr>
        <p:spPr bwMode="auto">
          <a:xfrm>
            <a:off x="4294560" y="5669658"/>
            <a:ext cx="4662760" cy="7673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原有人数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  <a:cs typeface="Times New Roman" panose="02020603050405020304" pitchFamily="18" charset="0"/>
              </a:rPr>
              <a:t>下车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人数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96D9386F-BF5B-10F6-931F-6F9DA7B7E00E}"/>
              </a:ext>
            </a:extLst>
          </p:cNvPr>
          <p:cNvSpPr/>
          <p:nvPr/>
        </p:nvSpPr>
        <p:spPr bwMode="auto">
          <a:xfrm>
            <a:off x="558571" y="3533081"/>
            <a:ext cx="3499680" cy="15028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公交车上现在一共有的人数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0BD25DE-5C4F-9DB2-41B0-640D06D2930F}"/>
              </a:ext>
            </a:extLst>
          </p:cNvPr>
          <p:cNvSpPr/>
          <p:nvPr/>
        </p:nvSpPr>
        <p:spPr bwMode="auto">
          <a:xfrm>
            <a:off x="4728321" y="3533080"/>
            <a:ext cx="3343185" cy="15028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到站后没下车的人数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5954560-5E65-3286-5204-012B938873F6}"/>
              </a:ext>
            </a:extLst>
          </p:cNvPr>
          <p:cNvSpPr/>
          <p:nvPr/>
        </p:nvSpPr>
        <p:spPr bwMode="auto">
          <a:xfrm>
            <a:off x="8957320" y="3902869"/>
            <a:ext cx="3022358" cy="7673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上车的人数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DB4FB1F-2B06-2F31-3905-3182F8951E52}"/>
              </a:ext>
            </a:extLst>
          </p:cNvPr>
          <p:cNvSpPr txBox="1"/>
          <p:nvPr/>
        </p:nvSpPr>
        <p:spPr>
          <a:xfrm>
            <a:off x="4153171" y="3712711"/>
            <a:ext cx="42407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E4F747-5FCC-4726-A2D9-B7ECAF501419}"/>
              </a:ext>
            </a:extLst>
          </p:cNvPr>
          <p:cNvSpPr txBox="1"/>
          <p:nvPr/>
        </p:nvSpPr>
        <p:spPr>
          <a:xfrm>
            <a:off x="8322921" y="3889376"/>
            <a:ext cx="42407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箭头: 下 10">
            <a:extLst>
              <a:ext uri="{FF2B5EF4-FFF2-40B4-BE49-F238E27FC236}">
                <a16:creationId xmlns:a16="http://schemas.microsoft.com/office/drawing/2014/main" id="{6CE8AA91-1F4E-B4B2-C355-2F8D5C78459A}"/>
              </a:ext>
            </a:extLst>
          </p:cNvPr>
          <p:cNvSpPr/>
          <p:nvPr/>
        </p:nvSpPr>
        <p:spPr bwMode="auto">
          <a:xfrm>
            <a:off x="6455640" y="5011417"/>
            <a:ext cx="237260" cy="614684"/>
          </a:xfrm>
          <a:prstGeom prst="downArrow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0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803EDA83-B520-378B-847F-16F24C8A59BF}"/>
              </a:ext>
            </a:extLst>
          </p:cNvPr>
          <p:cNvSpPr/>
          <p:nvPr/>
        </p:nvSpPr>
        <p:spPr bwMode="auto">
          <a:xfrm>
            <a:off x="928344" y="2638266"/>
            <a:ext cx="2608187" cy="878184"/>
          </a:xfrm>
          <a:prstGeom prst="flowChartAlternateProcess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思路分析</a:t>
            </a:r>
            <a:r>
              <a:rPr lang="en-US" altLang="zh-CN" sz="42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:</a:t>
            </a:r>
            <a:endParaRPr lang="zh-CN" altLang="en-US" sz="4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615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9435D9CD-EA58-61BC-34C2-8B0DAF7FED5D}"/>
              </a:ext>
            </a:extLst>
          </p:cNvPr>
          <p:cNvSpPr txBox="1"/>
          <p:nvPr/>
        </p:nvSpPr>
        <p:spPr>
          <a:xfrm>
            <a:off x="1700490" y="514066"/>
            <a:ext cx="9874983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公交车上原来有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人，到站后，下去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人，上来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人。现在公交车上一共有多少人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 err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73C1942-6164-4DFA-358C-1428485FEF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27" y="482893"/>
            <a:ext cx="928255" cy="92825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720A1F5-16AF-B7D4-8D07-534215BBD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4782" y="3077307"/>
            <a:ext cx="3437462" cy="189682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105C992-6E02-C2C6-876E-3EBE697F8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091038" y="1981549"/>
            <a:ext cx="1837664" cy="4088338"/>
          </a:xfrm>
          <a:prstGeom prst="rect">
            <a:avLst/>
          </a:prstGeom>
        </p:spPr>
      </p:pic>
      <p:sp>
        <p:nvSpPr>
          <p:cNvPr id="15" name="流程图: 可选过程 14">
            <a:extLst>
              <a:ext uri="{FF2B5EF4-FFF2-40B4-BE49-F238E27FC236}">
                <a16:creationId xmlns:a16="http://schemas.microsoft.com/office/drawing/2014/main" id="{3CBF721B-32D7-5E2E-82FF-160031258412}"/>
              </a:ext>
            </a:extLst>
          </p:cNvPr>
          <p:cNvSpPr/>
          <p:nvPr/>
        </p:nvSpPr>
        <p:spPr bwMode="auto">
          <a:xfrm>
            <a:off x="1892497" y="2176325"/>
            <a:ext cx="2492917" cy="76730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分步算式</a:t>
            </a:r>
          </a:p>
        </p:txBody>
      </p:sp>
      <p:sp>
        <p:nvSpPr>
          <p:cNvPr id="17" name="流程图: 可选过程 16">
            <a:extLst>
              <a:ext uri="{FF2B5EF4-FFF2-40B4-BE49-F238E27FC236}">
                <a16:creationId xmlns:a16="http://schemas.microsoft.com/office/drawing/2014/main" id="{6BFF7163-C2BC-C501-0F4C-2DFDDB1AE515}"/>
              </a:ext>
            </a:extLst>
          </p:cNvPr>
          <p:cNvSpPr/>
          <p:nvPr/>
        </p:nvSpPr>
        <p:spPr bwMode="auto">
          <a:xfrm>
            <a:off x="6637981" y="2176325"/>
            <a:ext cx="2743200" cy="767302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综合算式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ED0F3E0A-B460-9C8B-F5B8-C4EBBB88FBF9}"/>
              </a:ext>
            </a:extLst>
          </p:cNvPr>
          <p:cNvSpPr/>
          <p:nvPr/>
        </p:nvSpPr>
        <p:spPr bwMode="auto">
          <a:xfrm>
            <a:off x="1350818" y="5137387"/>
            <a:ext cx="8617304" cy="1328023"/>
          </a:xfrm>
          <a:prstGeom prst="wedgeRoundRectCallout">
            <a:avLst>
              <a:gd name="adj1" fmla="val 31720"/>
              <a:gd name="adj2" fmla="val -9218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像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13+18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这样的算式是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综合算式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，说说你是按怎样的运算顺序进行计算的？</a:t>
            </a:r>
            <a:endParaRPr lang="en-US" altLang="zh-CN" sz="3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8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CC968D9C-099D-65F7-4F41-E3559258A640}"/>
              </a:ext>
            </a:extLst>
          </p:cNvPr>
          <p:cNvSpPr txBox="1"/>
          <p:nvPr/>
        </p:nvSpPr>
        <p:spPr>
          <a:xfrm>
            <a:off x="1300477" y="542342"/>
            <a:ext cx="38565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13+18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A3A22CD1-9CDA-3C48-1126-46D8A964151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21643" y="3913878"/>
            <a:ext cx="10905500" cy="81618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只有加、减法的算式，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从左往右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按顺序计算。</a:t>
            </a:r>
          </a:p>
        </p:txBody>
      </p:sp>
      <p:sp>
        <p:nvSpPr>
          <p:cNvPr id="5" name="对话气泡: 圆角矩形 1">
            <a:extLst>
              <a:ext uri="{FF2B5EF4-FFF2-40B4-BE49-F238E27FC236}">
                <a16:creationId xmlns:a16="http://schemas.microsoft.com/office/drawing/2014/main" id="{A1AE9C39-3251-74C0-95B8-AA424AE2D8E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05307" y="457588"/>
            <a:ext cx="7524999" cy="3174756"/>
          </a:xfrm>
          <a:prstGeom prst="wedgeRoundRectCallout">
            <a:avLst>
              <a:gd name="adj1" fmla="val 48668"/>
              <a:gd name="adj2" fmla="val -15566"/>
              <a:gd name="adj3" fmla="val 16667"/>
            </a:avLst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4DD6C833-0AEC-2F1F-DE31-CBC9C74A615F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28367" y="486602"/>
            <a:ext cx="7078878" cy="29685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注意：</a:t>
            </a:r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算式中没有括号，只有</a:t>
            </a:r>
            <a:r>
              <a:rPr lang="zh-CN" altLang="en-US" sz="32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32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减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法。</a:t>
            </a:r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脱式计算时，“</a:t>
            </a:r>
            <a:r>
              <a:rPr lang="en-US" altLang="zh-CN" sz="3200" spc="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=</a:t>
            </a:r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”要写</a:t>
            </a:r>
            <a:r>
              <a:rPr lang="zh-CN" altLang="en-US" sz="3200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在算式下面的左前方，并</a:t>
            </a:r>
            <a:r>
              <a:rPr lang="zh-CN" altLang="en-US" sz="3200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上下对齐</a:t>
            </a:r>
            <a:r>
              <a:rPr lang="zh-CN" altLang="en-US" sz="3200" kern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3200" kern="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kern="0" spc="-293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kern="0" spc="-293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不参与计算的运算符号和数直接落下来。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E5A2554-DE64-C373-4E07-F24576517084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398425" y="1349456"/>
            <a:ext cx="17559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9">
            <a:extLst>
              <a:ext uri="{FF2B5EF4-FFF2-40B4-BE49-F238E27FC236}">
                <a16:creationId xmlns:a16="http://schemas.microsoft.com/office/drawing/2014/main" id="{0A4DF336-1B82-D22F-FD19-6E557F276444}"/>
              </a:ext>
            </a:extLst>
          </p:cNvPr>
          <p:cNvSpPr txBox="1"/>
          <p:nvPr/>
        </p:nvSpPr>
        <p:spPr>
          <a:xfrm>
            <a:off x="1422400" y="4955134"/>
            <a:ext cx="9347200" cy="1394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为了便于看出运算顺序，可以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写出每次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运算的结果。这就是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脱式计算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30B10D7-21AC-9EF1-463D-8AFAC19A2220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37837" y="1706349"/>
            <a:ext cx="580339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F91CE73-799D-5C99-941D-B2AB426DFFC1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47625" y="1741789"/>
            <a:ext cx="886940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809AACA-424C-DEC6-7EAC-6C75CF09412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21940" y="1741787"/>
            <a:ext cx="238336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矩形 5">
            <a:extLst>
              <a:ext uri="{FF2B5EF4-FFF2-40B4-BE49-F238E27FC236}">
                <a16:creationId xmlns:a16="http://schemas.microsoft.com/office/drawing/2014/main" id="{351BD770-84B1-7107-FB46-8A7FB3DAD25C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32308" y="2482618"/>
            <a:ext cx="147955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29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ED5471C-49AF-321C-2CD9-2737B0A54767}"/>
              </a:ext>
            </a:extLst>
          </p:cNvPr>
          <p:cNvCxnSpPr>
            <a:cxnSpLocks/>
          </p:cNvCxnSpPr>
          <p:nvPr/>
        </p:nvCxnSpPr>
        <p:spPr>
          <a:xfrm>
            <a:off x="1672083" y="1414675"/>
            <a:ext cx="0" cy="5561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43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D47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D47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animBg="1"/>
      <p:bldP spid="13" grpId="0" bldLvl="0" animBg="1"/>
      <p:bldP spid="14" grpId="0"/>
      <p:bldP spid="15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EE50EA-A781-F534-CDD9-058D8DD51F33}"/>
              </a:ext>
            </a:extLst>
          </p:cNvPr>
          <p:cNvSpPr txBox="1"/>
          <p:nvPr/>
        </p:nvSpPr>
        <p:spPr>
          <a:xfrm>
            <a:off x="2945892" y="721871"/>
            <a:ext cx="107823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下面这个算式应该怎样计算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49C6A70-32E5-DD68-F335-23A13703D62C}"/>
              </a:ext>
            </a:extLst>
          </p:cNvPr>
          <p:cNvSpPr txBox="1"/>
          <p:nvPr/>
        </p:nvSpPr>
        <p:spPr>
          <a:xfrm>
            <a:off x="609600" y="647253"/>
            <a:ext cx="28194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D866B3-4324-9DB5-A664-0DD4210AFFD7}"/>
              </a:ext>
            </a:extLst>
          </p:cNvPr>
          <p:cNvSpPr txBox="1"/>
          <p:nvPr/>
        </p:nvSpPr>
        <p:spPr>
          <a:xfrm>
            <a:off x="2844800" y="1912354"/>
            <a:ext cx="38565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15÷5×7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DD3BC64-E0BC-9D13-E1CA-BCF8E5392927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844800" y="2721276"/>
            <a:ext cx="17559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B1D93642-02AD-F088-9B05-082260F93F87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482160" y="3076361"/>
            <a:ext cx="580339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0BAE97-8C57-00E3-CEF0-F92B0D691943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93548" y="3086401"/>
            <a:ext cx="88694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5">
            <a:extLst>
              <a:ext uri="{FF2B5EF4-FFF2-40B4-BE49-F238E27FC236}">
                <a16:creationId xmlns:a16="http://schemas.microsoft.com/office/drawing/2014/main" id="{DA54906D-7515-B5EB-709C-42F4EE031DCC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21083" y="3873852"/>
            <a:ext cx="147955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1B1D0CC7-FB40-3CAF-A8B1-5028ACBD143C}"/>
              </a:ext>
            </a:extLst>
          </p:cNvPr>
          <p:cNvCxnSpPr>
            <a:cxnSpLocks/>
          </p:cNvCxnSpPr>
          <p:nvPr/>
        </p:nvCxnSpPr>
        <p:spPr>
          <a:xfrm>
            <a:off x="3259218" y="2748122"/>
            <a:ext cx="0" cy="5534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97704ED-02B8-C3A7-9E10-60D46BBC1977}"/>
              </a:ext>
            </a:extLst>
          </p:cNvPr>
          <p:cNvSpPr txBox="1"/>
          <p:nvPr/>
        </p:nvSpPr>
        <p:spPr>
          <a:xfrm>
            <a:off x="3416908" y="3111801"/>
            <a:ext cx="18457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</a:t>
            </a:r>
            <a:endParaRPr lang="zh-CN" altLang="en-US" sz="4800" dirty="0"/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5BFF5032-172E-65BE-A378-F5CC4DCAAE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617054" y="3873852"/>
            <a:ext cx="5703236" cy="13843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只有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乘、除法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的算式，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从左往右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按顺序计算。</a:t>
            </a:r>
          </a:p>
        </p:txBody>
      </p:sp>
    </p:spTree>
    <p:extLst>
      <p:ext uri="{BB962C8B-B14F-4D97-AF65-F5344CB8AC3E}">
        <p14:creationId xmlns:p14="http://schemas.microsoft.com/office/powerpoint/2010/main" val="136150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29E1385-8F2D-B7F4-70AF-37E82BA4A8D9}"/>
              </a:ext>
            </a:extLst>
          </p:cNvPr>
          <p:cNvSpPr/>
          <p:nvPr/>
        </p:nvSpPr>
        <p:spPr bwMode="auto">
          <a:xfrm>
            <a:off x="6788797" y="1587500"/>
            <a:ext cx="4038931" cy="26600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401B1C7-D976-8541-6AC1-2E73D7243A91}"/>
              </a:ext>
            </a:extLst>
          </p:cNvPr>
          <p:cNvSpPr/>
          <p:nvPr/>
        </p:nvSpPr>
        <p:spPr bwMode="auto">
          <a:xfrm>
            <a:off x="1231900" y="1587500"/>
            <a:ext cx="4038931" cy="26600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A6544EE-78A7-B591-14F9-329D26F4703D}"/>
              </a:ext>
            </a:extLst>
          </p:cNvPr>
          <p:cNvSpPr txBox="1"/>
          <p:nvPr/>
        </p:nvSpPr>
        <p:spPr>
          <a:xfrm>
            <a:off x="896096" y="4527718"/>
            <a:ext cx="10617200" cy="1639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只有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加、减法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或只有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乘、除法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的算式，</a:t>
            </a: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按顺序计算。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C066AF5-A871-1BCC-E811-2DE74A3EB3AB}"/>
              </a:ext>
            </a:extLst>
          </p:cNvPr>
          <p:cNvSpPr txBox="1"/>
          <p:nvPr/>
        </p:nvSpPr>
        <p:spPr>
          <a:xfrm>
            <a:off x="7454900" y="1417501"/>
            <a:ext cx="38565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15÷5×7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EA03196-F4AF-1861-F6F5-CC18F8BB9DF3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454900" y="2226423"/>
            <a:ext cx="17559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1923C805-DE04-3618-229F-DBD8DE0C93EC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2260" y="2581508"/>
            <a:ext cx="580339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6B0F8AE-440F-00EC-7EBC-CBCDB1B0D9A5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03648" y="2591548"/>
            <a:ext cx="88694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EF13DA2-2920-2444-567A-633CD83276D4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31183" y="3378999"/>
            <a:ext cx="147955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1AAB703-8937-1E7D-1D92-C9239E7DD734}"/>
              </a:ext>
            </a:extLst>
          </p:cNvPr>
          <p:cNvCxnSpPr>
            <a:cxnSpLocks/>
          </p:cNvCxnSpPr>
          <p:nvPr/>
        </p:nvCxnSpPr>
        <p:spPr>
          <a:xfrm>
            <a:off x="7869318" y="2253269"/>
            <a:ext cx="0" cy="5534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EA81F59-4189-BEFE-5DD6-02710B46DE17}"/>
              </a:ext>
            </a:extLst>
          </p:cNvPr>
          <p:cNvSpPr txBox="1"/>
          <p:nvPr/>
        </p:nvSpPr>
        <p:spPr>
          <a:xfrm>
            <a:off x="8027008" y="2616948"/>
            <a:ext cx="18457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</a:t>
            </a:r>
            <a:endParaRPr lang="zh-CN" altLang="en-US" sz="4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8CA3E5-57A1-285C-519D-62DB39DB35D4}"/>
              </a:ext>
            </a:extLst>
          </p:cNvPr>
          <p:cNvSpPr txBox="1"/>
          <p:nvPr/>
        </p:nvSpPr>
        <p:spPr>
          <a:xfrm>
            <a:off x="2087808" y="1438723"/>
            <a:ext cx="3856563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13+18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64A9E9B-49D4-9300-B09D-564A372E068E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185756" y="2245837"/>
            <a:ext cx="17559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DD96509-9306-D2AA-E35B-0E965A5CA786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725168" y="2602730"/>
            <a:ext cx="580339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58215EB-761E-3211-13EA-02BF71C16005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34956" y="2638170"/>
            <a:ext cx="886940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6463B9F-F3CF-902F-5C8C-23C8BAC116CB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809271" y="2638168"/>
            <a:ext cx="238336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5">
            <a:extLst>
              <a:ext uri="{FF2B5EF4-FFF2-40B4-BE49-F238E27FC236}">
                <a16:creationId xmlns:a16="http://schemas.microsoft.com/office/drawing/2014/main" id="{4A0C0360-771D-C773-ADB1-B6C3B50D44D2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19639" y="3378999"/>
            <a:ext cx="147955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267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267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29</a:t>
            </a:r>
            <a:endParaRPr lang="zh-CN" altLang="zh-CN" sz="4267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7F6D0C5-2EA5-E2D3-03FF-0330D8B0A653}"/>
              </a:ext>
            </a:extLst>
          </p:cNvPr>
          <p:cNvCxnSpPr>
            <a:cxnSpLocks/>
          </p:cNvCxnSpPr>
          <p:nvPr/>
        </p:nvCxnSpPr>
        <p:spPr>
          <a:xfrm>
            <a:off x="2459414" y="2311056"/>
            <a:ext cx="0" cy="5561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B05386DC-A585-C171-01AD-9EA51F6DCC7D}"/>
              </a:ext>
            </a:extLst>
          </p:cNvPr>
          <p:cNvSpPr txBox="1"/>
          <p:nvPr/>
        </p:nvSpPr>
        <p:spPr>
          <a:xfrm>
            <a:off x="1969920" y="543758"/>
            <a:ext cx="310483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一级运算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17559B2-2803-F4BA-3659-26FA778BD9F0}"/>
              </a:ext>
            </a:extLst>
          </p:cNvPr>
          <p:cNvSpPr txBox="1"/>
          <p:nvPr/>
        </p:nvSpPr>
        <p:spPr>
          <a:xfrm>
            <a:off x="7382429" y="498285"/>
            <a:ext cx="310483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BF4D9E78-FB45-8370-F7E5-436BAAC18C30}"/>
              </a:ext>
            </a:extLst>
          </p:cNvPr>
          <p:cNvSpPr/>
          <p:nvPr/>
        </p:nvSpPr>
        <p:spPr bwMode="auto">
          <a:xfrm>
            <a:off x="5625240" y="1092077"/>
            <a:ext cx="886939" cy="3180893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同级运算</a:t>
            </a:r>
          </a:p>
        </p:txBody>
      </p:sp>
    </p:spTree>
    <p:extLst>
      <p:ext uri="{BB962C8B-B14F-4D97-AF65-F5344CB8AC3E}">
        <p14:creationId xmlns:p14="http://schemas.microsoft.com/office/powerpoint/2010/main" val="2708043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/>
      <p:bldP spid="17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9D29518-D70C-45AE-C85E-95FAF4B264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8499" y="377131"/>
            <a:ext cx="2486025" cy="90491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5479C35-7786-66F0-83E5-31DA0D6C995F}"/>
              </a:ext>
            </a:extLst>
          </p:cNvPr>
          <p:cNvSpPr txBox="1"/>
          <p:nvPr/>
        </p:nvSpPr>
        <p:spPr>
          <a:xfrm>
            <a:off x="1028700" y="1344982"/>
            <a:ext cx="11993564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先说一说下面算式的运算顺序，再计算。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76B86D-CE0D-774F-5C34-DE8C1C412EDE}"/>
              </a:ext>
            </a:extLst>
          </p:cNvPr>
          <p:cNvSpPr txBox="1"/>
          <p:nvPr/>
        </p:nvSpPr>
        <p:spPr>
          <a:xfrm>
            <a:off x="889000" y="2376040"/>
            <a:ext cx="50673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120+40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C08666-5C24-C396-D28B-ADB606CC94E2}"/>
              </a:ext>
            </a:extLst>
          </p:cNvPr>
          <p:cNvSpPr txBox="1"/>
          <p:nvPr/>
        </p:nvSpPr>
        <p:spPr>
          <a:xfrm>
            <a:off x="456406" y="3517114"/>
            <a:ext cx="7620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E62210-46CE-E000-893E-7EE0434A7801}"/>
              </a:ext>
            </a:extLst>
          </p:cNvPr>
          <p:cNvSpPr txBox="1"/>
          <p:nvPr/>
        </p:nvSpPr>
        <p:spPr>
          <a:xfrm>
            <a:off x="456406" y="4559300"/>
            <a:ext cx="889794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272223D-22C7-275D-C3BA-D20B586FC222}"/>
              </a:ext>
            </a:extLst>
          </p:cNvPr>
          <p:cNvSpPr/>
          <p:nvPr/>
        </p:nvSpPr>
        <p:spPr bwMode="auto">
          <a:xfrm>
            <a:off x="1028700" y="3669364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E3D263A-160D-513D-AFB2-3DA395B84410}"/>
              </a:ext>
            </a:extLst>
          </p:cNvPr>
          <p:cNvSpPr/>
          <p:nvPr/>
        </p:nvSpPr>
        <p:spPr bwMode="auto">
          <a:xfrm>
            <a:off x="2096294" y="3655729"/>
            <a:ext cx="636846" cy="672201"/>
          </a:xfrm>
          <a:prstGeom prst="ellipse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6653547-419E-ED7B-7CCB-E1C49E297764}"/>
              </a:ext>
            </a:extLst>
          </p:cNvPr>
          <p:cNvSpPr/>
          <p:nvPr/>
        </p:nvSpPr>
        <p:spPr bwMode="auto">
          <a:xfrm>
            <a:off x="2883694" y="3655729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475CDA-2C9A-8AB2-3924-98F83AC2D86A}"/>
              </a:ext>
            </a:extLst>
          </p:cNvPr>
          <p:cNvSpPr/>
          <p:nvPr/>
        </p:nvSpPr>
        <p:spPr bwMode="auto">
          <a:xfrm>
            <a:off x="1028700" y="4712187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FE340F-BC3C-D26E-E25E-558C13DC2338}"/>
              </a:ext>
            </a:extLst>
          </p:cNvPr>
          <p:cNvSpPr txBox="1"/>
          <p:nvPr/>
        </p:nvSpPr>
        <p:spPr>
          <a:xfrm>
            <a:off x="4660900" y="2376826"/>
            <a:ext cx="50673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2×8÷4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862F8E-9503-0C50-1313-BC4AF90396B9}"/>
              </a:ext>
            </a:extLst>
          </p:cNvPr>
          <p:cNvSpPr txBox="1"/>
          <p:nvPr/>
        </p:nvSpPr>
        <p:spPr>
          <a:xfrm>
            <a:off x="8434388" y="2334212"/>
            <a:ext cx="50673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56÷7÷2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23E7859-3E1A-4207-67DD-55888F6D1EAE}"/>
              </a:ext>
            </a:extLst>
          </p:cNvPr>
          <p:cNvGrpSpPr/>
          <p:nvPr/>
        </p:nvGrpSpPr>
        <p:grpSpPr>
          <a:xfrm>
            <a:off x="2870094" y="5712545"/>
            <a:ext cx="7521787" cy="673100"/>
            <a:chOff x="5030209" y="520786"/>
            <a:chExt cx="3194291" cy="59785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6" name="圆角矩形标注 74">
              <a:extLst>
                <a:ext uri="{FF2B5EF4-FFF2-40B4-BE49-F238E27FC236}">
                  <a16:creationId xmlns:a16="http://schemas.microsoft.com/office/drawing/2014/main" id="{8D7B1126-59F6-F1EA-8D37-65E25E6010D7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030209" y="520786"/>
              <a:ext cx="3053705" cy="597854"/>
            </a:xfrm>
            <a:prstGeom prst="wedgeRoundRectCallout">
              <a:avLst>
                <a:gd name="adj1" fmla="val -52582"/>
                <a:gd name="adj2" fmla="val 16415"/>
                <a:gd name="adj3" fmla="val 1666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TextBox 30">
              <a:extLst>
                <a:ext uri="{FF2B5EF4-FFF2-40B4-BE49-F238E27FC236}">
                  <a16:creationId xmlns:a16="http://schemas.microsoft.com/office/drawing/2014/main" id="{9C23BCBC-D156-FAA0-4EE8-C3C8E00E0FBF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5091333" y="571923"/>
              <a:ext cx="3133167" cy="519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200" b="1" kern="0" dirty="0">
                  <a:solidFill>
                    <a:srgbClr val="0000E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同级运算</a:t>
              </a:r>
              <a:r>
                <a:rPr lang="zh-CN" altLang="en-US" sz="3200" b="1" kern="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，</a:t>
              </a:r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要按</a:t>
              </a: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从左往右</a:t>
              </a:r>
              <a:r>
                <a:rPr lang="zh-CN" altLang="en-US" sz="3200" b="1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的顺序计算。</a:t>
              </a:r>
              <a:endParaRPr lang="zh-CN" altLang="en-US" sz="3200" b="1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55F849B-E0F3-5113-2E49-351493D213DA}"/>
              </a:ext>
            </a:extLst>
          </p:cNvPr>
          <p:cNvCxnSpPr>
            <a:cxnSpLocks/>
          </p:cNvCxnSpPr>
          <p:nvPr/>
        </p:nvCxnSpPr>
        <p:spPr>
          <a:xfrm>
            <a:off x="837406" y="3135289"/>
            <a:ext cx="2096294" cy="270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3F920A80-9C8B-247E-FDCC-B91F29406D2C}"/>
              </a:ext>
            </a:extLst>
          </p:cNvPr>
          <p:cNvCxnSpPr/>
          <p:nvPr/>
        </p:nvCxnSpPr>
        <p:spPr>
          <a:xfrm>
            <a:off x="1485106" y="3162300"/>
            <a:ext cx="0" cy="398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33D44B7E-A49F-4125-CF7E-15750C0CCF50}"/>
              </a:ext>
            </a:extLst>
          </p:cNvPr>
          <p:cNvSpPr txBox="1"/>
          <p:nvPr/>
        </p:nvSpPr>
        <p:spPr>
          <a:xfrm>
            <a:off x="889000" y="3560872"/>
            <a:ext cx="15875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80ABDE1-2ED9-A3FF-A48F-1F7DFB5A8173}"/>
              </a:ext>
            </a:extLst>
          </p:cNvPr>
          <p:cNvSpPr txBox="1"/>
          <p:nvPr/>
        </p:nvSpPr>
        <p:spPr>
          <a:xfrm>
            <a:off x="2025156" y="3582253"/>
            <a:ext cx="2732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CA72E67-957F-2A6B-A7A7-A7EF77CFF6A4}"/>
              </a:ext>
            </a:extLst>
          </p:cNvPr>
          <p:cNvSpPr txBox="1"/>
          <p:nvPr/>
        </p:nvSpPr>
        <p:spPr>
          <a:xfrm>
            <a:off x="889000" y="4591985"/>
            <a:ext cx="15875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109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8A8FA04-4F29-EBF0-0F32-63BD2133AD19}"/>
              </a:ext>
            </a:extLst>
          </p:cNvPr>
          <p:cNvSpPr txBox="1"/>
          <p:nvPr/>
        </p:nvSpPr>
        <p:spPr>
          <a:xfrm>
            <a:off x="4075906" y="3473437"/>
            <a:ext cx="7620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8E7661A-22BF-37D2-2A09-685F9ABF4E5D}"/>
              </a:ext>
            </a:extLst>
          </p:cNvPr>
          <p:cNvSpPr txBox="1"/>
          <p:nvPr/>
        </p:nvSpPr>
        <p:spPr>
          <a:xfrm>
            <a:off x="4075906" y="4515623"/>
            <a:ext cx="889794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71DEB661-69B2-833F-BFE1-8260C9A10E06}"/>
              </a:ext>
            </a:extLst>
          </p:cNvPr>
          <p:cNvSpPr/>
          <p:nvPr/>
        </p:nvSpPr>
        <p:spPr bwMode="auto">
          <a:xfrm>
            <a:off x="4648200" y="3625687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8482D3F-E952-1375-28FB-6D100DA58187}"/>
              </a:ext>
            </a:extLst>
          </p:cNvPr>
          <p:cNvSpPr/>
          <p:nvPr/>
        </p:nvSpPr>
        <p:spPr bwMode="auto">
          <a:xfrm>
            <a:off x="5715794" y="3612052"/>
            <a:ext cx="636846" cy="672201"/>
          </a:xfrm>
          <a:prstGeom prst="ellipse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BA882A2-9CF1-5787-C001-7B76D650F897}"/>
              </a:ext>
            </a:extLst>
          </p:cNvPr>
          <p:cNvSpPr/>
          <p:nvPr/>
        </p:nvSpPr>
        <p:spPr bwMode="auto">
          <a:xfrm>
            <a:off x="6503194" y="3612052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0E20C73-8D52-9516-1362-DEF8AB9BF73A}"/>
              </a:ext>
            </a:extLst>
          </p:cNvPr>
          <p:cNvSpPr/>
          <p:nvPr/>
        </p:nvSpPr>
        <p:spPr bwMode="auto">
          <a:xfrm>
            <a:off x="4648200" y="4668510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F649CD62-1FF9-DB2A-1615-7B328702423D}"/>
              </a:ext>
            </a:extLst>
          </p:cNvPr>
          <p:cNvCxnSpPr>
            <a:cxnSpLocks/>
          </p:cNvCxnSpPr>
          <p:nvPr/>
        </p:nvCxnSpPr>
        <p:spPr>
          <a:xfrm>
            <a:off x="4648200" y="3117012"/>
            <a:ext cx="135969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85C4AB24-5DC3-A65B-1549-C1E0F01DCE32}"/>
              </a:ext>
            </a:extLst>
          </p:cNvPr>
          <p:cNvCxnSpPr/>
          <p:nvPr/>
        </p:nvCxnSpPr>
        <p:spPr>
          <a:xfrm>
            <a:off x="5104606" y="3118623"/>
            <a:ext cx="0" cy="398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BCED72B2-BCD1-666B-2961-A7465993BB3B}"/>
              </a:ext>
            </a:extLst>
          </p:cNvPr>
          <p:cNvSpPr txBox="1"/>
          <p:nvPr/>
        </p:nvSpPr>
        <p:spPr>
          <a:xfrm>
            <a:off x="4632969" y="3441974"/>
            <a:ext cx="1126826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38480C8-25EC-64A4-757F-8F54849E4FD4}"/>
              </a:ext>
            </a:extLst>
          </p:cNvPr>
          <p:cNvSpPr txBox="1"/>
          <p:nvPr/>
        </p:nvSpPr>
        <p:spPr>
          <a:xfrm>
            <a:off x="4806501" y="4533912"/>
            <a:ext cx="15875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37D3D8B-D775-AAD5-EACB-108EA9684DB7}"/>
              </a:ext>
            </a:extLst>
          </p:cNvPr>
          <p:cNvSpPr txBox="1"/>
          <p:nvPr/>
        </p:nvSpPr>
        <p:spPr>
          <a:xfrm>
            <a:off x="5659341" y="3543841"/>
            <a:ext cx="2732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  4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089D0D1-2B22-13BD-305D-D3AA7D0D4576}"/>
              </a:ext>
            </a:extLst>
          </p:cNvPr>
          <p:cNvSpPr txBox="1"/>
          <p:nvPr/>
        </p:nvSpPr>
        <p:spPr>
          <a:xfrm>
            <a:off x="7993407" y="3511226"/>
            <a:ext cx="7620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E79F705-FA25-0D4B-12A4-E404C6065894}"/>
              </a:ext>
            </a:extLst>
          </p:cNvPr>
          <p:cNvSpPr txBox="1"/>
          <p:nvPr/>
        </p:nvSpPr>
        <p:spPr>
          <a:xfrm>
            <a:off x="7993407" y="4553412"/>
            <a:ext cx="889794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3557BA7B-2F33-260B-6D50-2D52254184C6}"/>
              </a:ext>
            </a:extLst>
          </p:cNvPr>
          <p:cNvSpPr/>
          <p:nvPr/>
        </p:nvSpPr>
        <p:spPr bwMode="auto">
          <a:xfrm>
            <a:off x="8565701" y="3663476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1656899-1BC2-40E7-3812-D22640AB51B4}"/>
              </a:ext>
            </a:extLst>
          </p:cNvPr>
          <p:cNvSpPr/>
          <p:nvPr/>
        </p:nvSpPr>
        <p:spPr bwMode="auto">
          <a:xfrm>
            <a:off x="9633295" y="3649841"/>
            <a:ext cx="636846" cy="672201"/>
          </a:xfrm>
          <a:prstGeom prst="ellipse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440D0651-025A-6C37-6D76-B989B067599B}"/>
              </a:ext>
            </a:extLst>
          </p:cNvPr>
          <p:cNvSpPr/>
          <p:nvPr/>
        </p:nvSpPr>
        <p:spPr bwMode="auto">
          <a:xfrm>
            <a:off x="10420695" y="3649841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7886702F-D4B0-96D0-E998-C4DBF7F97B79}"/>
              </a:ext>
            </a:extLst>
          </p:cNvPr>
          <p:cNvSpPr/>
          <p:nvPr/>
        </p:nvSpPr>
        <p:spPr bwMode="auto">
          <a:xfrm>
            <a:off x="8565701" y="4706299"/>
            <a:ext cx="912812" cy="66099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44405708-C4E2-C4EE-4F18-0B2164A540F1}"/>
              </a:ext>
            </a:extLst>
          </p:cNvPr>
          <p:cNvCxnSpPr>
            <a:cxnSpLocks/>
          </p:cNvCxnSpPr>
          <p:nvPr/>
        </p:nvCxnSpPr>
        <p:spPr>
          <a:xfrm>
            <a:off x="8565701" y="3154801"/>
            <a:ext cx="135969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A9B7186D-3801-88FE-908A-6C9ECD47E1E1}"/>
              </a:ext>
            </a:extLst>
          </p:cNvPr>
          <p:cNvCxnSpPr/>
          <p:nvPr/>
        </p:nvCxnSpPr>
        <p:spPr>
          <a:xfrm>
            <a:off x="9022107" y="3156412"/>
            <a:ext cx="0" cy="398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9E40E5BF-D0F4-FC3F-D1FC-46195C4876BE}"/>
              </a:ext>
            </a:extLst>
          </p:cNvPr>
          <p:cNvSpPr txBox="1"/>
          <p:nvPr/>
        </p:nvSpPr>
        <p:spPr>
          <a:xfrm>
            <a:off x="8744893" y="3491850"/>
            <a:ext cx="1126826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741CC1B7-0F22-A806-D4DA-76CFAE1B80F2}"/>
              </a:ext>
            </a:extLst>
          </p:cNvPr>
          <p:cNvSpPr txBox="1"/>
          <p:nvPr/>
        </p:nvSpPr>
        <p:spPr>
          <a:xfrm>
            <a:off x="8724002" y="4571701"/>
            <a:ext cx="15875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8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02325E6-1DFC-ED89-3CA4-7742CFBF7D84}"/>
              </a:ext>
            </a:extLst>
          </p:cNvPr>
          <p:cNvSpPr txBox="1"/>
          <p:nvPr/>
        </p:nvSpPr>
        <p:spPr>
          <a:xfrm>
            <a:off x="9576842" y="3581630"/>
            <a:ext cx="27322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  2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54" grpId="0"/>
      <p:bldP spid="55" grpId="0"/>
      <p:bldP spid="58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8" name="组合 2"/>
          <p:cNvGrpSpPr/>
          <p:nvPr/>
        </p:nvGrpSpPr>
        <p:grpSpPr bwMode="auto">
          <a:xfrm>
            <a:off x="3942030" y="6449483"/>
            <a:ext cx="3751584" cy="408517"/>
            <a:chOff x="2382515" y="4832269"/>
            <a:chExt cx="2814098" cy="306387"/>
          </a:xfrm>
        </p:grpSpPr>
        <p:sp>
          <p:nvSpPr>
            <p:cNvPr id="47" name="圆角矩形 46"/>
            <p:cNvSpPr/>
            <p:nvPr/>
          </p:nvSpPr>
          <p:spPr>
            <a:xfrm>
              <a:off x="2382515" y="4832269"/>
              <a:ext cx="2814098" cy="306387"/>
            </a:xfrm>
            <a:prstGeom prst="roundRect">
              <a:avLst/>
            </a:prstGeom>
            <a:gradFill>
              <a:gsLst>
                <a:gs pos="0">
                  <a:srgbClr val="22C0C4"/>
                </a:gs>
                <a:gs pos="100000">
                  <a:srgbClr val="0F787B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255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2483254" cy="284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867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</a:p>
          </p:txBody>
        </p:sp>
      </p:grpSp>
      <p:sp>
        <p:nvSpPr>
          <p:cNvPr id="50" name="文本框 1"/>
          <p:cNvSpPr txBox="1">
            <a:spLocks noChangeArrowheads="1"/>
          </p:cNvSpPr>
          <p:nvPr/>
        </p:nvSpPr>
        <p:spPr bwMode="auto">
          <a:xfrm>
            <a:off x="351868" y="1048266"/>
            <a:ext cx="12716432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下面的计算对吗？对的画“√”，错的画“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”并改正。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519509" y="3142094"/>
            <a:ext cx="734496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267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4145" y="1833988"/>
            <a:ext cx="3510728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 dirty="0">
                <a:latin typeface="+mj-lt"/>
              </a:rPr>
              <a:t>    56</a:t>
            </a:r>
            <a:r>
              <a:rPr lang="zh-CN" altLang="en-US" sz="4267" b="1" dirty="0">
                <a:latin typeface="+mj-lt"/>
              </a:rPr>
              <a:t>－</a:t>
            </a:r>
            <a:r>
              <a:rPr lang="en-US" altLang="zh-CN" sz="4267" b="1" dirty="0">
                <a:latin typeface="+mj-lt"/>
              </a:rPr>
              <a:t>28</a:t>
            </a:r>
            <a:r>
              <a:rPr lang="zh-CN" altLang="en-US" sz="4267" b="1" dirty="0">
                <a:latin typeface="+mj-lt"/>
              </a:rPr>
              <a:t>＋</a:t>
            </a:r>
            <a:r>
              <a:rPr lang="en-US" altLang="zh-CN" sz="4267" b="1" dirty="0">
                <a:latin typeface="+mj-lt"/>
              </a:rPr>
              <a:t>5</a:t>
            </a:r>
          </a:p>
          <a:p>
            <a:r>
              <a:rPr lang="zh-CN" altLang="en-US" sz="4267" b="1" dirty="0">
                <a:latin typeface="+mj-lt"/>
              </a:rPr>
              <a:t>＝</a:t>
            </a:r>
            <a:r>
              <a:rPr lang="en-US" altLang="zh-CN" sz="4267" b="1" dirty="0">
                <a:latin typeface="+mj-lt"/>
              </a:rPr>
              <a:t>56</a:t>
            </a:r>
            <a:r>
              <a:rPr lang="zh-CN" altLang="en-US" sz="4267" b="1" dirty="0">
                <a:latin typeface="+mj-lt"/>
              </a:rPr>
              <a:t>－</a:t>
            </a:r>
            <a:r>
              <a:rPr lang="en-US" altLang="zh-CN" sz="4267" b="1" dirty="0">
                <a:latin typeface="+mj-lt"/>
              </a:rPr>
              <a:t>33</a:t>
            </a:r>
          </a:p>
          <a:p>
            <a:r>
              <a:rPr lang="zh-CN" altLang="en-US" sz="4267" b="1" dirty="0">
                <a:latin typeface="+mj-lt"/>
              </a:rPr>
              <a:t>＝</a:t>
            </a:r>
            <a:r>
              <a:rPr lang="en-US" altLang="zh-CN" sz="4267" b="1" dirty="0">
                <a:latin typeface="+mj-lt"/>
              </a:rPr>
              <a:t>23 </a:t>
            </a:r>
            <a:r>
              <a:rPr lang="zh-CN" altLang="en-US" sz="4267" b="1" dirty="0">
                <a:latin typeface="+mj-lt"/>
              </a:rPr>
              <a:t>（     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4675" y="4011516"/>
            <a:ext cx="225394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7" b="1" dirty="0">
                <a:latin typeface="+mn-ea"/>
              </a:rPr>
              <a:t>改正：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967353" y="4023793"/>
            <a:ext cx="3510728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+mj-lt"/>
              </a:rPr>
              <a:t>    56</a:t>
            </a:r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28</a:t>
            </a:r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＋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5</a:t>
            </a:r>
          </a:p>
          <a:p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28</a:t>
            </a:r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＋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5</a:t>
            </a:r>
          </a:p>
          <a:p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33</a:t>
            </a:r>
            <a:endParaRPr lang="zh-CN" altLang="en-US" sz="4267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3EA703-9B70-49AC-D267-EC6C3EFAC7E5}"/>
              </a:ext>
            </a:extLst>
          </p:cNvPr>
          <p:cNvSpPr txBox="1"/>
          <p:nvPr/>
        </p:nvSpPr>
        <p:spPr>
          <a:xfrm>
            <a:off x="7831971" y="1850052"/>
            <a:ext cx="3510728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 dirty="0">
                <a:latin typeface="+mj-lt"/>
              </a:rPr>
              <a:t>    12÷3×2</a:t>
            </a:r>
          </a:p>
          <a:p>
            <a:r>
              <a:rPr lang="zh-CN" altLang="en-US" sz="4267" b="1" dirty="0">
                <a:latin typeface="+mj-lt"/>
              </a:rPr>
              <a:t>＝</a:t>
            </a:r>
            <a:r>
              <a:rPr lang="en-US" altLang="zh-CN" sz="4267" b="1" dirty="0">
                <a:latin typeface="+mj-lt"/>
              </a:rPr>
              <a:t>12÷6</a:t>
            </a:r>
          </a:p>
          <a:p>
            <a:r>
              <a:rPr lang="zh-CN" altLang="en-US" sz="4267" b="1" dirty="0">
                <a:latin typeface="+mj-lt"/>
              </a:rPr>
              <a:t>＝</a:t>
            </a:r>
            <a:r>
              <a:rPr lang="en-US" altLang="zh-CN" sz="4267" b="1" dirty="0">
                <a:latin typeface="+mj-lt"/>
              </a:rPr>
              <a:t>2   </a:t>
            </a:r>
            <a:r>
              <a:rPr lang="zh-CN" altLang="en-US" sz="4267" b="1" dirty="0">
                <a:latin typeface="+mj-lt"/>
              </a:rPr>
              <a:t>（     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EB7059E-190B-D5B1-64BE-61BDAC0BB1FC}"/>
              </a:ext>
            </a:extLst>
          </p:cNvPr>
          <p:cNvSpPr txBox="1"/>
          <p:nvPr/>
        </p:nvSpPr>
        <p:spPr>
          <a:xfrm>
            <a:off x="6351195" y="4072787"/>
            <a:ext cx="225394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7" b="1" dirty="0">
                <a:latin typeface="+mn-ea"/>
              </a:rPr>
              <a:t>改正：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4EA9304-CA24-7743-57DB-8FE0E903DE83}"/>
              </a:ext>
            </a:extLst>
          </p:cNvPr>
          <p:cNvSpPr txBox="1"/>
          <p:nvPr/>
        </p:nvSpPr>
        <p:spPr>
          <a:xfrm>
            <a:off x="7743873" y="4085064"/>
            <a:ext cx="3510728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+mj-lt"/>
              </a:rPr>
              <a:t>    12÷3×2</a:t>
            </a:r>
          </a:p>
          <a:p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4×2</a:t>
            </a:r>
          </a:p>
          <a:p>
            <a:r>
              <a:rPr lang="zh-CN" altLang="en-US" sz="4267" b="1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4267" b="1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4267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985301B-E1C9-6528-D743-993550A93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7335" y="3095469"/>
            <a:ext cx="734496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267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圆角矩形标注 74">
            <a:extLst>
              <a:ext uri="{FF2B5EF4-FFF2-40B4-BE49-F238E27FC236}">
                <a16:creationId xmlns:a16="http://schemas.microsoft.com/office/drawing/2014/main" id="{06C8A51E-7554-CE24-68C7-5B80309080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53843" y="1914505"/>
            <a:ext cx="3988590" cy="771265"/>
          </a:xfrm>
          <a:prstGeom prst="wedgeRoundRectCallout">
            <a:avLst>
              <a:gd name="adj1" fmla="val -32210"/>
              <a:gd name="adj2" fmla="val 8261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都错在运算顺序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E735C84-17F5-B4CB-14D4-100784430719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6" grpId="0"/>
      <p:bldP spid="7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91BE1F4-B410-FAF8-4C8B-C545BFE85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36" y="696770"/>
            <a:ext cx="8372955" cy="7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计算下面各题。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E6EF6B1-D83C-7812-F629-8BA1EB2A6CCB}"/>
              </a:ext>
            </a:extLst>
          </p:cNvPr>
          <p:cNvSpPr txBox="1"/>
          <p:nvPr/>
        </p:nvSpPr>
        <p:spPr>
          <a:xfrm>
            <a:off x="1529854" y="1620982"/>
            <a:ext cx="2657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32+14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4B1942-2FDF-61F1-77BA-9A25B45B2CED}"/>
              </a:ext>
            </a:extLst>
          </p:cNvPr>
          <p:cNvSpPr txBox="1"/>
          <p:nvPr/>
        </p:nvSpPr>
        <p:spPr>
          <a:xfrm>
            <a:off x="4834700" y="1620982"/>
            <a:ext cx="2782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12+45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AB2547-64AD-4A99-01DB-BD58DABE3E75}"/>
              </a:ext>
            </a:extLst>
          </p:cNvPr>
          <p:cNvSpPr txBox="1"/>
          <p:nvPr/>
        </p:nvSpPr>
        <p:spPr>
          <a:xfrm>
            <a:off x="8264237" y="1620982"/>
            <a:ext cx="2782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8B7D9FE-0F49-181F-9ED8-71B404379FF6}"/>
              </a:ext>
            </a:extLst>
          </p:cNvPr>
          <p:cNvSpPr txBox="1"/>
          <p:nvPr/>
        </p:nvSpPr>
        <p:spPr>
          <a:xfrm>
            <a:off x="1529854" y="3927764"/>
            <a:ext cx="2657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3×6÷2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003D72-7BE9-8B4E-C056-DDBCD5ADC879}"/>
              </a:ext>
            </a:extLst>
          </p:cNvPr>
          <p:cNvSpPr txBox="1"/>
          <p:nvPr/>
        </p:nvSpPr>
        <p:spPr>
          <a:xfrm>
            <a:off x="4834700" y="3927764"/>
            <a:ext cx="2782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4×6÷8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86B665-5CB9-9D50-492C-EFE8D7BBF931}"/>
              </a:ext>
            </a:extLst>
          </p:cNvPr>
          <p:cNvSpPr txBox="1"/>
          <p:nvPr/>
        </p:nvSpPr>
        <p:spPr>
          <a:xfrm>
            <a:off x="8264237" y="3927764"/>
            <a:ext cx="2782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48÷8×9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B3FD8D-479F-2D10-4D54-D61AF3041957}"/>
              </a:ext>
            </a:extLst>
          </p:cNvPr>
          <p:cNvSpPr txBox="1"/>
          <p:nvPr/>
        </p:nvSpPr>
        <p:spPr>
          <a:xfrm>
            <a:off x="1226127" y="2328868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=46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dirty="0">
                <a:solidFill>
                  <a:srgbClr val="FF0000"/>
                </a:solidFill>
              </a:rPr>
              <a:t>8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13DF9C2-EC4A-C8FD-52F0-CDEB9B55BFF9}"/>
              </a:ext>
            </a:extLst>
          </p:cNvPr>
          <p:cNvSpPr txBox="1"/>
          <p:nvPr/>
        </p:nvSpPr>
        <p:spPr>
          <a:xfrm>
            <a:off x="1226127" y="308587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=38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3602D28-B32C-557B-6D69-0C3B2A3B7F20}"/>
              </a:ext>
            </a:extLst>
          </p:cNvPr>
          <p:cNvSpPr txBox="1"/>
          <p:nvPr/>
        </p:nvSpPr>
        <p:spPr>
          <a:xfrm>
            <a:off x="4522436" y="2328868"/>
            <a:ext cx="229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=13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en-US" altLang="zh-CN" dirty="0">
                <a:solidFill>
                  <a:srgbClr val="FF0000"/>
                </a:solidFill>
              </a:rPr>
              <a:t>45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821CF17-0EED-3214-A256-5CA3F9D637A2}"/>
              </a:ext>
            </a:extLst>
          </p:cNvPr>
          <p:cNvSpPr txBox="1"/>
          <p:nvPr/>
        </p:nvSpPr>
        <p:spPr>
          <a:xfrm>
            <a:off x="4522436" y="308587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=58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B57C9A-C836-FF31-8D23-83F2B9C94871}"/>
              </a:ext>
            </a:extLst>
          </p:cNvPr>
          <p:cNvSpPr txBox="1"/>
          <p:nvPr/>
        </p:nvSpPr>
        <p:spPr>
          <a:xfrm>
            <a:off x="7960509" y="2328868"/>
            <a:ext cx="2451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=30</a:t>
            </a:r>
            <a:r>
              <a:rPr lang="en-US" altLang="zh-CN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dirty="0">
                <a:solidFill>
                  <a:srgbClr val="FF0000"/>
                </a:solidFill>
              </a:rPr>
              <a:t>12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3F88203-8AEF-E488-145C-563ECC582B7C}"/>
              </a:ext>
            </a:extLst>
          </p:cNvPr>
          <p:cNvSpPr txBox="1"/>
          <p:nvPr/>
        </p:nvSpPr>
        <p:spPr>
          <a:xfrm>
            <a:off x="7960510" y="3085872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=18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B72E853-E5FD-BD31-D3BD-B8F54BDE5B6F}"/>
              </a:ext>
            </a:extLst>
          </p:cNvPr>
          <p:cNvSpPr txBox="1"/>
          <p:nvPr/>
        </p:nvSpPr>
        <p:spPr>
          <a:xfrm>
            <a:off x="1226127" y="4635650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=18÷2</a:t>
            </a:r>
            <a:endParaRPr lang="zh-CN" altLang="en-US" dirty="0" err="1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98B36CA-D8A4-BF4D-E2F7-F02F8F4CDC03}"/>
              </a:ext>
            </a:extLst>
          </p:cNvPr>
          <p:cNvSpPr txBox="1"/>
          <p:nvPr/>
        </p:nvSpPr>
        <p:spPr>
          <a:xfrm>
            <a:off x="1226127" y="5392654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=9</a:t>
            </a:r>
            <a:endParaRPr lang="zh-CN" altLang="en-US" dirty="0" err="1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C79E43-B94A-CA23-77E7-4CC57BCBE637}"/>
              </a:ext>
            </a:extLst>
          </p:cNvPr>
          <p:cNvSpPr txBox="1"/>
          <p:nvPr/>
        </p:nvSpPr>
        <p:spPr>
          <a:xfrm>
            <a:off x="4522436" y="4635650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=24÷8</a:t>
            </a:r>
            <a:endParaRPr lang="zh-CN" altLang="en-US" dirty="0" err="1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3E1F8F-896E-B607-5138-20AB86DAE285}"/>
              </a:ext>
            </a:extLst>
          </p:cNvPr>
          <p:cNvSpPr txBox="1"/>
          <p:nvPr/>
        </p:nvSpPr>
        <p:spPr>
          <a:xfrm>
            <a:off x="4522436" y="5392654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=3</a:t>
            </a:r>
            <a:endParaRPr lang="zh-CN" altLang="en-US" dirty="0" err="1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8D72B82-28EF-8C4E-DF14-2D73376D6FAD}"/>
              </a:ext>
            </a:extLst>
          </p:cNvPr>
          <p:cNvSpPr txBox="1"/>
          <p:nvPr/>
        </p:nvSpPr>
        <p:spPr>
          <a:xfrm>
            <a:off x="7960510" y="4635650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=6</a:t>
            </a:r>
            <a:r>
              <a:rPr lang="en-US" altLang="zh-CN" dirty="0">
                <a:solidFill>
                  <a:srgbClr val="FF0000"/>
                </a:solidFill>
                <a:ea typeface="楷体" panose="02010609060101010101" pitchFamily="49" charset="-122"/>
              </a:rPr>
              <a:t>×</a:t>
            </a:r>
            <a:r>
              <a:rPr lang="en-US" altLang="zh-CN" dirty="0">
                <a:solidFill>
                  <a:srgbClr val="FF0000"/>
                </a:solidFill>
              </a:rPr>
              <a:t>9</a:t>
            </a:r>
            <a:endParaRPr lang="zh-CN" altLang="en-US" dirty="0" err="1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8743F4D-0B56-FB56-BE5F-E886A42B578D}"/>
              </a:ext>
            </a:extLst>
          </p:cNvPr>
          <p:cNvSpPr txBox="1"/>
          <p:nvPr/>
        </p:nvSpPr>
        <p:spPr>
          <a:xfrm>
            <a:off x="7960510" y="5392654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=54</a:t>
            </a:r>
            <a:endParaRPr lang="zh-CN" altLang="en-US" dirty="0" err="1"/>
          </a:p>
        </p:txBody>
      </p:sp>
    </p:spTree>
    <p:extLst>
      <p:ext uri="{BB962C8B-B14F-4D97-AF65-F5344CB8AC3E}">
        <p14:creationId xmlns:p14="http://schemas.microsoft.com/office/powerpoint/2010/main" val="21081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459318" y="1403351"/>
            <a:ext cx="11662833" cy="316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把下面各题中的两个算式写成一个综合算式。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9×4=36		36÷6=6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4267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15+9= 24		24-8= 16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530600" y="2973917"/>
            <a:ext cx="3073400" cy="8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267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9×4÷6=6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435352" y="4690533"/>
            <a:ext cx="3168649" cy="81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15+9-8=16</a:t>
            </a:r>
          </a:p>
        </p:txBody>
      </p:sp>
      <p:sp>
        <p:nvSpPr>
          <p:cNvPr id="20485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400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48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0A68BF1-2143-7B70-8C89-8C1A4CC27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28" y="1153968"/>
            <a:ext cx="11355146" cy="14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星星合唱队原有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人，有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名同学毕业了，新加入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人，合唱队现在有多少人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7DD25F-2726-0D2C-3BF6-E62236431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080" y="2814855"/>
            <a:ext cx="4314891" cy="290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4460C1E-2D23-0845-F235-D3388AE25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318" y="3026550"/>
            <a:ext cx="45609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9+15=58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30AE356-95D0-C157-A360-C35953D51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29" y="3915142"/>
            <a:ext cx="59735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答：合唱队现在有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00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CEC6F45-6211-4A15-20D3-76F36643C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19" y="987714"/>
            <a:ext cx="11355146" cy="14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请任选三个数字和两个运算符号写出同级运算的综合算式，你能写几道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说说运算顺序并计算。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EC0438-D6DF-9115-9A82-953290173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974" y="2579315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9CC30D6-7464-4EB1-444A-74F18366D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5019" y="2579315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332B167-3411-A467-04A9-98A605BFB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1928" y="2571294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9C40DE3-F7CA-EEA6-1D5E-A4E611605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0509" y="2571294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DBB7BCF-182B-4055-BDB7-9EF890B7C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7136" y="2571294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F79AD2B-B56D-7A75-49D7-ACCA4C2CF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788" y="3511210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7DC7AD5-4A88-2DA9-5FB1-01549F397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238" y="3511210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DE0A6DC-0F6C-D3F7-3E6B-BD8529C90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688" y="3511210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6C56BF-7A81-32A5-3CA7-0F1A88FB3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6137" y="3511210"/>
            <a:ext cx="901890" cy="76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</a:p>
        </p:txBody>
      </p:sp>
    </p:spTree>
    <p:extLst>
      <p:ext uri="{BB962C8B-B14F-4D97-AF65-F5344CB8AC3E}">
        <p14:creationId xmlns:p14="http://schemas.microsoft.com/office/powerpoint/2010/main" val="3490676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0074" y="2779608"/>
            <a:ext cx="10699704" cy="2386753"/>
          </a:xfrm>
          <a:prstGeom prst="rect">
            <a:avLst/>
          </a:prstGeom>
        </p:spPr>
      </p:pic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883038" y="1123328"/>
            <a:ext cx="5330305" cy="707886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2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33143" y="3122507"/>
            <a:ext cx="10476635" cy="254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1219170" eaLnBrk="0" hangingPunct="0">
              <a:lnSpc>
                <a:spcPct val="130000"/>
              </a:lnSpc>
              <a:buNone/>
              <a:defRPr/>
            </a:pPr>
            <a:r>
              <a:rPr lang="zh-CN" altLang="en-US" sz="40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在没有括号的算式里，只有加、减法或只有乘</a:t>
            </a:r>
            <a:r>
              <a:rPr lang="zh-CN" altLang="en-US" sz="40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、除法</a:t>
            </a:r>
            <a:r>
              <a:rPr lang="zh-CN" altLang="en-US" sz="40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的算式，从左往右按顺序计算。</a:t>
            </a:r>
          </a:p>
          <a:p>
            <a:pPr defTabSz="1219170" eaLnBrk="0" hangingPunct="0">
              <a:lnSpc>
                <a:spcPct val="130000"/>
              </a:lnSpc>
              <a:buNone/>
              <a:defRPr/>
            </a:pPr>
            <a:endParaRPr lang="zh-CN" altLang="en-US" sz="4000" b="1" kern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698" name="文本框 1"/>
          <p:cNvSpPr txBox="1"/>
          <p:nvPr>
            <p:custDataLst>
              <p:tags r:id="rId2"/>
            </p:custDataLst>
          </p:nvPr>
        </p:nvSpPr>
        <p:spPr>
          <a:xfrm>
            <a:off x="2712271" y="1896724"/>
            <a:ext cx="6671733" cy="69018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733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同级运算算式的计算方法</a:t>
            </a:r>
            <a:endParaRPr lang="zh-CN" altLang="en-US" sz="3733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AACA516-DC87-8FCA-C5F3-9C135471A6C4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2" grpId="0"/>
      <p:bldP spid="2969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924E72-6D4D-C373-4BC8-433238DF9DA7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481994-0469-FCA3-3606-F26684E55269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5644950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820</Words>
  <Application>Microsoft Office PowerPoint</Application>
  <PresentationFormat>宽屏</PresentationFormat>
  <Paragraphs>172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等线</vt:lpstr>
      <vt:lpstr>方正黑体_GBK</vt:lpstr>
      <vt:lpstr>黑体</vt:lpstr>
      <vt:lpstr>楷体</vt:lpstr>
      <vt:lpstr>宋体</vt:lpstr>
      <vt:lpstr>Arial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/>
  <cp:keywords>状元成才路</cp:keywords>
  <cp:lastModifiedBy/>
  <cp:revision>1</cp:revision>
  <dcterms:created xsi:type="dcterms:W3CDTF">2025-06-23T06:58:33Z</dcterms:created>
  <dcterms:modified xsi:type="dcterms:W3CDTF">2025-08-11T06:35:35Z</dcterms:modified>
  <cp:category>状元成才路</cp:category>
  <cp:contentStatus>状元成才路</cp:contentStatus>
</cp:coreProperties>
</file>