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notesSlides/notesSlide1.xml" ContentType="application/vnd.openxmlformats-officedocument.presentationml.notesSlide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9" r:id="rId1"/>
  </p:sldMasterIdLst>
  <p:notesMasterIdLst>
    <p:notesMasterId r:id="rId24"/>
  </p:notesMasterIdLst>
  <p:sldIdLst>
    <p:sldId id="445" r:id="rId2"/>
    <p:sldId id="256" r:id="rId3"/>
    <p:sldId id="483" r:id="rId4"/>
    <p:sldId id="482" r:id="rId5"/>
    <p:sldId id="449" r:id="rId6"/>
    <p:sldId id="477" r:id="rId7"/>
    <p:sldId id="479" r:id="rId8"/>
    <p:sldId id="489" r:id="rId9"/>
    <p:sldId id="490" r:id="rId10"/>
    <p:sldId id="485" r:id="rId11"/>
    <p:sldId id="487" r:id="rId12"/>
    <p:sldId id="486" r:id="rId13"/>
    <p:sldId id="481" r:id="rId14"/>
    <p:sldId id="478" r:id="rId15"/>
    <p:sldId id="327" r:id="rId16"/>
    <p:sldId id="403" r:id="rId17"/>
    <p:sldId id="379" r:id="rId18"/>
    <p:sldId id="426" r:id="rId19"/>
    <p:sldId id="282" r:id="rId20"/>
    <p:sldId id="259" r:id="rId21"/>
    <p:sldId id="4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0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80B7"/>
    <a:srgbClr val="CC66FF"/>
    <a:srgbClr val="0000FF"/>
    <a:srgbClr val="F6910A"/>
    <a:srgbClr val="33CCFF"/>
    <a:srgbClr val="D9FEB4"/>
    <a:srgbClr val="FFC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6" autoAdjust="0"/>
    <p:restoredTop sz="94660"/>
  </p:normalViewPr>
  <p:slideViewPr>
    <p:cSldViewPr snapToGrid="0">
      <p:cViewPr varScale="1">
        <p:scale>
          <a:sx n="61" d="100"/>
          <a:sy n="61" d="100"/>
        </p:scale>
        <p:origin x="78" y="1080"/>
      </p:cViewPr>
      <p:guideLst>
        <p:guide orient="horz" pos="100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0T08:46:48.422"/>
    </inkml:context>
    <inkml:brush xml:id="br0">
      <inkml:brushProperty name="width" value="0.88194" units="cm"/>
      <inkml:brushProperty name="height" value="1.76389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0 3753,'4878'0,"-4857"0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0T08:48:28.112"/>
    </inkml:context>
    <inkml:brush xml:id="br0">
      <inkml:brushProperty name="width" value="0.88194" units="cm"/>
      <inkml:brushProperty name="height" value="1.76389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0 3753,'4878'0,"-4857"0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0T08:48:32.282"/>
    </inkml:context>
    <inkml:brush xml:id="br0">
      <inkml:brushProperty name="width" value="0.88194" units="cm"/>
      <inkml:brushProperty name="height" value="1.76389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0 3753,'4878'0,"-4857"0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4-10T08:48:37.584"/>
    </inkml:context>
    <inkml:brush xml:id="br0">
      <inkml:brushProperty name="width" value="0.88194" units="cm"/>
      <inkml:brushProperty name="height" value="1.76389" units="cm"/>
      <inkml:brushProperty name="color" value="#A2D762"/>
      <inkml:brushProperty name="tip" value="rectangle"/>
      <inkml:brushProperty name="rasterOp" value="maskPen"/>
      <inkml:brushProperty name="ignorePressure" value="1"/>
    </inkml:brush>
  </inkml:definitions>
  <inkml:trace contextRef="#ctx0" brushRef="#br0">0 3753,'4878'0,"-4857"0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D2BAD-2487-4377-9F7A-0D496A72CF8F}" type="datetimeFigureOut">
              <a:rPr lang="zh-CN" altLang="en-US" smtClean="0"/>
              <a:t>2025/6/23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F82605-811A-4FF5-8C55-66380CC391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576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B6B70-BA70-474B-BF5C-EB8D30C6160B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7B6B70-BA70-474B-BF5C-EB8D30C6160B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25B6A33B-F1AB-B40F-FDB6-9EF0DFBE0289}"/>
              </a:ext>
            </a:extLst>
          </p:cNvPr>
          <p:cNvSpPr/>
          <p:nvPr userDrawn="1"/>
        </p:nvSpPr>
        <p:spPr>
          <a:xfrm>
            <a:off x="13447" y="1428032"/>
            <a:ext cx="12192000" cy="2334500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Rectangle 8" title="Side bar">
            <a:extLst>
              <a:ext uri="{FF2B5EF4-FFF2-40B4-BE49-F238E27FC236}">
                <a16:creationId xmlns:a16="http://schemas.microsoft.com/office/drawing/2014/main" id="{A15E5E48-52BD-9845-AEA3-A47D1EAFDDD9}"/>
              </a:ext>
            </a:extLst>
          </p:cNvPr>
          <p:cNvSpPr/>
          <p:nvPr userDrawn="1"/>
        </p:nvSpPr>
        <p:spPr>
          <a:xfrm>
            <a:off x="1" y="376"/>
            <a:ext cx="12192000" cy="375639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5ED3AD0-058E-58F4-BB2E-4F9F539D23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795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title="Side bar"/>
          <p:cNvSpPr/>
          <p:nvPr userDrawn="1"/>
        </p:nvSpPr>
        <p:spPr>
          <a:xfrm>
            <a:off x="1" y="376"/>
            <a:ext cx="12192000" cy="375639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2DB757E-27DE-28BD-ABC6-AD66294FE4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486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 title="Side bar">
            <a:extLst>
              <a:ext uri="{FF2B5EF4-FFF2-40B4-BE49-F238E27FC236}">
                <a16:creationId xmlns:a16="http://schemas.microsoft.com/office/drawing/2014/main" id="{F90A6FFC-BBE3-5F9E-74F9-06592FFAFD54}"/>
              </a:ext>
            </a:extLst>
          </p:cNvPr>
          <p:cNvSpPr/>
          <p:nvPr userDrawn="1"/>
        </p:nvSpPr>
        <p:spPr>
          <a:xfrm>
            <a:off x="1" y="377"/>
            <a:ext cx="12192000" cy="990224"/>
          </a:xfrm>
          <a:prstGeom prst="rect">
            <a:avLst/>
          </a:prstGeom>
          <a:solidFill>
            <a:srgbClr val="34B2A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675E0322-C316-11A7-B0D6-936A319B37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7923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DADE6D5B-2759-899E-F004-CFB11F23A7E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6970" y="116632"/>
            <a:ext cx="903595" cy="792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25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20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None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3800" b="1" i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3800" b="1" i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3800" b="1" kern="1200" baseline="0">
          <a:solidFill>
            <a:schemeClr val="tx2"/>
          </a:solidFill>
          <a:latin typeface="Times New Roman" panose="02020603050405020304" pitchFamily="18" charset="0"/>
          <a:ea typeface="黑体" panose="02010609060101010101" pitchFamily="49" charset="-122"/>
          <a:cs typeface="Times New Roman" panose="02020603050405020304" pitchFamily="18" charset="0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4.xml"/><Relationship Id="rId5" Type="http://schemas.openxmlformats.org/officeDocument/2006/relationships/customXml" Target="../ink/ink3.xml"/><Relationship Id="rId4" Type="http://schemas.openxmlformats.org/officeDocument/2006/relationships/customXml" Target="../ink/ink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tags" Target="../tags/tag3.xml"/><Relationship Id="rId7" Type="http://schemas.openxmlformats.org/officeDocument/2006/relationships/image" Target="../media/image5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13.xml"/><Relationship Id="rId13" Type="http://schemas.openxmlformats.org/officeDocument/2006/relationships/image" Target="../media/image6.png"/><Relationship Id="rId3" Type="http://schemas.openxmlformats.org/officeDocument/2006/relationships/tags" Target="../tags/tag8.xml"/><Relationship Id="rId7" Type="http://schemas.openxmlformats.org/officeDocument/2006/relationships/tags" Target="../tags/tag12.xml"/><Relationship Id="rId12" Type="http://schemas.openxmlformats.org/officeDocument/2006/relationships/image" Target="../media/image5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tags" Target="../tags/tag11.xml"/><Relationship Id="rId11" Type="http://schemas.openxmlformats.org/officeDocument/2006/relationships/image" Target="../media/image4.png"/><Relationship Id="rId5" Type="http://schemas.openxmlformats.org/officeDocument/2006/relationships/tags" Target="../tags/tag10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9.xml"/><Relationship Id="rId9" Type="http://schemas.openxmlformats.org/officeDocument/2006/relationships/tags" Target="../tags/tag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tags" Target="../tags/tag15.xml"/><Relationship Id="rId6" Type="http://schemas.openxmlformats.org/officeDocument/2006/relationships/image" Target="../media/image5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26.xml"/><Relationship Id="rId3" Type="http://schemas.openxmlformats.org/officeDocument/2006/relationships/tags" Target="../tags/tag21.xml"/><Relationship Id="rId7" Type="http://schemas.openxmlformats.org/officeDocument/2006/relationships/tags" Target="../tags/tag25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tags" Target="../tags/tag24.xml"/><Relationship Id="rId11" Type="http://schemas.openxmlformats.org/officeDocument/2006/relationships/image" Target="../media/image7.png"/><Relationship Id="rId5" Type="http://schemas.openxmlformats.org/officeDocument/2006/relationships/tags" Target="../tags/tag23.xml"/><Relationship Id="rId10" Type="http://schemas.openxmlformats.org/officeDocument/2006/relationships/slideLayout" Target="../slideLayouts/slideLayout2.xml"/><Relationship Id="rId4" Type="http://schemas.openxmlformats.org/officeDocument/2006/relationships/tags" Target="../tags/tag22.xml"/><Relationship Id="rId9" Type="http://schemas.openxmlformats.org/officeDocument/2006/relationships/tags" Target="../tags/tag2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35.xml"/><Relationship Id="rId13" Type="http://schemas.openxmlformats.org/officeDocument/2006/relationships/tags" Target="../tags/tag40.xml"/><Relationship Id="rId3" Type="http://schemas.openxmlformats.org/officeDocument/2006/relationships/tags" Target="../tags/tag30.xml"/><Relationship Id="rId7" Type="http://schemas.openxmlformats.org/officeDocument/2006/relationships/tags" Target="../tags/tag34.xml"/><Relationship Id="rId12" Type="http://schemas.openxmlformats.org/officeDocument/2006/relationships/tags" Target="../tags/tag39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tags" Target="../tags/tag33.xml"/><Relationship Id="rId11" Type="http://schemas.openxmlformats.org/officeDocument/2006/relationships/tags" Target="../tags/tag38.xml"/><Relationship Id="rId5" Type="http://schemas.openxmlformats.org/officeDocument/2006/relationships/tags" Target="../tags/tag32.xml"/><Relationship Id="rId10" Type="http://schemas.openxmlformats.org/officeDocument/2006/relationships/tags" Target="../tags/tag37.xml"/><Relationship Id="rId4" Type="http://schemas.openxmlformats.org/officeDocument/2006/relationships/tags" Target="../tags/tag31.xml"/><Relationship Id="rId9" Type="http://schemas.openxmlformats.org/officeDocument/2006/relationships/tags" Target="../tags/tag36.xml"/><Relationship Id="rId1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49.xml"/><Relationship Id="rId13" Type="http://schemas.openxmlformats.org/officeDocument/2006/relationships/tags" Target="../tags/tag54.xml"/><Relationship Id="rId3" Type="http://schemas.openxmlformats.org/officeDocument/2006/relationships/tags" Target="../tags/tag44.xml"/><Relationship Id="rId7" Type="http://schemas.openxmlformats.org/officeDocument/2006/relationships/tags" Target="../tags/tag48.xml"/><Relationship Id="rId12" Type="http://schemas.openxmlformats.org/officeDocument/2006/relationships/tags" Target="../tags/tag53.xml"/><Relationship Id="rId2" Type="http://schemas.openxmlformats.org/officeDocument/2006/relationships/tags" Target="../tags/tag43.xml"/><Relationship Id="rId16" Type="http://schemas.openxmlformats.org/officeDocument/2006/relationships/image" Target="../media/image14.png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11" Type="http://schemas.openxmlformats.org/officeDocument/2006/relationships/tags" Target="../tags/tag52.xml"/><Relationship Id="rId5" Type="http://schemas.openxmlformats.org/officeDocument/2006/relationships/tags" Target="../tags/tag46.xml"/><Relationship Id="rId15" Type="http://schemas.openxmlformats.org/officeDocument/2006/relationships/slideLayout" Target="../slideLayouts/slideLayout2.xml"/><Relationship Id="rId10" Type="http://schemas.openxmlformats.org/officeDocument/2006/relationships/tags" Target="../tags/tag51.xml"/><Relationship Id="rId4" Type="http://schemas.openxmlformats.org/officeDocument/2006/relationships/tags" Target="../tags/tag45.xml"/><Relationship Id="rId9" Type="http://schemas.openxmlformats.org/officeDocument/2006/relationships/tags" Target="../tags/tag50.xml"/><Relationship Id="rId14" Type="http://schemas.openxmlformats.org/officeDocument/2006/relationships/tags" Target="../tags/tag5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63.xml"/><Relationship Id="rId3" Type="http://schemas.openxmlformats.org/officeDocument/2006/relationships/tags" Target="../tags/tag58.xml"/><Relationship Id="rId7" Type="http://schemas.openxmlformats.org/officeDocument/2006/relationships/tags" Target="../tags/tag62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tags" Target="../tags/tag61.xml"/><Relationship Id="rId11" Type="http://schemas.openxmlformats.org/officeDocument/2006/relationships/slideLayout" Target="../slideLayouts/slideLayout3.xml"/><Relationship Id="rId5" Type="http://schemas.openxmlformats.org/officeDocument/2006/relationships/tags" Target="../tags/tag60.xml"/><Relationship Id="rId10" Type="http://schemas.openxmlformats.org/officeDocument/2006/relationships/tags" Target="../tags/tag65.xml"/><Relationship Id="rId4" Type="http://schemas.openxmlformats.org/officeDocument/2006/relationships/tags" Target="../tags/tag59.xml"/><Relationship Id="rId9" Type="http://schemas.openxmlformats.org/officeDocument/2006/relationships/tags" Target="../tags/tag64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tags" Target="../tags/tag73.xml"/><Relationship Id="rId13" Type="http://schemas.openxmlformats.org/officeDocument/2006/relationships/tags" Target="../tags/tag78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68.xml"/><Relationship Id="rId7" Type="http://schemas.openxmlformats.org/officeDocument/2006/relationships/tags" Target="../tags/tag72.xml"/><Relationship Id="rId12" Type="http://schemas.openxmlformats.org/officeDocument/2006/relationships/tags" Target="../tags/tag77.xml"/><Relationship Id="rId17" Type="http://schemas.openxmlformats.org/officeDocument/2006/relationships/tags" Target="../tags/tag82.xml"/><Relationship Id="rId2" Type="http://schemas.openxmlformats.org/officeDocument/2006/relationships/tags" Target="../tags/tag67.xml"/><Relationship Id="rId16" Type="http://schemas.openxmlformats.org/officeDocument/2006/relationships/tags" Target="../tags/tag81.xml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1" Type="http://schemas.openxmlformats.org/officeDocument/2006/relationships/tags" Target="../tags/tag76.xml"/><Relationship Id="rId5" Type="http://schemas.openxmlformats.org/officeDocument/2006/relationships/tags" Target="../tags/tag70.xml"/><Relationship Id="rId15" Type="http://schemas.openxmlformats.org/officeDocument/2006/relationships/tags" Target="../tags/tag80.xml"/><Relationship Id="rId10" Type="http://schemas.openxmlformats.org/officeDocument/2006/relationships/tags" Target="../tags/tag75.xml"/><Relationship Id="rId19" Type="http://schemas.openxmlformats.org/officeDocument/2006/relationships/image" Target="../media/image15.jpeg"/><Relationship Id="rId4" Type="http://schemas.openxmlformats.org/officeDocument/2006/relationships/tags" Target="../tags/tag69.xml"/><Relationship Id="rId9" Type="http://schemas.openxmlformats.org/officeDocument/2006/relationships/tags" Target="../tags/tag74.xml"/><Relationship Id="rId14" Type="http://schemas.openxmlformats.org/officeDocument/2006/relationships/tags" Target="../tags/tag79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tags" Target="../tags/tag90.xml"/><Relationship Id="rId3" Type="http://schemas.openxmlformats.org/officeDocument/2006/relationships/tags" Target="../tags/tag85.xml"/><Relationship Id="rId7" Type="http://schemas.openxmlformats.org/officeDocument/2006/relationships/tags" Target="../tags/tag89.xml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9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98.xml"/><Relationship Id="rId13" Type="http://schemas.openxmlformats.org/officeDocument/2006/relationships/tags" Target="../tags/tag103.xml"/><Relationship Id="rId18" Type="http://schemas.openxmlformats.org/officeDocument/2006/relationships/slideLayout" Target="../slideLayouts/slideLayout2.xml"/><Relationship Id="rId3" Type="http://schemas.openxmlformats.org/officeDocument/2006/relationships/tags" Target="../tags/tag93.xml"/><Relationship Id="rId7" Type="http://schemas.openxmlformats.org/officeDocument/2006/relationships/tags" Target="../tags/tag97.xml"/><Relationship Id="rId12" Type="http://schemas.openxmlformats.org/officeDocument/2006/relationships/tags" Target="../tags/tag102.xml"/><Relationship Id="rId17" Type="http://schemas.openxmlformats.org/officeDocument/2006/relationships/tags" Target="../tags/tag107.xml"/><Relationship Id="rId2" Type="http://schemas.openxmlformats.org/officeDocument/2006/relationships/tags" Target="../tags/tag92.xml"/><Relationship Id="rId16" Type="http://schemas.openxmlformats.org/officeDocument/2006/relationships/tags" Target="../tags/tag106.xml"/><Relationship Id="rId1" Type="http://schemas.openxmlformats.org/officeDocument/2006/relationships/tags" Target="../tags/tag91.xml"/><Relationship Id="rId6" Type="http://schemas.openxmlformats.org/officeDocument/2006/relationships/tags" Target="../tags/tag96.xml"/><Relationship Id="rId11" Type="http://schemas.openxmlformats.org/officeDocument/2006/relationships/tags" Target="../tags/tag101.xml"/><Relationship Id="rId5" Type="http://schemas.openxmlformats.org/officeDocument/2006/relationships/tags" Target="../tags/tag95.xml"/><Relationship Id="rId15" Type="http://schemas.openxmlformats.org/officeDocument/2006/relationships/tags" Target="../tags/tag105.xml"/><Relationship Id="rId10" Type="http://schemas.openxmlformats.org/officeDocument/2006/relationships/tags" Target="../tags/tag100.xml"/><Relationship Id="rId4" Type="http://schemas.openxmlformats.org/officeDocument/2006/relationships/tags" Target="../tags/tag94.xml"/><Relationship Id="rId9" Type="http://schemas.openxmlformats.org/officeDocument/2006/relationships/tags" Target="../tags/tag99.xml"/><Relationship Id="rId14" Type="http://schemas.openxmlformats.org/officeDocument/2006/relationships/tags" Target="../tags/tag10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tags" Target="../tags/tag110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12.xml"/><Relationship Id="rId4" Type="http://schemas.openxmlformats.org/officeDocument/2006/relationships/tags" Target="../tags/tag1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4" Type="http://schemas.openxmlformats.org/officeDocument/2006/relationships/image" Target="../media/image16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67BEEE7-0624-9983-1616-395188F7AF40}"/>
              </a:ext>
            </a:extLst>
          </p:cNvPr>
          <p:cNvSpPr txBox="1"/>
          <p:nvPr/>
        </p:nvSpPr>
        <p:spPr>
          <a:xfrm>
            <a:off x="870857" y="318351"/>
            <a:ext cx="9187542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单元情境主线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3553C01-A9CB-9CFC-DB47-F52CB962BAD5}"/>
              </a:ext>
            </a:extLst>
          </p:cNvPr>
          <p:cNvSpPr txBox="1"/>
          <p:nvPr/>
        </p:nvSpPr>
        <p:spPr>
          <a:xfrm>
            <a:off x="1357086" y="1672080"/>
            <a:ext cx="769258" cy="4077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生活小管家</a:t>
            </a:r>
          </a:p>
        </p:txBody>
      </p:sp>
      <p:sp>
        <p:nvSpPr>
          <p:cNvPr id="4" name="左大括号 3">
            <a:extLst>
              <a:ext uri="{FF2B5EF4-FFF2-40B4-BE49-F238E27FC236}">
                <a16:creationId xmlns:a16="http://schemas.microsoft.com/office/drawing/2014/main" id="{D4B1A416-0DD8-D2A7-2814-360D9C1ED988}"/>
              </a:ext>
            </a:extLst>
          </p:cNvPr>
          <p:cNvSpPr/>
          <p:nvPr/>
        </p:nvSpPr>
        <p:spPr>
          <a:xfrm>
            <a:off x="2307771" y="1320800"/>
            <a:ext cx="769258" cy="4746172"/>
          </a:xfrm>
          <a:prstGeom prst="leftBrac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6B295540-1647-A227-A3CB-960A7956758F}"/>
              </a:ext>
            </a:extLst>
          </p:cNvPr>
          <p:cNvSpPr txBox="1"/>
          <p:nvPr/>
        </p:nvSpPr>
        <p:spPr>
          <a:xfrm>
            <a:off x="2960915" y="1320800"/>
            <a:ext cx="2997201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F6910A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公交出行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0AEED6B-7A6C-EB3B-362C-9E4CC1D8E886}"/>
              </a:ext>
            </a:extLst>
          </p:cNvPr>
          <p:cNvSpPr txBox="1"/>
          <p:nvPr/>
        </p:nvSpPr>
        <p:spPr>
          <a:xfrm>
            <a:off x="2975428" y="2408139"/>
            <a:ext cx="2997201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超市采购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D6EF5C6-5A82-D6F1-7E0B-913E9CB36850}"/>
              </a:ext>
            </a:extLst>
          </p:cNvPr>
          <p:cNvSpPr txBox="1"/>
          <p:nvPr/>
        </p:nvSpPr>
        <p:spPr>
          <a:xfrm>
            <a:off x="3004457" y="3597817"/>
            <a:ext cx="2997201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农业劳动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49C2FD8-D5E9-8D66-4562-E9F3190A0803}"/>
              </a:ext>
            </a:extLst>
          </p:cNvPr>
          <p:cNvSpPr txBox="1"/>
          <p:nvPr/>
        </p:nvSpPr>
        <p:spPr>
          <a:xfrm>
            <a:off x="3040743" y="4974136"/>
            <a:ext cx="2997201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手工制作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0E432D5-C958-A77A-2971-1D803C846172}"/>
              </a:ext>
            </a:extLst>
          </p:cNvPr>
          <p:cNvSpPr txBox="1"/>
          <p:nvPr/>
        </p:nvSpPr>
        <p:spPr>
          <a:xfrm>
            <a:off x="5740399" y="1565188"/>
            <a:ext cx="3490686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p6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2800" b="1" dirty="0" err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A6B406C-949B-B53E-1299-E94431E595E9}"/>
              </a:ext>
            </a:extLst>
          </p:cNvPr>
          <p:cNvSpPr txBox="1"/>
          <p:nvPr/>
        </p:nvSpPr>
        <p:spPr>
          <a:xfrm>
            <a:off x="5725886" y="2598990"/>
            <a:ext cx="3490686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p7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2800" b="1" dirty="0" err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AC07DE0-94D8-5E8E-34AF-F1528AAD56F3}"/>
              </a:ext>
            </a:extLst>
          </p:cNvPr>
          <p:cNvSpPr txBox="1"/>
          <p:nvPr/>
        </p:nvSpPr>
        <p:spPr>
          <a:xfrm>
            <a:off x="5725886" y="3791257"/>
            <a:ext cx="3490686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p8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2800" b="1" dirty="0" err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F717B42-34D8-C97D-DBC6-33805338A4DD}"/>
              </a:ext>
            </a:extLst>
          </p:cNvPr>
          <p:cNvSpPr txBox="1"/>
          <p:nvPr/>
        </p:nvSpPr>
        <p:spPr>
          <a:xfrm>
            <a:off x="5725886" y="5189453"/>
            <a:ext cx="3490686" cy="5598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p12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例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4-6</a:t>
            </a:r>
            <a:endParaRPr lang="zh-CN" altLang="en-US" sz="2800" b="1" dirty="0" err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D972932-9A40-4707-9CE7-B0570A3495D8}"/>
              </a:ext>
            </a:extLst>
          </p:cNvPr>
          <p:cNvSpPr txBox="1"/>
          <p:nvPr/>
        </p:nvSpPr>
        <p:spPr>
          <a:xfrm>
            <a:off x="8055429" y="1565188"/>
            <a:ext cx="2997201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加减、乘除同级运算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EFF2369-C2DE-D7E7-34C3-5627207740E7}"/>
              </a:ext>
            </a:extLst>
          </p:cNvPr>
          <p:cNvSpPr txBox="1"/>
          <p:nvPr/>
        </p:nvSpPr>
        <p:spPr>
          <a:xfrm>
            <a:off x="8084458" y="2536276"/>
            <a:ext cx="2997201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加减乘除二级运算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9A514D9-54DA-B778-E53A-09E4B486C445}"/>
              </a:ext>
            </a:extLst>
          </p:cNvPr>
          <p:cNvSpPr txBox="1"/>
          <p:nvPr/>
        </p:nvSpPr>
        <p:spPr>
          <a:xfrm>
            <a:off x="8055428" y="3828577"/>
            <a:ext cx="2997201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含括号的二级运算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53DEFD3-CABB-49FD-26FE-DF7735E5C89E}"/>
              </a:ext>
            </a:extLst>
          </p:cNvPr>
          <p:cNvSpPr txBox="1"/>
          <p:nvPr/>
        </p:nvSpPr>
        <p:spPr>
          <a:xfrm>
            <a:off x="8164284" y="5158146"/>
            <a:ext cx="3788229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同级运算应用、数形结合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60186DB9-7646-21E5-6422-6B5EB63458FC}"/>
              </a:ext>
            </a:extLst>
          </p:cNvPr>
          <p:cNvSpPr txBox="1"/>
          <p:nvPr/>
        </p:nvSpPr>
        <p:spPr>
          <a:xfrm>
            <a:off x="8164284" y="5523405"/>
            <a:ext cx="3788229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二级运算应用、数形结合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43BBE8B1-FAB8-0F54-7599-EE491D8ED9B9}"/>
              </a:ext>
            </a:extLst>
          </p:cNvPr>
          <p:cNvSpPr txBox="1"/>
          <p:nvPr/>
        </p:nvSpPr>
        <p:spPr>
          <a:xfrm>
            <a:off x="8164283" y="5975908"/>
            <a:ext cx="3788229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三步运算及应用</a:t>
            </a:r>
          </a:p>
        </p:txBody>
      </p:sp>
    </p:spTree>
    <p:extLst>
      <p:ext uri="{BB962C8B-B14F-4D97-AF65-F5344CB8AC3E}">
        <p14:creationId xmlns:p14="http://schemas.microsoft.com/office/powerpoint/2010/main" val="3313085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9DB399D4-9799-07AB-8869-E1E08223A361}"/>
              </a:ext>
            </a:extLst>
          </p:cNvPr>
          <p:cNvSpPr txBox="1"/>
          <p:nvPr/>
        </p:nvSpPr>
        <p:spPr>
          <a:xfrm>
            <a:off x="159657" y="2185955"/>
            <a:ext cx="114227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457200"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5400" b="1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方正粗圆_GBK" panose="03000509000000000000" pitchFamily="65" charset="-122"/>
              </a:rPr>
              <a:t>第</a:t>
            </a:r>
            <a:r>
              <a:rPr lang="en-US" altLang="zh-CN" sz="5400" b="1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方正粗圆_GBK" panose="03000509000000000000" pitchFamily="65" charset="-122"/>
              </a:rPr>
              <a:t>2</a:t>
            </a:r>
            <a:r>
              <a:rPr lang="zh-CN" altLang="en-US" sz="5400" b="1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方正粗圆_GBK" panose="03000509000000000000" pitchFamily="65" charset="-122"/>
              </a:rPr>
              <a:t>课时  含有两级运算的运算顺序</a:t>
            </a:r>
            <a:endParaRPr lang="zh-CN" altLang="en-US" sz="5400" b="1" kern="100" dirty="0"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E0AE554D-20F6-B349-F3BA-84550A0768BD}"/>
              </a:ext>
            </a:extLst>
          </p:cNvPr>
          <p:cNvSpPr txBox="1"/>
          <p:nvPr/>
        </p:nvSpPr>
        <p:spPr>
          <a:xfrm>
            <a:off x="0" y="-43542"/>
            <a:ext cx="8389856" cy="4766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状元成才路 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R·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三年级数学上册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0C07A672-7A1C-0850-9B08-F425DE1BC34A}"/>
              </a:ext>
            </a:extLst>
          </p:cNvPr>
          <p:cNvGrpSpPr/>
          <p:nvPr/>
        </p:nvGrpSpPr>
        <p:grpSpPr>
          <a:xfrm>
            <a:off x="2870866" y="666539"/>
            <a:ext cx="933506" cy="933506"/>
            <a:chOff x="1181642" y="3707771"/>
            <a:chExt cx="540000" cy="540000"/>
          </a:xfrm>
        </p:grpSpPr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DD55C44C-7060-1E08-B877-92E2BD95CF5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81642" y="3707771"/>
              <a:ext cx="540000" cy="540000"/>
            </a:xfrm>
            <a:prstGeom prst="ellipse">
              <a:avLst/>
            </a:prstGeom>
            <a:solidFill>
              <a:srgbClr val="0079A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0" dirty="0">
                <a:latin typeface="方正黑体_GBK" panose="03000509000000000000" pitchFamily="65" charset="-122"/>
                <a:ea typeface="方正黑体_GBK" pitchFamily="65" charset="-122"/>
              </a:endParaRPr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8E17AFD-B3BA-D07F-DF96-7D563FB9F25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34565" y="3756103"/>
              <a:ext cx="434153" cy="4450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4400" b="1" dirty="0">
                  <a:solidFill>
                    <a:schemeClr val="bg1"/>
                  </a:solidFill>
                  <a:latin typeface="方正黑体_GBK" panose="03000509000000000000" pitchFamily="65" charset="-122"/>
                  <a:ea typeface="方正黑体_GBK" panose="03000509000000000000" pitchFamily="65" charset="-122"/>
                  <a:cs typeface="Arial" panose="020B0604020202020204" pitchFamily="34" charset="0"/>
                </a:rPr>
                <a:t>二</a:t>
              </a:r>
            </a:p>
          </p:txBody>
        </p:sp>
      </p:grpSp>
      <p:sp>
        <p:nvSpPr>
          <p:cNvPr id="7" name="Text Box 8">
            <a:extLst>
              <a:ext uri="{FF2B5EF4-FFF2-40B4-BE49-F238E27FC236}">
                <a16:creationId xmlns:a16="http://schemas.microsoft.com/office/drawing/2014/main" id="{928526E6-2EA7-3FF0-2150-FB02719333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86771" y="657287"/>
            <a:ext cx="3379229" cy="816506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defPPr>
              <a:defRPr lang="zh-CN"/>
            </a:defPPr>
            <a:lvl1pPr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609600" indent="-1524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1219200" indent="-3048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828800" indent="-4572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2438400" indent="-609600" algn="l" defTabSz="1219200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eaLnBrk="1" hangingPunct="1">
              <a:lnSpc>
                <a:spcPct val="130000"/>
              </a:lnSpc>
              <a:defRPr/>
            </a:pPr>
            <a:r>
              <a:rPr lang="zh-CN" altLang="en-US" sz="4000" b="1" dirty="0">
                <a:solidFill>
                  <a:srgbClr val="0079AD"/>
                </a:solidFill>
                <a:latin typeface="方正黑体_GBK" panose="03000509000000000000" pitchFamily="65" charset="-122"/>
                <a:ea typeface="方正黑体_GBK" panose="03000509000000000000" pitchFamily="65" charset="-122"/>
                <a:cs typeface="Arial" panose="020B0604020202020204" pitchFamily="34" charset="0"/>
                <a:sym typeface="Arial" charset="0"/>
              </a:rPr>
              <a:t>混合运算</a:t>
            </a:r>
            <a:endParaRPr lang="en-US" altLang="zh-CN" sz="4000" b="1" dirty="0">
              <a:solidFill>
                <a:srgbClr val="0079AD"/>
              </a:solidFill>
              <a:latin typeface="方正黑体_GBK" panose="03000509000000000000" pitchFamily="65" charset="-122"/>
              <a:ea typeface="方正黑体_GBK" panose="03000509000000000000" pitchFamily="65" charset="-122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3285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17026B7A-F043-1549-617D-636C341DE921}"/>
              </a:ext>
            </a:extLst>
          </p:cNvPr>
          <p:cNvSpPr/>
          <p:nvPr/>
        </p:nvSpPr>
        <p:spPr bwMode="auto">
          <a:xfrm>
            <a:off x="6346333" y="2211427"/>
            <a:ext cx="4016867" cy="233222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1DE3DCB0-18E6-D6C5-B796-9342BBB2BF68}"/>
              </a:ext>
            </a:extLst>
          </p:cNvPr>
          <p:cNvSpPr/>
          <p:nvPr/>
        </p:nvSpPr>
        <p:spPr bwMode="auto">
          <a:xfrm>
            <a:off x="1018998" y="2187830"/>
            <a:ext cx="4016867" cy="2332226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B8B79AB-456F-8677-C895-3D09FA8F16C5}"/>
              </a:ext>
            </a:extLst>
          </p:cNvPr>
          <p:cNvSpPr txBox="1"/>
          <p:nvPr/>
        </p:nvSpPr>
        <p:spPr>
          <a:xfrm>
            <a:off x="4166647" y="0"/>
            <a:ext cx="4713402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复习导入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3C7D6F6-D26C-BFE4-C791-44DEDE35038B}"/>
              </a:ext>
            </a:extLst>
          </p:cNvPr>
          <p:cNvSpPr txBox="1"/>
          <p:nvPr/>
        </p:nvSpPr>
        <p:spPr>
          <a:xfrm>
            <a:off x="537327" y="1086177"/>
            <a:ext cx="11840066" cy="843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5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想一想</a:t>
            </a:r>
            <a:r>
              <a:rPr lang="en-US" altLang="zh-CN" sz="45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45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每道题</a:t>
            </a:r>
            <a:r>
              <a:rPr lang="zh-CN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先算</a:t>
            </a:r>
            <a:r>
              <a:rPr lang="zh-CN" altLang="en-US" sz="45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什么</a:t>
            </a:r>
            <a:r>
              <a:rPr lang="en-US" altLang="zh-CN" sz="45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,</a:t>
            </a:r>
            <a:r>
              <a:rPr lang="zh-CN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再</a:t>
            </a:r>
            <a:r>
              <a:rPr lang="zh-CN" altLang="en-US" sz="45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说一说怎样</a:t>
            </a:r>
            <a:r>
              <a:rPr lang="zh-CN" altLang="en-US" sz="45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计算</a:t>
            </a:r>
            <a:r>
              <a:rPr lang="zh-CN" altLang="en-US" sz="45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AC51CD53-45A7-9AB1-5E4F-B580DE3B42BE}"/>
              </a:ext>
            </a:extLst>
          </p:cNvPr>
          <p:cNvSpPr txBox="1"/>
          <p:nvPr/>
        </p:nvSpPr>
        <p:spPr>
          <a:xfrm>
            <a:off x="1491281" y="2151506"/>
            <a:ext cx="10182387" cy="216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 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 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 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9                75</a:t>
            </a:r>
            <a:r>
              <a:rPr lang="zh-CN" altLang="en-US" sz="4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－ 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 </a:t>
            </a:r>
            <a:r>
              <a:rPr lang="en-US" altLang="zh-CN" sz="4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 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16</a:t>
            </a:r>
          </a:p>
          <a:p>
            <a:pPr algn="l">
              <a:lnSpc>
                <a:spcPct val="15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 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 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 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 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4              28 </a:t>
            </a:r>
            <a:r>
              <a:rPr lang="en-US" altLang="zh-CN" sz="4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 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 </a:t>
            </a:r>
            <a:r>
              <a:rPr lang="zh-CN" altLang="en-US" sz="4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 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4" name="墨迹 13">
                <a:extLst>
                  <a:ext uri="{FF2B5EF4-FFF2-40B4-BE49-F238E27FC236}">
                    <a16:creationId xmlns:a16="http://schemas.microsoft.com/office/drawing/2014/main" id="{90356C90-46C9-3876-4461-0B7E9B0645FE}"/>
                  </a:ext>
                </a:extLst>
              </p14:cNvPr>
              <p14:cNvContentPartPr/>
              <p14:nvPr/>
            </p14:nvContentPartPr>
            <p14:xfrm>
              <a:off x="1422110" y="2821553"/>
              <a:ext cx="1764000" cy="828000"/>
            </p14:xfrm>
          </p:contentPart>
        </mc:Choice>
        <mc:Fallback xmlns="">
          <p:pic>
            <p:nvPicPr>
              <p:cNvPr id="14" name="墨迹 13">
                <a:extLst>
                  <a:ext uri="{FF2B5EF4-FFF2-40B4-BE49-F238E27FC236}">
                    <a16:creationId xmlns:a16="http://schemas.microsoft.com/office/drawing/2014/main" id="{90356C90-46C9-3876-4461-0B7E9B0645F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263350" y="-727474447"/>
                <a:ext cx="2081160" cy="146059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5" name="墨迹 14">
                <a:extLst>
                  <a:ext uri="{FF2B5EF4-FFF2-40B4-BE49-F238E27FC236}">
                    <a16:creationId xmlns:a16="http://schemas.microsoft.com/office/drawing/2014/main" id="{87C5DC2E-8979-74B8-8B7E-7DCB0A9FEE79}"/>
                  </a:ext>
                </a:extLst>
              </p14:cNvPr>
              <p14:cNvContentPartPr/>
              <p14:nvPr/>
            </p14:nvContentPartPr>
            <p14:xfrm>
              <a:off x="1491281" y="3905600"/>
              <a:ext cx="1764000" cy="828000"/>
            </p14:xfrm>
          </p:contentPart>
        </mc:Choice>
        <mc:Fallback xmlns="">
          <p:pic>
            <p:nvPicPr>
              <p:cNvPr id="15" name="墨迹 14">
                <a:extLst>
                  <a:ext uri="{FF2B5EF4-FFF2-40B4-BE49-F238E27FC236}">
                    <a16:creationId xmlns:a16="http://schemas.microsoft.com/office/drawing/2014/main" id="{87C5DC2E-8979-74B8-8B7E-7DCB0A9FEE79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32521" y="-726390400"/>
                <a:ext cx="2081160" cy="146059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6" name="墨迹 15">
                <a:extLst>
                  <a:ext uri="{FF2B5EF4-FFF2-40B4-BE49-F238E27FC236}">
                    <a16:creationId xmlns:a16="http://schemas.microsoft.com/office/drawing/2014/main" id="{B649587A-44AA-AB0A-4F33-6DEF8C3CE7E0}"/>
                  </a:ext>
                </a:extLst>
              </p14:cNvPr>
              <p14:cNvContentPartPr/>
              <p14:nvPr/>
            </p14:nvContentPartPr>
            <p14:xfrm>
              <a:off x="6929748" y="2743550"/>
              <a:ext cx="1764000" cy="828000"/>
            </p14:xfrm>
          </p:contentPart>
        </mc:Choice>
        <mc:Fallback xmlns="">
          <p:pic>
            <p:nvPicPr>
              <p:cNvPr id="16" name="墨迹 15">
                <a:extLst>
                  <a:ext uri="{FF2B5EF4-FFF2-40B4-BE49-F238E27FC236}">
                    <a16:creationId xmlns:a16="http://schemas.microsoft.com/office/drawing/2014/main" id="{B649587A-44AA-AB0A-4F33-6DEF8C3CE7E0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70988" y="-727552450"/>
                <a:ext cx="2081160" cy="146059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7" name="墨迹 16">
                <a:extLst>
                  <a:ext uri="{FF2B5EF4-FFF2-40B4-BE49-F238E27FC236}">
                    <a16:creationId xmlns:a16="http://schemas.microsoft.com/office/drawing/2014/main" id="{B95DAABB-6A67-0F32-DED1-140AB420FE0A}"/>
                  </a:ext>
                </a:extLst>
              </p14:cNvPr>
              <p14:cNvContentPartPr/>
              <p14:nvPr/>
            </p14:nvContentPartPr>
            <p14:xfrm>
              <a:off x="6863073" y="3905600"/>
              <a:ext cx="1764000" cy="828000"/>
            </p14:xfrm>
          </p:contentPart>
        </mc:Choice>
        <mc:Fallback xmlns="">
          <p:pic>
            <p:nvPicPr>
              <p:cNvPr id="17" name="墨迹 16">
                <a:extLst>
                  <a:ext uri="{FF2B5EF4-FFF2-40B4-BE49-F238E27FC236}">
                    <a16:creationId xmlns:a16="http://schemas.microsoft.com/office/drawing/2014/main" id="{B95DAABB-6A67-0F32-DED1-140AB420FE0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04313" y="-726390400"/>
                <a:ext cx="2081160" cy="1460592000"/>
              </a:xfrm>
              <a:prstGeom prst="rect">
                <a:avLst/>
              </a:prstGeom>
            </p:spPr>
          </p:pic>
        </mc:Fallback>
      </mc:AlternateContent>
      <p:sp>
        <p:nvSpPr>
          <p:cNvPr id="20" name="文本框 19">
            <a:extLst>
              <a:ext uri="{FF2B5EF4-FFF2-40B4-BE49-F238E27FC236}">
                <a16:creationId xmlns:a16="http://schemas.microsoft.com/office/drawing/2014/main" id="{9BC41944-57DC-ECBB-9437-4063564CA56B}"/>
              </a:ext>
            </a:extLst>
          </p:cNvPr>
          <p:cNvSpPr txBox="1"/>
          <p:nvPr/>
        </p:nvSpPr>
        <p:spPr>
          <a:xfrm>
            <a:off x="7141333" y="4477238"/>
            <a:ext cx="310483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一级运算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65B971C-4906-D31B-5E72-EF87571A8766}"/>
              </a:ext>
            </a:extLst>
          </p:cNvPr>
          <p:cNvSpPr txBox="1"/>
          <p:nvPr/>
        </p:nvSpPr>
        <p:spPr>
          <a:xfrm>
            <a:off x="1505376" y="4454234"/>
            <a:ext cx="310483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0000FF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二级运算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0EFE34B6-057F-8FE4-4A29-D89BC0D1BC1D}"/>
              </a:ext>
            </a:extLst>
          </p:cNvPr>
          <p:cNvSpPr txBox="1"/>
          <p:nvPr/>
        </p:nvSpPr>
        <p:spPr>
          <a:xfrm>
            <a:off x="787400" y="5457039"/>
            <a:ext cx="10617200" cy="82715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同级运算，按</a:t>
            </a:r>
            <a:r>
              <a:rPr lang="zh-CN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从左往右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顺序计算。</a:t>
            </a:r>
          </a:p>
        </p:txBody>
      </p:sp>
    </p:spTree>
    <p:extLst>
      <p:ext uri="{BB962C8B-B14F-4D97-AF65-F5344CB8AC3E}">
        <p14:creationId xmlns:p14="http://schemas.microsoft.com/office/powerpoint/2010/main" val="4195739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/>
      <p:bldP spid="21" grpId="0"/>
      <p:bldP spid="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A8BA37E-F77A-3821-E900-D735F1661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61534"/>
            <a:ext cx="12192000" cy="5896466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265DBA74-3450-B52B-E4A3-D0F20E57F804}"/>
              </a:ext>
            </a:extLst>
          </p:cNvPr>
          <p:cNvSpPr txBox="1"/>
          <p:nvPr/>
        </p:nvSpPr>
        <p:spPr>
          <a:xfrm>
            <a:off x="4166647" y="0"/>
            <a:ext cx="4713402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探索新知</a:t>
            </a:r>
          </a:p>
        </p:txBody>
      </p:sp>
      <p:sp>
        <p:nvSpPr>
          <p:cNvPr id="2" name="对话气泡: 圆角矩形 1">
            <a:extLst>
              <a:ext uri="{FF2B5EF4-FFF2-40B4-BE49-F238E27FC236}">
                <a16:creationId xmlns:a16="http://schemas.microsoft.com/office/drawing/2014/main" id="{E74D7D51-F099-DC5A-717B-5ECCC852A6F1}"/>
              </a:ext>
            </a:extLst>
          </p:cNvPr>
          <p:cNvSpPr/>
          <p:nvPr/>
        </p:nvSpPr>
        <p:spPr bwMode="auto">
          <a:xfrm>
            <a:off x="5420412" y="1281166"/>
            <a:ext cx="6325385" cy="1736291"/>
          </a:xfrm>
          <a:prstGeom prst="wedgeRoundRectCallout">
            <a:avLst>
              <a:gd name="adj1" fmla="val -35059"/>
              <a:gd name="adj2" fmla="val 61295"/>
              <a:gd name="adj3" fmla="val 16667"/>
            </a:avLst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200" b="1" dirty="0">
                <a:latin typeface="Times New Roman" pitchFamily="18" charset="0"/>
                <a:ea typeface="楷体" pitchFamily="49" charset="-122"/>
              </a:rPr>
              <a:t>一起去超市挑一挑家里人喜欢的酸奶吧？</a:t>
            </a:r>
          </a:p>
        </p:txBody>
      </p:sp>
    </p:spTree>
    <p:extLst>
      <p:ext uri="{BB962C8B-B14F-4D97-AF65-F5344CB8AC3E}">
        <p14:creationId xmlns:p14="http://schemas.microsoft.com/office/powerpoint/2010/main" val="3676590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D0476A2D-C76C-6FAC-D7E0-36BEF5CFBB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753" y="1408613"/>
            <a:ext cx="2781838" cy="2266316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E9A889AE-1C3E-8490-7056-49BF784D85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08967" y="1584697"/>
            <a:ext cx="8595968" cy="1882841"/>
          </a:xfrm>
          <a:prstGeom prst="rect">
            <a:avLst/>
          </a:prstGeom>
        </p:spPr>
      </p:pic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2148990" y="477868"/>
            <a:ext cx="72651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4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下面一共有多少盒酸奶？</a:t>
            </a:r>
          </a:p>
        </p:txBody>
      </p:sp>
      <p:sp>
        <p:nvSpPr>
          <p:cNvPr id="3" name="圆角矩形 9">
            <a:extLst>
              <a:ext uri="{FF2B5EF4-FFF2-40B4-BE49-F238E27FC236}">
                <a16:creationId xmlns:a16="http://schemas.microsoft.com/office/drawing/2014/main" id="{BB30AACC-B973-0695-A5A1-88D05F510A6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5322663" y="4211217"/>
            <a:ext cx="5681900" cy="1235962"/>
          </a:xfrm>
          <a:prstGeom prst="roundRect">
            <a:avLst/>
          </a:prstGeom>
          <a:noFill/>
          <a:ln w="285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rgbClr val="0000E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每组有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盒燕麦</a:t>
            </a:r>
            <a:r>
              <a:rPr lang="zh-CN" altLang="en-US" sz="3200" b="1" dirty="0">
                <a:solidFill>
                  <a:srgbClr val="0000E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酸奶，有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组</a:t>
            </a:r>
            <a:r>
              <a:rPr lang="zh-CN" altLang="en-US" sz="3200" b="1" dirty="0">
                <a:solidFill>
                  <a:srgbClr val="0000E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4" name="圆角矩形 14">
            <a:extLst>
              <a:ext uri="{FF2B5EF4-FFF2-40B4-BE49-F238E27FC236}">
                <a16:creationId xmlns:a16="http://schemas.microsoft.com/office/drawing/2014/main" id="{196D3BAC-6116-D8FD-1A00-45B793575F2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7723" y="4146743"/>
            <a:ext cx="4401313" cy="1428327"/>
          </a:xfrm>
          <a:prstGeom prst="roundRect">
            <a:avLst/>
          </a:prstGeom>
          <a:noFill/>
          <a:ln w="285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rgbClr val="0000E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这一组有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盒草莓</a:t>
            </a:r>
            <a:r>
              <a:rPr lang="zh-CN" altLang="en-US" sz="3200" b="1" dirty="0">
                <a:solidFill>
                  <a:srgbClr val="0000E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酸奶。</a:t>
            </a:r>
          </a:p>
        </p:txBody>
      </p:sp>
      <p:sp>
        <p:nvSpPr>
          <p:cNvPr id="5" name="圆角矩形 18">
            <a:extLst>
              <a:ext uri="{FF2B5EF4-FFF2-40B4-BE49-F238E27FC236}">
                <a16:creationId xmlns:a16="http://schemas.microsoft.com/office/drawing/2014/main" id="{1092AA4D-9D83-17B2-685D-9361971EB23C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20469" y="3224050"/>
            <a:ext cx="1357207" cy="1428327"/>
          </a:xfrm>
          <a:prstGeom prst="roundRect">
            <a:avLst/>
          </a:prstGeom>
          <a:noFill/>
          <a:ln w="28575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已知</a:t>
            </a:r>
            <a:r>
              <a:rPr lang="zh-CN" altLang="en-US" sz="3200" b="1" dirty="0">
                <a:solidFill>
                  <a:srgbClr val="0000E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</a:p>
        </p:txBody>
      </p:sp>
      <p:sp>
        <p:nvSpPr>
          <p:cNvPr id="7" name="流程图: 可选过程 6">
            <a:extLst>
              <a:ext uri="{FF2B5EF4-FFF2-40B4-BE49-F238E27FC236}">
                <a16:creationId xmlns:a16="http://schemas.microsoft.com/office/drawing/2014/main" id="{4A1ED5C9-5FCB-1185-E50E-C8689E54994D}"/>
              </a:ext>
            </a:extLst>
          </p:cNvPr>
          <p:cNvSpPr/>
          <p:nvPr/>
        </p:nvSpPr>
        <p:spPr bwMode="auto">
          <a:xfrm>
            <a:off x="303767" y="1457382"/>
            <a:ext cx="2781839" cy="2006911"/>
          </a:xfrm>
          <a:prstGeom prst="flowChartAlternateProcess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8" name="流程图: 可选过程 7">
            <a:extLst>
              <a:ext uri="{FF2B5EF4-FFF2-40B4-BE49-F238E27FC236}">
                <a16:creationId xmlns:a16="http://schemas.microsoft.com/office/drawing/2014/main" id="{5E821D8B-A0C5-563B-DE7E-1299EFB98961}"/>
              </a:ext>
            </a:extLst>
          </p:cNvPr>
          <p:cNvSpPr/>
          <p:nvPr/>
        </p:nvSpPr>
        <p:spPr bwMode="auto">
          <a:xfrm>
            <a:off x="3343537" y="1533105"/>
            <a:ext cx="8544696" cy="2006911"/>
          </a:xfrm>
          <a:prstGeom prst="flowChartAlternateProcess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61A63CCF-1546-69D4-43B8-E4B5DFE0125E}"/>
              </a:ext>
            </a:extLst>
          </p:cNvPr>
          <p:cNvCxnSpPr/>
          <p:nvPr/>
        </p:nvCxnSpPr>
        <p:spPr>
          <a:xfrm>
            <a:off x="2139885" y="3464293"/>
            <a:ext cx="0" cy="1060573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441426F4-5BA7-E2B9-F5AE-FBA316E6CA7F}"/>
              </a:ext>
            </a:extLst>
          </p:cNvPr>
          <p:cNvCxnSpPr/>
          <p:nvPr/>
        </p:nvCxnSpPr>
        <p:spPr>
          <a:xfrm>
            <a:off x="8163613" y="3530282"/>
            <a:ext cx="0" cy="1060573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>
            <a:extLst>
              <a:ext uri="{FF2B5EF4-FFF2-40B4-BE49-F238E27FC236}">
                <a16:creationId xmlns:a16="http://schemas.microsoft.com/office/drawing/2014/main" id="{FE1B4088-36E9-7A7C-2810-AFB22D55DA31}"/>
              </a:ext>
            </a:extLst>
          </p:cNvPr>
          <p:cNvSpPr/>
          <p:nvPr/>
        </p:nvSpPr>
        <p:spPr>
          <a:xfrm>
            <a:off x="1214824" y="5471204"/>
            <a:ext cx="9321558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先算什么，再算什么？怎样列式计算？</a:t>
            </a:r>
            <a:endParaRPr lang="zh-CN" altLang="en-US" sz="4000" b="1" spc="40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9CBFACCF-3E13-953A-4A5B-377944D475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976" y="381024"/>
            <a:ext cx="1019398" cy="101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04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7" grpId="0" animBg="1"/>
      <p:bldP spid="8" grpId="0" animBg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5A315-B492-9F5B-9627-D7D36ADAC1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873BED99-FFA5-1CA9-7835-0B22CF2662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753" y="1408613"/>
            <a:ext cx="2781838" cy="2266316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B94A5AD4-9AF6-E113-10CF-AC7E31CE8E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08967" y="1584697"/>
            <a:ext cx="8595968" cy="1882841"/>
          </a:xfrm>
          <a:prstGeom prst="rect">
            <a:avLst/>
          </a:prstGeom>
        </p:spPr>
      </p:pic>
      <p:sp>
        <p:nvSpPr>
          <p:cNvPr id="7" name="流程图: 可选过程 6">
            <a:extLst>
              <a:ext uri="{FF2B5EF4-FFF2-40B4-BE49-F238E27FC236}">
                <a16:creationId xmlns:a16="http://schemas.microsoft.com/office/drawing/2014/main" id="{068C36A7-D1AC-E730-CA1E-D51CD6AEE136}"/>
              </a:ext>
            </a:extLst>
          </p:cNvPr>
          <p:cNvSpPr/>
          <p:nvPr/>
        </p:nvSpPr>
        <p:spPr bwMode="auto">
          <a:xfrm>
            <a:off x="303767" y="1457382"/>
            <a:ext cx="2781839" cy="2006911"/>
          </a:xfrm>
          <a:prstGeom prst="flowChartAlternateProcess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8" name="流程图: 可选过程 7">
            <a:extLst>
              <a:ext uri="{FF2B5EF4-FFF2-40B4-BE49-F238E27FC236}">
                <a16:creationId xmlns:a16="http://schemas.microsoft.com/office/drawing/2014/main" id="{11FFEFF1-90BD-19B0-2979-47E0C5D5EC73}"/>
              </a:ext>
            </a:extLst>
          </p:cNvPr>
          <p:cNvSpPr/>
          <p:nvPr/>
        </p:nvSpPr>
        <p:spPr bwMode="auto">
          <a:xfrm>
            <a:off x="3343537" y="1533105"/>
            <a:ext cx="8544696" cy="2006911"/>
          </a:xfrm>
          <a:prstGeom prst="flowChartAlternateProcess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F34CA587-B9E7-A769-38E5-0EE1DBA849D1}"/>
              </a:ext>
            </a:extLst>
          </p:cNvPr>
          <p:cNvSpPr txBox="1"/>
          <p:nvPr/>
        </p:nvSpPr>
        <p:spPr>
          <a:xfrm>
            <a:off x="2400647" y="3772831"/>
            <a:ext cx="4782925" cy="82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6×3=18(</a:t>
            </a:r>
            <a:r>
              <a:rPr lang="zh-CN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</a:t>
            </a: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99207B6-9626-97F8-E057-F06673190214}"/>
              </a:ext>
            </a:extLst>
          </p:cNvPr>
          <p:cNvSpPr txBox="1"/>
          <p:nvPr/>
        </p:nvSpPr>
        <p:spPr>
          <a:xfrm>
            <a:off x="2400647" y="4662520"/>
            <a:ext cx="4782925" cy="82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18+4=22(</a:t>
            </a:r>
            <a:r>
              <a:rPr lang="zh-CN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</a:t>
            </a: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1B47051A-301C-B2A7-AF96-F6A8962CA1E3}"/>
              </a:ext>
            </a:extLst>
          </p:cNvPr>
          <p:cNvSpPr/>
          <p:nvPr/>
        </p:nvSpPr>
        <p:spPr bwMode="auto">
          <a:xfrm>
            <a:off x="850992" y="3924245"/>
            <a:ext cx="1266825" cy="1476550"/>
          </a:xfrm>
          <a:prstGeom prst="roundRect">
            <a:avLst/>
          </a:prstGeom>
          <a:solidFill>
            <a:srgbClr val="00B050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itchFamily="18" charset="0"/>
                <a:ea typeface="楷体" pitchFamily="49" charset="-122"/>
              </a:rPr>
              <a:t>分步算式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5E1D32F-25ED-3287-909A-BC5AE374948A}"/>
              </a:ext>
            </a:extLst>
          </p:cNvPr>
          <p:cNvSpPr txBox="1"/>
          <p:nvPr/>
        </p:nvSpPr>
        <p:spPr>
          <a:xfrm>
            <a:off x="1212272" y="5713346"/>
            <a:ext cx="6754090" cy="666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7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怎样列</a:t>
            </a:r>
            <a:r>
              <a:rPr kumimoji="0" lang="zh-CN" altLang="en-US" sz="3733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综合算式</a:t>
            </a:r>
            <a:r>
              <a:rPr kumimoji="0" lang="zh-CN" altLang="en-US" sz="37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  <a:sym typeface="+mn-ea"/>
              </a:rPr>
              <a:t>计算？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5015C3B-0643-D11D-FBAC-7D19E6A0BA27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2148990" y="477868"/>
            <a:ext cx="72651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4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下面一共有多少盒酸奶？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0C14A08F-18B3-22B7-4123-6C5E44CABF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976" y="381024"/>
            <a:ext cx="1019398" cy="1019398"/>
          </a:xfrm>
          <a:prstGeom prst="rect">
            <a:avLst/>
          </a:prstGeom>
        </p:spPr>
      </p:pic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861DDF39-F580-72EC-48D5-E3F026E1E14E}"/>
              </a:ext>
            </a:extLst>
          </p:cNvPr>
          <p:cNvSpPr/>
          <p:nvPr/>
        </p:nvSpPr>
        <p:spPr bwMode="auto">
          <a:xfrm>
            <a:off x="6199577" y="3901731"/>
            <a:ext cx="1266825" cy="1476550"/>
          </a:xfrm>
          <a:prstGeom prst="roundRect">
            <a:avLst/>
          </a:prstGeom>
          <a:solidFill>
            <a:srgbClr val="00B050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itchFamily="18" charset="0"/>
                <a:ea typeface="楷体" pitchFamily="49" charset="-122"/>
              </a:rPr>
              <a:t>综合算式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D6E020F7-689D-68B3-726E-A75CEF1D8A55}"/>
              </a:ext>
            </a:extLst>
          </p:cNvPr>
          <p:cNvSpPr txBox="1"/>
          <p:nvPr/>
        </p:nvSpPr>
        <p:spPr>
          <a:xfrm>
            <a:off x="8556088" y="4189837"/>
            <a:ext cx="2031176" cy="82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6×3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8DFAA6C-3C75-C827-078B-47976EC56100}"/>
              </a:ext>
            </a:extLst>
          </p:cNvPr>
          <p:cNvSpPr txBox="1"/>
          <p:nvPr/>
        </p:nvSpPr>
        <p:spPr>
          <a:xfrm>
            <a:off x="7670249" y="4189837"/>
            <a:ext cx="868604" cy="82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281805B4-AF7A-1D27-C977-24BE85E6A5DC}"/>
              </a:ext>
            </a:extLst>
          </p:cNvPr>
          <p:cNvSpPr txBox="1"/>
          <p:nvPr/>
        </p:nvSpPr>
        <p:spPr>
          <a:xfrm>
            <a:off x="7997535" y="3914423"/>
            <a:ext cx="1070591" cy="1305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20000"/>
              </a:lnSpc>
              <a:defRPr sz="7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+</a:t>
            </a:r>
            <a:endParaRPr lang="zh-CN" altLang="en-US" dirty="0" err="1"/>
          </a:p>
        </p:txBody>
      </p:sp>
      <p:sp>
        <p:nvSpPr>
          <p:cNvPr id="25" name="对话气泡: 圆角矩形 24">
            <a:extLst>
              <a:ext uri="{FF2B5EF4-FFF2-40B4-BE49-F238E27FC236}">
                <a16:creationId xmlns:a16="http://schemas.microsoft.com/office/drawing/2014/main" id="{8D92087A-1FBD-7CC9-EEEE-538236C6747C}"/>
              </a:ext>
            </a:extLst>
          </p:cNvPr>
          <p:cNvSpPr/>
          <p:nvPr/>
        </p:nvSpPr>
        <p:spPr bwMode="auto">
          <a:xfrm>
            <a:off x="8200583" y="5487007"/>
            <a:ext cx="3181540" cy="767302"/>
          </a:xfrm>
          <a:prstGeom prst="wedgeRoundRectCallout">
            <a:avLst>
              <a:gd name="adj1" fmla="val -43922"/>
              <a:gd name="adj2" fmla="val -85342"/>
              <a:gd name="adj3" fmla="val 16667"/>
            </a:avLst>
          </a:prstGeom>
          <a:solidFill>
            <a:schemeClr val="bg1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itchFamily="18" charset="0"/>
                <a:ea typeface="楷体" pitchFamily="49" charset="-122"/>
              </a:rPr>
              <a:t>如何计算呢？</a:t>
            </a:r>
          </a:p>
        </p:txBody>
      </p:sp>
    </p:spTree>
    <p:extLst>
      <p:ext uri="{BB962C8B-B14F-4D97-AF65-F5344CB8AC3E}">
        <p14:creationId xmlns:p14="http://schemas.microsoft.com/office/powerpoint/2010/main" val="1833501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17" grpId="0" animBg="1"/>
      <p:bldP spid="9" grpId="0"/>
      <p:bldP spid="12" grpId="0" animBg="1"/>
      <p:bldP spid="13" grpId="0"/>
      <p:bldP spid="15" grpId="0"/>
      <p:bldP spid="23" grpId="0"/>
      <p:bldP spid="2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FFBDF-5645-839D-CC36-5293C2072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62DEEA61-3E43-D472-7F8E-3BFAC4A0D0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7753" y="1408613"/>
            <a:ext cx="2781838" cy="2266316"/>
          </a:xfrm>
          <a:prstGeom prst="rect">
            <a:avLst/>
          </a:prstGeom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223D8793-22E7-CF08-8D46-7F58A7FF0AC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208967" y="1584697"/>
            <a:ext cx="8595968" cy="1882841"/>
          </a:xfrm>
          <a:prstGeom prst="rect">
            <a:avLst/>
          </a:prstGeom>
        </p:spPr>
      </p:pic>
      <p:sp>
        <p:nvSpPr>
          <p:cNvPr id="7" name="流程图: 可选过程 6">
            <a:extLst>
              <a:ext uri="{FF2B5EF4-FFF2-40B4-BE49-F238E27FC236}">
                <a16:creationId xmlns:a16="http://schemas.microsoft.com/office/drawing/2014/main" id="{E09713A6-4050-E03A-2CA1-4600570A2936}"/>
              </a:ext>
            </a:extLst>
          </p:cNvPr>
          <p:cNvSpPr/>
          <p:nvPr/>
        </p:nvSpPr>
        <p:spPr bwMode="auto">
          <a:xfrm>
            <a:off x="303767" y="1457382"/>
            <a:ext cx="2781839" cy="2006911"/>
          </a:xfrm>
          <a:prstGeom prst="flowChartAlternateProcess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8" name="流程图: 可选过程 7">
            <a:extLst>
              <a:ext uri="{FF2B5EF4-FFF2-40B4-BE49-F238E27FC236}">
                <a16:creationId xmlns:a16="http://schemas.microsoft.com/office/drawing/2014/main" id="{C020F124-B92D-251D-5150-D7682D03B690}"/>
              </a:ext>
            </a:extLst>
          </p:cNvPr>
          <p:cNvSpPr/>
          <p:nvPr/>
        </p:nvSpPr>
        <p:spPr bwMode="auto">
          <a:xfrm>
            <a:off x="3343537" y="1533105"/>
            <a:ext cx="8544696" cy="2006911"/>
          </a:xfrm>
          <a:prstGeom prst="flowChartAlternateProcess">
            <a:avLst/>
          </a:prstGeom>
          <a:noFill/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BE2E84D2-3A3E-82A0-A570-AB6496AB1B7C}"/>
              </a:ext>
            </a:extLst>
          </p:cNvPr>
          <p:cNvSpPr/>
          <p:nvPr/>
        </p:nvSpPr>
        <p:spPr bwMode="auto">
          <a:xfrm>
            <a:off x="303767" y="3915013"/>
            <a:ext cx="1266825" cy="1476550"/>
          </a:xfrm>
          <a:prstGeom prst="roundRect">
            <a:avLst/>
          </a:prstGeom>
          <a:solidFill>
            <a:srgbClr val="00B050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itchFamily="18" charset="0"/>
                <a:ea typeface="楷体" pitchFamily="49" charset="-122"/>
              </a:rPr>
              <a:t>综合算式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D3B32AF-D629-5FD1-40DC-D31A1E0E58A6}"/>
              </a:ext>
            </a:extLst>
          </p:cNvPr>
          <p:cNvSpPr txBox="1"/>
          <p:nvPr/>
        </p:nvSpPr>
        <p:spPr>
          <a:xfrm>
            <a:off x="3104899" y="3690993"/>
            <a:ext cx="1465868" cy="82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6×3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506DB7EA-A15B-5536-5575-25CD7922AA7C}"/>
              </a:ext>
            </a:extLst>
          </p:cNvPr>
          <p:cNvSpPr txBox="1"/>
          <p:nvPr/>
        </p:nvSpPr>
        <p:spPr>
          <a:xfrm>
            <a:off x="2147906" y="3710390"/>
            <a:ext cx="868604" cy="82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DA21B5F-0A50-DFD2-192A-C9962D7924ED}"/>
              </a:ext>
            </a:extLst>
          </p:cNvPr>
          <p:cNvSpPr txBox="1"/>
          <p:nvPr/>
        </p:nvSpPr>
        <p:spPr>
          <a:xfrm>
            <a:off x="2477691" y="3441155"/>
            <a:ext cx="1070591" cy="1305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7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endParaRPr lang="zh-CN" altLang="en-US" sz="72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D3628B0B-B5D9-5E4B-9967-BD88C6ECA5DA}"/>
              </a:ext>
            </a:extLst>
          </p:cNvPr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3134914" y="4377263"/>
            <a:ext cx="1142362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5111FF0B-CDD0-E3B0-DC7D-9F67F9ED30CE}"/>
              </a:ext>
            </a:extLst>
          </p:cNvPr>
          <p:cNvCxnSpPr/>
          <p:nvPr>
            <p:custDataLst>
              <p:tags r:id="rId2"/>
            </p:custDataLst>
          </p:nvPr>
        </p:nvCxnSpPr>
        <p:spPr>
          <a:xfrm>
            <a:off x="3305750" y="4377263"/>
            <a:ext cx="0" cy="41910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>
            <a:extLst>
              <a:ext uri="{FF2B5EF4-FFF2-40B4-BE49-F238E27FC236}">
                <a16:creationId xmlns:a16="http://schemas.microsoft.com/office/drawing/2014/main" id="{09F97F2C-4F1F-EEB4-12A1-12E426AC0EB0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718137" y="4676865"/>
            <a:ext cx="3109384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800" b="1" spc="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en-US" altLang="zh-CN" sz="4800" b="1" spc="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endParaRPr lang="zh-CN" altLang="zh-CN" sz="4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矩形 5">
            <a:extLst>
              <a:ext uri="{FF2B5EF4-FFF2-40B4-BE49-F238E27FC236}">
                <a16:creationId xmlns:a16="http://schemas.microsoft.com/office/drawing/2014/main" id="{31E094AE-D2C4-B0C7-83C3-3774B4AED748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718137" y="5557710"/>
            <a:ext cx="3109384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800" b="1" spc="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4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22(</a:t>
            </a:r>
            <a:r>
              <a:rPr lang="zh-CN" altLang="en-US" sz="4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盒</a:t>
            </a:r>
            <a:r>
              <a:rPr lang="en-US" altLang="zh-CN" sz="4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zh-CN" sz="4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2F8D9D1E-0E86-1AB4-87F5-6588C09C298A}"/>
              </a:ext>
            </a:extLst>
          </p:cNvPr>
          <p:cNvSpPr txBox="1"/>
          <p:nvPr/>
        </p:nvSpPr>
        <p:spPr>
          <a:xfrm>
            <a:off x="8728711" y="3772831"/>
            <a:ext cx="4782925" cy="82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6×3=18(</a:t>
            </a:r>
            <a:r>
              <a:rPr lang="zh-CN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</a:t>
            </a: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7E4B5981-EC6B-A538-EBB9-D7FBB0A8BE51}"/>
              </a:ext>
            </a:extLst>
          </p:cNvPr>
          <p:cNvSpPr txBox="1"/>
          <p:nvPr/>
        </p:nvSpPr>
        <p:spPr>
          <a:xfrm>
            <a:off x="8699335" y="4665686"/>
            <a:ext cx="4782925" cy="82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18+4=22(</a:t>
            </a:r>
            <a:r>
              <a:rPr lang="zh-CN" altLang="en-US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</a:t>
            </a: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2" name="矩形: 圆角 31">
            <a:extLst>
              <a:ext uri="{FF2B5EF4-FFF2-40B4-BE49-F238E27FC236}">
                <a16:creationId xmlns:a16="http://schemas.microsoft.com/office/drawing/2014/main" id="{CE9035C4-1774-C539-8F6B-4DDF9DE0E6AA}"/>
              </a:ext>
            </a:extLst>
          </p:cNvPr>
          <p:cNvSpPr/>
          <p:nvPr/>
        </p:nvSpPr>
        <p:spPr bwMode="auto">
          <a:xfrm>
            <a:off x="7417462" y="3924245"/>
            <a:ext cx="1266825" cy="1476550"/>
          </a:xfrm>
          <a:prstGeom prst="roundRect">
            <a:avLst/>
          </a:prstGeom>
          <a:solidFill>
            <a:srgbClr val="00B050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itchFamily="18" charset="0"/>
                <a:ea typeface="楷体" pitchFamily="49" charset="-122"/>
              </a:rPr>
              <a:t>分步算式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DC0D8E29-5F70-E6B8-39BE-B5E01FF9090B}"/>
              </a:ext>
            </a:extLst>
          </p:cNvPr>
          <p:cNvSpPr txBox="1"/>
          <p:nvPr/>
        </p:nvSpPr>
        <p:spPr>
          <a:xfrm>
            <a:off x="4942667" y="3671872"/>
            <a:ext cx="1465868" cy="82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6×3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A23B3974-9137-0C95-56AD-0B7AD030AA77}"/>
              </a:ext>
            </a:extLst>
          </p:cNvPr>
          <p:cNvSpPr txBox="1"/>
          <p:nvPr/>
        </p:nvSpPr>
        <p:spPr>
          <a:xfrm>
            <a:off x="6652825" y="3701838"/>
            <a:ext cx="868604" cy="82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DDD876FD-073F-3128-1B60-2E086CF8DF55}"/>
              </a:ext>
            </a:extLst>
          </p:cNvPr>
          <p:cNvSpPr txBox="1"/>
          <p:nvPr/>
        </p:nvSpPr>
        <p:spPr>
          <a:xfrm>
            <a:off x="6067524" y="3441154"/>
            <a:ext cx="787988" cy="1305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7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endParaRPr lang="zh-CN" altLang="en-US" sz="72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36" name="直接连接符 35">
            <a:extLst>
              <a:ext uri="{FF2B5EF4-FFF2-40B4-BE49-F238E27FC236}">
                <a16:creationId xmlns:a16="http://schemas.microsoft.com/office/drawing/2014/main" id="{957114DC-68E0-6FF9-BB92-515F4777BF77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972682" y="4358142"/>
            <a:ext cx="1142362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01970911-3219-9ABB-380A-2838386C48E5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5143518" y="4358142"/>
            <a:ext cx="0" cy="41910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>
            <a:extLst>
              <a:ext uri="{FF2B5EF4-FFF2-40B4-BE49-F238E27FC236}">
                <a16:creationId xmlns:a16="http://schemas.microsoft.com/office/drawing/2014/main" id="{45869B94-E2B9-1D0B-BB88-6C80841DAB1E}"/>
              </a:ext>
            </a:extLst>
          </p:cNvPr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471594" y="4661839"/>
            <a:ext cx="3109384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4800" b="1" spc="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r>
              <a:rPr lang="en-US" altLang="zh-CN" sz="4800" b="1" spc="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</a:t>
            </a: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zh-CN" altLang="zh-CN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矩形 5">
            <a:extLst>
              <a:ext uri="{FF2B5EF4-FFF2-40B4-BE49-F238E27FC236}">
                <a16:creationId xmlns:a16="http://schemas.microsoft.com/office/drawing/2014/main" id="{EE2E47F3-C006-C7B7-F4D3-DF6ED46BF83E}"/>
              </a:ext>
            </a:extLst>
          </p:cNvPr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471594" y="5542684"/>
            <a:ext cx="3109384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4800" b="1" spc="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4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22 (</a:t>
            </a:r>
            <a:r>
              <a:rPr lang="zh-CN" altLang="en-US" sz="4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盒</a:t>
            </a:r>
            <a:r>
              <a:rPr lang="en-US" altLang="zh-CN" sz="4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)</a:t>
            </a:r>
            <a:endParaRPr lang="zh-CN" altLang="zh-CN" sz="4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4846FC8-1BAE-4FC4-7760-049E2DBD001E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2148990" y="477868"/>
            <a:ext cx="72651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48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下面一共有多少盒酸奶？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649A5EE7-9E73-428B-A99D-D4A26743271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976" y="381024"/>
            <a:ext cx="1019398" cy="101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687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33" grpId="0"/>
      <p:bldP spid="34" grpId="0"/>
      <p:bldP spid="35" grpId="0"/>
      <p:bldP spid="38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B52F4AA7-8907-862D-741C-239341E7A5C9}"/>
              </a:ext>
            </a:extLst>
          </p:cNvPr>
          <p:cNvSpPr txBox="1"/>
          <p:nvPr/>
        </p:nvSpPr>
        <p:spPr>
          <a:xfrm>
            <a:off x="531831" y="433662"/>
            <a:ext cx="8459769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试一试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BBEFB35-DB79-75EE-5066-5B1763CD4287}"/>
              </a:ext>
            </a:extLst>
          </p:cNvPr>
          <p:cNvSpPr txBox="1"/>
          <p:nvPr/>
        </p:nvSpPr>
        <p:spPr>
          <a:xfrm>
            <a:off x="531831" y="539721"/>
            <a:ext cx="10898523" cy="16396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回家后，元元和爸爸妈妈各喝了一盒燕麦酸奶，还剩多少盒燕麦酸奶？</a:t>
            </a:r>
            <a:endParaRPr lang="en-US" altLang="zh-CN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07108AF-DCA7-4491-49F3-76CF0C7522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944688" y="2285460"/>
            <a:ext cx="8072807" cy="1768249"/>
          </a:xfrm>
          <a:prstGeom prst="rect">
            <a:avLst/>
          </a:prstGeom>
        </p:spPr>
      </p:pic>
      <p:sp>
        <p:nvSpPr>
          <p:cNvPr id="17" name="对话气泡: 圆角矩形 16">
            <a:extLst>
              <a:ext uri="{FF2B5EF4-FFF2-40B4-BE49-F238E27FC236}">
                <a16:creationId xmlns:a16="http://schemas.microsoft.com/office/drawing/2014/main" id="{1DC755B4-545F-7DDF-C402-47506C9EE62F}"/>
              </a:ext>
            </a:extLst>
          </p:cNvPr>
          <p:cNvSpPr/>
          <p:nvPr/>
        </p:nvSpPr>
        <p:spPr bwMode="auto">
          <a:xfrm>
            <a:off x="1093202" y="4573343"/>
            <a:ext cx="2876126" cy="1502823"/>
          </a:xfrm>
          <a:prstGeom prst="wedgeRoundRectCallout">
            <a:avLst>
              <a:gd name="adj1" fmla="val 42786"/>
              <a:gd name="adj2" fmla="val -83959"/>
              <a:gd name="adj3" fmla="val 16667"/>
            </a:avLst>
          </a:prstGeom>
          <a:solidFill>
            <a:schemeClr val="bg1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itchFamily="18" charset="0"/>
                <a:ea typeface="楷体" pitchFamily="49" charset="-122"/>
              </a:rPr>
              <a:t>列综合算式算一算。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2DDC18B-6CF3-C74C-3FB9-5E03FB2B3419}"/>
              </a:ext>
            </a:extLst>
          </p:cNvPr>
          <p:cNvSpPr txBox="1"/>
          <p:nvPr/>
        </p:nvSpPr>
        <p:spPr>
          <a:xfrm>
            <a:off x="4761715" y="3983121"/>
            <a:ext cx="3079573" cy="82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6×3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44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250DE7C8-EF1F-26DB-5C25-5CEE8F49FA2C}"/>
              </a:ext>
            </a:extLst>
          </p:cNvPr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838856" y="4758316"/>
            <a:ext cx="1142362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F4FB17DC-7B2B-152C-3DEF-293AD22A083D}"/>
              </a:ext>
            </a:extLst>
          </p:cNvPr>
          <p:cNvCxnSpPr/>
          <p:nvPr>
            <p:custDataLst>
              <p:tags r:id="rId2"/>
            </p:custDataLst>
          </p:nvPr>
        </p:nvCxnSpPr>
        <p:spPr>
          <a:xfrm>
            <a:off x="5273852" y="4758316"/>
            <a:ext cx="0" cy="41910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292D4F6E-9EB1-9756-275E-D19838F7DB08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426399" y="5117171"/>
            <a:ext cx="3109384" cy="7694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4400" b="1" spc="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－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zh-CN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矩形 5">
            <a:extLst>
              <a:ext uri="{FF2B5EF4-FFF2-40B4-BE49-F238E27FC236}">
                <a16:creationId xmlns:a16="http://schemas.microsoft.com/office/drawing/2014/main" id="{CA426D28-E64D-1649-08B8-4F9E17F3DF96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426399" y="5886612"/>
            <a:ext cx="3109384" cy="7694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400" b="1" spc="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4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  <a:endParaRPr lang="zh-CN" altLang="zh-CN" sz="4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2935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11BEAAD0-B037-C416-0B7D-E08EF963A1A3}"/>
              </a:ext>
            </a:extLst>
          </p:cNvPr>
          <p:cNvSpPr txBox="1"/>
          <p:nvPr/>
        </p:nvSpPr>
        <p:spPr>
          <a:xfrm>
            <a:off x="4289874" y="1493300"/>
            <a:ext cx="1465868" cy="82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6×3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7D53F48-C7B7-C2A7-FFE6-6A49702BC142}"/>
              </a:ext>
            </a:extLst>
          </p:cNvPr>
          <p:cNvSpPr txBox="1"/>
          <p:nvPr/>
        </p:nvSpPr>
        <p:spPr>
          <a:xfrm>
            <a:off x="3332881" y="1512697"/>
            <a:ext cx="868604" cy="82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569EAA9-FCCC-F943-68F9-8B4F28BC4DCA}"/>
              </a:ext>
            </a:extLst>
          </p:cNvPr>
          <p:cNvSpPr txBox="1"/>
          <p:nvPr/>
        </p:nvSpPr>
        <p:spPr>
          <a:xfrm>
            <a:off x="3662666" y="1243462"/>
            <a:ext cx="1070591" cy="1305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7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endParaRPr lang="zh-CN" altLang="en-US" sz="72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5" name="直接连接符 4">
            <a:extLst>
              <a:ext uri="{FF2B5EF4-FFF2-40B4-BE49-F238E27FC236}">
                <a16:creationId xmlns:a16="http://schemas.microsoft.com/office/drawing/2014/main" id="{D2F5FDDF-150D-A981-7FEA-E98CCE3A895D}"/>
              </a:ext>
            </a:extLst>
          </p:cNvPr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4319889" y="2179570"/>
            <a:ext cx="1142362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84123919-CC90-EB99-C54E-F890ACB19B5B}"/>
              </a:ext>
            </a:extLst>
          </p:cNvPr>
          <p:cNvCxnSpPr/>
          <p:nvPr>
            <p:custDataLst>
              <p:tags r:id="rId2"/>
            </p:custDataLst>
          </p:nvPr>
        </p:nvCxnSpPr>
        <p:spPr>
          <a:xfrm>
            <a:off x="4490725" y="2179570"/>
            <a:ext cx="0" cy="41910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DEAD0B52-1CE8-D78A-C35F-81EF334EF5F6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2903112" y="2479172"/>
            <a:ext cx="3109384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800" b="1" spc="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r>
              <a:rPr lang="en-US" altLang="zh-CN" sz="4800" b="1" spc="4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+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endParaRPr lang="zh-CN" altLang="zh-CN" sz="4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矩形 5">
            <a:extLst>
              <a:ext uri="{FF2B5EF4-FFF2-40B4-BE49-F238E27FC236}">
                <a16:creationId xmlns:a16="http://schemas.microsoft.com/office/drawing/2014/main" id="{748DCAF0-84DF-014B-D92F-B6DECA4E3F3E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903112" y="3360017"/>
            <a:ext cx="3109384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800" b="1" spc="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4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22</a:t>
            </a:r>
            <a:endParaRPr lang="zh-CN" altLang="zh-CN" sz="4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0F0BC5EE-E263-46AC-6659-34E78A394A7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35" y="600036"/>
            <a:ext cx="1517384" cy="2780356"/>
          </a:xfrm>
          <a:prstGeom prst="rect">
            <a:avLst/>
          </a:prstGeom>
        </p:spPr>
      </p:pic>
      <p:sp>
        <p:nvSpPr>
          <p:cNvPr id="10" name="对话气泡: 圆角矩形 9">
            <a:extLst>
              <a:ext uri="{FF2B5EF4-FFF2-40B4-BE49-F238E27FC236}">
                <a16:creationId xmlns:a16="http://schemas.microsoft.com/office/drawing/2014/main" id="{5798075C-C52D-B3D5-AA94-4887195D1B03}"/>
              </a:ext>
            </a:extLst>
          </p:cNvPr>
          <p:cNvSpPr/>
          <p:nvPr/>
        </p:nvSpPr>
        <p:spPr bwMode="auto">
          <a:xfrm>
            <a:off x="2562869" y="582414"/>
            <a:ext cx="8418361" cy="841223"/>
          </a:xfrm>
          <a:prstGeom prst="wedgeRoundRectCallout">
            <a:avLst>
              <a:gd name="adj1" fmla="val -55593"/>
              <a:gd name="adj2" fmla="val 41103"/>
              <a:gd name="adj3" fmla="val 16667"/>
            </a:avLst>
          </a:prstGeom>
          <a:solidFill>
            <a:schemeClr val="bg1"/>
          </a:solidFill>
          <a:ln w="38100">
            <a:solidFill>
              <a:srgbClr val="00B05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4000" b="1" dirty="0">
                <a:latin typeface="Times New Roman" pitchFamily="18" charset="0"/>
                <a:ea typeface="楷体" pitchFamily="49" charset="-122"/>
              </a:rPr>
              <a:t>观察这两个算式，你发现什么了吗？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6C3A28A-9AA2-A90D-890D-91DCBD2022EE}"/>
              </a:ext>
            </a:extLst>
          </p:cNvPr>
          <p:cNvSpPr txBox="1"/>
          <p:nvPr/>
        </p:nvSpPr>
        <p:spPr>
          <a:xfrm>
            <a:off x="7107366" y="1518082"/>
            <a:ext cx="3079573" cy="82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6×3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44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9325FCFB-45BA-AEBF-C302-12C4E9A731FE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7184507" y="2293277"/>
            <a:ext cx="1142362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FD3EB709-0E1A-9DE2-5644-88B492189C7E}"/>
              </a:ext>
            </a:extLst>
          </p:cNvPr>
          <p:cNvCxnSpPr/>
          <p:nvPr>
            <p:custDataLst>
              <p:tags r:id="rId6"/>
            </p:custDataLst>
          </p:nvPr>
        </p:nvCxnSpPr>
        <p:spPr>
          <a:xfrm>
            <a:off x="7619503" y="2293277"/>
            <a:ext cx="0" cy="41910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2CE5816A-0655-BB60-A9F3-7592A7CD07D4}"/>
              </a:ext>
            </a:extLst>
          </p:cNvPr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6772050" y="2652132"/>
            <a:ext cx="3109384" cy="7694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4400" b="1" spc="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－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zh-CN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矩形 5">
            <a:extLst>
              <a:ext uri="{FF2B5EF4-FFF2-40B4-BE49-F238E27FC236}">
                <a16:creationId xmlns:a16="http://schemas.microsoft.com/office/drawing/2014/main" id="{C8BB93B2-BB26-8734-62D0-BAD83E4D8CB0}"/>
              </a:ext>
            </a:extLst>
          </p:cNvPr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772050" y="3421573"/>
            <a:ext cx="3109384" cy="76944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400" b="1" spc="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44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  <a:endParaRPr lang="zh-CN" altLang="zh-CN" sz="44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0" name="圆角矩形标注 1">
            <a:extLst>
              <a:ext uri="{FF2B5EF4-FFF2-40B4-BE49-F238E27FC236}">
                <a16:creationId xmlns:a16="http://schemas.microsoft.com/office/drawing/2014/main" id="{176EBBCF-BDCD-B9FF-9DC7-3D35C0A81D60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658608" y="4435927"/>
            <a:ext cx="10194268" cy="1719757"/>
          </a:xfrm>
          <a:prstGeom prst="wedgeRoundRectCallout">
            <a:avLst>
              <a:gd name="adj1" fmla="val 55449"/>
              <a:gd name="adj2" fmla="val 39990"/>
              <a:gd name="adj3" fmla="val 16667"/>
            </a:avLst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  <a:buFont typeface="Arial" panose="020B0604020202020204" pitchFamily="34" charset="0"/>
            </a:pPr>
            <a:r>
              <a:rPr lang="zh-CN" altLang="en-US" sz="40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在算式里，如果含有乘法，又有加、减法，要先算</a:t>
            </a:r>
            <a:r>
              <a:rPr lang="zh-CN" altLang="en-US" sz="4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乘法</a:t>
            </a:r>
            <a:r>
              <a:rPr lang="zh-CN" altLang="en-US" sz="40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，后算</a:t>
            </a:r>
            <a:r>
              <a:rPr lang="zh-CN" altLang="en-US" sz="40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加、减法</a:t>
            </a:r>
            <a:r>
              <a:rPr lang="zh-CN" altLang="en-US" sz="40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。</a:t>
            </a:r>
            <a:endParaRPr lang="zh-CN" altLang="en-US" sz="40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117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>
            <a:extLst>
              <a:ext uri="{FF2B5EF4-FFF2-40B4-BE49-F238E27FC236}">
                <a16:creationId xmlns:a16="http://schemas.microsoft.com/office/drawing/2014/main" id="{49BD6665-26D3-ADA3-A931-CEE36798F4FE}"/>
              </a:ext>
            </a:extLst>
          </p:cNvPr>
          <p:cNvGrpSpPr/>
          <p:nvPr/>
        </p:nvGrpSpPr>
        <p:grpSpPr>
          <a:xfrm>
            <a:off x="635454" y="566678"/>
            <a:ext cx="11385095" cy="2862322"/>
            <a:chOff x="609599" y="527619"/>
            <a:chExt cx="11385095" cy="2862322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17D56358-A3EA-CEF1-1A49-D57ABA97BC41}"/>
                </a:ext>
              </a:extLst>
            </p:cNvPr>
            <p:cNvSpPr txBox="1"/>
            <p:nvPr/>
          </p:nvSpPr>
          <p:spPr>
            <a:xfrm>
              <a:off x="635455" y="527619"/>
              <a:ext cx="10414907" cy="2862322"/>
            </a:xfrm>
            <a:prstGeom prst="rect">
              <a:avLst/>
            </a:prstGeom>
            <a:noFill/>
            <a:ln w="38100">
              <a:solidFill>
                <a:srgbClr val="00B050"/>
              </a:solidFill>
            </a:ln>
          </p:spPr>
          <p:txBody>
            <a:bodyPr wrap="square" rtlCol="0">
              <a:spAutoFit/>
            </a:bodyPr>
            <a:lstStyle/>
            <a:p>
              <a:pPr algn="l">
                <a:lnSpc>
                  <a:spcPct val="150000"/>
                </a:lnSpc>
              </a:pPr>
              <a:endParaRPr lang="en-US" altLang="zh-CN" sz="4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algn="l"/>
              <a:r>
                <a:rPr lang="en-US" altLang="zh-CN" sz="4000" b="1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1.</a:t>
              </a:r>
              <a:r>
                <a:rPr lang="zh-CN" altLang="en-US" sz="4000" b="1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小组内各选一题独立计算后，再集中讨论；</a:t>
              </a:r>
              <a:endParaRPr lang="en-US" altLang="zh-CN" sz="4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algn="l"/>
              <a:r>
                <a:rPr lang="en-US" altLang="zh-CN" sz="4000" b="1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2.</a:t>
              </a:r>
              <a:r>
                <a:rPr lang="zh-CN" altLang="en-US" sz="4000" b="1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观察脱式计算先后顺序，发现什么了吗？</a:t>
              </a:r>
              <a:endParaRPr lang="en-US" altLang="zh-CN" sz="4000" b="1" dirty="0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endParaRPr>
            </a:p>
            <a:p>
              <a:pPr algn="l"/>
              <a:r>
                <a:rPr lang="en-US" altLang="zh-CN" sz="4000" b="1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3.</a:t>
              </a:r>
              <a:r>
                <a:rPr lang="zh-CN" altLang="en-US" sz="4000" b="1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总结你们的发现，选举代表发言。</a:t>
              </a:r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id="{288B6642-1952-442C-A135-204E4F168472}"/>
                </a:ext>
              </a:extLst>
            </p:cNvPr>
            <p:cNvSpPr txBox="1"/>
            <p:nvPr/>
          </p:nvSpPr>
          <p:spPr>
            <a:xfrm>
              <a:off x="609599" y="527619"/>
              <a:ext cx="11385095" cy="8610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>
                <a:lnSpc>
                  <a:spcPct val="120000"/>
                </a:lnSpc>
              </a:pPr>
              <a:r>
                <a:rPr lang="zh-CN" altLang="en-US" sz="48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小组合作：</a:t>
              </a:r>
              <a:r>
                <a:rPr lang="zh-CN" altLang="en-US" sz="4400" b="1" dirty="0">
                  <a:solidFill>
                    <a:srgbClr val="FF0000"/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Times New Roman" panose="02020603050405020304" pitchFamily="18" charset="0"/>
                </a:rPr>
                <a:t>列综合算式进行脱式计算</a:t>
              </a:r>
              <a:endParaRPr lang="zh-CN" altLang="en-US" sz="48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56AA5CAB-BFB7-0861-7481-20C0EE4180A4}"/>
              </a:ext>
            </a:extLst>
          </p:cNvPr>
          <p:cNvSpPr txBox="1"/>
          <p:nvPr/>
        </p:nvSpPr>
        <p:spPr>
          <a:xfrm>
            <a:off x="6289248" y="3595060"/>
            <a:ext cx="5590976" cy="25437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400" b="1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问题</a:t>
            </a:r>
            <a:r>
              <a:rPr lang="en-US" altLang="zh-CN" sz="3400" b="1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en-US" altLang="zh-CN" sz="3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3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盒燕麦酸奶元元和爸爸妈妈</a:t>
            </a:r>
            <a:r>
              <a:rPr lang="en-US" altLang="zh-CN" sz="3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人平均分，然后元元给了</a:t>
            </a:r>
            <a:r>
              <a:rPr lang="en-US" altLang="zh-CN" sz="3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盒同学，请问元元还有多少盒燕麦酸奶？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3D050495-8C46-75CC-6DEA-2E5778937793}"/>
              </a:ext>
            </a:extLst>
          </p:cNvPr>
          <p:cNvSpPr txBox="1"/>
          <p:nvPr/>
        </p:nvSpPr>
        <p:spPr>
          <a:xfrm>
            <a:off x="343355" y="3595060"/>
            <a:ext cx="5752645" cy="25437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400" b="1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问题</a:t>
            </a:r>
            <a:r>
              <a:rPr lang="en-US" altLang="zh-CN" sz="3400" b="1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</a:t>
            </a:r>
            <a:r>
              <a:rPr lang="en-US" altLang="zh-CN" sz="3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3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盒燕麦酸奶元元和爸爸妈妈</a:t>
            </a:r>
            <a:r>
              <a:rPr lang="en-US" altLang="zh-CN" sz="3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人平均分，另外</a:t>
            </a:r>
            <a:r>
              <a:rPr lang="en-US" altLang="zh-CN" sz="3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盒草莓酸奶都是元元的，请问元元一共能分得多少盒酸奶？</a:t>
            </a:r>
            <a:endParaRPr lang="en-US" altLang="zh-CN" sz="3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1013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6B5E2B-0696-C7CE-7058-10FA6A205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F80E85FB-BFA8-C62F-DF7B-F4FB85E3F635}"/>
              </a:ext>
            </a:extLst>
          </p:cNvPr>
          <p:cNvSpPr txBox="1"/>
          <p:nvPr/>
        </p:nvSpPr>
        <p:spPr>
          <a:xfrm>
            <a:off x="6352748" y="953460"/>
            <a:ext cx="5590976" cy="25437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400" b="1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问题</a:t>
            </a:r>
            <a:r>
              <a:rPr lang="en-US" altLang="zh-CN" sz="3400" b="1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</a:t>
            </a:r>
            <a:r>
              <a:rPr lang="en-US" altLang="zh-CN" sz="3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3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盒燕麦酸奶元元和爸爸妈妈</a:t>
            </a:r>
            <a:r>
              <a:rPr lang="en-US" altLang="zh-CN" sz="3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人平均分，然后元元给了</a:t>
            </a:r>
            <a:r>
              <a:rPr lang="en-US" altLang="zh-CN" sz="3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盒同学，请问元元还有多少盒燕麦酸奶？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F7C332B-23CA-7264-2338-FA906EE6658B}"/>
              </a:ext>
            </a:extLst>
          </p:cNvPr>
          <p:cNvSpPr txBox="1"/>
          <p:nvPr/>
        </p:nvSpPr>
        <p:spPr>
          <a:xfrm>
            <a:off x="406855" y="953460"/>
            <a:ext cx="5752645" cy="25437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400" b="1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问题</a:t>
            </a:r>
            <a:r>
              <a:rPr lang="en-US" altLang="zh-CN" sz="3400" b="1" dirty="0">
                <a:solidFill>
                  <a:srgbClr val="00B0F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en-US" altLang="zh-CN" sz="3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</a:t>
            </a:r>
            <a:r>
              <a:rPr lang="zh-CN" altLang="en-US" sz="3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盒燕麦酸奶元元和爸爸妈妈</a:t>
            </a:r>
            <a:r>
              <a:rPr lang="en-US" altLang="zh-CN" sz="3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人平均分，另外</a:t>
            </a:r>
            <a:r>
              <a:rPr lang="en-US" altLang="zh-CN" sz="3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盒草莓酸奶都是元元的，请问元元一共能分得多少盒酸奶？</a:t>
            </a:r>
            <a:endParaRPr lang="en-US" altLang="zh-CN" sz="3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60748C3-F3B4-0FED-CCEF-B7D24425DB6E}"/>
              </a:ext>
            </a:extLst>
          </p:cNvPr>
          <p:cNvSpPr txBox="1"/>
          <p:nvPr/>
        </p:nvSpPr>
        <p:spPr>
          <a:xfrm>
            <a:off x="876300" y="3606800"/>
            <a:ext cx="4267200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18÷3+4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604B0D35-6B77-E177-1DA0-ACA1DF8F5032}"/>
              </a:ext>
            </a:extLst>
          </p:cNvPr>
          <p:cNvSpPr txBox="1"/>
          <p:nvPr/>
        </p:nvSpPr>
        <p:spPr>
          <a:xfrm>
            <a:off x="7935386" y="3606800"/>
            <a:ext cx="4267200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18÷3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id="{46F775AC-EA6A-9656-3B55-B0919FACEA13}"/>
              </a:ext>
            </a:extLst>
          </p:cNvPr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965356" y="4397274"/>
            <a:ext cx="147304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BA2EB815-44CE-3E83-235E-A3B686AA0F02}"/>
              </a:ext>
            </a:extLst>
          </p:cNvPr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1275892" y="4397274"/>
            <a:ext cx="0" cy="466826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 9">
            <a:extLst>
              <a:ext uri="{FF2B5EF4-FFF2-40B4-BE49-F238E27FC236}">
                <a16:creationId xmlns:a16="http://schemas.microsoft.com/office/drawing/2014/main" id="{83D28812-B300-25CE-9BC5-95EC42CCD07D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64268" y="4700971"/>
            <a:ext cx="3109384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4800" b="1" spc="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+4</a:t>
            </a:r>
            <a:endParaRPr lang="zh-CN" altLang="zh-CN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5">
            <a:extLst>
              <a:ext uri="{FF2B5EF4-FFF2-40B4-BE49-F238E27FC236}">
                <a16:creationId xmlns:a16="http://schemas.microsoft.com/office/drawing/2014/main" id="{0B6E7294-A8BE-17B4-C8FD-BE5539D8B963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64268" y="5581816"/>
            <a:ext cx="3109384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800" b="1" spc="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4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endParaRPr lang="zh-CN" altLang="zh-CN" sz="4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3D9BEECD-E786-4759-C426-70C50BAD6C30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8045606" y="4491398"/>
            <a:ext cx="147304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A7997876-49A3-DF5D-1035-1009E7B5B3C2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8356142" y="4491398"/>
            <a:ext cx="0" cy="466826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id="{0A2C6606-F313-07B1-0C3B-3110AB45117C}"/>
              </a:ext>
            </a:extLst>
          </p:cNvPr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7544518" y="4795095"/>
            <a:ext cx="3109384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4800" b="1" spc="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</a:t>
            </a: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－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zh-CN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矩形 5">
            <a:extLst>
              <a:ext uri="{FF2B5EF4-FFF2-40B4-BE49-F238E27FC236}">
                <a16:creationId xmlns:a16="http://schemas.microsoft.com/office/drawing/2014/main" id="{AE1F3DF4-B87C-B7AF-B2DB-98AD797513E3}"/>
              </a:ext>
            </a:extLst>
          </p:cNvPr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7544518" y="5675940"/>
            <a:ext cx="3109384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800" b="1" spc="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4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</a:t>
            </a:r>
            <a:endParaRPr lang="zh-CN" altLang="zh-CN" sz="4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圆角矩形标注 1">
            <a:extLst>
              <a:ext uri="{FF2B5EF4-FFF2-40B4-BE49-F238E27FC236}">
                <a16:creationId xmlns:a16="http://schemas.microsoft.com/office/drawing/2014/main" id="{F171DFC7-CD60-E836-7AF0-6D492FBD7ACF}"/>
              </a:ext>
            </a:extLst>
          </p:cNvPr>
          <p:cNvSpPr/>
          <p:nvPr>
            <p:custDataLst>
              <p:tags r:id="rId9"/>
            </p:custDataLst>
          </p:nvPr>
        </p:nvSpPr>
        <p:spPr>
          <a:xfrm>
            <a:off x="286376" y="822332"/>
            <a:ext cx="11695448" cy="2753670"/>
          </a:xfrm>
          <a:prstGeom prst="wedgeRoundRectCallout">
            <a:avLst>
              <a:gd name="adj1" fmla="val -14636"/>
              <a:gd name="adj2" fmla="val 44818"/>
              <a:gd name="adj3" fmla="val 16667"/>
            </a:avLst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5000"/>
              </a:lnSpc>
              <a:buFont typeface="Arial" panose="020B0604020202020204" pitchFamily="34" charset="0"/>
            </a:pPr>
            <a:r>
              <a:rPr lang="zh-CN" altLang="en-US" sz="4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在算式里，如果含有除法，又有加、减法，要先算</a:t>
            </a:r>
            <a:r>
              <a:rPr lang="zh-CN" altLang="en-US" sz="4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除法</a:t>
            </a:r>
            <a:r>
              <a:rPr lang="zh-CN" altLang="en-US" sz="4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，后算</a:t>
            </a:r>
            <a:r>
              <a:rPr lang="zh-CN" altLang="en-US" sz="4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加、减法</a:t>
            </a:r>
            <a:r>
              <a:rPr lang="zh-CN" altLang="en-US" sz="4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。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C4E7C6B-5468-87DA-310A-5FEFDCBA1D11}"/>
              </a:ext>
            </a:extLst>
          </p:cNvPr>
          <p:cNvSpPr txBox="1"/>
          <p:nvPr/>
        </p:nvSpPr>
        <p:spPr>
          <a:xfrm>
            <a:off x="3653825" y="3606800"/>
            <a:ext cx="4267200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4+18÷3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0B35A641-45E1-1553-ACBF-39B7F02716F0}"/>
              </a:ext>
            </a:extLst>
          </p:cNvPr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4390581" y="4397274"/>
            <a:ext cx="147304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04CA01D5-94A1-844E-E597-0CE5ABAD9407}"/>
              </a:ext>
            </a:extLst>
          </p:cNvPr>
          <p:cNvCxnSpPr>
            <a:cxnSpLocks/>
          </p:cNvCxnSpPr>
          <p:nvPr>
            <p:custDataLst>
              <p:tags r:id="rId11"/>
            </p:custDataLst>
          </p:nvPr>
        </p:nvCxnSpPr>
        <p:spPr>
          <a:xfrm>
            <a:off x="4796367" y="4397274"/>
            <a:ext cx="0" cy="466826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DE03CD14-A98A-3F5B-FE1D-CDF790DEFD41}"/>
              </a:ext>
            </a:extLst>
          </p:cNvPr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241793" y="4700971"/>
            <a:ext cx="3109384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4800" b="1" spc="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 + </a:t>
            </a: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zh-CN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矩形 5">
            <a:extLst>
              <a:ext uri="{FF2B5EF4-FFF2-40B4-BE49-F238E27FC236}">
                <a16:creationId xmlns:a16="http://schemas.microsoft.com/office/drawing/2014/main" id="{0ADD7645-AF47-436B-1079-0C4D501D6F78}"/>
              </a:ext>
            </a:extLst>
          </p:cNvPr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3241793" y="5581816"/>
            <a:ext cx="3109384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800" b="1" spc="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4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10</a:t>
            </a:r>
            <a:endParaRPr lang="zh-CN" altLang="zh-CN" sz="4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83839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文本框 41">
            <a:extLst>
              <a:ext uri="{FF2B5EF4-FFF2-40B4-BE49-F238E27FC236}">
                <a16:creationId xmlns:a16="http://schemas.microsoft.com/office/drawing/2014/main" id="{6283A1BD-652B-13C4-44AE-560296F6946C}"/>
              </a:ext>
            </a:extLst>
          </p:cNvPr>
          <p:cNvSpPr txBox="1"/>
          <p:nvPr/>
        </p:nvSpPr>
        <p:spPr>
          <a:xfrm>
            <a:off x="425949" y="507571"/>
            <a:ext cx="13386074" cy="7603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0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观察这些算式，都有什么特点呢？</a:t>
            </a: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A6F8A8BB-62DF-FAB8-6495-98EE51B42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949" y="1274899"/>
            <a:ext cx="2675331" cy="2684972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57D49BF8-FA8A-C881-ADE9-400C35FAF1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707" y="1463141"/>
            <a:ext cx="2964556" cy="2603024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36533E2E-00DE-0BC7-6937-B1C768DE87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4522" y="3645126"/>
            <a:ext cx="2675331" cy="2675331"/>
          </a:xfrm>
          <a:prstGeom prst="rect">
            <a:avLst/>
          </a:prstGeom>
        </p:spPr>
      </p:pic>
      <p:pic>
        <p:nvPicPr>
          <p:cNvPr id="46" name="图片 45">
            <a:extLst>
              <a:ext uri="{FF2B5EF4-FFF2-40B4-BE49-F238E27FC236}">
                <a16:creationId xmlns:a16="http://schemas.microsoft.com/office/drawing/2014/main" id="{7E057F4A-2E3A-68E5-A2B1-7FAD328DBA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2491" y="3828887"/>
            <a:ext cx="3918999" cy="2559642"/>
          </a:xfrm>
          <a:prstGeom prst="rect">
            <a:avLst/>
          </a:prstGeom>
        </p:spPr>
      </p:pic>
      <p:pic>
        <p:nvPicPr>
          <p:cNvPr id="47" name="图片 46">
            <a:extLst>
              <a:ext uri="{FF2B5EF4-FFF2-40B4-BE49-F238E27FC236}">
                <a16:creationId xmlns:a16="http://schemas.microsoft.com/office/drawing/2014/main" id="{F5440292-139F-07FA-C7C1-3C1A042E0C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2624" y="1499108"/>
            <a:ext cx="3918999" cy="2559642"/>
          </a:xfrm>
          <a:prstGeom prst="rect">
            <a:avLst/>
          </a:prstGeom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id="{8A997CD4-CB91-90AC-83D4-556E001634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87181" y="1499109"/>
            <a:ext cx="3792584" cy="2559642"/>
          </a:xfrm>
          <a:prstGeom prst="rect">
            <a:avLst/>
          </a:prstGeom>
        </p:spPr>
      </p:pic>
      <p:sp>
        <p:nvSpPr>
          <p:cNvPr id="49" name="矩形 48">
            <a:extLst>
              <a:ext uri="{FF2B5EF4-FFF2-40B4-BE49-F238E27FC236}">
                <a16:creationId xmlns:a16="http://schemas.microsoft.com/office/drawing/2014/main" id="{61263A1B-89FE-C548-C488-04BD87576632}"/>
              </a:ext>
            </a:extLst>
          </p:cNvPr>
          <p:cNvSpPr/>
          <p:nvPr/>
        </p:nvSpPr>
        <p:spPr bwMode="auto">
          <a:xfrm>
            <a:off x="425949" y="1463141"/>
            <a:ext cx="2483904" cy="4857316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C989532E-AF37-B186-1783-CF6BA09AAD8A}"/>
              </a:ext>
            </a:extLst>
          </p:cNvPr>
          <p:cNvSpPr/>
          <p:nvPr/>
        </p:nvSpPr>
        <p:spPr bwMode="auto">
          <a:xfrm>
            <a:off x="6221071" y="1493113"/>
            <a:ext cx="2483904" cy="4857316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2DE6A667-D659-9607-7B83-108D1FC0BE59}"/>
              </a:ext>
            </a:extLst>
          </p:cNvPr>
          <p:cNvSpPr/>
          <p:nvPr/>
        </p:nvSpPr>
        <p:spPr bwMode="auto">
          <a:xfrm>
            <a:off x="3299727" y="1463141"/>
            <a:ext cx="2483904" cy="4857316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B934EAE4-2410-8244-73C9-D5BDD0805A2C}"/>
              </a:ext>
            </a:extLst>
          </p:cNvPr>
          <p:cNvSpPr/>
          <p:nvPr/>
        </p:nvSpPr>
        <p:spPr bwMode="auto">
          <a:xfrm>
            <a:off x="9137111" y="1531213"/>
            <a:ext cx="2483904" cy="4857316"/>
          </a:xfrm>
          <a:prstGeom prst="rect">
            <a:avLst/>
          </a:prstGeom>
          <a:noFill/>
          <a:ln w="38100">
            <a:solidFill>
              <a:srgbClr val="00B0F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endParaRPr lang="zh-CN" altLang="en-US" sz="4200" b="1" dirty="0">
              <a:latin typeface="Times New Roman" pitchFamily="18" charset="0"/>
              <a:ea typeface="楷体" pitchFamily="49" charset="-122"/>
            </a:endParaRPr>
          </a:p>
        </p:txBody>
      </p:sp>
      <p:sp>
        <p:nvSpPr>
          <p:cNvPr id="53" name="对话气泡: 圆角矩形 52">
            <a:extLst>
              <a:ext uri="{FF2B5EF4-FFF2-40B4-BE49-F238E27FC236}">
                <a16:creationId xmlns:a16="http://schemas.microsoft.com/office/drawing/2014/main" id="{1181F87B-2359-63F6-2CA7-033CDEF18DB2}"/>
              </a:ext>
            </a:extLst>
          </p:cNvPr>
          <p:cNvSpPr/>
          <p:nvPr/>
        </p:nvSpPr>
        <p:spPr bwMode="auto">
          <a:xfrm>
            <a:off x="7978361" y="5108708"/>
            <a:ext cx="3551182" cy="767302"/>
          </a:xfrm>
          <a:prstGeom prst="wedgeRoundRectCallout">
            <a:avLst>
              <a:gd name="adj1" fmla="val -36503"/>
              <a:gd name="adj2" fmla="val -105432"/>
              <a:gd name="adj3" fmla="val 16667"/>
            </a:avLst>
          </a:prstGeom>
          <a:solidFill>
            <a:srgbClr val="00B050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3600" b="1" dirty="0">
                <a:latin typeface="Times New Roman" pitchFamily="18" charset="0"/>
                <a:ea typeface="楷体" pitchFamily="49" charset="-122"/>
              </a:rPr>
              <a:t>都含有两级运算</a:t>
            </a: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id="{2A4A3305-E0BA-7C61-D5D4-59C8D6A6A63A}"/>
              </a:ext>
            </a:extLst>
          </p:cNvPr>
          <p:cNvSpPr txBox="1"/>
          <p:nvPr/>
        </p:nvSpPr>
        <p:spPr>
          <a:xfrm>
            <a:off x="356082" y="423790"/>
            <a:ext cx="9585541" cy="8938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请你总结下面算式的运算顺序吧！</a:t>
            </a:r>
          </a:p>
        </p:txBody>
      </p:sp>
    </p:spTree>
    <p:extLst>
      <p:ext uri="{BB962C8B-B14F-4D97-AF65-F5344CB8AC3E}">
        <p14:creationId xmlns:p14="http://schemas.microsoft.com/office/powerpoint/2010/main" val="3123421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圆角矩形标注 1">
            <a:extLst>
              <a:ext uri="{FF2B5EF4-FFF2-40B4-BE49-F238E27FC236}">
                <a16:creationId xmlns:a16="http://schemas.microsoft.com/office/drawing/2014/main" id="{F12CA697-5CA8-0ABB-DB04-6E246E500AB8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745912" y="1426870"/>
            <a:ext cx="10887287" cy="2180255"/>
          </a:xfrm>
          <a:prstGeom prst="wedgeRoundRectCallout">
            <a:avLst>
              <a:gd name="adj1" fmla="val -14636"/>
              <a:gd name="adj2" fmla="val 44818"/>
              <a:gd name="adj3" fmla="val 16667"/>
            </a:avLst>
          </a:prstGeom>
          <a:solidFill>
            <a:schemeClr val="bg1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Arial" panose="020B0604020202020204" pitchFamily="34" charset="0"/>
            </a:pPr>
            <a:r>
              <a:rPr lang="zh-CN" altLang="en-US" sz="4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    既有乘、除法，又有加、减法的算式，要</a:t>
            </a:r>
            <a:r>
              <a:rPr lang="zh-CN" altLang="en-US" sz="4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先算</a:t>
            </a:r>
            <a:r>
              <a:rPr lang="zh-CN" altLang="en-US" sz="4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乘、除法，</a:t>
            </a:r>
            <a:r>
              <a:rPr lang="zh-CN" altLang="en-US" sz="44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再</a:t>
            </a:r>
            <a:r>
              <a:rPr lang="zh-CN" altLang="en-US" sz="4400" b="1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算</a:t>
            </a:r>
            <a:r>
              <a:rPr lang="zh-CN" altLang="en-US" sz="4400" b="1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加、减法</a:t>
            </a:r>
            <a:r>
              <a:rPr lang="zh-CN" altLang="en-US" sz="4400" b="1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。</a:t>
            </a:r>
            <a:endParaRPr lang="zh-CN" altLang="en-US" sz="4400" b="1" dirty="0">
              <a:solidFill>
                <a:schemeClr val="tx1"/>
              </a:solidFill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  <a:sym typeface="+mn-ea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35B66A17-9F37-3374-1832-9835D87E0327}"/>
              </a:ext>
            </a:extLst>
          </p:cNvPr>
          <p:cNvSpPr txBox="1"/>
          <p:nvPr/>
        </p:nvSpPr>
        <p:spPr>
          <a:xfrm>
            <a:off x="787400" y="4301339"/>
            <a:ext cx="10617200" cy="82715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两级运算，先乘除后加减。</a:t>
            </a:r>
          </a:p>
        </p:txBody>
      </p:sp>
    </p:spTree>
    <p:extLst>
      <p:ext uri="{BB962C8B-B14F-4D97-AF65-F5344CB8AC3E}">
        <p14:creationId xmlns:p14="http://schemas.microsoft.com/office/powerpoint/2010/main" val="3803410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F1C7870-F9FF-C52B-1963-B03A69346353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8999" y="401875"/>
            <a:ext cx="2486025" cy="904913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5294B67D-A238-3C94-E482-959EB1EA9CCA}"/>
              </a:ext>
            </a:extLst>
          </p:cNvPr>
          <p:cNvSpPr txBox="1"/>
          <p:nvPr/>
        </p:nvSpPr>
        <p:spPr>
          <a:xfrm>
            <a:off x="889000" y="1540744"/>
            <a:ext cx="11569700" cy="827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下面各题第一步算什么？先画线，再计算。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76DDD9A-F1C1-13A0-D05D-38B624D449A2}"/>
              </a:ext>
            </a:extLst>
          </p:cNvPr>
          <p:cNvSpPr txBox="1"/>
          <p:nvPr/>
        </p:nvSpPr>
        <p:spPr>
          <a:xfrm>
            <a:off x="965200" y="2527599"/>
            <a:ext cx="11226800" cy="9014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18÷2      81÷9+54     4×9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5×3</a:t>
            </a:r>
            <a:endParaRPr lang="zh-CN" altLang="en-US" sz="4800" b="1" dirty="0" err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id="{31939A71-6761-3AE2-A9FA-2BF870FD691A}"/>
              </a:ext>
            </a:extLst>
          </p:cNvPr>
          <p:cNvCxnSpPr>
            <a:cxnSpLocks/>
          </p:cNvCxnSpPr>
          <p:nvPr>
            <p:custDataLst>
              <p:tags r:id="rId1"/>
            </p:custDataLst>
          </p:nvPr>
        </p:nvCxnSpPr>
        <p:spPr>
          <a:xfrm>
            <a:off x="2324256" y="3330013"/>
            <a:ext cx="147304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53B5EE19-205E-655B-1EC1-E956019C19CC}"/>
              </a:ext>
            </a:extLst>
          </p:cNvPr>
          <p:cNvCxnSpPr>
            <a:cxnSpLocks/>
          </p:cNvCxnSpPr>
          <p:nvPr>
            <p:custDataLst>
              <p:tags r:id="rId2"/>
            </p:custDataLst>
          </p:nvPr>
        </p:nvCxnSpPr>
        <p:spPr>
          <a:xfrm>
            <a:off x="2634792" y="3330013"/>
            <a:ext cx="0" cy="466826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FF71B084-500B-3E37-B2B3-D5DAC5CAF617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15068" y="3659110"/>
            <a:ext cx="3109384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4800" b="1" spc="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32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－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endParaRPr lang="zh-CN" altLang="zh-CN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5">
            <a:extLst>
              <a:ext uri="{FF2B5EF4-FFF2-40B4-BE49-F238E27FC236}">
                <a16:creationId xmlns:a16="http://schemas.microsoft.com/office/drawing/2014/main" id="{650266C5-87A7-EBD0-5B4E-1CCDFA7E4D5C}"/>
              </a:ext>
            </a:extLst>
          </p:cNvPr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77319" y="4720216"/>
            <a:ext cx="3109384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800" b="1" spc="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4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23</a:t>
            </a:r>
            <a:endParaRPr lang="zh-CN" altLang="zh-CN" sz="4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8640C318-FC22-8BFF-1DD2-98B2C09BF5C4}"/>
              </a:ext>
            </a:extLst>
          </p:cNvPr>
          <p:cNvCxnSpPr>
            <a:cxnSpLocks/>
          </p:cNvCxnSpPr>
          <p:nvPr>
            <p:custDataLst>
              <p:tags r:id="rId5"/>
            </p:custDataLst>
          </p:nvPr>
        </p:nvCxnSpPr>
        <p:spPr>
          <a:xfrm>
            <a:off x="4773913" y="3330013"/>
            <a:ext cx="1473044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A10DDDBB-8505-679A-A20B-AF89B34DEA0B}"/>
              </a:ext>
            </a:extLst>
          </p:cNvPr>
          <p:cNvCxnSpPr>
            <a:cxnSpLocks/>
          </p:cNvCxnSpPr>
          <p:nvPr>
            <p:custDataLst>
              <p:tags r:id="rId6"/>
            </p:custDataLst>
          </p:nvPr>
        </p:nvCxnSpPr>
        <p:spPr>
          <a:xfrm>
            <a:off x="5084449" y="3330013"/>
            <a:ext cx="0" cy="466826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>
            <a:extLst>
              <a:ext uri="{FF2B5EF4-FFF2-40B4-BE49-F238E27FC236}">
                <a16:creationId xmlns:a16="http://schemas.microsoft.com/office/drawing/2014/main" id="{346BCA46-5F36-AFC6-C227-E09C56EDE32D}"/>
              </a:ext>
            </a:extLst>
          </p:cNvPr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4127233" y="3659110"/>
            <a:ext cx="3109384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4800" b="1" spc="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r>
              <a:rPr lang="en-US" altLang="zh-CN" sz="4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+54</a:t>
            </a:r>
            <a:endParaRPr lang="zh-CN" altLang="zh-CN" sz="4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矩形 5">
            <a:extLst>
              <a:ext uri="{FF2B5EF4-FFF2-40B4-BE49-F238E27FC236}">
                <a16:creationId xmlns:a16="http://schemas.microsoft.com/office/drawing/2014/main" id="{3BE5A782-AF24-F426-A58B-F97E94192FDE}"/>
              </a:ext>
            </a:extLst>
          </p:cNvPr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189484" y="4720216"/>
            <a:ext cx="3109384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800" b="1" spc="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4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63</a:t>
            </a:r>
            <a:endParaRPr lang="zh-CN" altLang="zh-CN" sz="4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9CF2A726-2A54-9AA1-BAEC-0D350FCF6ED2}"/>
              </a:ext>
            </a:extLst>
          </p:cNvPr>
          <p:cNvCxnSpPr>
            <a:cxnSpLocks/>
          </p:cNvCxnSpPr>
          <p:nvPr>
            <p:custDataLst>
              <p:tags r:id="rId9"/>
            </p:custDataLst>
          </p:nvPr>
        </p:nvCxnSpPr>
        <p:spPr>
          <a:xfrm>
            <a:off x="7921397" y="3286321"/>
            <a:ext cx="1362303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3C74E5D6-3502-14E2-3174-B3535FA4C810}"/>
              </a:ext>
            </a:extLst>
          </p:cNvPr>
          <p:cNvCxnSpPr>
            <a:cxnSpLocks/>
          </p:cNvCxnSpPr>
          <p:nvPr>
            <p:custDataLst>
              <p:tags r:id="rId10"/>
            </p:custDataLst>
          </p:nvPr>
        </p:nvCxnSpPr>
        <p:spPr>
          <a:xfrm>
            <a:off x="8231933" y="3286321"/>
            <a:ext cx="0" cy="466826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>
            <a:extLst>
              <a:ext uri="{FF2B5EF4-FFF2-40B4-BE49-F238E27FC236}">
                <a16:creationId xmlns:a16="http://schemas.microsoft.com/office/drawing/2014/main" id="{71DCCD77-031D-2C55-8E42-EFB40393A01F}"/>
              </a:ext>
            </a:extLst>
          </p:cNvPr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7528214" y="3660525"/>
            <a:ext cx="3109384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4800" b="1" spc="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 </a:t>
            </a: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－ </a:t>
            </a:r>
            <a:r>
              <a:rPr lang="en-US" altLang="zh-C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15</a:t>
            </a:r>
            <a:endParaRPr lang="zh-CN" altLang="zh-CN" sz="44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矩形 5">
            <a:extLst>
              <a:ext uri="{FF2B5EF4-FFF2-40B4-BE49-F238E27FC236}">
                <a16:creationId xmlns:a16="http://schemas.microsoft.com/office/drawing/2014/main" id="{A6BDF7C4-25A9-6BF6-63A7-0AD836403559}"/>
              </a:ext>
            </a:extLst>
          </p:cNvPr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7590465" y="4721631"/>
            <a:ext cx="3109384" cy="83099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  <a:defRPr/>
            </a:pPr>
            <a:r>
              <a:rPr lang="en-US" altLang="zh-CN" sz="4800" b="1" spc="80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=</a:t>
            </a:r>
            <a:r>
              <a:rPr lang="en-US" altLang="zh-CN" sz="4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21</a:t>
            </a:r>
            <a:endParaRPr lang="zh-CN" altLang="zh-CN" sz="48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4358C1D2-6428-187C-A35D-DAB2B2441242}"/>
              </a:ext>
            </a:extLst>
          </p:cNvPr>
          <p:cNvCxnSpPr>
            <a:cxnSpLocks/>
          </p:cNvCxnSpPr>
          <p:nvPr>
            <p:custDataLst>
              <p:tags r:id="rId13"/>
            </p:custDataLst>
          </p:nvPr>
        </p:nvCxnSpPr>
        <p:spPr>
          <a:xfrm>
            <a:off x="9712097" y="3330013"/>
            <a:ext cx="1362303" cy="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6573D9A4-3650-7667-55B9-0DCEDD1B7EA5}"/>
              </a:ext>
            </a:extLst>
          </p:cNvPr>
          <p:cNvCxnSpPr>
            <a:cxnSpLocks/>
          </p:cNvCxnSpPr>
          <p:nvPr>
            <p:custDataLst>
              <p:tags r:id="rId14"/>
            </p:custDataLst>
          </p:nvPr>
        </p:nvCxnSpPr>
        <p:spPr>
          <a:xfrm>
            <a:off x="10022633" y="3330013"/>
            <a:ext cx="0" cy="466826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对话气泡: 圆角矩形 23">
            <a:extLst>
              <a:ext uri="{FF2B5EF4-FFF2-40B4-BE49-F238E27FC236}">
                <a16:creationId xmlns:a16="http://schemas.microsoft.com/office/drawing/2014/main" id="{844586A9-1F90-1C0D-78BF-EFC4F60F38EB}"/>
              </a:ext>
            </a:extLst>
          </p:cNvPr>
          <p:cNvSpPr/>
          <p:nvPr/>
        </p:nvSpPr>
        <p:spPr bwMode="auto">
          <a:xfrm>
            <a:off x="5541303" y="575472"/>
            <a:ext cx="4098324" cy="885420"/>
          </a:xfrm>
          <a:prstGeom prst="wedgeRoundRectCallout">
            <a:avLst>
              <a:gd name="adj1" fmla="val 37115"/>
              <a:gd name="adj2" fmla="val 82526"/>
              <a:gd name="adj3" fmla="val 16667"/>
            </a:avLst>
          </a:prstGeom>
          <a:solidFill>
            <a:srgbClr val="00B050"/>
          </a:solidFill>
          <a:ln w="38100">
            <a:solidFill>
              <a:srgbClr val="FFC000"/>
            </a:solidFill>
            <a:miter lim="800000"/>
            <a:headEnd/>
            <a:tailEnd/>
          </a:ln>
        </p:spPr>
        <p:txBody>
          <a:bodyPr wrap="square" rtlCol="0" anchor="ctr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200" b="1" dirty="0">
                <a:latin typeface="Times New Roman" pitchFamily="18" charset="0"/>
                <a:ea typeface="楷体" pitchFamily="49" charset="-122"/>
              </a:rPr>
              <a:t>先乘除后加减</a:t>
            </a:r>
          </a:p>
        </p:txBody>
      </p:sp>
    </p:spTree>
    <p:extLst>
      <p:ext uri="{BB962C8B-B14F-4D97-AF65-F5344CB8AC3E}">
        <p14:creationId xmlns:p14="http://schemas.microsoft.com/office/powerpoint/2010/main" val="3364126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4" grpId="0"/>
      <p:bldP spid="15" grpId="0"/>
      <p:bldP spid="18" grpId="0"/>
      <p:bldP spid="19" grpId="0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39257" y="1103537"/>
            <a:ext cx="393643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40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计算下面各题。</a:t>
            </a:r>
          </a:p>
        </p:txBody>
      </p:sp>
      <p:sp>
        <p:nvSpPr>
          <p:cNvPr id="9" name="TextBox 19"/>
          <p:cNvSpPr txBox="1"/>
          <p:nvPr>
            <p:custDataLst>
              <p:tags r:id="rId2"/>
            </p:custDataLst>
          </p:nvPr>
        </p:nvSpPr>
        <p:spPr>
          <a:xfrm>
            <a:off x="1391319" y="2003201"/>
            <a:ext cx="2832315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</a:t>
            </a:r>
            <a:r>
              <a:rPr lang="zh-CN" altLang="en-US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6×2</a:t>
            </a:r>
            <a:endParaRPr lang="zh-CN" altLang="en-US" sz="3733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Box 19"/>
          <p:cNvSpPr txBox="1"/>
          <p:nvPr>
            <p:custDataLst>
              <p:tags r:id="rId3"/>
            </p:custDataLst>
          </p:nvPr>
        </p:nvSpPr>
        <p:spPr>
          <a:xfrm>
            <a:off x="1123221" y="2949067"/>
            <a:ext cx="2324191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=24</a:t>
            </a:r>
            <a:r>
              <a:rPr lang="zh-CN" altLang="en-US" sz="3733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endParaRPr lang="zh-CN" altLang="en-US" sz="3733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TextBox 19"/>
          <p:cNvSpPr txBox="1"/>
          <p:nvPr>
            <p:custDataLst>
              <p:tags r:id="rId4"/>
            </p:custDataLst>
          </p:nvPr>
        </p:nvSpPr>
        <p:spPr>
          <a:xfrm>
            <a:off x="1118004" y="3862504"/>
            <a:ext cx="192021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=36</a:t>
            </a:r>
          </a:p>
        </p:txBody>
      </p:sp>
      <p:sp>
        <p:nvSpPr>
          <p:cNvPr id="12" name="TextBox 19"/>
          <p:cNvSpPr txBox="1"/>
          <p:nvPr>
            <p:custDataLst>
              <p:tags r:id="rId5"/>
            </p:custDataLst>
          </p:nvPr>
        </p:nvSpPr>
        <p:spPr>
          <a:xfrm>
            <a:off x="4675616" y="2023518"/>
            <a:ext cx="270823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56</a:t>
            </a:r>
            <a:r>
              <a:rPr lang="zh-CN" altLang="en-US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27÷9</a:t>
            </a:r>
            <a:endParaRPr lang="zh-CN" altLang="en-US" sz="3733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Box 19"/>
          <p:cNvSpPr txBox="1"/>
          <p:nvPr>
            <p:custDataLst>
              <p:tags r:id="rId6"/>
            </p:custDataLst>
          </p:nvPr>
        </p:nvSpPr>
        <p:spPr>
          <a:xfrm>
            <a:off x="4407519" y="2973666"/>
            <a:ext cx="192021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=56</a:t>
            </a:r>
            <a:r>
              <a:rPr lang="zh-CN" altLang="en-US" sz="3733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733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TextBox 19"/>
          <p:cNvSpPr txBox="1"/>
          <p:nvPr>
            <p:custDataLst>
              <p:tags r:id="rId7"/>
            </p:custDataLst>
          </p:nvPr>
        </p:nvSpPr>
        <p:spPr>
          <a:xfrm>
            <a:off x="4407519" y="3908220"/>
            <a:ext cx="192021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=53</a:t>
            </a:r>
          </a:p>
        </p:txBody>
      </p:sp>
      <p:sp>
        <p:nvSpPr>
          <p:cNvPr id="8" name="TextBox 19"/>
          <p:cNvSpPr txBox="1"/>
          <p:nvPr>
            <p:custDataLst>
              <p:tags r:id="rId8"/>
            </p:custDataLst>
          </p:nvPr>
        </p:nvSpPr>
        <p:spPr>
          <a:xfrm>
            <a:off x="7959914" y="1986471"/>
            <a:ext cx="2496277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36</a:t>
            </a:r>
            <a:r>
              <a:rPr lang="zh-CN" altLang="en-US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24÷6</a:t>
            </a:r>
            <a:endParaRPr lang="zh-CN" altLang="en-US" sz="3733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TextBox 19"/>
          <p:cNvSpPr txBox="1"/>
          <p:nvPr>
            <p:custDataLst>
              <p:tags r:id="rId9"/>
            </p:custDataLst>
          </p:nvPr>
        </p:nvSpPr>
        <p:spPr>
          <a:xfrm>
            <a:off x="7736091" y="2973666"/>
            <a:ext cx="192021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=36</a:t>
            </a:r>
            <a:r>
              <a:rPr lang="zh-CN" altLang="en-US" sz="3733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endParaRPr lang="zh-CN" altLang="en-US" sz="3733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TextBox 19"/>
          <p:cNvSpPr txBox="1"/>
          <p:nvPr>
            <p:custDataLst>
              <p:tags r:id="rId10"/>
            </p:custDataLst>
          </p:nvPr>
        </p:nvSpPr>
        <p:spPr>
          <a:xfrm>
            <a:off x="7702814" y="3933772"/>
            <a:ext cx="1920213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=40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830829" y="1103536"/>
            <a:ext cx="540771" cy="697563"/>
            <a:chOff x="152631" y="736528"/>
            <a:chExt cx="405578" cy="523172"/>
          </a:xfrm>
        </p:grpSpPr>
        <p:sp>
          <p:nvSpPr>
            <p:cNvPr id="14" name="椭圆 13"/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5" name="矩形 14"/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1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1">
            <a:extLst>
              <a:ext uri="{FF2B5EF4-FFF2-40B4-BE49-F238E27FC236}">
                <a16:creationId xmlns:a16="http://schemas.microsoft.com/office/drawing/2014/main" id="{3D9EFB17-44D2-4690-0BD6-653975C8428D}"/>
              </a:ext>
            </a:extLst>
          </p:cNvPr>
          <p:cNvSpPr txBox="1"/>
          <p:nvPr/>
        </p:nvSpPr>
        <p:spPr>
          <a:xfrm>
            <a:off x="4348025" y="-58130"/>
            <a:ext cx="3959414" cy="8938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20000"/>
              </a:lnSpc>
            </a:pPr>
            <a:r>
              <a:rPr lang="zh-CN" altLang="en-US" sz="4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随堂训练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5" grpId="0"/>
      <p:bldP spid="6" grpId="0"/>
      <p:bldP spid="17" grpId="0"/>
      <p:bldP spid="1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extBox 25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291699" y="679749"/>
            <a:ext cx="399908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森林医生。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245511" y="1797853"/>
            <a:ext cx="3514854" cy="3244047"/>
            <a:chOff x="838695" y="1632663"/>
            <a:chExt cx="2727062" cy="2591903"/>
          </a:xfrm>
        </p:grpSpPr>
        <p:pic>
          <p:nvPicPr>
            <p:cNvPr id="3" name="图片 2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38695" y="1632663"/>
              <a:ext cx="2727062" cy="2591903"/>
            </a:xfrm>
            <a:prstGeom prst="rect">
              <a:avLst/>
            </a:prstGeom>
          </p:spPr>
        </p:pic>
        <p:sp>
          <p:nvSpPr>
            <p:cNvPr id="11" name="TextBox 19"/>
            <p:cNvSpPr txBox="1"/>
            <p:nvPr>
              <p:custDataLst>
                <p:tags r:id="rId15"/>
              </p:custDataLst>
            </p:nvPr>
          </p:nvSpPr>
          <p:spPr>
            <a:xfrm>
              <a:off x="1564599" y="1923678"/>
              <a:ext cx="1637178" cy="5000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33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12</a:t>
              </a:r>
              <a:r>
                <a:rPr lang="en-US" altLang="zh-CN" sz="3733" b="1" dirty="0"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lang="en-US" altLang="zh-CN" sz="3733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3×2</a:t>
              </a:r>
            </a:p>
          </p:txBody>
        </p:sp>
        <p:sp>
          <p:nvSpPr>
            <p:cNvPr id="12" name="TextBox 19"/>
            <p:cNvSpPr txBox="1"/>
            <p:nvPr>
              <p:custDataLst>
                <p:tags r:id="rId16"/>
              </p:custDataLst>
            </p:nvPr>
          </p:nvSpPr>
          <p:spPr>
            <a:xfrm>
              <a:off x="1415233" y="2597815"/>
              <a:ext cx="1637178" cy="5000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33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=9×2</a:t>
              </a:r>
            </a:p>
          </p:txBody>
        </p:sp>
        <p:sp>
          <p:nvSpPr>
            <p:cNvPr id="4" name="TextBox 19"/>
            <p:cNvSpPr txBox="1"/>
            <p:nvPr>
              <p:custDataLst>
                <p:tags r:id="rId17"/>
              </p:custDataLst>
            </p:nvPr>
          </p:nvSpPr>
          <p:spPr>
            <a:xfrm>
              <a:off x="1415233" y="3261845"/>
              <a:ext cx="1637178" cy="5000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33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=18</a:t>
              </a:r>
            </a:p>
          </p:txBody>
        </p:sp>
      </p:grpSp>
      <p:sp>
        <p:nvSpPr>
          <p:cNvPr id="5" name="TextBox 25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602193" y="1864076"/>
            <a:ext cx="1576123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733" b="1" dirty="0">
                <a:latin typeface="宋体" panose="02010600030101010101" pitchFamily="2" charset="-122"/>
              </a:rPr>
              <a:t>改正：</a:t>
            </a:r>
          </a:p>
        </p:txBody>
      </p:sp>
      <p:sp>
        <p:nvSpPr>
          <p:cNvPr id="15" name="TextBox 19"/>
          <p:cNvSpPr txBox="1"/>
          <p:nvPr>
            <p:custDataLst>
              <p:tags r:id="rId3"/>
            </p:custDataLst>
          </p:nvPr>
        </p:nvSpPr>
        <p:spPr>
          <a:xfrm>
            <a:off x="4047257" y="2766712"/>
            <a:ext cx="2182904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en-US" altLang="zh-CN" sz="3733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3×2</a:t>
            </a:r>
          </a:p>
        </p:txBody>
      </p:sp>
      <p:sp>
        <p:nvSpPr>
          <p:cNvPr id="16" name="TextBox 19"/>
          <p:cNvSpPr txBox="1"/>
          <p:nvPr>
            <p:custDataLst>
              <p:tags r:id="rId4"/>
            </p:custDataLst>
          </p:nvPr>
        </p:nvSpPr>
        <p:spPr>
          <a:xfrm>
            <a:off x="3848102" y="3665561"/>
            <a:ext cx="2182904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=12</a:t>
            </a:r>
            <a:r>
              <a:rPr lang="en-US" altLang="zh-CN" sz="3733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9" name="TextBox 19"/>
          <p:cNvSpPr txBox="1"/>
          <p:nvPr>
            <p:custDataLst>
              <p:tags r:id="rId5"/>
            </p:custDataLst>
          </p:nvPr>
        </p:nvSpPr>
        <p:spPr>
          <a:xfrm>
            <a:off x="3848102" y="4586938"/>
            <a:ext cx="2182904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=6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5646738" y="1947371"/>
            <a:ext cx="3545922" cy="3256953"/>
            <a:chOff x="838695" y="1632663"/>
            <a:chExt cx="2727062" cy="2591903"/>
          </a:xfrm>
        </p:grpSpPr>
        <p:pic>
          <p:nvPicPr>
            <p:cNvPr id="10" name="图片 9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 rotWithShape="1"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38695" y="1632663"/>
              <a:ext cx="2727062" cy="2591903"/>
            </a:xfrm>
            <a:prstGeom prst="rect">
              <a:avLst/>
            </a:prstGeom>
          </p:spPr>
        </p:pic>
        <p:sp>
          <p:nvSpPr>
            <p:cNvPr id="6" name="TextBox 19"/>
            <p:cNvSpPr txBox="1"/>
            <p:nvPr>
              <p:custDataLst>
                <p:tags r:id="rId11"/>
              </p:custDataLst>
            </p:nvPr>
          </p:nvSpPr>
          <p:spPr>
            <a:xfrm>
              <a:off x="1564599" y="1923678"/>
              <a:ext cx="1637178" cy="5000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33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7×4+15</a:t>
              </a:r>
            </a:p>
          </p:txBody>
        </p:sp>
        <p:sp>
          <p:nvSpPr>
            <p:cNvPr id="7" name="TextBox 19"/>
            <p:cNvSpPr txBox="1"/>
            <p:nvPr>
              <p:custDataLst>
                <p:tags r:id="rId12"/>
              </p:custDataLst>
            </p:nvPr>
          </p:nvSpPr>
          <p:spPr>
            <a:xfrm>
              <a:off x="1415233" y="2597815"/>
              <a:ext cx="1637178" cy="5000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33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=28</a:t>
              </a:r>
            </a:p>
          </p:txBody>
        </p:sp>
        <p:sp>
          <p:nvSpPr>
            <p:cNvPr id="8" name="TextBox 19"/>
            <p:cNvSpPr txBox="1"/>
            <p:nvPr>
              <p:custDataLst>
                <p:tags r:id="rId13"/>
              </p:custDataLst>
            </p:nvPr>
          </p:nvSpPr>
          <p:spPr>
            <a:xfrm>
              <a:off x="1415233" y="3261845"/>
              <a:ext cx="1637178" cy="5000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733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=43</a:t>
              </a:r>
            </a:p>
          </p:txBody>
        </p:sp>
      </p:grpSp>
      <p:sp>
        <p:nvSpPr>
          <p:cNvPr id="18" name="TextBox 25"/>
          <p:cNvSpPr txBox="1"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9462630" y="2010207"/>
            <a:ext cx="1576123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733" b="1" dirty="0">
                <a:latin typeface="宋体" panose="02010600030101010101" pitchFamily="2" charset="-122"/>
              </a:rPr>
              <a:t>改正：</a:t>
            </a:r>
          </a:p>
        </p:txBody>
      </p:sp>
      <p:sp>
        <p:nvSpPr>
          <p:cNvPr id="20" name="TextBox 19"/>
          <p:cNvSpPr txBox="1"/>
          <p:nvPr>
            <p:custDataLst>
              <p:tags r:id="rId7"/>
            </p:custDataLst>
          </p:nvPr>
        </p:nvSpPr>
        <p:spPr>
          <a:xfrm>
            <a:off x="9661785" y="2753316"/>
            <a:ext cx="2182904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7×4+15</a:t>
            </a:r>
          </a:p>
        </p:txBody>
      </p:sp>
      <p:sp>
        <p:nvSpPr>
          <p:cNvPr id="21" name="TextBox 19"/>
          <p:cNvSpPr txBox="1"/>
          <p:nvPr>
            <p:custDataLst>
              <p:tags r:id="rId8"/>
            </p:custDataLst>
          </p:nvPr>
        </p:nvSpPr>
        <p:spPr>
          <a:xfrm>
            <a:off x="9462630" y="3652166"/>
            <a:ext cx="2182904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=28+15</a:t>
            </a:r>
          </a:p>
        </p:txBody>
      </p:sp>
      <p:sp>
        <p:nvSpPr>
          <p:cNvPr id="22" name="TextBox 19"/>
          <p:cNvSpPr txBox="1"/>
          <p:nvPr>
            <p:custDataLst>
              <p:tags r:id="rId9"/>
            </p:custDataLst>
          </p:nvPr>
        </p:nvSpPr>
        <p:spPr>
          <a:xfrm>
            <a:off x="9462630" y="4537538"/>
            <a:ext cx="2182904" cy="6667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=43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94A91090-7D6C-DAD6-B35A-2EECDD5F97B4}"/>
              </a:ext>
            </a:extLst>
          </p:cNvPr>
          <p:cNvGrpSpPr/>
          <p:nvPr/>
        </p:nvGrpSpPr>
        <p:grpSpPr>
          <a:xfrm>
            <a:off x="640343" y="684911"/>
            <a:ext cx="540771" cy="697563"/>
            <a:chOff x="152631" y="736528"/>
            <a:chExt cx="405578" cy="523172"/>
          </a:xfrm>
        </p:grpSpPr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B4149D0A-63DC-4EAD-5010-AA62B732B590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0ADEBB2F-E659-2F37-05FF-C186E94225CF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0415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9" grpId="0"/>
      <p:bldP spid="20" grpId="0"/>
      <p:bldP spid="21" grpId="0"/>
      <p:bldP spid="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5"/>
          <p:cNvSpPr txBox="1"/>
          <p:nvPr>
            <p:custDataLst>
              <p:tags r:id="rId1"/>
            </p:custDataLst>
          </p:nvPr>
        </p:nvSpPr>
        <p:spPr>
          <a:xfrm>
            <a:off x="1020188" y="2291331"/>
            <a:ext cx="5524269" cy="2964594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just" eaLnBrk="0" hangingPunct="0"/>
            <a:r>
              <a:rPr lang="zh-CN" altLang="en-US" sz="3733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733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733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733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733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3733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2=6     6</a:t>
            </a:r>
            <a:r>
              <a:rPr lang="zh-CN" altLang="en-US" sz="3733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733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9=54</a:t>
            </a:r>
          </a:p>
          <a:p>
            <a:pPr algn="just" eaLnBrk="0" hangingPunct="0"/>
            <a:endParaRPr lang="en-US" altLang="zh-CN" sz="3733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just" eaLnBrk="0" hangingPunct="0"/>
            <a:r>
              <a:rPr lang="zh-CN" altLang="en-US" sz="3733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733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733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733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45</a:t>
            </a:r>
            <a:r>
              <a:rPr lang="zh-CN" altLang="en-US" sz="3733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3733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9=5     30</a:t>
            </a:r>
            <a:r>
              <a:rPr lang="en-US" altLang="zh-CN" sz="3733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733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5=25</a:t>
            </a:r>
          </a:p>
          <a:p>
            <a:pPr algn="just" eaLnBrk="0" hangingPunct="0"/>
            <a:endParaRPr lang="en-US" altLang="zh-CN" sz="3733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algn="just" eaLnBrk="0" hangingPunct="0"/>
            <a:r>
              <a:rPr lang="zh-CN" altLang="en-US" sz="3733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733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733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733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733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733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4=20    48</a:t>
            </a:r>
            <a:r>
              <a:rPr lang="en-US" altLang="zh-CN" sz="3733" b="1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733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en-US" altLang="zh-CN" sz="3733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=28</a:t>
            </a:r>
            <a:endParaRPr lang="en-US" altLang="zh-CN" sz="3733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411" name="TextBox 25"/>
          <p:cNvSpPr txBox="1"/>
          <p:nvPr>
            <p:custDataLst>
              <p:tags r:id="rId2"/>
            </p:custDataLst>
          </p:nvPr>
        </p:nvSpPr>
        <p:spPr>
          <a:xfrm>
            <a:off x="1330246" y="1075568"/>
            <a:ext cx="8359981" cy="666786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lstStyle/>
          <a:p>
            <a:pPr algn="just" eaLnBrk="0" hangingPunct="0"/>
            <a:r>
              <a:rPr lang="zh-CN" altLang="en-US" sz="3733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把下面每组算式合并成一个综合算式。</a:t>
            </a:r>
          </a:p>
        </p:txBody>
      </p:sp>
      <p:sp>
        <p:nvSpPr>
          <p:cNvPr id="20" name="Rectangle 7"/>
          <p:cNvSpPr/>
          <p:nvPr>
            <p:custDataLst>
              <p:tags r:id="rId3"/>
            </p:custDataLst>
          </p:nvPr>
        </p:nvSpPr>
        <p:spPr>
          <a:xfrm>
            <a:off x="7329552" y="2287394"/>
            <a:ext cx="3360539" cy="66678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12÷2×9=54</a:t>
            </a:r>
          </a:p>
        </p:txBody>
      </p:sp>
      <p:sp>
        <p:nvSpPr>
          <p:cNvPr id="27" name="Rectangle 7"/>
          <p:cNvSpPr/>
          <p:nvPr>
            <p:custDataLst>
              <p:tags r:id="rId4"/>
            </p:custDataLst>
          </p:nvPr>
        </p:nvSpPr>
        <p:spPr>
          <a:xfrm>
            <a:off x="7305891" y="3484974"/>
            <a:ext cx="3487228" cy="66678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3733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en-US" altLang="zh-CN" sz="3733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-</a:t>
            </a:r>
            <a:r>
              <a:rPr lang="en-US" altLang="zh-CN" sz="3733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45</a:t>
            </a:r>
            <a:r>
              <a:rPr lang="zh-CN" altLang="en-US" sz="3733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3733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9=25</a:t>
            </a:r>
            <a:endParaRPr lang="en-US" altLang="zh-CN" sz="3733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4" name="直接连接符 3"/>
          <p:cNvCxnSpPr/>
          <p:nvPr>
            <p:custDataLst>
              <p:tags r:id="rId5"/>
            </p:custDataLst>
          </p:nvPr>
        </p:nvCxnSpPr>
        <p:spPr>
          <a:xfrm flipV="1">
            <a:off x="7272053" y="5095997"/>
            <a:ext cx="331089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Rectangle 7"/>
          <p:cNvSpPr/>
          <p:nvPr>
            <p:custDataLst>
              <p:tags r:id="rId6"/>
            </p:custDataLst>
          </p:nvPr>
        </p:nvSpPr>
        <p:spPr>
          <a:xfrm>
            <a:off x="7439511" y="4469929"/>
            <a:ext cx="3219989" cy="666786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48</a:t>
            </a:r>
            <a:r>
              <a:rPr lang="en-US" altLang="zh-CN" sz="3733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-</a:t>
            </a:r>
            <a:r>
              <a:rPr lang="en-US" sz="3733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733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4=28</a:t>
            </a:r>
          </a:p>
        </p:txBody>
      </p:sp>
      <p:cxnSp>
        <p:nvCxnSpPr>
          <p:cNvPr id="21" name="直接连接符 20"/>
          <p:cNvCxnSpPr/>
          <p:nvPr>
            <p:custDataLst>
              <p:tags r:id="rId7"/>
            </p:custDataLst>
          </p:nvPr>
        </p:nvCxnSpPr>
        <p:spPr>
          <a:xfrm flipV="1">
            <a:off x="7208440" y="4141572"/>
            <a:ext cx="331089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8"/>
            </p:custDataLst>
          </p:nvPr>
        </p:nvCxnSpPr>
        <p:spPr>
          <a:xfrm flipV="1">
            <a:off x="7208441" y="2985020"/>
            <a:ext cx="3310891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3" name="组合 2">
            <a:extLst>
              <a:ext uri="{FF2B5EF4-FFF2-40B4-BE49-F238E27FC236}">
                <a16:creationId xmlns:a16="http://schemas.microsoft.com/office/drawing/2014/main" id="{118B3B2B-3C7A-F379-9D4C-48924ED282CC}"/>
              </a:ext>
            </a:extLst>
          </p:cNvPr>
          <p:cNvGrpSpPr/>
          <p:nvPr/>
        </p:nvGrpSpPr>
        <p:grpSpPr>
          <a:xfrm>
            <a:off x="789475" y="1044791"/>
            <a:ext cx="540771" cy="697563"/>
            <a:chOff x="152631" y="736528"/>
            <a:chExt cx="405578" cy="523172"/>
          </a:xfrm>
        </p:grpSpPr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F678B83A-75C3-7110-84A8-9ECE55560964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DA140779-1589-953B-919C-72B0761C368D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3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7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295467" y="2180862"/>
            <a:ext cx="9121013" cy="2568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3733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54÷9÷2      3              3×6÷2     13+56÷7</a:t>
            </a: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en-US" altLang="zh-CN" sz="3733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3733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3×7</a:t>
            </a:r>
            <a:r>
              <a:rPr lang="en-US" altLang="zh-CN" sz="3733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733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16     27               45</a:t>
            </a:r>
            <a:r>
              <a:rPr lang="en-US" altLang="zh-CN" sz="3733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733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9×3      5×8</a:t>
            </a:r>
            <a:r>
              <a:rPr lang="en-US" altLang="zh-CN" sz="3733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733" b="1" dirty="0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endParaRPr lang="zh-CN" altLang="en-US" sz="3733" b="1" dirty="0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矩形 4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2424422" y="2979559"/>
            <a:ext cx="550281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831831" y="1015372"/>
            <a:ext cx="8064896" cy="666785"/>
            <a:chOff x="479857" y="689521"/>
            <a:chExt cx="6048672" cy="500089"/>
          </a:xfrm>
        </p:grpSpPr>
        <p:sp>
          <p:nvSpPr>
            <p:cNvPr id="8" name="矩形 4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479857" y="689521"/>
              <a:ext cx="6048672" cy="5000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charset="-122"/>
                  <a:ea typeface="等线" panose="02010600030101010101" charset="-122"/>
                </a:defRPr>
              </a:lvl9pPr>
            </a:lstStyle>
            <a:p>
              <a:pPr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733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  </a:t>
              </a:r>
              <a:r>
                <a:rPr lang="zh-CN" altLang="en-US" sz="3733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在  里填上“</a:t>
              </a:r>
              <a:r>
                <a:rPr lang="en-US" altLang="zh-CN" sz="3733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&gt;</a:t>
              </a:r>
              <a:r>
                <a:rPr lang="zh-CN" altLang="en-US" sz="3733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”“</a:t>
              </a:r>
              <a:r>
                <a:rPr lang="en-US" altLang="zh-CN" sz="3733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&lt;</a:t>
              </a:r>
              <a:r>
                <a:rPr lang="zh-CN" altLang="en-US" sz="3733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”或“</a:t>
              </a:r>
              <a:r>
                <a:rPr lang="en-US" altLang="zh-CN" sz="3733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=</a:t>
              </a:r>
              <a:r>
                <a:rPr lang="zh-CN" altLang="en-US" sz="3733" b="1" dirty="0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”。</a:t>
              </a:r>
            </a:p>
          </p:txBody>
        </p:sp>
        <p:sp>
          <p:nvSpPr>
            <p:cNvPr id="9" name="椭圆 8"/>
            <p:cNvSpPr/>
            <p:nvPr>
              <p:custDataLst>
                <p:tags r:id="rId17"/>
              </p:custDataLst>
            </p:nvPr>
          </p:nvSpPr>
          <p:spPr>
            <a:xfrm>
              <a:off x="1286808" y="744768"/>
              <a:ext cx="360000" cy="360000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20" name="椭圆 19"/>
          <p:cNvSpPr/>
          <p:nvPr>
            <p:custDataLst>
              <p:tags r:id="rId3"/>
            </p:custDataLst>
          </p:nvPr>
        </p:nvSpPr>
        <p:spPr>
          <a:xfrm>
            <a:off x="3407701" y="2527108"/>
            <a:ext cx="480000" cy="48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椭圆 23"/>
          <p:cNvSpPr/>
          <p:nvPr>
            <p:custDataLst>
              <p:tags r:id="rId4"/>
            </p:custDataLst>
          </p:nvPr>
        </p:nvSpPr>
        <p:spPr>
          <a:xfrm>
            <a:off x="3103073" y="4221584"/>
            <a:ext cx="480000" cy="48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椭圆 27"/>
          <p:cNvSpPr/>
          <p:nvPr>
            <p:custDataLst>
              <p:tags r:id="rId5"/>
            </p:custDataLst>
          </p:nvPr>
        </p:nvSpPr>
        <p:spPr>
          <a:xfrm>
            <a:off x="7688397" y="2527108"/>
            <a:ext cx="480000" cy="48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椭圆 28"/>
          <p:cNvSpPr/>
          <p:nvPr>
            <p:custDataLst>
              <p:tags r:id="rId6"/>
            </p:custDataLst>
          </p:nvPr>
        </p:nvSpPr>
        <p:spPr>
          <a:xfrm>
            <a:off x="7720113" y="4221584"/>
            <a:ext cx="480000" cy="480000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矩形 4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3391237" y="2374887"/>
            <a:ext cx="550281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267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31" name="矩形 4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6096001" y="2979559"/>
            <a:ext cx="550281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10" name="矩形 4"/>
          <p:cNvSpPr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8400256" y="2979559"/>
            <a:ext cx="768085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21</a:t>
            </a:r>
          </a:p>
        </p:txBody>
      </p:sp>
      <p:sp>
        <p:nvSpPr>
          <p:cNvPr id="12" name="矩形 4"/>
          <p:cNvSpPr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632854" y="2347095"/>
            <a:ext cx="768085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267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</a:p>
        </p:txBody>
      </p:sp>
      <p:sp>
        <p:nvSpPr>
          <p:cNvPr id="34" name="矩形 4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2424422" y="4654668"/>
            <a:ext cx="768085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5" name="矩形 4"/>
          <p:cNvSpPr>
            <a:spLocks noChangeArrowheads="1"/>
          </p:cNvSpPr>
          <p:nvPr>
            <p:custDataLst>
              <p:tags r:id="rId12"/>
            </p:custDataLst>
          </p:nvPr>
        </p:nvSpPr>
        <p:spPr bwMode="auto">
          <a:xfrm>
            <a:off x="3036715" y="4058565"/>
            <a:ext cx="768085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267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</a:p>
        </p:txBody>
      </p:sp>
      <p:sp>
        <p:nvSpPr>
          <p:cNvPr id="36" name="矩形 4"/>
          <p:cNvSpPr>
            <a:spLocks noChangeArrowheads="1"/>
          </p:cNvSpPr>
          <p:nvPr>
            <p:custDataLst>
              <p:tags r:id="rId13"/>
            </p:custDataLst>
          </p:nvPr>
        </p:nvSpPr>
        <p:spPr bwMode="auto">
          <a:xfrm>
            <a:off x="5987799" y="4654669"/>
            <a:ext cx="768085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37" name="矩形 4"/>
          <p:cNvSpPr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8409570" y="4654669"/>
            <a:ext cx="768085" cy="666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22</a:t>
            </a:r>
          </a:p>
        </p:txBody>
      </p:sp>
      <p:sp>
        <p:nvSpPr>
          <p:cNvPr id="38" name="矩形 4"/>
          <p:cNvSpPr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7641831" y="4050855"/>
            <a:ext cx="768085" cy="74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267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&lt;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53D54ED6-EE59-6D15-534C-8743C1142CB7}"/>
              </a:ext>
            </a:extLst>
          </p:cNvPr>
          <p:cNvGrpSpPr/>
          <p:nvPr/>
        </p:nvGrpSpPr>
        <p:grpSpPr>
          <a:xfrm>
            <a:off x="829027" y="1015372"/>
            <a:ext cx="540771" cy="697563"/>
            <a:chOff x="152631" y="736528"/>
            <a:chExt cx="405578" cy="523172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541F290E-5A01-5A16-8CDD-CA59D92B295C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65667343-3409-327C-D745-489F07911E94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4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0" grpId="0"/>
      <p:bldP spid="31" grpId="0"/>
      <p:bldP spid="10" grpId="0"/>
      <p:bldP spid="12" grpId="0"/>
      <p:bldP spid="34" grpId="0"/>
      <p:bldP spid="35" grpId="0"/>
      <p:bldP spid="36" grpId="0"/>
      <p:bldP spid="37" grpId="0"/>
      <p:bldP spid="3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框 1"/>
          <p:cNvSpPr txBox="1"/>
          <p:nvPr>
            <p:custDataLst>
              <p:tags r:id="rId1"/>
            </p:custDataLst>
          </p:nvPr>
        </p:nvSpPr>
        <p:spPr>
          <a:xfrm>
            <a:off x="902719" y="638427"/>
            <a:ext cx="10987616" cy="256846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eaLnBrk="1" hangingPunct="1">
              <a:lnSpc>
                <a:spcPct val="150000"/>
              </a:lnSpc>
              <a:buFont typeface="Arial" panose="020B0604020202020204" pitchFamily="34" charset="0"/>
            </a:pPr>
            <a:r>
              <a:rPr lang="en-US" altLang="zh-CN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一箱茶杯有</a:t>
            </a:r>
            <a:r>
              <a:rPr lang="en-US" altLang="zh-CN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个，一共</a:t>
            </a:r>
            <a:r>
              <a:rPr lang="en-US" altLang="zh-CN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元，一个碗要</a:t>
            </a:r>
            <a:r>
              <a:rPr lang="en-US" altLang="zh-CN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元。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）买一个茶杯和一个碗共需多少元？</a:t>
            </a:r>
          </a:p>
          <a:p>
            <a:pPr eaLnBrk="1" hangingPunct="1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733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）一个茶杯比一个碗便宜多少元？</a:t>
            </a:r>
          </a:p>
        </p:txBody>
      </p:sp>
      <p:sp>
        <p:nvSpPr>
          <p:cNvPr id="3" name="文本框 1"/>
          <p:cNvSpPr txBox="1"/>
          <p:nvPr>
            <p:custDataLst>
              <p:tags r:id="rId2"/>
            </p:custDataLst>
          </p:nvPr>
        </p:nvSpPr>
        <p:spPr>
          <a:xfrm>
            <a:off x="1718734" y="3446781"/>
            <a:ext cx="2625513" cy="181569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</a:pPr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30÷5+8</a:t>
            </a:r>
          </a:p>
          <a:p>
            <a:pPr>
              <a:buFont typeface="Arial" panose="020B0604020202020204" pitchFamily="34" charset="0"/>
            </a:pPr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=6+8</a:t>
            </a:r>
          </a:p>
          <a:p>
            <a:pPr>
              <a:buFont typeface="Arial" panose="020B0604020202020204" pitchFamily="34" charset="0"/>
            </a:pPr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=14</a:t>
            </a:r>
            <a:r>
              <a:rPr lang="zh-CN" altLang="en-US" sz="3733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5" name="文本框 1"/>
          <p:cNvSpPr txBox="1"/>
          <p:nvPr>
            <p:custDataLst>
              <p:tags r:id="rId3"/>
            </p:custDataLst>
          </p:nvPr>
        </p:nvSpPr>
        <p:spPr>
          <a:xfrm>
            <a:off x="6760961" y="3446780"/>
            <a:ext cx="4059767" cy="18156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buFont typeface="Arial" panose="020B0604020202020204" pitchFamily="34" charset="0"/>
            </a:pPr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8</a:t>
            </a:r>
            <a:r>
              <a:rPr lang="en-US" altLang="zh-CN" sz="3733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30÷5</a:t>
            </a:r>
          </a:p>
          <a:p>
            <a:pPr>
              <a:buFont typeface="Arial" panose="020B0604020202020204" pitchFamily="34" charset="0"/>
            </a:pPr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=8-6</a:t>
            </a:r>
          </a:p>
          <a:p>
            <a:pPr>
              <a:buFont typeface="Arial" panose="020B0604020202020204" pitchFamily="34" charset="0"/>
            </a:pPr>
            <a:r>
              <a:rPr lang="en-US" altLang="zh-CN" sz="3733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=2</a:t>
            </a:r>
            <a:r>
              <a:rPr lang="zh-CN" altLang="en-US" sz="3733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（元）</a:t>
            </a:r>
          </a:p>
        </p:txBody>
      </p:sp>
      <p:sp>
        <p:nvSpPr>
          <p:cNvPr id="2" name="矩形 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1448647" y="5291667"/>
            <a:ext cx="4507653" cy="91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667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口答：</a:t>
            </a:r>
            <a:r>
              <a:rPr lang="zh-CN" altLang="en-US" sz="2667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买一个茶杯和一个碗共需</a:t>
            </a:r>
            <a:r>
              <a:rPr lang="en-US" altLang="zh-CN" sz="2667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14</a:t>
            </a:r>
            <a:r>
              <a:rPr lang="zh-CN" altLang="en-US" sz="2667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元</a:t>
            </a:r>
            <a:r>
              <a:rPr lang="zh-CN" altLang="en-US" sz="2667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4" name="矩形 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6537114" y="5291667"/>
            <a:ext cx="4507653" cy="91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667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口答</a:t>
            </a:r>
            <a:r>
              <a:rPr lang="zh-CN" altLang="en-US" sz="2667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en-US" sz="2667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一个茶杯比一个碗便宜</a:t>
            </a:r>
            <a:r>
              <a:rPr lang="en-US" altLang="zh-CN" sz="2667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2667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  <a:sym typeface="+mn-ea"/>
              </a:rPr>
              <a:t>元</a:t>
            </a:r>
            <a:r>
              <a:rPr lang="zh-CN" altLang="en-US" sz="2667" b="1" dirty="0">
                <a:latin typeface="宋体" panose="02010600030101010101" pitchFamily="2" charset="-122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3755C047-94ED-969E-053B-B40F85180DD9}"/>
              </a:ext>
            </a:extLst>
          </p:cNvPr>
          <p:cNvGrpSpPr/>
          <p:nvPr/>
        </p:nvGrpSpPr>
        <p:grpSpPr>
          <a:xfrm>
            <a:off x="632333" y="808261"/>
            <a:ext cx="540771" cy="697563"/>
            <a:chOff x="152631" y="736528"/>
            <a:chExt cx="405578" cy="523172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215A05E8-AD25-D37C-E8E0-FE4A91182C2E}"/>
                </a:ext>
              </a:extLst>
            </p:cNvPr>
            <p:cNvSpPr/>
            <p:nvPr/>
          </p:nvSpPr>
          <p:spPr>
            <a:xfrm>
              <a:off x="152631" y="811865"/>
              <a:ext cx="405578" cy="406800"/>
            </a:xfrm>
            <a:prstGeom prst="ellipse">
              <a:avLst/>
            </a:prstGeom>
            <a:solidFill>
              <a:srgbClr val="0480B7"/>
            </a:solidFill>
            <a:ln>
              <a:solidFill>
                <a:srgbClr val="0070C0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497743F3-4DB6-4702-87B6-2D780E772E51}"/>
                </a:ext>
              </a:extLst>
            </p:cNvPr>
            <p:cNvSpPr/>
            <p:nvPr/>
          </p:nvSpPr>
          <p:spPr>
            <a:xfrm>
              <a:off x="172917" y="736528"/>
              <a:ext cx="365004" cy="523172"/>
            </a:xfrm>
            <a:prstGeom prst="rect">
              <a:avLst/>
            </a:prstGeom>
            <a:noFill/>
          </p:spPr>
          <p:txBody>
            <a:bodyPr wrap="none" lIns="121920" tIns="60960" rIns="121920" bIns="60960">
              <a:spAutoFit/>
            </a:bodyPr>
            <a:lstStyle/>
            <a:p>
              <a:pPr algn="ctr"/>
              <a:r>
                <a:rPr lang="en-US" altLang="zh-CN" sz="3733" b="1" dirty="0">
                  <a:ln w="0"/>
                  <a:solidFill>
                    <a:schemeClr val="bg1"/>
                  </a:solidFill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endParaRPr lang="zh-CN" altLang="en-US" sz="3733" b="1" dirty="0">
                <a:ln w="0"/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build="p"/>
      <p:bldP spid="2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10074" y="2788073"/>
            <a:ext cx="9861973" cy="2792307"/>
          </a:xfrm>
          <a:prstGeom prst="rect">
            <a:avLst/>
          </a:prstGeom>
        </p:spPr>
      </p:pic>
      <p:sp>
        <p:nvSpPr>
          <p:cNvPr id="26" name="Rectangle 5"/>
          <p:cNvSpPr>
            <a:spLocks noChangeArrowheads="1"/>
          </p:cNvSpPr>
          <p:nvPr/>
        </p:nvSpPr>
        <p:spPr bwMode="auto">
          <a:xfrm>
            <a:off x="773006" y="1091631"/>
            <a:ext cx="5330305" cy="707886"/>
          </a:xfrm>
          <a:prstGeom prst="rect">
            <a:avLst/>
          </a:prstGeom>
          <a:noFill/>
          <a:effectLst>
            <a:softEdge rad="0"/>
          </a:effectLst>
        </p:spPr>
        <p:txBody>
          <a:bodyPr wrap="none" lIns="91440" tIns="45720" rIns="91440" bIns="45720" rtlCol="0">
            <a:spAutoFit/>
          </a:bodyPr>
          <a:lstStyle/>
          <a:p>
            <a:r>
              <a:rPr lang="zh-CN" altLang="zh-CN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这节课</a:t>
            </a:r>
            <a:r>
              <a:rPr lang="zh-CN" altLang="en-US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有什么收获呢</a:t>
            </a:r>
            <a:r>
              <a:rPr lang="zh-CN" altLang="zh-CN" sz="4000" b="1" dirty="0">
                <a:latin typeface="宋体" panose="02010600030101010101" pitchFamily="2" charset="-122"/>
                <a:ea typeface="宋体" panose="02010600030101010101" pitchFamily="2" charset="-122"/>
              </a:rPr>
              <a:t>？</a:t>
            </a:r>
          </a:p>
        </p:txBody>
      </p:sp>
      <p:sp>
        <p:nvSpPr>
          <p:cNvPr id="12" name="矩形 4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450340" y="3068321"/>
            <a:ext cx="9024000" cy="1480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indent="959976" algn="just" defTabSz="1219170" eaLnBrk="0" hangingPunct="0">
              <a:lnSpc>
                <a:spcPct val="130000"/>
              </a:lnSpc>
              <a:buNone/>
              <a:defRPr/>
            </a:pPr>
            <a:r>
              <a:rPr lang="zh-CN" altLang="en-US" sz="3733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既有乘、除法，又有加、减法，要先算</a:t>
            </a:r>
            <a:r>
              <a:rPr lang="zh-CN" altLang="en-US" sz="3733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乘、除法</a:t>
            </a:r>
            <a:r>
              <a:rPr lang="en-US" altLang="zh-CN" sz="3733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,</a:t>
            </a:r>
            <a:r>
              <a:rPr lang="zh-CN" altLang="en-US" sz="3733" b="1" dirty="0"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后算加、减法。</a:t>
            </a:r>
            <a:endParaRPr lang="zh-CN" altLang="en-US" sz="3733" b="1" kern="0" dirty="0"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3441700" y="1823721"/>
            <a:ext cx="6024880" cy="69018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20000"/>
              </a:lnSpc>
              <a:buFont typeface="Arial" panose="020B0604020202020204" pitchFamily="34" charset="0"/>
            </a:pPr>
            <a:r>
              <a:rPr lang="zh-CN" altLang="en-US" sz="3733" b="1" dirty="0">
                <a:solidFill>
                  <a:srgbClr val="1616F6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混合运算（两级运算）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BE5F835-5628-DBB5-4E3D-7DECED6EF09D}"/>
              </a:ext>
            </a:extLst>
          </p:cNvPr>
          <p:cNvSpPr txBox="1"/>
          <p:nvPr/>
        </p:nvSpPr>
        <p:spPr>
          <a:xfrm>
            <a:off x="3269844" y="32210"/>
            <a:ext cx="5753100" cy="99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5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课堂小结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bldLvl="0" animBg="1"/>
      <p:bldP spid="12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280424" y="2726180"/>
            <a:ext cx="10016226" cy="140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267" b="1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从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《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创优作业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100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分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》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或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《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状元作业本</a:t>
            </a:r>
            <a:r>
              <a:rPr kumimoji="1" lang="en-US" altLang="zh-CN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》</a:t>
            </a:r>
            <a:r>
              <a:rPr kumimoji="1" lang="zh-CN" altLang="en-US" sz="4267" b="1" dirty="0">
                <a:latin typeface="宋体" panose="02010600030101010101" pitchFamily="2" charset="-122"/>
                <a:ea typeface="宋体" panose="02010600030101010101" pitchFamily="2" charset="-122"/>
                <a:cs typeface="微软雅黑" panose="020B0503020204020204" charset="-122"/>
              </a:rPr>
              <a:t>课时练中选取。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7D6A6B27-B17E-4889-BF3A-DB9FE6FF8D51}"/>
              </a:ext>
            </a:extLst>
          </p:cNvPr>
          <p:cNvSpPr txBox="1"/>
          <p:nvPr/>
        </p:nvSpPr>
        <p:spPr>
          <a:xfrm>
            <a:off x="3269844" y="32210"/>
            <a:ext cx="5753100" cy="994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5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课后作业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1_剪切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剪切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剪切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00B050"/>
        </a:solidFill>
        <a:ln w="38100">
          <a:solidFill>
            <a:srgbClr val="FFC000"/>
          </a:solidFill>
          <a:miter lim="800000"/>
          <a:headEnd/>
          <a:tailEnd/>
        </a:ln>
      </a:spPr>
      <a:bodyPr wrap="square" rtlCol="0" anchor="ctr">
        <a:spAutoFit/>
      </a:bodyPr>
      <a:lstStyle>
        <a:defPPr algn="l">
          <a:lnSpc>
            <a:spcPct val="120000"/>
          </a:lnSpc>
          <a:defRPr sz="4200" b="1" dirty="0">
            <a:latin typeface="Times New Roman" pitchFamily="18" charset="0"/>
            <a:ea typeface="楷体" pitchFamily="49" charset="-122"/>
          </a:defRPr>
        </a:defPPr>
      </a:lstStyle>
    </a:spDef>
    <a:lnDef>
      <a:spPr>
        <a:ln w="57150">
          <a:solidFill>
            <a:srgbClr val="FF00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lnSpc>
            <a:spcPct val="120000"/>
          </a:lnSpc>
          <a:defRPr sz="4800" b="1" dirty="0" err="1" smtClean="0">
            <a:latin typeface="Times New Roman" panose="02020603050405020304" pitchFamily="18" charset="0"/>
            <a:ea typeface="黑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1012</Words>
  <Application>Microsoft Office PowerPoint</Application>
  <PresentationFormat>宽屏</PresentationFormat>
  <Paragraphs>181</Paragraphs>
  <Slides>22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1" baseType="lpstr">
      <vt:lpstr>等线</vt:lpstr>
      <vt:lpstr>方正黑体_GBK</vt:lpstr>
      <vt:lpstr>黑体</vt:lpstr>
      <vt:lpstr>楷体</vt:lpstr>
      <vt:lpstr>宋体</vt:lpstr>
      <vt:lpstr>Arial</vt:lpstr>
      <vt:lpstr>Franklin Gothic Book</vt:lpstr>
      <vt:lpstr>Times New Roman</vt:lpstr>
      <vt:lpstr>1_剪切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/>
  <cp:revision>1</cp:revision>
  <dcterms:created xsi:type="dcterms:W3CDTF">2025-06-23T07:54:11Z</dcterms:created>
  <dcterms:modified xsi:type="dcterms:W3CDTF">2025-06-23T08:25:59Z</dcterms:modified>
  <cp:category>状元成才路</cp:category>
  <cp:contentStatus>状元成才路</cp:contentStatus>
</cp:coreProperties>
</file>