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7" r:id="rId1"/>
  </p:sldMasterIdLst>
  <p:notesMasterIdLst>
    <p:notesMasterId r:id="rId18"/>
  </p:notesMasterIdLst>
  <p:sldIdLst>
    <p:sldId id="445" r:id="rId2"/>
    <p:sldId id="256" r:id="rId3"/>
    <p:sldId id="453" r:id="rId4"/>
    <p:sldId id="454" r:id="rId5"/>
    <p:sldId id="307" r:id="rId6"/>
    <p:sldId id="446" r:id="rId7"/>
    <p:sldId id="448" r:id="rId8"/>
    <p:sldId id="449" r:id="rId9"/>
    <p:sldId id="450" r:id="rId10"/>
    <p:sldId id="451" r:id="rId11"/>
    <p:sldId id="452" r:id="rId12"/>
    <p:sldId id="455" r:id="rId13"/>
    <p:sldId id="456" r:id="rId14"/>
    <p:sldId id="457" r:id="rId15"/>
    <p:sldId id="458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03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2E2"/>
    <a:srgbClr val="34B2AF"/>
    <a:srgbClr val="F6910A"/>
    <a:srgbClr val="FFC000"/>
    <a:srgbClr val="007AB7"/>
    <a:srgbClr val="FBDBC3"/>
    <a:srgbClr val="33CCFF"/>
    <a:srgbClr val="0000FF"/>
    <a:srgbClr val="D9FE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26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438" y="144"/>
      </p:cViewPr>
      <p:guideLst>
        <p:guide orient="horz" pos="1003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D2BAD-2487-4377-9F7A-0D496A72CF8F}" type="datetimeFigureOut">
              <a:rPr lang="zh-CN" altLang="en-US" smtClean="0"/>
              <a:t>2025/6/25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F82605-811A-4FF5-8C55-66380CC391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1576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25B6A33B-F1AB-B40F-FDB6-9EF0DFBE0289}"/>
              </a:ext>
            </a:extLst>
          </p:cNvPr>
          <p:cNvSpPr/>
          <p:nvPr userDrawn="1"/>
        </p:nvSpPr>
        <p:spPr>
          <a:xfrm>
            <a:off x="13447" y="1428032"/>
            <a:ext cx="12192000" cy="2334500"/>
          </a:xfrm>
          <a:prstGeom prst="rect">
            <a:avLst/>
          </a:prstGeom>
          <a:solidFill>
            <a:srgbClr val="34B2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Rectangle 8" title="Side bar">
            <a:extLst>
              <a:ext uri="{FF2B5EF4-FFF2-40B4-BE49-F238E27FC236}">
                <a16:creationId xmlns:a16="http://schemas.microsoft.com/office/drawing/2014/main" id="{A15E5E48-52BD-9845-AEA3-A47D1EAFDDD9}"/>
              </a:ext>
            </a:extLst>
          </p:cNvPr>
          <p:cNvSpPr/>
          <p:nvPr userDrawn="1"/>
        </p:nvSpPr>
        <p:spPr>
          <a:xfrm>
            <a:off x="1" y="376"/>
            <a:ext cx="12192000" cy="375639"/>
          </a:xfrm>
          <a:prstGeom prst="rect">
            <a:avLst/>
          </a:prstGeom>
          <a:solidFill>
            <a:srgbClr val="34B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5ED3AD0-058E-58F4-BB2E-4F9F539D23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970" y="116632"/>
            <a:ext cx="903595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186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 title="Side bar"/>
          <p:cNvSpPr/>
          <p:nvPr userDrawn="1"/>
        </p:nvSpPr>
        <p:spPr>
          <a:xfrm>
            <a:off x="1" y="376"/>
            <a:ext cx="12192000" cy="375639"/>
          </a:xfrm>
          <a:prstGeom prst="rect">
            <a:avLst/>
          </a:prstGeom>
          <a:solidFill>
            <a:srgbClr val="34B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2DB757E-27DE-28BD-ABC6-AD66294FE4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970" y="116632"/>
            <a:ext cx="903595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721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8" title="Side bar">
            <a:extLst>
              <a:ext uri="{FF2B5EF4-FFF2-40B4-BE49-F238E27FC236}">
                <a16:creationId xmlns:a16="http://schemas.microsoft.com/office/drawing/2014/main" id="{F90A6FFC-BBE3-5F9E-74F9-06592FFAFD54}"/>
              </a:ext>
            </a:extLst>
          </p:cNvPr>
          <p:cNvSpPr/>
          <p:nvPr userDrawn="1"/>
        </p:nvSpPr>
        <p:spPr>
          <a:xfrm>
            <a:off x="1" y="377"/>
            <a:ext cx="12192000" cy="990224"/>
          </a:xfrm>
          <a:prstGeom prst="rect">
            <a:avLst/>
          </a:prstGeom>
          <a:solidFill>
            <a:srgbClr val="34B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675E0322-C316-11A7-B0D6-936A319B37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970" y="116632"/>
            <a:ext cx="903595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164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DADE6D5B-2759-899E-F004-CFB11F23A7E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970" y="116632"/>
            <a:ext cx="903595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919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None/>
        <a:defRPr sz="3800" b="1" kern="1200" baseline="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3800" b="1" i="1" kern="1200" baseline="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3800" b="1" kern="1200" baseline="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3800" b="1" i="1" kern="1200" baseline="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3800" b="1" kern="1200" baseline="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67BEEE7-0624-9983-1616-395188F7AF40}"/>
              </a:ext>
            </a:extLst>
          </p:cNvPr>
          <p:cNvSpPr txBox="1"/>
          <p:nvPr/>
        </p:nvSpPr>
        <p:spPr>
          <a:xfrm>
            <a:off x="870857" y="318351"/>
            <a:ext cx="9187542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800" b="1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单元情境主线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3553C01-A9CB-9CFC-DB47-F52CB962BAD5}"/>
              </a:ext>
            </a:extLst>
          </p:cNvPr>
          <p:cNvSpPr txBox="1"/>
          <p:nvPr/>
        </p:nvSpPr>
        <p:spPr>
          <a:xfrm>
            <a:off x="1357086" y="1672080"/>
            <a:ext cx="769258" cy="40772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生活小管家</a:t>
            </a:r>
          </a:p>
        </p:txBody>
      </p:sp>
      <p:sp>
        <p:nvSpPr>
          <p:cNvPr id="4" name="左大括号 3">
            <a:extLst>
              <a:ext uri="{FF2B5EF4-FFF2-40B4-BE49-F238E27FC236}">
                <a16:creationId xmlns:a16="http://schemas.microsoft.com/office/drawing/2014/main" id="{D4B1A416-0DD8-D2A7-2814-360D9C1ED988}"/>
              </a:ext>
            </a:extLst>
          </p:cNvPr>
          <p:cNvSpPr/>
          <p:nvPr/>
        </p:nvSpPr>
        <p:spPr>
          <a:xfrm>
            <a:off x="2307771" y="1320800"/>
            <a:ext cx="769258" cy="4746172"/>
          </a:xfrm>
          <a:prstGeom prst="leftBrac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B295540-1647-A227-A3CB-960A7956758F}"/>
              </a:ext>
            </a:extLst>
          </p:cNvPr>
          <p:cNvSpPr txBox="1"/>
          <p:nvPr/>
        </p:nvSpPr>
        <p:spPr>
          <a:xfrm>
            <a:off x="2960915" y="1320800"/>
            <a:ext cx="2997201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800" b="1" dirty="0">
                <a:solidFill>
                  <a:srgbClr val="F6910A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公交出行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0AEED6B-7A6C-EB3B-362C-9E4CC1D8E886}"/>
              </a:ext>
            </a:extLst>
          </p:cNvPr>
          <p:cNvSpPr txBox="1"/>
          <p:nvPr/>
        </p:nvSpPr>
        <p:spPr>
          <a:xfrm>
            <a:off x="2975428" y="2408139"/>
            <a:ext cx="2997201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800" b="1" dirty="0">
                <a:solidFill>
                  <a:srgbClr val="F6910A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超市采购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D6EF5C6-5A82-D6F1-7E0B-913E9CB36850}"/>
              </a:ext>
            </a:extLst>
          </p:cNvPr>
          <p:cNvSpPr txBox="1"/>
          <p:nvPr/>
        </p:nvSpPr>
        <p:spPr>
          <a:xfrm>
            <a:off x="3004457" y="3597817"/>
            <a:ext cx="2997201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农业劳动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49C2FD8-D5E9-8D66-4562-E9F3190A0803}"/>
              </a:ext>
            </a:extLst>
          </p:cNvPr>
          <p:cNvSpPr txBox="1"/>
          <p:nvPr/>
        </p:nvSpPr>
        <p:spPr>
          <a:xfrm>
            <a:off x="3040743" y="4974136"/>
            <a:ext cx="2997201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手工制作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0E432D5-C958-A77A-2971-1D803C846172}"/>
              </a:ext>
            </a:extLst>
          </p:cNvPr>
          <p:cNvSpPr txBox="1"/>
          <p:nvPr/>
        </p:nvSpPr>
        <p:spPr>
          <a:xfrm>
            <a:off x="5740399" y="1565188"/>
            <a:ext cx="3490686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p6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例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2800" b="1" dirty="0" err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A6B406C-949B-B53E-1299-E94431E595E9}"/>
              </a:ext>
            </a:extLst>
          </p:cNvPr>
          <p:cNvSpPr txBox="1"/>
          <p:nvPr/>
        </p:nvSpPr>
        <p:spPr>
          <a:xfrm>
            <a:off x="5725886" y="2598990"/>
            <a:ext cx="3490686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p7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例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2800" b="1" dirty="0" err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AC07DE0-94D8-5E8E-34AF-F1528AAD56F3}"/>
              </a:ext>
            </a:extLst>
          </p:cNvPr>
          <p:cNvSpPr txBox="1"/>
          <p:nvPr/>
        </p:nvSpPr>
        <p:spPr>
          <a:xfrm>
            <a:off x="5725886" y="3791257"/>
            <a:ext cx="3490686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p8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例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2800" b="1" dirty="0" err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F717B42-34D8-C97D-DBC6-33805338A4DD}"/>
              </a:ext>
            </a:extLst>
          </p:cNvPr>
          <p:cNvSpPr txBox="1"/>
          <p:nvPr/>
        </p:nvSpPr>
        <p:spPr>
          <a:xfrm>
            <a:off x="5725886" y="5189453"/>
            <a:ext cx="3490686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p12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例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4-6</a:t>
            </a:r>
            <a:endParaRPr lang="zh-CN" altLang="en-US" sz="2800" b="1" dirty="0" err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D972932-9A40-4707-9CE7-B0570A3495D8}"/>
              </a:ext>
            </a:extLst>
          </p:cNvPr>
          <p:cNvSpPr txBox="1"/>
          <p:nvPr/>
        </p:nvSpPr>
        <p:spPr>
          <a:xfrm>
            <a:off x="8055429" y="1565188"/>
            <a:ext cx="2997201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加减、乘除同级运算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EFF2369-C2DE-D7E7-34C3-5627207740E7}"/>
              </a:ext>
            </a:extLst>
          </p:cNvPr>
          <p:cNvSpPr txBox="1"/>
          <p:nvPr/>
        </p:nvSpPr>
        <p:spPr>
          <a:xfrm>
            <a:off x="8084458" y="2536276"/>
            <a:ext cx="2997201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加减乘除二级运算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9A514D9-54DA-B778-E53A-09E4B486C445}"/>
              </a:ext>
            </a:extLst>
          </p:cNvPr>
          <p:cNvSpPr txBox="1"/>
          <p:nvPr/>
        </p:nvSpPr>
        <p:spPr>
          <a:xfrm>
            <a:off x="8055428" y="3828577"/>
            <a:ext cx="2997201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含括号的二级运算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53DEFD3-CABB-49FD-26FE-DF7735E5C89E}"/>
              </a:ext>
            </a:extLst>
          </p:cNvPr>
          <p:cNvSpPr txBox="1"/>
          <p:nvPr/>
        </p:nvSpPr>
        <p:spPr>
          <a:xfrm>
            <a:off x="8164284" y="5158146"/>
            <a:ext cx="3788229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同级运算应用、数形结合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0186DB9-7646-21E5-6422-6B5EB63458FC}"/>
              </a:ext>
            </a:extLst>
          </p:cNvPr>
          <p:cNvSpPr txBox="1"/>
          <p:nvPr/>
        </p:nvSpPr>
        <p:spPr>
          <a:xfrm>
            <a:off x="8164284" y="5523405"/>
            <a:ext cx="3788229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二级运算应用、数形结合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43BBE8B1-FAB8-0F54-7599-EE491D8ED9B9}"/>
              </a:ext>
            </a:extLst>
          </p:cNvPr>
          <p:cNvSpPr txBox="1"/>
          <p:nvPr/>
        </p:nvSpPr>
        <p:spPr>
          <a:xfrm>
            <a:off x="8164283" y="5975908"/>
            <a:ext cx="3788229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三步运算及应用</a:t>
            </a:r>
          </a:p>
        </p:txBody>
      </p:sp>
    </p:spTree>
    <p:extLst>
      <p:ext uri="{BB962C8B-B14F-4D97-AF65-F5344CB8AC3E}">
        <p14:creationId xmlns:p14="http://schemas.microsoft.com/office/powerpoint/2010/main" val="3313085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9DB399D4-9799-07AB-8869-E1E08223A361}"/>
              </a:ext>
            </a:extLst>
          </p:cNvPr>
          <p:cNvSpPr txBox="1"/>
          <p:nvPr/>
        </p:nvSpPr>
        <p:spPr>
          <a:xfrm>
            <a:off x="1225550" y="1816978"/>
            <a:ext cx="9740899" cy="1780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课时 含有小括号的混合运算的运算顺序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0AE554D-20F6-B349-F3BA-84550A0768BD}"/>
              </a:ext>
            </a:extLst>
          </p:cNvPr>
          <p:cNvSpPr txBox="1"/>
          <p:nvPr/>
        </p:nvSpPr>
        <p:spPr>
          <a:xfrm>
            <a:off x="0" y="-43542"/>
            <a:ext cx="3251200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R·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三年级数学上册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51D66DD1-FEAB-ADC3-F32C-47A2D45DABB8}"/>
              </a:ext>
            </a:extLst>
          </p:cNvPr>
          <p:cNvGrpSpPr/>
          <p:nvPr/>
        </p:nvGrpSpPr>
        <p:grpSpPr>
          <a:xfrm>
            <a:off x="2870866" y="666539"/>
            <a:ext cx="933506" cy="933506"/>
            <a:chOff x="1181642" y="3707771"/>
            <a:chExt cx="540000" cy="540000"/>
          </a:xfrm>
        </p:grpSpPr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1C02A94C-5FED-C6E4-18F1-8FAFF60E42D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81642" y="3707771"/>
              <a:ext cx="540000" cy="54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0" dirty="0">
                <a:latin typeface="方正黑体_GBK" panose="03000509000000000000" pitchFamily="65" charset="-122"/>
                <a:ea typeface="方正黑体_GBK" pitchFamily="65" charset="-122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5B8CACD0-2147-0963-E8C2-5C28F5A66E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34565" y="3756103"/>
              <a:ext cx="434153" cy="44509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400" b="1" dirty="0">
                  <a:solidFill>
                    <a:schemeClr val="bg1"/>
                  </a:solidFill>
                  <a:latin typeface="方正黑体_GBK" panose="03000509000000000000" pitchFamily="65" charset="-122"/>
                  <a:ea typeface="方正黑体_GBK" panose="03000509000000000000" pitchFamily="65" charset="-122"/>
                  <a:cs typeface="Arial" panose="020B0604020202020204" pitchFamily="34" charset="0"/>
                </a:rPr>
                <a:t>二</a:t>
              </a:r>
            </a:p>
          </p:txBody>
        </p:sp>
      </p:grpSp>
      <p:sp>
        <p:nvSpPr>
          <p:cNvPr id="7" name="Text Box 8">
            <a:extLst>
              <a:ext uri="{FF2B5EF4-FFF2-40B4-BE49-F238E27FC236}">
                <a16:creationId xmlns:a16="http://schemas.microsoft.com/office/drawing/2014/main" id="{CAF45707-98A4-82AC-3E28-C26631DFDE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6771" y="657287"/>
            <a:ext cx="3379229" cy="81650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algn="l" defTabSz="1219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609600" indent="-152400" algn="l" defTabSz="1219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1219200" indent="-304800" algn="l" defTabSz="1219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828800" indent="-457200" algn="l" defTabSz="1219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2438400" indent="-609600" algn="l" defTabSz="1219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4000" b="1" dirty="0">
                <a:solidFill>
                  <a:srgbClr val="0079AD"/>
                </a:solidFill>
                <a:latin typeface="方正黑体_GBK" panose="03000509000000000000" pitchFamily="65" charset="-122"/>
                <a:ea typeface="方正黑体_GBK" panose="03000509000000000000" pitchFamily="65" charset="-122"/>
                <a:cs typeface="Arial" panose="020B0604020202020204" pitchFamily="34" charset="0"/>
                <a:sym typeface="Arial" charset="0"/>
              </a:rPr>
              <a:t>混合运算</a:t>
            </a:r>
            <a:endParaRPr lang="en-US" altLang="zh-CN" sz="4000" b="1" dirty="0">
              <a:solidFill>
                <a:srgbClr val="0079AD"/>
              </a:solidFill>
              <a:latin typeface="方正黑体_GBK" panose="03000509000000000000" pitchFamily="65" charset="-122"/>
              <a:ea typeface="方正黑体_GBK" panose="03000509000000000000" pitchFamily="65" charset="-122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93285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EBCD52F-EC7E-9D69-29F3-0A1FA0E8F6E8}"/>
              </a:ext>
            </a:extLst>
          </p:cNvPr>
          <p:cNvSpPr txBox="1"/>
          <p:nvPr/>
        </p:nvSpPr>
        <p:spPr>
          <a:xfrm>
            <a:off x="4166647" y="0"/>
            <a:ext cx="4713402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复习导入</a:t>
            </a:r>
          </a:p>
        </p:txBody>
      </p:sp>
      <p:sp>
        <p:nvSpPr>
          <p:cNvPr id="3" name="文本框 14">
            <a:extLst>
              <a:ext uri="{FF2B5EF4-FFF2-40B4-BE49-F238E27FC236}">
                <a16:creationId xmlns:a16="http://schemas.microsoft.com/office/drawing/2014/main" id="{EBAB953A-F566-A08E-41E1-8413996C55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622" y="1125538"/>
            <a:ext cx="11137324" cy="73289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说说先算什么，再算什么，然后进行脱式计算。</a:t>
            </a:r>
          </a:p>
        </p:txBody>
      </p:sp>
      <p:sp>
        <p:nvSpPr>
          <p:cNvPr id="4" name="文本框 14">
            <a:extLst>
              <a:ext uri="{FF2B5EF4-FFF2-40B4-BE49-F238E27FC236}">
                <a16:creationId xmlns:a16="http://schemas.microsoft.com/office/drawing/2014/main" id="{7663A9B9-F5CF-20F3-D6A4-9FAA866640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9285" y="1874748"/>
            <a:ext cx="7433541" cy="297632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defTabSz="9144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4000" b="1" dirty="0">
                <a:solidFill>
                  <a:prstClr val="black"/>
                </a:solidFill>
                <a:latin typeface="Times New Roman"/>
                <a:ea typeface="黑体"/>
              </a:rPr>
              <a:t>32</a:t>
            </a:r>
            <a:r>
              <a:rPr lang="en-US" altLang="zh-CN" sz="40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en-US" altLang="zh-CN" sz="4000" b="1" dirty="0">
                <a:solidFill>
                  <a:prstClr val="black"/>
                </a:solidFill>
                <a:latin typeface="Times New Roman"/>
                <a:ea typeface="黑体"/>
              </a:rPr>
              <a:t>8÷8		20+16÷4</a:t>
            </a:r>
          </a:p>
          <a:p>
            <a:pPr algn="just" defTabSz="9144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en-US" altLang="zh-CN" sz="4000" b="1" dirty="0">
              <a:solidFill>
                <a:prstClr val="black"/>
              </a:solidFill>
              <a:latin typeface="Times New Roman"/>
              <a:ea typeface="黑体"/>
            </a:endParaRPr>
          </a:p>
          <a:p>
            <a:pPr algn="just" defTabSz="9144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en-US" altLang="zh-CN" sz="4000" b="1" dirty="0">
              <a:solidFill>
                <a:prstClr val="black"/>
              </a:solidFill>
              <a:latin typeface="Times New Roman"/>
              <a:ea typeface="黑体"/>
            </a:endParaRPr>
          </a:p>
          <a:p>
            <a:pPr algn="just" defTabSz="9144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4000" b="1" dirty="0">
                <a:solidFill>
                  <a:prstClr val="black"/>
                </a:solidFill>
                <a:latin typeface="Times New Roman"/>
                <a:ea typeface="黑体"/>
              </a:rPr>
              <a:t>30</a:t>
            </a:r>
            <a:r>
              <a:rPr lang="en-US" altLang="zh-CN" sz="40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en-US" altLang="zh-CN" sz="4000" b="1" dirty="0">
                <a:solidFill>
                  <a:prstClr val="black"/>
                </a:solidFill>
                <a:latin typeface="Times New Roman"/>
                <a:ea typeface="黑体"/>
              </a:rPr>
              <a:t>4+5		7×8</a:t>
            </a:r>
            <a:r>
              <a:rPr lang="en-US" altLang="zh-CN" sz="40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en-US" altLang="zh-CN" sz="4000" b="1" dirty="0">
                <a:solidFill>
                  <a:prstClr val="black"/>
                </a:solidFill>
                <a:latin typeface="Times New Roman"/>
                <a:ea typeface="黑体"/>
              </a:rPr>
              <a:t>2</a:t>
            </a:r>
            <a:endParaRPr lang="zh-CN" altLang="en-US" sz="4000" b="1" dirty="0">
              <a:solidFill>
                <a:prstClr val="black"/>
              </a:solidFill>
              <a:latin typeface="Times New Roman"/>
              <a:ea typeface="黑体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E98D615-2208-B5AF-05D5-F5F6717D5F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46988" y="2044412"/>
            <a:ext cx="2619230" cy="1475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</a:rPr>
              <a:t>同级运算，从左往右。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957E294-6297-A66A-8742-8705C59611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46988" y="3706374"/>
            <a:ext cx="3102192" cy="2196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</a:rPr>
              <a:t>不同级运算，先乘、除，</a:t>
            </a:r>
          </a:p>
          <a:p>
            <a:pPr marL="0" marR="0" lvl="0" indent="0" defTabSz="91440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</a:rPr>
              <a:t>后加、减。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A2196A5-C18A-99DB-9BA5-95CA579785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3766" y="2537579"/>
            <a:ext cx="2192914" cy="1505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=32</a:t>
            </a:r>
            <a:r>
              <a:rPr lang="en-US" altLang="zh-CN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       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=31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C08B9D2-D0D1-18F6-B1D6-B58A76C9F4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6647" y="2537579"/>
            <a:ext cx="2134321" cy="1505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=20+4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=24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3B7C1294-4EEB-B087-3E51-AD3766A52A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3766" y="4867393"/>
            <a:ext cx="2324386" cy="1505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=26+5      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=31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F9E9C69B-DE46-0A86-B846-9D603E3A5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6646" y="4867393"/>
            <a:ext cx="2134321" cy="1505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=56</a:t>
            </a:r>
            <a:r>
              <a:rPr lang="en-US" altLang="zh-CN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=54</a:t>
            </a:r>
          </a:p>
        </p:txBody>
      </p:sp>
    </p:spTree>
    <p:extLst>
      <p:ext uri="{BB962C8B-B14F-4D97-AF65-F5344CB8AC3E}">
        <p14:creationId xmlns:p14="http://schemas.microsoft.com/office/powerpoint/2010/main" val="3695431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0B65E2D-B7DD-3E30-6ADA-1F61C6EB524A}"/>
              </a:ext>
            </a:extLst>
          </p:cNvPr>
          <p:cNvSpPr txBox="1"/>
          <p:nvPr/>
        </p:nvSpPr>
        <p:spPr>
          <a:xfrm>
            <a:off x="4166647" y="0"/>
            <a:ext cx="4713402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探索新知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A6D7F0A-832B-30D0-2E99-0147C51670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394"/>
          <a:stretch/>
        </p:blipFill>
        <p:spPr>
          <a:xfrm>
            <a:off x="-1634" y="987136"/>
            <a:ext cx="12195270" cy="5870864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ACF5A742-0778-D7FD-4155-DFACF314A267}"/>
              </a:ext>
            </a:extLst>
          </p:cNvPr>
          <p:cNvSpPr txBox="1"/>
          <p:nvPr/>
        </p:nvSpPr>
        <p:spPr>
          <a:xfrm>
            <a:off x="3754667" y="1425836"/>
            <a:ext cx="2475571" cy="957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5400" b="1" dirty="0"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摘桃子</a:t>
            </a:r>
          </a:p>
        </p:txBody>
      </p:sp>
    </p:spTree>
    <p:extLst>
      <p:ext uri="{BB962C8B-B14F-4D97-AF65-F5344CB8AC3E}">
        <p14:creationId xmlns:p14="http://schemas.microsoft.com/office/powerpoint/2010/main" val="3578404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:a16="http://schemas.microsoft.com/office/drawing/2014/main" id="{93D70123-F38F-8604-F2D9-77371C597479}"/>
              </a:ext>
            </a:extLst>
          </p:cNvPr>
          <p:cNvSpPr txBox="1"/>
          <p:nvPr/>
        </p:nvSpPr>
        <p:spPr>
          <a:xfrm>
            <a:off x="1384300" y="528883"/>
            <a:ext cx="10998200" cy="827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刘阿姨摘了两篮桃子。一共能装几盒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44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79FE1A73-5384-F468-479E-441C76AB10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5700" y="1149277"/>
            <a:ext cx="5727700" cy="3082669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3892942A-9F34-02D8-04B1-8929DE5F1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18400" y="1441377"/>
            <a:ext cx="2959100" cy="3082669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65402F7E-F76B-F05E-AE0D-9D3DDFE911CF}"/>
              </a:ext>
            </a:extLst>
          </p:cNvPr>
          <p:cNvSpPr txBox="1"/>
          <p:nvPr/>
        </p:nvSpPr>
        <p:spPr>
          <a:xfrm>
            <a:off x="1485900" y="4231946"/>
            <a:ext cx="1382548" cy="834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B8618557-317A-D917-4177-59DE3A5935A9}"/>
              </a:ext>
            </a:extLst>
          </p:cNvPr>
          <p:cNvSpPr txBox="1"/>
          <p:nvPr/>
        </p:nvSpPr>
        <p:spPr>
          <a:xfrm>
            <a:off x="4713452" y="4231945"/>
            <a:ext cx="1382548" cy="834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819EF9E-A6AB-EBB3-BD2B-00C96B80948F}"/>
              </a:ext>
            </a:extLst>
          </p:cNvPr>
          <p:cNvSpPr txBox="1"/>
          <p:nvPr/>
        </p:nvSpPr>
        <p:spPr>
          <a:xfrm>
            <a:off x="8068661" y="4258161"/>
            <a:ext cx="2760060" cy="827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/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盒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CDF32919-0443-6170-EB67-3723B22BCB48}"/>
              </a:ext>
            </a:extLst>
          </p:cNvPr>
          <p:cNvSpPr txBox="1"/>
          <p:nvPr/>
        </p:nvSpPr>
        <p:spPr>
          <a:xfrm>
            <a:off x="1485900" y="5200582"/>
            <a:ext cx="9678573" cy="1333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思考：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知道了哪些数学信息？</a:t>
            </a:r>
            <a:endParaRPr lang="en-US" altLang="zh-CN" sz="36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    2.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如何列式计算？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24A99D5-C139-16B3-F6C3-4EDE357671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27" y="431571"/>
            <a:ext cx="1021773" cy="1021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632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CEB95BB1-51EA-5396-2299-628F66182A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5707" y="190436"/>
            <a:ext cx="4618596" cy="248574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A4EC6FF-8FC6-C3C7-54DE-434AF62CA2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67480" y="488897"/>
            <a:ext cx="2386104" cy="2485746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B4CC3EB9-AEEE-1558-D82B-ED08F7220E8E}"/>
              </a:ext>
            </a:extLst>
          </p:cNvPr>
          <p:cNvSpPr txBox="1"/>
          <p:nvPr/>
        </p:nvSpPr>
        <p:spPr>
          <a:xfrm>
            <a:off x="529298" y="2663997"/>
            <a:ext cx="1257412" cy="760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62B2154-4913-EB22-7AEC-31EC997F5126}"/>
              </a:ext>
            </a:extLst>
          </p:cNvPr>
          <p:cNvSpPr txBox="1"/>
          <p:nvPr/>
        </p:nvSpPr>
        <p:spPr>
          <a:xfrm>
            <a:off x="2933070" y="2727748"/>
            <a:ext cx="1257412" cy="760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EB05E2A-7B92-672D-6B00-9675E07D72C2}"/>
              </a:ext>
            </a:extLst>
          </p:cNvPr>
          <p:cNvSpPr txBox="1"/>
          <p:nvPr/>
        </p:nvSpPr>
        <p:spPr>
          <a:xfrm>
            <a:off x="5603820" y="2727748"/>
            <a:ext cx="2510244" cy="760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/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盒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FE8E9D7-7209-EFC6-65DE-BB1259E5A9C9}"/>
              </a:ext>
            </a:extLst>
          </p:cNvPr>
          <p:cNvSpPr txBox="1"/>
          <p:nvPr/>
        </p:nvSpPr>
        <p:spPr>
          <a:xfrm>
            <a:off x="7976761" y="1019733"/>
            <a:ext cx="3752229" cy="827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分步列式：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38B42E0-8F87-2BE3-D951-AEA2DC4806D6}"/>
              </a:ext>
            </a:extLst>
          </p:cNvPr>
          <p:cNvSpPr txBox="1"/>
          <p:nvPr/>
        </p:nvSpPr>
        <p:spPr>
          <a:xfrm>
            <a:off x="7965363" y="1986725"/>
            <a:ext cx="4223302" cy="827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25+15=40(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4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F6A302F-DC65-A989-3243-D694D8994100}"/>
              </a:ext>
            </a:extLst>
          </p:cNvPr>
          <p:cNvSpPr txBox="1"/>
          <p:nvPr/>
        </p:nvSpPr>
        <p:spPr>
          <a:xfrm>
            <a:off x="8001520" y="2739308"/>
            <a:ext cx="3376831" cy="827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40÷8=5(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盒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4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对话气泡: 圆角矩形 13">
            <a:extLst>
              <a:ext uri="{FF2B5EF4-FFF2-40B4-BE49-F238E27FC236}">
                <a16:creationId xmlns:a16="http://schemas.microsoft.com/office/drawing/2014/main" id="{65E50FF4-A822-1729-26E1-2FC5A1CEC828}"/>
              </a:ext>
            </a:extLst>
          </p:cNvPr>
          <p:cNvSpPr/>
          <p:nvPr/>
        </p:nvSpPr>
        <p:spPr bwMode="auto">
          <a:xfrm>
            <a:off x="1993744" y="3585366"/>
            <a:ext cx="5714396" cy="878184"/>
          </a:xfrm>
          <a:prstGeom prst="wedgeRoundRectCallout">
            <a:avLst>
              <a:gd name="adj1" fmla="val 64172"/>
              <a:gd name="adj2" fmla="val -42546"/>
              <a:gd name="adj3" fmla="val 16667"/>
            </a:avLst>
          </a:prstGeom>
          <a:solidFill>
            <a:srgbClr val="00B050"/>
          </a:solidFill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200" b="1" dirty="0">
                <a:latin typeface="Times New Roman" pitchFamily="18" charset="0"/>
                <a:ea typeface="楷体" pitchFamily="49" charset="-122"/>
              </a:rPr>
              <a:t>怎么列综合算式呢？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463FE31-DF4E-06DD-EC5B-2B89E39CFFE6}"/>
              </a:ext>
            </a:extLst>
          </p:cNvPr>
          <p:cNvSpPr txBox="1"/>
          <p:nvPr/>
        </p:nvSpPr>
        <p:spPr>
          <a:xfrm>
            <a:off x="1307288" y="4645230"/>
            <a:ext cx="4258058" cy="827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 + 15 ÷ 8</a:t>
            </a:r>
            <a:endParaRPr lang="zh-CN" altLang="en-US" sz="4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D946943-E239-8670-7865-5591FBE4B038}"/>
              </a:ext>
            </a:extLst>
          </p:cNvPr>
          <p:cNvSpPr txBox="1"/>
          <p:nvPr/>
        </p:nvSpPr>
        <p:spPr>
          <a:xfrm>
            <a:off x="4850942" y="4652091"/>
            <a:ext cx="6527409" cy="827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这样列算式，对吗？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278CF89-7059-3328-822D-EEE4A40057F4}"/>
              </a:ext>
            </a:extLst>
          </p:cNvPr>
          <p:cNvSpPr txBox="1"/>
          <p:nvPr/>
        </p:nvSpPr>
        <p:spPr>
          <a:xfrm>
            <a:off x="1024859" y="4600183"/>
            <a:ext cx="3314908" cy="834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      )</a:t>
            </a:r>
            <a:endParaRPr lang="zh-CN" altLang="en-US" sz="4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87BD92C-5AE6-4185-FB91-29C239BD0D38}"/>
              </a:ext>
            </a:extLst>
          </p:cNvPr>
          <p:cNvSpPr txBox="1"/>
          <p:nvPr/>
        </p:nvSpPr>
        <p:spPr>
          <a:xfrm>
            <a:off x="1786710" y="5592283"/>
            <a:ext cx="7238489" cy="8271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括号可以改变运算顺序。</a:t>
            </a:r>
          </a:p>
        </p:txBody>
      </p:sp>
    </p:spTree>
    <p:extLst>
      <p:ext uri="{BB962C8B-B14F-4D97-AF65-F5344CB8AC3E}">
        <p14:creationId xmlns:p14="http://schemas.microsoft.com/office/powerpoint/2010/main" val="36114117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animBg="1"/>
      <p:bldP spid="15" grpId="0"/>
      <p:bldP spid="17" grpId="0"/>
      <p:bldP spid="18" grpId="0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25FC9D2-F636-FDF3-9E41-F0FDE952F20B}"/>
              </a:ext>
            </a:extLst>
          </p:cNvPr>
          <p:cNvSpPr txBox="1"/>
          <p:nvPr/>
        </p:nvSpPr>
        <p:spPr>
          <a:xfrm>
            <a:off x="3867364" y="653881"/>
            <a:ext cx="4258058" cy="827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 + 15 ÷ 8</a:t>
            </a:r>
            <a:endParaRPr lang="zh-CN" altLang="en-US" sz="4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FAA668D-0299-5008-36A5-FE540CA1BD8E}"/>
              </a:ext>
            </a:extLst>
          </p:cNvPr>
          <p:cNvSpPr txBox="1"/>
          <p:nvPr/>
        </p:nvSpPr>
        <p:spPr>
          <a:xfrm>
            <a:off x="3584935" y="608834"/>
            <a:ext cx="3314908" cy="834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      )</a:t>
            </a:r>
            <a:endParaRPr lang="zh-CN" altLang="en-US" sz="4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88C9CB06-AD8D-48F3-954E-AF43504F531B}"/>
              </a:ext>
            </a:extLst>
          </p:cNvPr>
          <p:cNvCxnSpPr>
            <a:endCxn id="2" idx="2"/>
          </p:cNvCxnSpPr>
          <p:nvPr/>
        </p:nvCxnSpPr>
        <p:spPr>
          <a:xfrm>
            <a:off x="3470635" y="1481031"/>
            <a:ext cx="2525758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FFDF7FD7-BFE8-4085-9625-3882EF61D776}"/>
              </a:ext>
            </a:extLst>
          </p:cNvPr>
          <p:cNvCxnSpPr/>
          <p:nvPr/>
        </p:nvCxnSpPr>
        <p:spPr>
          <a:xfrm>
            <a:off x="4012676" y="1531961"/>
            <a:ext cx="0" cy="56941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F8426B9C-1687-E42E-34BF-EA75EBE2213B}"/>
              </a:ext>
            </a:extLst>
          </p:cNvPr>
          <p:cNvSpPr txBox="1"/>
          <p:nvPr/>
        </p:nvSpPr>
        <p:spPr>
          <a:xfrm>
            <a:off x="3130644" y="1990741"/>
            <a:ext cx="1570189" cy="834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</a:t>
            </a:r>
            <a:r>
              <a:rPr lang="en-US" altLang="zh-CN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</a:t>
            </a:r>
            <a:endParaRPr lang="zh-CN" altLang="en-US" sz="4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004496A-7232-0766-E74A-4CCAE47FA523}"/>
              </a:ext>
            </a:extLst>
          </p:cNvPr>
          <p:cNvSpPr txBox="1"/>
          <p:nvPr/>
        </p:nvSpPr>
        <p:spPr>
          <a:xfrm>
            <a:off x="4220066" y="1997604"/>
            <a:ext cx="1875934" cy="827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÷8</a:t>
            </a:r>
            <a:endParaRPr lang="zh-CN" altLang="en-US" sz="4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FE0F24C-05FF-AC57-8BFD-D85DC49D5B5C}"/>
              </a:ext>
            </a:extLst>
          </p:cNvPr>
          <p:cNvSpPr txBox="1"/>
          <p:nvPr/>
        </p:nvSpPr>
        <p:spPr>
          <a:xfrm>
            <a:off x="3146982" y="2723599"/>
            <a:ext cx="1875934" cy="827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5</a:t>
            </a:r>
            <a:endParaRPr lang="zh-CN" altLang="en-US" sz="4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对话气泡: 圆角矩形 44">
            <a:extLst>
              <a:ext uri="{FF2B5EF4-FFF2-40B4-BE49-F238E27FC236}">
                <a16:creationId xmlns:a16="http://schemas.microsoft.com/office/drawing/2014/main" id="{03528D5C-1AF2-7E5B-5E50-36AF1EB3036A}"/>
              </a:ext>
            </a:extLst>
          </p:cNvPr>
          <p:cNvSpPr/>
          <p:nvPr/>
        </p:nvSpPr>
        <p:spPr>
          <a:xfrm>
            <a:off x="6501246" y="2101376"/>
            <a:ext cx="4543009" cy="1334749"/>
          </a:xfrm>
          <a:prstGeom prst="wedgeRoundRectCallout">
            <a:avLst>
              <a:gd name="adj1" fmla="val -36929"/>
              <a:gd name="adj2" fmla="val -84069"/>
              <a:gd name="adj3" fmla="val 16667"/>
            </a:avLst>
          </a:prstGeom>
          <a:solidFill>
            <a:sysClr val="window" lastClr="FFFFFF"/>
          </a:solidFill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想一想：先算什么，再算什么？</a:t>
            </a:r>
            <a:endParaRPr kumimoji="0" lang="zh-CN" altLang="en-US" sz="3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AEDFB6A-F398-9CE2-26F0-D8E7E2488595}"/>
              </a:ext>
            </a:extLst>
          </p:cNvPr>
          <p:cNvSpPr txBox="1"/>
          <p:nvPr/>
        </p:nvSpPr>
        <p:spPr>
          <a:xfrm>
            <a:off x="1320800" y="4860396"/>
            <a:ext cx="9392227" cy="8271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算式里有括号，要先算括号里面的。</a:t>
            </a:r>
          </a:p>
        </p:txBody>
      </p:sp>
    </p:spTree>
    <p:extLst>
      <p:ext uri="{BB962C8B-B14F-4D97-AF65-F5344CB8AC3E}">
        <p14:creationId xmlns:p14="http://schemas.microsoft.com/office/powerpoint/2010/main" val="2526670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6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B64245D-C661-A0DB-D501-4DDC099881DB}"/>
              </a:ext>
            </a:extLst>
          </p:cNvPr>
          <p:cNvSpPr txBox="1"/>
          <p:nvPr/>
        </p:nvSpPr>
        <p:spPr>
          <a:xfrm>
            <a:off x="745067" y="1451989"/>
            <a:ext cx="10447866" cy="834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先说一说下面各题的运算顺序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再算一算。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F01B895-AEDF-3C36-B2C2-7FBB38685417}"/>
              </a:ext>
            </a:extLst>
          </p:cNvPr>
          <p:cNvSpPr txBox="1"/>
          <p:nvPr/>
        </p:nvSpPr>
        <p:spPr>
          <a:xfrm>
            <a:off x="745067" y="2415094"/>
            <a:ext cx="11108267" cy="827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56÷(2×4)        (24-16)×9        388-(27-18)</a:t>
            </a:r>
            <a:endParaRPr lang="zh-CN" altLang="en-US" sz="4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83DEE56-60C7-9396-205C-E9DAA37C140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4212" y="420266"/>
            <a:ext cx="3556094" cy="1031723"/>
          </a:xfrm>
          <a:prstGeom prst="rect">
            <a:avLst/>
          </a:prstGeom>
        </p:spPr>
      </p:pic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BEC28BA4-322A-8193-D9B0-EAE533C2FA44}"/>
              </a:ext>
            </a:extLst>
          </p:cNvPr>
          <p:cNvCxnSpPr/>
          <p:nvPr/>
        </p:nvCxnSpPr>
        <p:spPr>
          <a:xfrm>
            <a:off x="1943101" y="3242244"/>
            <a:ext cx="1465118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078E3AA9-2EF0-F33B-88AD-4D1BA997E48F}"/>
              </a:ext>
            </a:extLst>
          </p:cNvPr>
          <p:cNvSpPr txBox="1"/>
          <p:nvPr/>
        </p:nvSpPr>
        <p:spPr>
          <a:xfrm>
            <a:off x="436418" y="3317723"/>
            <a:ext cx="1919115" cy="8271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=56÷8</a:t>
            </a:r>
            <a:endParaRPr lang="zh-CN" altLang="en-US" sz="4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3EA8E21-BCF2-99D9-E408-C2056EE09F92}"/>
              </a:ext>
            </a:extLst>
          </p:cNvPr>
          <p:cNvSpPr txBox="1"/>
          <p:nvPr/>
        </p:nvSpPr>
        <p:spPr>
          <a:xfrm>
            <a:off x="436418" y="4122991"/>
            <a:ext cx="788999" cy="8340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=7</a:t>
            </a:r>
            <a:endParaRPr lang="zh-CN" altLang="en-US" sz="4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0B24AB04-7FC3-1219-B585-7ACC068AB05B}"/>
              </a:ext>
            </a:extLst>
          </p:cNvPr>
          <p:cNvCxnSpPr>
            <a:cxnSpLocks/>
          </p:cNvCxnSpPr>
          <p:nvPr/>
        </p:nvCxnSpPr>
        <p:spPr>
          <a:xfrm>
            <a:off x="4447309" y="3242244"/>
            <a:ext cx="187036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6C35CD13-260F-A031-4656-B7E4316B5C1D}"/>
              </a:ext>
            </a:extLst>
          </p:cNvPr>
          <p:cNvSpPr txBox="1"/>
          <p:nvPr/>
        </p:nvSpPr>
        <p:spPr>
          <a:xfrm>
            <a:off x="4291445" y="3317723"/>
            <a:ext cx="1636987" cy="8271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=8×9</a:t>
            </a:r>
            <a:endParaRPr lang="zh-CN" altLang="en-US" sz="4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0F600BA-6E88-ABA3-70F8-4F617A52FBCD}"/>
              </a:ext>
            </a:extLst>
          </p:cNvPr>
          <p:cNvSpPr txBox="1"/>
          <p:nvPr/>
        </p:nvSpPr>
        <p:spPr>
          <a:xfrm>
            <a:off x="4291445" y="4122991"/>
            <a:ext cx="1071127" cy="8340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=72</a:t>
            </a:r>
            <a:endParaRPr lang="zh-CN" altLang="en-US" sz="4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BB016850-B45E-052A-8C9B-4FD0565E6021}"/>
              </a:ext>
            </a:extLst>
          </p:cNvPr>
          <p:cNvCxnSpPr>
            <a:cxnSpLocks/>
          </p:cNvCxnSpPr>
          <p:nvPr/>
        </p:nvCxnSpPr>
        <p:spPr>
          <a:xfrm>
            <a:off x="9133609" y="3242244"/>
            <a:ext cx="187036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3DB988CE-BDA5-F83C-78B1-2118D23F646F}"/>
              </a:ext>
            </a:extLst>
          </p:cNvPr>
          <p:cNvSpPr txBox="1"/>
          <p:nvPr/>
        </p:nvSpPr>
        <p:spPr>
          <a:xfrm>
            <a:off x="7772400" y="3317723"/>
            <a:ext cx="1822935" cy="8340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=388-9</a:t>
            </a:r>
            <a:endParaRPr lang="zh-CN" altLang="en-US" sz="4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439CD2F-DA21-5E29-D359-DC78D6EC6CA2}"/>
              </a:ext>
            </a:extLst>
          </p:cNvPr>
          <p:cNvSpPr txBox="1"/>
          <p:nvPr/>
        </p:nvSpPr>
        <p:spPr>
          <a:xfrm>
            <a:off x="7772400" y="4122991"/>
            <a:ext cx="1353256" cy="8340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=379</a:t>
            </a:r>
            <a:endParaRPr lang="zh-CN" altLang="en-US" sz="4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对话气泡: 圆角矩形 44">
            <a:extLst>
              <a:ext uri="{FF2B5EF4-FFF2-40B4-BE49-F238E27FC236}">
                <a16:creationId xmlns:a16="http://schemas.microsoft.com/office/drawing/2014/main" id="{280A13C7-64FC-D0EF-1939-EA13E2D4402F}"/>
              </a:ext>
            </a:extLst>
          </p:cNvPr>
          <p:cNvSpPr/>
          <p:nvPr/>
        </p:nvSpPr>
        <p:spPr>
          <a:xfrm>
            <a:off x="1606008" y="5102985"/>
            <a:ext cx="7937373" cy="1334749"/>
          </a:xfrm>
          <a:prstGeom prst="wedgeRoundRectCallout">
            <a:avLst>
              <a:gd name="adj1" fmla="val -56566"/>
              <a:gd name="adj2" fmla="val 37376"/>
              <a:gd name="adj3" fmla="val 16667"/>
            </a:avLst>
          </a:prstGeom>
          <a:solidFill>
            <a:sysClr val="window" lastClr="FFFFFF"/>
          </a:solidFill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lvl="0" defTabSz="914400"/>
            <a:r>
              <a:rPr lang="zh-CN" altLang="en-US" sz="36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一个算式中带小括号，不管小括号里是哪种运算，都要</a:t>
            </a:r>
            <a:r>
              <a:rPr lang="zh-CN" altLang="en-US" sz="3600" b="1" kern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先算小括号里的</a:t>
            </a:r>
            <a:r>
              <a:rPr lang="zh-CN" altLang="en-US" sz="36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014881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5" grpId="0"/>
      <p:bldP spid="16" grpId="0"/>
      <p:bldP spid="18" grpId="0"/>
      <p:bldP spid="19" grpId="0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8DAA6B5-B49A-6352-47D2-D5A6E472BA62}"/>
              </a:ext>
            </a:extLst>
          </p:cNvPr>
          <p:cNvSpPr txBox="1"/>
          <p:nvPr/>
        </p:nvSpPr>
        <p:spPr>
          <a:xfrm>
            <a:off x="508000" y="627245"/>
            <a:ext cx="8229600" cy="760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比一比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算一算。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59E54B1-66B3-190F-EBEE-D7DEF9533694}"/>
              </a:ext>
            </a:extLst>
          </p:cNvPr>
          <p:cNvSpPr txBox="1"/>
          <p:nvPr/>
        </p:nvSpPr>
        <p:spPr>
          <a:xfrm>
            <a:off x="956733" y="1478064"/>
            <a:ext cx="10278534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5×7          (72-18)÷9           24÷4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7CA7D6D-9D2A-C08D-763E-9ADC32DE6513}"/>
              </a:ext>
            </a:extLst>
          </p:cNvPr>
          <p:cNvSpPr txBox="1"/>
          <p:nvPr/>
        </p:nvSpPr>
        <p:spPr>
          <a:xfrm>
            <a:off x="811530" y="3282704"/>
            <a:ext cx="11260667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(4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5)×7         72-18÷9             24÷(4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2)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5E4EEE7-1DAE-FF35-E6F8-75330AF1FB5C}"/>
              </a:ext>
            </a:extLst>
          </p:cNvPr>
          <p:cNvSpPr txBox="1"/>
          <p:nvPr/>
        </p:nvSpPr>
        <p:spPr>
          <a:xfrm>
            <a:off x="675409" y="2003915"/>
            <a:ext cx="1402948" cy="6991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=4+35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AC44F5F-B56F-5BE5-B910-6E7FFF6CF803}"/>
              </a:ext>
            </a:extLst>
          </p:cNvPr>
          <p:cNvSpPr txBox="1"/>
          <p:nvPr/>
        </p:nvSpPr>
        <p:spPr>
          <a:xfrm>
            <a:off x="675409" y="2671086"/>
            <a:ext cx="909223" cy="6991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=39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F2A707D-83C7-0BC7-8398-3683E6811F44}"/>
              </a:ext>
            </a:extLst>
          </p:cNvPr>
          <p:cNvSpPr txBox="1"/>
          <p:nvPr/>
        </p:nvSpPr>
        <p:spPr>
          <a:xfrm>
            <a:off x="675408" y="3814792"/>
            <a:ext cx="1610591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=9×7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8AA0DC6-7F84-82BF-FFFB-1165DB163457}"/>
              </a:ext>
            </a:extLst>
          </p:cNvPr>
          <p:cNvSpPr txBox="1"/>
          <p:nvPr/>
        </p:nvSpPr>
        <p:spPr>
          <a:xfrm>
            <a:off x="675408" y="4480426"/>
            <a:ext cx="989373" cy="69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=63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7DA62D0-5EF8-1D6C-EA9E-89BBBBB29A74}"/>
              </a:ext>
            </a:extLst>
          </p:cNvPr>
          <p:cNvSpPr txBox="1"/>
          <p:nvPr/>
        </p:nvSpPr>
        <p:spPr>
          <a:xfrm>
            <a:off x="3533064" y="2005201"/>
            <a:ext cx="1603324" cy="6935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=54÷9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9FB8925-F6B4-0141-085B-34D04AADCEFA}"/>
              </a:ext>
            </a:extLst>
          </p:cNvPr>
          <p:cNvSpPr txBox="1"/>
          <p:nvPr/>
        </p:nvSpPr>
        <p:spPr>
          <a:xfrm>
            <a:off x="3533064" y="2671086"/>
            <a:ext cx="678391" cy="6991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=6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5FE9A09-97C1-AC30-BC64-D2ECA8FF7A99}"/>
              </a:ext>
            </a:extLst>
          </p:cNvPr>
          <p:cNvSpPr txBox="1"/>
          <p:nvPr/>
        </p:nvSpPr>
        <p:spPr>
          <a:xfrm>
            <a:off x="3527583" y="3785473"/>
            <a:ext cx="1719825" cy="69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=72-2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381BC30-D1C2-AE61-A951-F36203124C40}"/>
              </a:ext>
            </a:extLst>
          </p:cNvPr>
          <p:cNvSpPr txBox="1"/>
          <p:nvPr/>
        </p:nvSpPr>
        <p:spPr>
          <a:xfrm>
            <a:off x="3527583" y="4478996"/>
            <a:ext cx="1181734" cy="69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=70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6830CED-F18B-ABD8-E0DA-770E30B02821}"/>
              </a:ext>
            </a:extLst>
          </p:cNvPr>
          <p:cNvSpPr txBox="1"/>
          <p:nvPr/>
        </p:nvSpPr>
        <p:spPr>
          <a:xfrm>
            <a:off x="6763503" y="2002411"/>
            <a:ext cx="1500707" cy="69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=6+2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60D9496-FB3F-54A9-7A35-20CD6ECD2245}"/>
              </a:ext>
            </a:extLst>
          </p:cNvPr>
          <p:cNvSpPr txBox="1"/>
          <p:nvPr/>
        </p:nvSpPr>
        <p:spPr>
          <a:xfrm>
            <a:off x="6763503" y="2671086"/>
            <a:ext cx="909223" cy="69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=8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12E4B22-62DD-42EC-CCB2-20E06E64A172}"/>
              </a:ext>
            </a:extLst>
          </p:cNvPr>
          <p:cNvSpPr txBox="1"/>
          <p:nvPr/>
        </p:nvSpPr>
        <p:spPr>
          <a:xfrm>
            <a:off x="6763503" y="3812630"/>
            <a:ext cx="2201644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=24÷6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23FC5F9-C3DA-E71D-FF33-EC3FCE8C5B68}"/>
              </a:ext>
            </a:extLst>
          </p:cNvPr>
          <p:cNvSpPr txBox="1"/>
          <p:nvPr/>
        </p:nvSpPr>
        <p:spPr>
          <a:xfrm>
            <a:off x="6763503" y="4478996"/>
            <a:ext cx="989373" cy="69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=4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对话气泡: 圆角矩形 44">
            <a:extLst>
              <a:ext uri="{FF2B5EF4-FFF2-40B4-BE49-F238E27FC236}">
                <a16:creationId xmlns:a16="http://schemas.microsoft.com/office/drawing/2014/main" id="{8C2E15DD-D525-AF44-7499-0D3857359432}"/>
              </a:ext>
            </a:extLst>
          </p:cNvPr>
          <p:cNvSpPr/>
          <p:nvPr/>
        </p:nvSpPr>
        <p:spPr>
          <a:xfrm>
            <a:off x="6392332" y="190000"/>
            <a:ext cx="4543009" cy="1334749"/>
          </a:xfrm>
          <a:prstGeom prst="wedgeRoundRectCallout">
            <a:avLst>
              <a:gd name="adj1" fmla="val 60507"/>
              <a:gd name="adj2" fmla="val 45161"/>
              <a:gd name="adj3" fmla="val 16667"/>
            </a:avLst>
          </a:prstGeom>
          <a:solidFill>
            <a:sysClr val="window" lastClr="FFFFFF"/>
          </a:solidFill>
          <a:ln w="28575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对比上下两组算式，你发现了什么？</a:t>
            </a:r>
            <a:endParaRPr kumimoji="0" lang="zh-CN" altLang="en-US" sz="36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">
            <a:extLst>
              <a:ext uri="{FF2B5EF4-FFF2-40B4-BE49-F238E27FC236}">
                <a16:creationId xmlns:a16="http://schemas.microsoft.com/office/drawing/2014/main" id="{A72CCC6D-0B32-A9E3-72A2-C7576A2F40E2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11530" y="5184315"/>
            <a:ext cx="10568940" cy="1483685"/>
          </a:xfrm>
          <a:prstGeom prst="roundRect">
            <a:avLst>
              <a:gd name="adj" fmla="val 25089"/>
            </a:avLst>
          </a:prstGeom>
          <a:solidFill>
            <a:sysClr val="window" lastClr="FFFFFF"/>
          </a:solid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发现：每组算式中的数字和运算符号都一样，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添上括号后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，运算顺序改变了，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计算结果也不相同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39845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 animBg="1"/>
      <p:bldP spid="18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84CE235A-59CC-926F-FA3C-641C16207E05}"/>
              </a:ext>
            </a:extLst>
          </p:cNvPr>
          <p:cNvSpPr txBox="1"/>
          <p:nvPr/>
        </p:nvSpPr>
        <p:spPr>
          <a:xfrm>
            <a:off x="4348025" y="-58130"/>
            <a:ext cx="3959414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随堂训练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27CDC0B-1296-ED19-DD2C-6274586E38A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01219" y="908599"/>
            <a:ext cx="10357381" cy="8450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3733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照样子，把先算的一步画上横线再计算。                                                                                                                                                                                                                             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34FE9D28-DF4C-2E0C-9588-23CEBF1851C3}"/>
              </a:ext>
            </a:extLst>
          </p:cNvPr>
          <p:cNvGrpSpPr/>
          <p:nvPr/>
        </p:nvGrpSpPr>
        <p:grpSpPr>
          <a:xfrm>
            <a:off x="633400" y="1033237"/>
            <a:ext cx="540771" cy="697563"/>
            <a:chOff x="152631" y="736528"/>
            <a:chExt cx="405578" cy="523172"/>
          </a:xfrm>
        </p:grpSpPr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22A9C9B4-4EE4-E03C-5098-6E609AEC026A}"/>
                </a:ext>
              </a:extLst>
            </p:cNvPr>
            <p:cNvSpPr/>
            <p:nvPr/>
          </p:nvSpPr>
          <p:spPr>
            <a:xfrm>
              <a:off x="152631" y="811865"/>
              <a:ext cx="405578" cy="406800"/>
            </a:xfrm>
            <a:prstGeom prst="ellipse">
              <a:avLst/>
            </a:prstGeom>
            <a:solidFill>
              <a:srgbClr val="0480B7"/>
            </a:solidFill>
            <a:ln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D2C36D16-C359-7519-C152-AADEFD0199B2}"/>
                </a:ext>
              </a:extLst>
            </p:cNvPr>
            <p:cNvSpPr/>
            <p:nvPr/>
          </p:nvSpPr>
          <p:spPr>
            <a:xfrm>
              <a:off x="172917" y="736528"/>
              <a:ext cx="365004" cy="523172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3733" b="1" dirty="0">
                  <a:ln w="0"/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zh-CN" altLang="en-US" sz="3733" b="1" dirty="0">
                <a:ln w="0"/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id="{0CF84F68-9986-7233-F092-4D5AF823802E}"/>
              </a:ext>
            </a:extLst>
          </p:cNvPr>
          <p:cNvSpPr txBox="1"/>
          <p:nvPr/>
        </p:nvSpPr>
        <p:spPr>
          <a:xfrm>
            <a:off x="1071033" y="1843113"/>
            <a:ext cx="2742431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(6+12)÷6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85C3097-217E-B7BD-919B-B8D5B61707E5}"/>
              </a:ext>
            </a:extLst>
          </p:cNvPr>
          <p:cNvSpPr txBox="1"/>
          <p:nvPr/>
        </p:nvSpPr>
        <p:spPr>
          <a:xfrm>
            <a:off x="4348025" y="1843113"/>
            <a:ext cx="3226948" cy="69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63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(25+16)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80D88BC-44D9-4BEA-BF53-D925C32D0709}"/>
              </a:ext>
            </a:extLst>
          </p:cNvPr>
          <p:cNvSpPr txBox="1"/>
          <p:nvPr/>
        </p:nvSpPr>
        <p:spPr>
          <a:xfrm>
            <a:off x="8109534" y="1843113"/>
            <a:ext cx="2742431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(4+3)×9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E5A4A87-5E35-FA62-2993-4AC407DD6B3B}"/>
              </a:ext>
            </a:extLst>
          </p:cNvPr>
          <p:cNvSpPr txBox="1"/>
          <p:nvPr/>
        </p:nvSpPr>
        <p:spPr>
          <a:xfrm>
            <a:off x="1071033" y="4078967"/>
            <a:ext cx="2742431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47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(41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18)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01690ACE-2957-D13C-E478-F11E86E1672E}"/>
              </a:ext>
            </a:extLst>
          </p:cNvPr>
          <p:cNvSpPr txBox="1"/>
          <p:nvPr/>
        </p:nvSpPr>
        <p:spPr>
          <a:xfrm>
            <a:off x="4348025" y="4078967"/>
            <a:ext cx="3226948" cy="69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4×(25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19)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97128AA6-4063-1966-0762-F25D427654D8}"/>
              </a:ext>
            </a:extLst>
          </p:cNvPr>
          <p:cNvSpPr txBox="1"/>
          <p:nvPr/>
        </p:nvSpPr>
        <p:spPr>
          <a:xfrm>
            <a:off x="8109534" y="4078967"/>
            <a:ext cx="2742431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24÷(2×3)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3BAD69C2-D849-B64B-AE75-E109A378698A}"/>
              </a:ext>
            </a:extLst>
          </p:cNvPr>
          <p:cNvCxnSpPr>
            <a:endCxn id="15" idx="2"/>
          </p:cNvCxnSpPr>
          <p:nvPr/>
        </p:nvCxnSpPr>
        <p:spPr>
          <a:xfrm>
            <a:off x="1071033" y="2536636"/>
            <a:ext cx="137121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7A991F91-546B-C988-713C-6206F46014B6}"/>
              </a:ext>
            </a:extLst>
          </p:cNvPr>
          <p:cNvSpPr txBox="1"/>
          <p:nvPr/>
        </p:nvSpPr>
        <p:spPr>
          <a:xfrm>
            <a:off x="838923" y="2591180"/>
            <a:ext cx="1914667" cy="1363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=18÷6</a:t>
            </a:r>
          </a:p>
          <a:p>
            <a:pPr algn="l">
              <a:lnSpc>
                <a:spcPct val="12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430AE3B4-F708-6779-9346-3ED8A26B14AC}"/>
              </a:ext>
            </a:extLst>
          </p:cNvPr>
          <p:cNvCxnSpPr>
            <a:cxnSpLocks/>
          </p:cNvCxnSpPr>
          <p:nvPr/>
        </p:nvCxnSpPr>
        <p:spPr>
          <a:xfrm>
            <a:off x="5113096" y="2536636"/>
            <a:ext cx="15059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3AD6387A-6184-4D2F-F4AD-1A47A738F480}"/>
              </a:ext>
            </a:extLst>
          </p:cNvPr>
          <p:cNvSpPr txBox="1"/>
          <p:nvPr/>
        </p:nvSpPr>
        <p:spPr>
          <a:xfrm>
            <a:off x="4103807" y="2591180"/>
            <a:ext cx="1914667" cy="1363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=63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41</a:t>
            </a:r>
          </a:p>
          <a:p>
            <a:pPr algn="l">
              <a:lnSpc>
                <a:spcPct val="12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=22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3DDA7D24-2F9F-30FC-EE80-482460ACF1E7}"/>
              </a:ext>
            </a:extLst>
          </p:cNvPr>
          <p:cNvCxnSpPr>
            <a:cxnSpLocks/>
          </p:cNvCxnSpPr>
          <p:nvPr/>
        </p:nvCxnSpPr>
        <p:spPr>
          <a:xfrm>
            <a:off x="8120309" y="2536636"/>
            <a:ext cx="121072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>
            <a:extLst>
              <a:ext uri="{FF2B5EF4-FFF2-40B4-BE49-F238E27FC236}">
                <a16:creationId xmlns:a16="http://schemas.microsoft.com/office/drawing/2014/main" id="{145560EA-C181-3F4C-37D2-3A598B55F457}"/>
              </a:ext>
            </a:extLst>
          </p:cNvPr>
          <p:cNvSpPr txBox="1"/>
          <p:nvPr/>
        </p:nvSpPr>
        <p:spPr>
          <a:xfrm>
            <a:off x="7883959" y="2591180"/>
            <a:ext cx="1914667" cy="1363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=7×9</a:t>
            </a:r>
          </a:p>
          <a:p>
            <a:pPr algn="l">
              <a:lnSpc>
                <a:spcPct val="12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=63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640D9595-27C6-FE50-FAFC-D84F6F80A31A}"/>
              </a:ext>
            </a:extLst>
          </p:cNvPr>
          <p:cNvCxnSpPr>
            <a:cxnSpLocks/>
          </p:cNvCxnSpPr>
          <p:nvPr/>
        </p:nvCxnSpPr>
        <p:spPr>
          <a:xfrm>
            <a:off x="1796256" y="4772490"/>
            <a:ext cx="15059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id="{4D68ADB5-1789-7ACD-D928-A7409DA82B4E}"/>
              </a:ext>
            </a:extLst>
          </p:cNvPr>
          <p:cNvSpPr txBox="1"/>
          <p:nvPr/>
        </p:nvSpPr>
        <p:spPr>
          <a:xfrm>
            <a:off x="838923" y="4887937"/>
            <a:ext cx="1914667" cy="1363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=47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</a:t>
            </a:r>
          </a:p>
          <a:p>
            <a:pPr algn="l">
              <a:lnSpc>
                <a:spcPct val="12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=24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B9AF1719-6EC2-587D-9445-0E7B88233E85}"/>
              </a:ext>
            </a:extLst>
          </p:cNvPr>
          <p:cNvCxnSpPr>
            <a:cxnSpLocks/>
          </p:cNvCxnSpPr>
          <p:nvPr/>
        </p:nvCxnSpPr>
        <p:spPr>
          <a:xfrm>
            <a:off x="5113095" y="4772490"/>
            <a:ext cx="150591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>
            <a:extLst>
              <a:ext uri="{FF2B5EF4-FFF2-40B4-BE49-F238E27FC236}">
                <a16:creationId xmlns:a16="http://schemas.microsoft.com/office/drawing/2014/main" id="{3C225D0B-05BF-1F57-4A3A-DFEA1A6AC71F}"/>
              </a:ext>
            </a:extLst>
          </p:cNvPr>
          <p:cNvSpPr txBox="1"/>
          <p:nvPr/>
        </p:nvSpPr>
        <p:spPr>
          <a:xfrm>
            <a:off x="4103807" y="4887937"/>
            <a:ext cx="1914667" cy="1363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=4×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en-US" altLang="zh-CN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=24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85C76E88-6454-647F-D4CA-56AD8F6B8671}"/>
              </a:ext>
            </a:extLst>
          </p:cNvPr>
          <p:cNvCxnSpPr>
            <a:cxnSpLocks/>
          </p:cNvCxnSpPr>
          <p:nvPr/>
        </p:nvCxnSpPr>
        <p:spPr>
          <a:xfrm>
            <a:off x="9045669" y="4772490"/>
            <a:ext cx="138680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>
            <a:extLst>
              <a:ext uri="{FF2B5EF4-FFF2-40B4-BE49-F238E27FC236}">
                <a16:creationId xmlns:a16="http://schemas.microsoft.com/office/drawing/2014/main" id="{916F70DC-4A7E-AE9C-7F7A-E68E7DBA6C0B}"/>
              </a:ext>
            </a:extLst>
          </p:cNvPr>
          <p:cNvSpPr txBox="1"/>
          <p:nvPr/>
        </p:nvSpPr>
        <p:spPr>
          <a:xfrm>
            <a:off x="7883959" y="4887937"/>
            <a:ext cx="1914667" cy="1363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=24÷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en-US" altLang="zh-CN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=4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437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0" grpId="0"/>
      <p:bldP spid="33" grpId="0"/>
      <p:bldP spid="35" grpId="0"/>
      <p:bldP spid="37" grpId="0"/>
      <p:bldP spid="4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8D2CE55B-E10A-5A93-748F-D9F172D8BE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01219" y="565700"/>
            <a:ext cx="10357381" cy="8450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3733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先填空，再列综合算式。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3D43C1AB-0230-A67D-C8CA-302396C4E403}"/>
              </a:ext>
            </a:extLst>
          </p:cNvPr>
          <p:cNvGrpSpPr/>
          <p:nvPr/>
        </p:nvGrpSpPr>
        <p:grpSpPr>
          <a:xfrm>
            <a:off x="633400" y="690338"/>
            <a:ext cx="540771" cy="697563"/>
            <a:chOff x="152631" y="736528"/>
            <a:chExt cx="405578" cy="523172"/>
          </a:xfrm>
        </p:grpSpPr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8A8DA347-3785-B2CA-E34D-D153BEC808A3}"/>
                </a:ext>
              </a:extLst>
            </p:cNvPr>
            <p:cNvSpPr/>
            <p:nvPr/>
          </p:nvSpPr>
          <p:spPr>
            <a:xfrm>
              <a:off x="152631" y="811865"/>
              <a:ext cx="405578" cy="406800"/>
            </a:xfrm>
            <a:prstGeom prst="ellipse">
              <a:avLst/>
            </a:prstGeom>
            <a:solidFill>
              <a:srgbClr val="0480B7"/>
            </a:solidFill>
            <a:ln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F9A02B04-F5ED-B527-7E53-4BB2F8627CF9}"/>
                </a:ext>
              </a:extLst>
            </p:cNvPr>
            <p:cNvSpPr/>
            <p:nvPr/>
          </p:nvSpPr>
          <p:spPr>
            <a:xfrm>
              <a:off x="172917" y="736528"/>
              <a:ext cx="365004" cy="523172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3733" b="1" dirty="0">
                  <a:ln w="0"/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zh-CN" altLang="en-US" sz="3733" b="1" dirty="0">
                <a:ln w="0"/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C15231B1-2179-A8F5-F020-F363C9FC30D3}"/>
              </a:ext>
            </a:extLst>
          </p:cNvPr>
          <p:cNvGrpSpPr/>
          <p:nvPr/>
        </p:nvGrpSpPr>
        <p:grpSpPr>
          <a:xfrm>
            <a:off x="831047" y="1659109"/>
            <a:ext cx="4680341" cy="3657440"/>
            <a:chOff x="831047" y="1274642"/>
            <a:chExt cx="4680341" cy="3657440"/>
          </a:xfrm>
        </p:grpSpPr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7C3FF568-3988-7D06-DE3B-490329E26C15}"/>
                </a:ext>
              </a:extLst>
            </p:cNvPr>
            <p:cNvSpPr/>
            <p:nvPr/>
          </p:nvSpPr>
          <p:spPr bwMode="auto">
            <a:xfrm>
              <a:off x="1947556" y="2586413"/>
              <a:ext cx="1444336" cy="995422"/>
            </a:xfrm>
            <a:prstGeom prst="ellipse">
              <a:avLst/>
            </a:prstGeom>
            <a:solidFill>
              <a:srgbClr val="FEF2E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4000" b="1" dirty="0">
                  <a:solidFill>
                    <a:srgbClr val="FF0000"/>
                  </a:solidFill>
                  <a:latin typeface="Times New Roman" pitchFamily="18" charset="0"/>
                  <a:ea typeface="楷体" pitchFamily="49" charset="-122"/>
                </a:rPr>
                <a:t>40</a:t>
              </a:r>
              <a:endParaRPr lang="zh-CN" altLang="en-US" sz="4000" b="1" dirty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endParaRPr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AC17A245-2035-8AC0-78F3-2C29C649342A}"/>
                </a:ext>
              </a:extLst>
            </p:cNvPr>
            <p:cNvSpPr/>
            <p:nvPr/>
          </p:nvSpPr>
          <p:spPr bwMode="auto">
            <a:xfrm>
              <a:off x="831047" y="1274642"/>
              <a:ext cx="1444336" cy="995422"/>
            </a:xfrm>
            <a:prstGeom prst="ellipse">
              <a:avLst/>
            </a:prstGeom>
            <a:solidFill>
              <a:srgbClr val="FEF2E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4000" b="1" dirty="0">
                  <a:latin typeface="Times New Roman" pitchFamily="18" charset="0"/>
                  <a:ea typeface="楷体" pitchFamily="49" charset="-122"/>
                </a:rPr>
                <a:t>28</a:t>
              </a:r>
              <a:endParaRPr lang="zh-CN" altLang="en-US" sz="4000" b="1" dirty="0">
                <a:latin typeface="Times New Roman" pitchFamily="18" charset="0"/>
                <a:ea typeface="楷体" pitchFamily="49" charset="-122"/>
              </a:endParaRPr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1BE4955C-9EAE-9C70-F4A8-430C69436C05}"/>
                </a:ext>
              </a:extLst>
            </p:cNvPr>
            <p:cNvSpPr/>
            <p:nvPr/>
          </p:nvSpPr>
          <p:spPr bwMode="auto">
            <a:xfrm>
              <a:off x="3111088" y="1274642"/>
              <a:ext cx="1444336" cy="995422"/>
            </a:xfrm>
            <a:prstGeom prst="ellipse">
              <a:avLst/>
            </a:prstGeom>
            <a:solidFill>
              <a:srgbClr val="FEF2E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4000" b="1" dirty="0">
                  <a:latin typeface="Times New Roman" pitchFamily="18" charset="0"/>
                  <a:ea typeface="楷体" pitchFamily="49" charset="-122"/>
                </a:rPr>
                <a:t>12</a:t>
              </a:r>
              <a:endParaRPr lang="zh-CN" altLang="en-US" sz="4000" b="1" dirty="0">
                <a:latin typeface="Times New Roman" pitchFamily="18" charset="0"/>
                <a:ea typeface="楷体" pitchFamily="49" charset="-122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9C9FC454-7B3D-7D00-7480-A6891A3EF72A}"/>
                </a:ext>
              </a:extLst>
            </p:cNvPr>
            <p:cNvSpPr txBox="1"/>
            <p:nvPr/>
          </p:nvSpPr>
          <p:spPr>
            <a:xfrm>
              <a:off x="2416289" y="1442055"/>
              <a:ext cx="506870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zh-CN" sz="4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+</a:t>
              </a:r>
              <a:endPara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FE402727-16A4-5BB9-0FE8-4C568FA14EA5}"/>
                </a:ext>
              </a:extLst>
            </p:cNvPr>
            <p:cNvSpPr/>
            <p:nvPr/>
          </p:nvSpPr>
          <p:spPr bwMode="auto">
            <a:xfrm>
              <a:off x="4067052" y="2586413"/>
              <a:ext cx="1444336" cy="995422"/>
            </a:xfrm>
            <a:prstGeom prst="ellipse">
              <a:avLst/>
            </a:prstGeom>
            <a:solidFill>
              <a:srgbClr val="FEF2E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4000" b="1" dirty="0">
                  <a:latin typeface="Times New Roman" pitchFamily="18" charset="0"/>
                  <a:ea typeface="楷体" pitchFamily="49" charset="-122"/>
                </a:rPr>
                <a:t>5</a:t>
              </a:r>
              <a:endParaRPr lang="zh-CN" altLang="en-US" sz="4000" b="1" dirty="0">
                <a:latin typeface="Times New Roman" pitchFamily="18" charset="0"/>
                <a:ea typeface="楷体" pitchFamily="49" charset="-122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092EBF9C-248D-D6FF-7DA2-EFD73CFD218B}"/>
                </a:ext>
              </a:extLst>
            </p:cNvPr>
            <p:cNvSpPr txBox="1"/>
            <p:nvPr/>
          </p:nvSpPr>
          <p:spPr>
            <a:xfrm>
              <a:off x="3347006" y="2699403"/>
              <a:ext cx="75052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zh-CN" sz="4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÷</a:t>
              </a:r>
              <a:endPara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6A2EBFB1-524B-2545-8EFD-3ACC82DD6A9F}"/>
                </a:ext>
              </a:extLst>
            </p:cNvPr>
            <p:cNvSpPr/>
            <p:nvPr/>
          </p:nvSpPr>
          <p:spPr bwMode="auto">
            <a:xfrm>
              <a:off x="2923159" y="3936660"/>
              <a:ext cx="1444336" cy="995422"/>
            </a:xfrm>
            <a:prstGeom prst="ellipse">
              <a:avLst/>
            </a:prstGeom>
            <a:solidFill>
              <a:srgbClr val="FEF2E2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4000" b="1" dirty="0">
                  <a:solidFill>
                    <a:srgbClr val="FF0000"/>
                  </a:solidFill>
                  <a:latin typeface="Times New Roman" pitchFamily="18" charset="0"/>
                  <a:ea typeface="楷体" pitchFamily="49" charset="-122"/>
                </a:rPr>
                <a:t>8</a:t>
              </a:r>
              <a:endParaRPr lang="zh-CN" altLang="en-US" sz="4000" b="1" dirty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endParaRPr>
            </a:p>
          </p:txBody>
        </p: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id="{6DCAED6D-326D-D0DA-2BA4-BBF637521CA8}"/>
                </a:ext>
              </a:extLst>
            </p:cNvPr>
            <p:cNvCxnSpPr>
              <a:cxnSpLocks/>
              <a:stCxn id="21" idx="4"/>
            </p:cNvCxnSpPr>
            <p:nvPr/>
          </p:nvCxnSpPr>
          <p:spPr>
            <a:xfrm>
              <a:off x="1553215" y="2270064"/>
              <a:ext cx="1123945" cy="290256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C738CBEC-5D3B-841E-63BD-D2386B347B9E}"/>
                </a:ext>
              </a:extLst>
            </p:cNvPr>
            <p:cNvCxnSpPr>
              <a:cxnSpLocks/>
              <a:stCxn id="25" idx="0"/>
              <a:endCxn id="22" idx="4"/>
            </p:cNvCxnSpPr>
            <p:nvPr/>
          </p:nvCxnSpPr>
          <p:spPr>
            <a:xfrm flipV="1">
              <a:off x="2669724" y="2270064"/>
              <a:ext cx="1163532" cy="316349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7E260023-4C09-3EBD-F59A-9132A7438C2C}"/>
                </a:ext>
              </a:extLst>
            </p:cNvPr>
            <p:cNvCxnSpPr>
              <a:cxnSpLocks/>
              <a:stCxn id="25" idx="4"/>
              <a:endCxn id="29" idx="0"/>
            </p:cNvCxnSpPr>
            <p:nvPr/>
          </p:nvCxnSpPr>
          <p:spPr>
            <a:xfrm>
              <a:off x="2669724" y="3581835"/>
              <a:ext cx="975603" cy="354825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id="{DED61F3C-D2C1-E39B-CED4-ED84A955216B}"/>
                </a:ext>
              </a:extLst>
            </p:cNvPr>
            <p:cNvCxnSpPr>
              <a:cxnSpLocks/>
              <a:stCxn id="24" idx="4"/>
              <a:endCxn id="29" idx="0"/>
            </p:cNvCxnSpPr>
            <p:nvPr/>
          </p:nvCxnSpPr>
          <p:spPr>
            <a:xfrm flipH="1">
              <a:off x="3645327" y="3581835"/>
              <a:ext cx="1143893" cy="354825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椭圆 48">
            <a:extLst>
              <a:ext uri="{FF2B5EF4-FFF2-40B4-BE49-F238E27FC236}">
                <a16:creationId xmlns:a16="http://schemas.microsoft.com/office/drawing/2014/main" id="{24FEE173-751B-B5CD-24A0-A402C38ABC81}"/>
              </a:ext>
            </a:extLst>
          </p:cNvPr>
          <p:cNvSpPr/>
          <p:nvPr/>
        </p:nvSpPr>
        <p:spPr bwMode="auto">
          <a:xfrm>
            <a:off x="6660973" y="2970880"/>
            <a:ext cx="1444336" cy="995422"/>
          </a:xfrm>
          <a:prstGeom prst="ellipse">
            <a:avLst/>
          </a:prstGeom>
          <a:solidFill>
            <a:srgbClr val="FEF2E2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sz="4000" b="1" dirty="0">
                <a:latin typeface="Times New Roman" pitchFamily="18" charset="0"/>
                <a:ea typeface="楷体" pitchFamily="49" charset="-122"/>
              </a:rPr>
              <a:t>16</a:t>
            </a:r>
            <a:endParaRPr lang="zh-CN" altLang="en-US" sz="40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50" name="椭圆 49">
            <a:extLst>
              <a:ext uri="{FF2B5EF4-FFF2-40B4-BE49-F238E27FC236}">
                <a16:creationId xmlns:a16="http://schemas.microsoft.com/office/drawing/2014/main" id="{69B3C4AA-5760-9360-D8FE-10C4FA316572}"/>
              </a:ext>
            </a:extLst>
          </p:cNvPr>
          <p:cNvSpPr/>
          <p:nvPr/>
        </p:nvSpPr>
        <p:spPr bwMode="auto">
          <a:xfrm>
            <a:off x="7636576" y="1659109"/>
            <a:ext cx="1444336" cy="995422"/>
          </a:xfrm>
          <a:prstGeom prst="ellipse">
            <a:avLst/>
          </a:prstGeom>
          <a:solidFill>
            <a:srgbClr val="FEF2E2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sz="4000" b="1" dirty="0">
                <a:latin typeface="Times New Roman" pitchFamily="18" charset="0"/>
                <a:ea typeface="楷体" pitchFamily="49" charset="-122"/>
              </a:rPr>
              <a:t>4</a:t>
            </a:r>
            <a:endParaRPr lang="zh-CN" altLang="en-US" sz="40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51" name="椭圆 50">
            <a:extLst>
              <a:ext uri="{FF2B5EF4-FFF2-40B4-BE49-F238E27FC236}">
                <a16:creationId xmlns:a16="http://schemas.microsoft.com/office/drawing/2014/main" id="{3B6BA5D9-81EB-6986-2E89-89D87426F8B2}"/>
              </a:ext>
            </a:extLst>
          </p:cNvPr>
          <p:cNvSpPr/>
          <p:nvPr/>
        </p:nvSpPr>
        <p:spPr bwMode="auto">
          <a:xfrm>
            <a:off x="9916617" y="1659109"/>
            <a:ext cx="1444336" cy="995422"/>
          </a:xfrm>
          <a:prstGeom prst="ellipse">
            <a:avLst/>
          </a:prstGeom>
          <a:solidFill>
            <a:srgbClr val="FEF2E2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sz="4000" b="1" dirty="0">
                <a:latin typeface="Times New Roman" pitchFamily="18" charset="0"/>
                <a:ea typeface="楷体" pitchFamily="49" charset="-122"/>
              </a:rPr>
              <a:t>2</a:t>
            </a:r>
            <a:endParaRPr lang="zh-CN" altLang="en-US" sz="40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1A5AF8ED-1CDE-FA7D-1511-59CC4972AC6B}"/>
              </a:ext>
            </a:extLst>
          </p:cNvPr>
          <p:cNvSpPr txBox="1"/>
          <p:nvPr/>
        </p:nvSpPr>
        <p:spPr>
          <a:xfrm>
            <a:off x="9099990" y="1772100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endParaRPr lang="zh-CN" altLang="en-US" sz="4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3" name="椭圆 52">
            <a:extLst>
              <a:ext uri="{FF2B5EF4-FFF2-40B4-BE49-F238E27FC236}">
                <a16:creationId xmlns:a16="http://schemas.microsoft.com/office/drawing/2014/main" id="{8B27C8B9-A7C4-457D-310A-17908539B10B}"/>
              </a:ext>
            </a:extLst>
          </p:cNvPr>
          <p:cNvSpPr/>
          <p:nvPr/>
        </p:nvSpPr>
        <p:spPr bwMode="auto">
          <a:xfrm>
            <a:off x="8780469" y="2970880"/>
            <a:ext cx="1444336" cy="995422"/>
          </a:xfrm>
          <a:prstGeom prst="ellipse">
            <a:avLst/>
          </a:prstGeom>
          <a:solidFill>
            <a:srgbClr val="FEF2E2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sz="4000" b="1" dirty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8</a:t>
            </a:r>
            <a:endParaRPr lang="zh-CN" altLang="en-US" sz="4000" b="1" dirty="0">
              <a:solidFill>
                <a:srgbClr val="FF0000"/>
              </a:solidFill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6B26D663-C6AC-7604-B9B3-E146AE3C9F71}"/>
              </a:ext>
            </a:extLst>
          </p:cNvPr>
          <p:cNvSpPr txBox="1"/>
          <p:nvPr/>
        </p:nvSpPr>
        <p:spPr>
          <a:xfrm>
            <a:off x="8060423" y="3083870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endParaRPr lang="zh-CN" altLang="en-US" sz="4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5" name="椭圆 54">
            <a:extLst>
              <a:ext uri="{FF2B5EF4-FFF2-40B4-BE49-F238E27FC236}">
                <a16:creationId xmlns:a16="http://schemas.microsoft.com/office/drawing/2014/main" id="{2F8CE8C5-C6C7-1D5B-A712-21F150D37682}"/>
              </a:ext>
            </a:extLst>
          </p:cNvPr>
          <p:cNvSpPr/>
          <p:nvPr/>
        </p:nvSpPr>
        <p:spPr bwMode="auto">
          <a:xfrm>
            <a:off x="7636576" y="4321127"/>
            <a:ext cx="1444336" cy="995422"/>
          </a:xfrm>
          <a:prstGeom prst="ellipse">
            <a:avLst/>
          </a:prstGeom>
          <a:solidFill>
            <a:srgbClr val="FEF2E2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sz="4000" b="1" dirty="0">
                <a:solidFill>
                  <a:srgbClr val="FF0000"/>
                </a:solidFill>
                <a:latin typeface="Times New Roman" pitchFamily="18" charset="0"/>
                <a:ea typeface="楷体" pitchFamily="49" charset="-122"/>
              </a:rPr>
              <a:t>2</a:t>
            </a:r>
            <a:endParaRPr lang="zh-CN" altLang="en-US" sz="4000" b="1" dirty="0">
              <a:solidFill>
                <a:srgbClr val="FF0000"/>
              </a:solidFill>
              <a:latin typeface="Times New Roman" pitchFamily="18" charset="0"/>
              <a:ea typeface="楷体" pitchFamily="49" charset="-122"/>
            </a:endParaRPr>
          </a:p>
        </p:txBody>
      </p:sp>
      <p:cxnSp>
        <p:nvCxnSpPr>
          <p:cNvPr id="56" name="直接连接符 55">
            <a:extLst>
              <a:ext uri="{FF2B5EF4-FFF2-40B4-BE49-F238E27FC236}">
                <a16:creationId xmlns:a16="http://schemas.microsoft.com/office/drawing/2014/main" id="{623D17C5-3EDF-44E5-334B-A0464FBF7078}"/>
              </a:ext>
            </a:extLst>
          </p:cNvPr>
          <p:cNvCxnSpPr>
            <a:cxnSpLocks/>
            <a:stCxn id="50" idx="4"/>
            <a:endCxn id="53" idx="0"/>
          </p:cNvCxnSpPr>
          <p:nvPr/>
        </p:nvCxnSpPr>
        <p:spPr>
          <a:xfrm>
            <a:off x="8358744" y="2654531"/>
            <a:ext cx="1143893" cy="316349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>
            <a:extLst>
              <a:ext uri="{FF2B5EF4-FFF2-40B4-BE49-F238E27FC236}">
                <a16:creationId xmlns:a16="http://schemas.microsoft.com/office/drawing/2014/main" id="{85DEC186-B29C-607F-2A06-ACF51287BF1D}"/>
              </a:ext>
            </a:extLst>
          </p:cNvPr>
          <p:cNvCxnSpPr>
            <a:cxnSpLocks/>
            <a:stCxn id="53" idx="0"/>
            <a:endCxn id="51" idx="4"/>
          </p:cNvCxnSpPr>
          <p:nvPr/>
        </p:nvCxnSpPr>
        <p:spPr>
          <a:xfrm flipV="1">
            <a:off x="9502637" y="2654531"/>
            <a:ext cx="1136148" cy="316349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>
            <a:extLst>
              <a:ext uri="{FF2B5EF4-FFF2-40B4-BE49-F238E27FC236}">
                <a16:creationId xmlns:a16="http://schemas.microsoft.com/office/drawing/2014/main" id="{AE34D01B-682E-F48D-2DE3-99EAD4638C66}"/>
              </a:ext>
            </a:extLst>
          </p:cNvPr>
          <p:cNvCxnSpPr>
            <a:cxnSpLocks/>
            <a:stCxn id="49" idx="4"/>
            <a:endCxn id="55" idx="0"/>
          </p:cNvCxnSpPr>
          <p:nvPr/>
        </p:nvCxnSpPr>
        <p:spPr>
          <a:xfrm>
            <a:off x="7383141" y="3966302"/>
            <a:ext cx="975603" cy="354825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>
            <a:extLst>
              <a:ext uri="{FF2B5EF4-FFF2-40B4-BE49-F238E27FC236}">
                <a16:creationId xmlns:a16="http://schemas.microsoft.com/office/drawing/2014/main" id="{58002782-7E89-76DF-F565-5DC6D1D3B3A1}"/>
              </a:ext>
            </a:extLst>
          </p:cNvPr>
          <p:cNvCxnSpPr>
            <a:cxnSpLocks/>
            <a:stCxn id="53" idx="4"/>
            <a:endCxn id="55" idx="0"/>
          </p:cNvCxnSpPr>
          <p:nvPr/>
        </p:nvCxnSpPr>
        <p:spPr>
          <a:xfrm flipH="1">
            <a:off x="8358744" y="3966302"/>
            <a:ext cx="1143893" cy="354825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文本框 61">
            <a:extLst>
              <a:ext uri="{FF2B5EF4-FFF2-40B4-BE49-F238E27FC236}">
                <a16:creationId xmlns:a16="http://schemas.microsoft.com/office/drawing/2014/main" id="{9A4D7984-EEED-C298-E0A3-A4E6CC0CB4E4}"/>
              </a:ext>
            </a:extLst>
          </p:cNvPr>
          <p:cNvSpPr txBox="1"/>
          <p:nvPr/>
        </p:nvSpPr>
        <p:spPr>
          <a:xfrm>
            <a:off x="326404" y="5654938"/>
            <a:ext cx="6479642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综合算式：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______________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EEACFD51-030C-238F-9135-A621101E461C}"/>
              </a:ext>
            </a:extLst>
          </p:cNvPr>
          <p:cNvSpPr txBox="1"/>
          <p:nvPr/>
        </p:nvSpPr>
        <p:spPr>
          <a:xfrm>
            <a:off x="6262816" y="5654938"/>
            <a:ext cx="6479642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综合算式：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______________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64" name="图片 63">
            <a:extLst>
              <a:ext uri="{FF2B5EF4-FFF2-40B4-BE49-F238E27FC236}">
                <a16:creationId xmlns:a16="http://schemas.microsoft.com/office/drawing/2014/main" id="{9DA8883F-AB98-A817-7650-C3C706DDA4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1538" y="3174655"/>
            <a:ext cx="750526" cy="587870"/>
          </a:xfrm>
          <a:prstGeom prst="rect">
            <a:avLst/>
          </a:prstGeom>
        </p:spPr>
      </p:pic>
      <p:pic>
        <p:nvPicPr>
          <p:cNvPr id="65" name="图片 64">
            <a:extLst>
              <a:ext uri="{FF2B5EF4-FFF2-40B4-BE49-F238E27FC236}">
                <a16:creationId xmlns:a16="http://schemas.microsoft.com/office/drawing/2014/main" id="{53608187-71FE-3AE4-442F-50267CB7E5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1490" y="4554798"/>
            <a:ext cx="750526" cy="587870"/>
          </a:xfrm>
          <a:prstGeom prst="rect">
            <a:avLst/>
          </a:prstGeom>
        </p:spPr>
      </p:pic>
      <p:sp>
        <p:nvSpPr>
          <p:cNvPr id="66" name="文本框 65">
            <a:extLst>
              <a:ext uri="{FF2B5EF4-FFF2-40B4-BE49-F238E27FC236}">
                <a16:creationId xmlns:a16="http://schemas.microsoft.com/office/drawing/2014/main" id="{A6F4813F-8DEE-AC04-58A3-4345D4CB9F72}"/>
              </a:ext>
            </a:extLst>
          </p:cNvPr>
          <p:cNvSpPr txBox="1"/>
          <p:nvPr/>
        </p:nvSpPr>
        <p:spPr>
          <a:xfrm>
            <a:off x="2677160" y="5451161"/>
            <a:ext cx="3418840" cy="760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(28+12)÷5=8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67" name="图片 66">
            <a:extLst>
              <a:ext uri="{FF2B5EF4-FFF2-40B4-BE49-F238E27FC236}">
                <a16:creationId xmlns:a16="http://schemas.microsoft.com/office/drawing/2014/main" id="{28CC7C8F-9B48-9831-321A-964A8B1973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6091" y="3174655"/>
            <a:ext cx="750526" cy="587870"/>
          </a:xfrm>
          <a:prstGeom prst="rect">
            <a:avLst/>
          </a:prstGeom>
        </p:spPr>
      </p:pic>
      <p:pic>
        <p:nvPicPr>
          <p:cNvPr id="68" name="图片 67">
            <a:extLst>
              <a:ext uri="{FF2B5EF4-FFF2-40B4-BE49-F238E27FC236}">
                <a16:creationId xmlns:a16="http://schemas.microsoft.com/office/drawing/2014/main" id="{F97A601D-A8B5-8F00-A1DD-7EB6E4261A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0703" y="4554798"/>
            <a:ext cx="750526" cy="587870"/>
          </a:xfrm>
          <a:prstGeom prst="rect">
            <a:avLst/>
          </a:prstGeom>
        </p:spPr>
      </p:pic>
      <p:sp>
        <p:nvSpPr>
          <p:cNvPr id="69" name="文本框 68">
            <a:extLst>
              <a:ext uri="{FF2B5EF4-FFF2-40B4-BE49-F238E27FC236}">
                <a16:creationId xmlns:a16="http://schemas.microsoft.com/office/drawing/2014/main" id="{7C6A9FAC-D470-775A-87F4-2ED11B3C1FC5}"/>
              </a:ext>
            </a:extLst>
          </p:cNvPr>
          <p:cNvSpPr txBox="1"/>
          <p:nvPr/>
        </p:nvSpPr>
        <p:spPr>
          <a:xfrm>
            <a:off x="8515385" y="5451161"/>
            <a:ext cx="3418840" cy="760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16÷(4×2)=2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6345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B9523F1-5136-6CB8-BF72-3457B62C84B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01219" y="1303458"/>
            <a:ext cx="10357381" cy="170674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3733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小强买</a:t>
            </a:r>
            <a:r>
              <a:rPr lang="en-US" altLang="zh-CN" sz="3733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733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支自动铅笔，付给售货员阿姨</a:t>
            </a:r>
            <a:r>
              <a:rPr lang="en-US" altLang="zh-CN" sz="3733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3733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元，找 回</a:t>
            </a:r>
            <a:r>
              <a:rPr lang="en-US" altLang="zh-CN" sz="3733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733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元，每支自动铅笔多少元？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2322DA91-7FB6-BDC3-E5A5-F2DAED6E7380}"/>
              </a:ext>
            </a:extLst>
          </p:cNvPr>
          <p:cNvGrpSpPr/>
          <p:nvPr/>
        </p:nvGrpSpPr>
        <p:grpSpPr>
          <a:xfrm>
            <a:off x="633400" y="1428096"/>
            <a:ext cx="540771" cy="697563"/>
            <a:chOff x="152631" y="736528"/>
            <a:chExt cx="405578" cy="523172"/>
          </a:xfrm>
        </p:grpSpPr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EDF91DA0-E2FF-8E6F-CB62-04C9C3753892}"/>
                </a:ext>
              </a:extLst>
            </p:cNvPr>
            <p:cNvSpPr/>
            <p:nvPr/>
          </p:nvSpPr>
          <p:spPr>
            <a:xfrm>
              <a:off x="152631" y="811865"/>
              <a:ext cx="405578" cy="406800"/>
            </a:xfrm>
            <a:prstGeom prst="ellipse">
              <a:avLst/>
            </a:prstGeom>
            <a:solidFill>
              <a:srgbClr val="0480B7"/>
            </a:solidFill>
            <a:ln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2C1C43CE-F0B8-D054-9448-28BF335B046B}"/>
                </a:ext>
              </a:extLst>
            </p:cNvPr>
            <p:cNvSpPr/>
            <p:nvPr/>
          </p:nvSpPr>
          <p:spPr>
            <a:xfrm>
              <a:off x="172917" y="736528"/>
              <a:ext cx="365004" cy="523172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3733" b="1" dirty="0">
                  <a:ln w="0"/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endParaRPr lang="zh-CN" altLang="en-US" sz="3733" b="1" dirty="0">
                <a:ln w="0"/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7" name="TextBox 19">
            <a:extLst>
              <a:ext uri="{FF2B5EF4-FFF2-40B4-BE49-F238E27FC236}">
                <a16:creationId xmlns:a16="http://schemas.microsoft.com/office/drawing/2014/main" id="{2BB9A28E-6A98-E70C-0BD4-ADDCD2C8159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872675" y="3493851"/>
            <a:ext cx="62180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(20-4)÷4=4(</a:t>
            </a: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TextBox 19">
            <a:extLst>
              <a:ext uri="{FF2B5EF4-FFF2-40B4-BE49-F238E27FC236}">
                <a16:creationId xmlns:a16="http://schemas.microsoft.com/office/drawing/2014/main" id="{294409A6-2355-B4F3-326F-83995B1EFAE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463713" y="4494081"/>
            <a:ext cx="68673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答：每支自动铅笔</a:t>
            </a:r>
            <a:r>
              <a:rPr lang="en-US" altLang="zh-CN" dirty="0"/>
              <a:t>4</a:t>
            </a:r>
            <a:r>
              <a:rPr lang="zh-CN" altLang="en-US" dirty="0"/>
              <a:t>元。</a:t>
            </a:r>
          </a:p>
        </p:txBody>
      </p:sp>
    </p:spTree>
    <p:extLst>
      <p:ext uri="{BB962C8B-B14F-4D97-AF65-F5344CB8AC3E}">
        <p14:creationId xmlns:p14="http://schemas.microsoft.com/office/powerpoint/2010/main" val="33076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7F6716A-82F8-A171-76F6-D3756DF835F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01219" y="1313842"/>
            <a:ext cx="10357381" cy="170674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</a:pPr>
            <a:r>
              <a:rPr lang="en-US" altLang="zh-CN" sz="3733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733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思维拓展题</a:t>
            </a:r>
            <a:r>
              <a:rPr lang="en-US" altLang="zh-CN" sz="3733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3733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请在适当的位置加上小括号，使等式成立。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BA03EA83-F726-5B7C-697F-70DA4B230534}"/>
              </a:ext>
            </a:extLst>
          </p:cNvPr>
          <p:cNvGrpSpPr/>
          <p:nvPr/>
        </p:nvGrpSpPr>
        <p:grpSpPr>
          <a:xfrm>
            <a:off x="633400" y="1490435"/>
            <a:ext cx="540771" cy="697563"/>
            <a:chOff x="152631" y="736528"/>
            <a:chExt cx="405578" cy="523172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AF485FC9-2C37-4370-8012-8725CC843C5D}"/>
                </a:ext>
              </a:extLst>
            </p:cNvPr>
            <p:cNvSpPr/>
            <p:nvPr/>
          </p:nvSpPr>
          <p:spPr>
            <a:xfrm>
              <a:off x="152631" y="811865"/>
              <a:ext cx="405578" cy="406800"/>
            </a:xfrm>
            <a:prstGeom prst="ellipse">
              <a:avLst/>
            </a:prstGeom>
            <a:solidFill>
              <a:srgbClr val="0480B7"/>
            </a:solidFill>
            <a:ln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47484378-AE4D-D93D-A997-51B8C0C3890E}"/>
                </a:ext>
              </a:extLst>
            </p:cNvPr>
            <p:cNvSpPr/>
            <p:nvPr/>
          </p:nvSpPr>
          <p:spPr>
            <a:xfrm>
              <a:off x="172917" y="736528"/>
              <a:ext cx="365004" cy="523172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3733" b="1" dirty="0">
                  <a:ln w="0"/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endParaRPr lang="zh-CN" altLang="en-US" sz="3733" b="1" dirty="0">
                <a:ln w="0"/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08B4FA39-24EE-043E-9333-311CFF76CFE2}"/>
              </a:ext>
            </a:extLst>
          </p:cNvPr>
          <p:cNvSpPr txBox="1"/>
          <p:nvPr/>
        </p:nvSpPr>
        <p:spPr>
          <a:xfrm>
            <a:off x="1174171" y="3356144"/>
            <a:ext cx="4339936" cy="760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  +  3  ×  5  =  35</a:t>
            </a:r>
            <a:endParaRPr lang="zh-CN" altLang="en-US" sz="4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C2718EC-495F-3DA0-946B-60158B7E6993}"/>
              </a:ext>
            </a:extLst>
          </p:cNvPr>
          <p:cNvSpPr txBox="1"/>
          <p:nvPr/>
        </p:nvSpPr>
        <p:spPr>
          <a:xfrm>
            <a:off x="6283036" y="3356144"/>
            <a:ext cx="5052153" cy="760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  </a:t>
            </a:r>
            <a:r>
              <a:rPr lang="en-US" altLang="zh-CN" sz="40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13  </a:t>
            </a:r>
            <a:r>
              <a:rPr lang="en-US" altLang="zh-CN" sz="40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10  =  47</a:t>
            </a:r>
            <a:endParaRPr lang="zh-CN" altLang="en-US" sz="4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6152CB4-4663-FF33-73E9-864A3D58CAD3}"/>
              </a:ext>
            </a:extLst>
          </p:cNvPr>
          <p:cNvSpPr txBox="1"/>
          <p:nvPr/>
        </p:nvSpPr>
        <p:spPr>
          <a:xfrm>
            <a:off x="1174171" y="4474492"/>
            <a:ext cx="4339936" cy="760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  </a:t>
            </a:r>
            <a:r>
              <a:rPr lang="en-US" altLang="zh-CN" sz="40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8  ×  4  =  4</a:t>
            </a:r>
            <a:endParaRPr lang="zh-CN" altLang="en-US" sz="4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DECCC4D-49F3-6ADB-0823-4D9EA253382C}"/>
              </a:ext>
            </a:extLst>
          </p:cNvPr>
          <p:cNvSpPr txBox="1"/>
          <p:nvPr/>
        </p:nvSpPr>
        <p:spPr>
          <a:xfrm>
            <a:off x="6283036" y="4474492"/>
            <a:ext cx="5052153" cy="760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66  </a:t>
            </a:r>
            <a:r>
              <a:rPr lang="en-US" altLang="zh-CN" sz="40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14  </a:t>
            </a:r>
            <a:r>
              <a:rPr lang="en-US" altLang="zh-CN" sz="40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26  =  26</a:t>
            </a:r>
            <a:endParaRPr lang="zh-CN" altLang="en-US" sz="4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C42610A-2191-4FF2-E718-61E03666FDC5}"/>
              </a:ext>
            </a:extLst>
          </p:cNvPr>
          <p:cNvSpPr txBox="1"/>
          <p:nvPr/>
        </p:nvSpPr>
        <p:spPr>
          <a:xfrm>
            <a:off x="936601" y="3282469"/>
            <a:ext cx="2502790" cy="834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   )</a:t>
            </a:r>
            <a:endParaRPr lang="zh-CN" altLang="en-US" sz="4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ED0BAB7-DCD4-3C53-BC65-472D0C9B1044}"/>
              </a:ext>
            </a:extLst>
          </p:cNvPr>
          <p:cNvSpPr txBox="1"/>
          <p:nvPr/>
        </p:nvSpPr>
        <p:spPr>
          <a:xfrm>
            <a:off x="7347791" y="3282469"/>
            <a:ext cx="2928817" cy="834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      )</a:t>
            </a:r>
            <a:endParaRPr lang="zh-CN" altLang="en-US" sz="4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EBE5EFB-9DA9-39E3-1AB0-6EF818810098}"/>
              </a:ext>
            </a:extLst>
          </p:cNvPr>
          <p:cNvSpPr txBox="1"/>
          <p:nvPr/>
        </p:nvSpPr>
        <p:spPr>
          <a:xfrm>
            <a:off x="936601" y="4378358"/>
            <a:ext cx="2502790" cy="834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   )</a:t>
            </a:r>
            <a:endParaRPr lang="zh-CN" altLang="en-US" sz="4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E77BF23-971B-2971-0A16-8263E8924D7F}"/>
              </a:ext>
            </a:extLst>
          </p:cNvPr>
          <p:cNvSpPr txBox="1"/>
          <p:nvPr/>
        </p:nvSpPr>
        <p:spPr>
          <a:xfrm>
            <a:off x="7347791" y="4400817"/>
            <a:ext cx="2928817" cy="834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      )</a:t>
            </a:r>
            <a:endParaRPr lang="zh-CN" altLang="en-US" sz="4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0991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>
            <a:extLst>
              <a:ext uri="{FF2B5EF4-FFF2-40B4-BE49-F238E27FC236}">
                <a16:creationId xmlns:a16="http://schemas.microsoft.com/office/drawing/2014/main" id="{757809CA-C66E-A2FB-57E6-A6AB97BB28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006" y="1091631"/>
            <a:ext cx="5330305" cy="707886"/>
          </a:xfrm>
          <a:prstGeom prst="rect">
            <a:avLst/>
          </a:prstGeom>
          <a:noFill/>
          <a:effectLst>
            <a:softEdge rad="0"/>
          </a:effectLst>
        </p:spPr>
        <p:txBody>
          <a:bodyPr wrap="none" lIns="91440" tIns="45720" rIns="91440" bIns="45720" rtlCol="0">
            <a:spAutoFit/>
          </a:bodyPr>
          <a:lstStyle/>
          <a:p>
            <a:r>
              <a:rPr lang="zh-CN" altLang="zh-CN" sz="4000" b="1" dirty="0">
                <a:latin typeface="宋体" panose="02010600030101010101" pitchFamily="2" charset="-122"/>
                <a:ea typeface="宋体" panose="02010600030101010101" pitchFamily="2" charset="-122"/>
              </a:rPr>
              <a:t>这节课</a:t>
            </a:r>
            <a:r>
              <a: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</a:rPr>
              <a:t>有什么收获呢</a:t>
            </a:r>
            <a:r>
              <a:rPr lang="zh-CN" altLang="zh-CN" sz="4000" b="1" dirty="0"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F4C59CA-E431-2484-A66A-D35CD80354C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7923" y="1984666"/>
            <a:ext cx="10796154" cy="3647208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C6E8CDC8-BF32-DD43-16A8-C0292333DBF9}"/>
              </a:ext>
            </a:extLst>
          </p:cNvPr>
          <p:cNvSpPr txBox="1"/>
          <p:nvPr/>
        </p:nvSpPr>
        <p:spPr>
          <a:xfrm>
            <a:off x="1155988" y="2548380"/>
            <a:ext cx="93907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小括号的作用就是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改变运算顺序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136A48D-A424-BAD7-BB93-EC2710CD2144}"/>
              </a:ext>
            </a:extLst>
          </p:cNvPr>
          <p:cNvSpPr txBox="1"/>
          <p:nvPr/>
        </p:nvSpPr>
        <p:spPr>
          <a:xfrm>
            <a:off x="1155988" y="3645321"/>
            <a:ext cx="996228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在计算含有小括号的混合运算时，要先算小括号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里面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的，再算小括号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外面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的。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E429C20-6449-10E4-609F-B43414CF6EE9}"/>
              </a:ext>
            </a:extLst>
          </p:cNvPr>
          <p:cNvSpPr txBox="1"/>
          <p:nvPr/>
        </p:nvSpPr>
        <p:spPr>
          <a:xfrm>
            <a:off x="3138956" y="-15308"/>
            <a:ext cx="5818364" cy="994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5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2802970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C720A0B-6B5B-472D-076B-284E6BFF1345}"/>
              </a:ext>
            </a:extLst>
          </p:cNvPr>
          <p:cNvSpPr txBox="1"/>
          <p:nvPr/>
        </p:nvSpPr>
        <p:spPr>
          <a:xfrm>
            <a:off x="3138956" y="-15308"/>
            <a:ext cx="5818364" cy="994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5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课后作业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7C0E0CD-3A56-106E-FE09-762F3FA12EDE}"/>
              </a:ext>
            </a:extLst>
          </p:cNvPr>
          <p:cNvSpPr txBox="1"/>
          <p:nvPr/>
        </p:nvSpPr>
        <p:spPr>
          <a:xfrm>
            <a:off x="1087887" y="2726180"/>
            <a:ext cx="10016226" cy="140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从</a:t>
            </a:r>
            <a:r>
              <a:rPr kumimoji="1" lang="en-US" altLang="zh-CN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《</a:t>
            </a:r>
            <a:r>
              <a:rPr kumimoji="1" lang="zh-CN" altLang="en-US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创优作业</a:t>
            </a:r>
            <a:r>
              <a:rPr kumimoji="1" lang="en-US" altLang="zh-CN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100</a:t>
            </a:r>
            <a:r>
              <a:rPr kumimoji="1" lang="zh-CN" altLang="en-US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分</a:t>
            </a:r>
            <a:r>
              <a:rPr kumimoji="1" lang="en-US" altLang="zh-CN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》</a:t>
            </a:r>
            <a:r>
              <a:rPr kumimoji="1" lang="zh-CN" altLang="en-US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或</a:t>
            </a:r>
            <a:r>
              <a:rPr kumimoji="1" lang="en-US" altLang="zh-CN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《</a:t>
            </a:r>
            <a:r>
              <a:rPr kumimoji="1" lang="zh-CN" altLang="en-US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状元作业本</a:t>
            </a:r>
            <a:r>
              <a:rPr kumimoji="1" lang="en-US" altLang="zh-CN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》</a:t>
            </a:r>
            <a:r>
              <a:rPr kumimoji="1" lang="zh-CN" altLang="en-US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课时练中选取。</a:t>
            </a:r>
          </a:p>
        </p:txBody>
      </p:sp>
    </p:spTree>
    <p:extLst>
      <p:ext uri="{BB962C8B-B14F-4D97-AF65-F5344CB8AC3E}">
        <p14:creationId xmlns:p14="http://schemas.microsoft.com/office/powerpoint/2010/main" val="356995981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1_剪切">
  <a:themeElements>
    <a:clrScheme name="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剪切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剪切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rgbClr val="00B050"/>
        </a:solidFill>
        <a:ln w="38100">
          <a:solidFill>
            <a:srgbClr val="FFC000"/>
          </a:solidFill>
          <a:miter lim="800000"/>
          <a:headEnd/>
          <a:tailEnd/>
        </a:ln>
      </a:spPr>
      <a:bodyPr wrap="square" rtlCol="0" anchor="ctr">
        <a:spAutoFit/>
      </a:bodyPr>
      <a:lstStyle>
        <a:defPPr algn="l">
          <a:lnSpc>
            <a:spcPct val="120000"/>
          </a:lnSpc>
          <a:defRPr sz="4200" b="1" dirty="0">
            <a:latin typeface="Times New Roman" pitchFamily="18" charset="0"/>
            <a:ea typeface="楷体" pitchFamily="49" charset="-122"/>
          </a:defRPr>
        </a:defPPr>
      </a:lstStyle>
    </a:spDef>
    <a:lnDef>
      <a:spPr>
        <a:ln w="57150">
          <a:solidFill>
            <a:srgbClr val="FF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lnSpc>
            <a:spcPct val="120000"/>
          </a:lnSpc>
          <a:defRPr sz="4400" b="1" dirty="0" smtClean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690</Words>
  <Application>Microsoft Office PowerPoint</Application>
  <PresentationFormat>宽屏</PresentationFormat>
  <Paragraphs>150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6" baseType="lpstr">
      <vt:lpstr>等线</vt:lpstr>
      <vt:lpstr>方正黑体_GBK</vt:lpstr>
      <vt:lpstr>仿宋</vt:lpstr>
      <vt:lpstr>黑体</vt:lpstr>
      <vt:lpstr>楷体</vt:lpstr>
      <vt:lpstr>宋体</vt:lpstr>
      <vt:lpstr>Arial</vt:lpstr>
      <vt:lpstr>Franklin Gothic Book</vt:lpstr>
      <vt:lpstr>Times New Roman</vt:lpstr>
      <vt:lpstr>1_剪切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cp:lastModifiedBy/>
  <cp:revision>1</cp:revision>
  <dcterms:created xsi:type="dcterms:W3CDTF">2025-06-25T01:33:38Z</dcterms:created>
  <dcterms:modified xsi:type="dcterms:W3CDTF">2025-06-25T01:33:42Z</dcterms:modified>
  <cp:category>状元成才路</cp:category>
  <cp:contentStatus>状元成才路</cp:contentStatus>
</cp:coreProperties>
</file>