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7" r:id="rId1"/>
  </p:sldMasterIdLst>
  <p:notesMasterIdLst>
    <p:notesMasterId r:id="rId18"/>
  </p:notesMasterIdLst>
  <p:sldIdLst>
    <p:sldId id="445" r:id="rId2"/>
    <p:sldId id="256" r:id="rId3"/>
    <p:sldId id="449" r:id="rId4"/>
    <p:sldId id="454" r:id="rId5"/>
    <p:sldId id="308" r:id="rId6"/>
    <p:sldId id="451" r:id="rId7"/>
    <p:sldId id="450" r:id="rId8"/>
    <p:sldId id="452" r:id="rId9"/>
    <p:sldId id="453" r:id="rId10"/>
    <p:sldId id="446" r:id="rId11"/>
    <p:sldId id="447" r:id="rId12"/>
    <p:sldId id="448" r:id="rId13"/>
    <p:sldId id="309" r:id="rId14"/>
    <p:sldId id="455" r:id="rId15"/>
    <p:sldId id="45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2228"/>
    <a:srgbClr val="F1CB77"/>
    <a:srgbClr val="0000FF"/>
    <a:srgbClr val="FCF5D4"/>
    <a:srgbClr val="F6910A"/>
    <a:srgbClr val="0070C0"/>
    <a:srgbClr val="34B2AF"/>
    <a:srgbClr val="FFFFFF"/>
    <a:srgbClr val="FFC000"/>
    <a:srgbClr val="007A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822" y="150"/>
      </p:cViewPr>
      <p:guideLst>
        <p:guide orient="horz" pos="100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F82605-811A-4FF5-8C55-66380CC3915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373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37B8717-2809-45E4-6786-3F330AA27E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7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7"/>
            <a:ext cx="12192000" cy="279024"/>
          </a:xfrm>
          <a:prstGeom prst="rect">
            <a:avLst/>
          </a:prstGeom>
          <a:solidFill>
            <a:srgbClr val="AB2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AB2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6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1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67BEEE7-0624-9983-1616-395188F7AF40}"/>
              </a:ext>
            </a:extLst>
          </p:cNvPr>
          <p:cNvSpPr txBox="1"/>
          <p:nvPr/>
        </p:nvSpPr>
        <p:spPr>
          <a:xfrm>
            <a:off x="870857" y="318351"/>
            <a:ext cx="9187542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单元情境主线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3553C01-A9CB-9CFC-DB47-F52CB962BAD5}"/>
              </a:ext>
            </a:extLst>
          </p:cNvPr>
          <p:cNvSpPr txBox="1"/>
          <p:nvPr/>
        </p:nvSpPr>
        <p:spPr>
          <a:xfrm>
            <a:off x="1357086" y="1672080"/>
            <a:ext cx="769258" cy="4077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生活小管家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D4B1A416-0DD8-D2A7-2814-360D9C1ED988}"/>
              </a:ext>
            </a:extLst>
          </p:cNvPr>
          <p:cNvSpPr/>
          <p:nvPr/>
        </p:nvSpPr>
        <p:spPr>
          <a:xfrm>
            <a:off x="2307771" y="1320800"/>
            <a:ext cx="769258" cy="4746172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295540-1647-A227-A3CB-960A7956758F}"/>
              </a:ext>
            </a:extLst>
          </p:cNvPr>
          <p:cNvSpPr txBox="1"/>
          <p:nvPr/>
        </p:nvSpPr>
        <p:spPr>
          <a:xfrm>
            <a:off x="2960915" y="1320800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公交出行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AEED6B-7A6C-EB3B-362C-9E4CC1D8E886}"/>
              </a:ext>
            </a:extLst>
          </p:cNvPr>
          <p:cNvSpPr txBox="1"/>
          <p:nvPr/>
        </p:nvSpPr>
        <p:spPr>
          <a:xfrm>
            <a:off x="2975428" y="2408139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超市采购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6EF5C6-5A82-D6F1-7E0B-913E9CB36850}"/>
              </a:ext>
            </a:extLst>
          </p:cNvPr>
          <p:cNvSpPr txBox="1"/>
          <p:nvPr/>
        </p:nvSpPr>
        <p:spPr>
          <a:xfrm>
            <a:off x="3004457" y="3597817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农业劳动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9C2FD8-D5E9-8D66-4562-E9F3190A0803}"/>
              </a:ext>
            </a:extLst>
          </p:cNvPr>
          <p:cNvSpPr txBox="1"/>
          <p:nvPr/>
        </p:nvSpPr>
        <p:spPr>
          <a:xfrm>
            <a:off x="3040743" y="4974136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手工制作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0E432D5-C958-A77A-2971-1D803C846172}"/>
              </a:ext>
            </a:extLst>
          </p:cNvPr>
          <p:cNvSpPr txBox="1"/>
          <p:nvPr/>
        </p:nvSpPr>
        <p:spPr>
          <a:xfrm>
            <a:off x="5740399" y="1565188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6B406C-949B-B53E-1299-E94431E595E9}"/>
              </a:ext>
            </a:extLst>
          </p:cNvPr>
          <p:cNvSpPr txBox="1"/>
          <p:nvPr/>
        </p:nvSpPr>
        <p:spPr>
          <a:xfrm>
            <a:off x="5725886" y="2598990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C07DE0-94D8-5E8E-34AF-F1528AAD56F3}"/>
              </a:ext>
            </a:extLst>
          </p:cNvPr>
          <p:cNvSpPr txBox="1"/>
          <p:nvPr/>
        </p:nvSpPr>
        <p:spPr>
          <a:xfrm>
            <a:off x="5725886" y="3791257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p8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F717B42-34D8-C97D-DBC6-33805338A4DD}"/>
              </a:ext>
            </a:extLst>
          </p:cNvPr>
          <p:cNvSpPr txBox="1"/>
          <p:nvPr/>
        </p:nvSpPr>
        <p:spPr>
          <a:xfrm>
            <a:off x="5725886" y="5189453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p12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4-6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972932-9A40-4707-9CE7-B0570A3495D8}"/>
              </a:ext>
            </a:extLst>
          </p:cNvPr>
          <p:cNvSpPr txBox="1"/>
          <p:nvPr/>
        </p:nvSpPr>
        <p:spPr>
          <a:xfrm>
            <a:off x="8055429" y="1565188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加减、乘除同级运算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EFF2369-C2DE-D7E7-34C3-5627207740E7}"/>
              </a:ext>
            </a:extLst>
          </p:cNvPr>
          <p:cNvSpPr txBox="1"/>
          <p:nvPr/>
        </p:nvSpPr>
        <p:spPr>
          <a:xfrm>
            <a:off x="8084458" y="2536276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加减乘除二级运算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9A514D9-54DA-B778-E53A-09E4B486C445}"/>
              </a:ext>
            </a:extLst>
          </p:cNvPr>
          <p:cNvSpPr txBox="1"/>
          <p:nvPr/>
        </p:nvSpPr>
        <p:spPr>
          <a:xfrm>
            <a:off x="8055428" y="3828577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含括号的二级运算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3DEFD3-CABB-49FD-26FE-DF7735E5C89E}"/>
              </a:ext>
            </a:extLst>
          </p:cNvPr>
          <p:cNvSpPr txBox="1"/>
          <p:nvPr/>
        </p:nvSpPr>
        <p:spPr>
          <a:xfrm>
            <a:off x="8164284" y="5158146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同级运算应用、数形结合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186DB9-7646-21E5-6422-6B5EB63458FC}"/>
              </a:ext>
            </a:extLst>
          </p:cNvPr>
          <p:cNvSpPr txBox="1"/>
          <p:nvPr/>
        </p:nvSpPr>
        <p:spPr>
          <a:xfrm>
            <a:off x="8164284" y="5523405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二级运算应用、数形结合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3BBE8B1-FAB8-0F54-7599-EE491D8ED9B9}"/>
              </a:ext>
            </a:extLst>
          </p:cNvPr>
          <p:cNvSpPr txBox="1"/>
          <p:nvPr/>
        </p:nvSpPr>
        <p:spPr>
          <a:xfrm>
            <a:off x="8164283" y="5975908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三步运算及应用</a:t>
            </a:r>
          </a:p>
        </p:txBody>
      </p:sp>
    </p:spTree>
    <p:extLst>
      <p:ext uri="{BB962C8B-B14F-4D97-AF65-F5344CB8AC3E}">
        <p14:creationId xmlns:p14="http://schemas.microsoft.com/office/powerpoint/2010/main" val="331308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3313A1B-2957-50F3-3E99-28EDE348047A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2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325120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3D837A9-9CB1-1CEC-F082-85CDCCDE0E05}"/>
              </a:ext>
            </a:extLst>
          </p:cNvPr>
          <p:cNvSpPr>
            <a:spLocks noChangeAspect="1"/>
          </p:cNvSpPr>
          <p:nvPr/>
        </p:nvSpPr>
        <p:spPr>
          <a:xfrm>
            <a:off x="10064947" y="-43542"/>
            <a:ext cx="2166523" cy="6901542"/>
          </a:xfrm>
          <a:prstGeom prst="rect">
            <a:avLst/>
          </a:prstGeom>
          <a:solidFill>
            <a:srgbClr val="1E222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三极准柔宋" panose="00000500000000000000" pitchFamily="2" charset="-122"/>
              <a:ea typeface="三极准柔宋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046FB795-EBBB-57D3-168A-4CB829FACEBD}"/>
              </a:ext>
            </a:extLst>
          </p:cNvPr>
          <p:cNvGrpSpPr/>
          <p:nvPr/>
        </p:nvGrpSpPr>
        <p:grpSpPr>
          <a:xfrm>
            <a:off x="1371600" y="1592263"/>
            <a:ext cx="6731000" cy="2611437"/>
            <a:chOff x="1223010" y="1868482"/>
            <a:chExt cx="4610773" cy="1198151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CCF5C6B-C9CF-8A34-D3AF-8B425D18AA13}"/>
                </a:ext>
              </a:extLst>
            </p:cNvPr>
            <p:cNvSpPr/>
            <p:nvPr/>
          </p:nvSpPr>
          <p:spPr>
            <a:xfrm>
              <a:off x="1294402" y="1943251"/>
              <a:ext cx="4539381" cy="1123382"/>
            </a:xfrm>
            <a:prstGeom prst="rect">
              <a:avLst/>
            </a:prstGeom>
            <a:noFill/>
            <a:ln w="57150">
              <a:solidFill>
                <a:srgbClr val="1E22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95号-手刻宋" panose="00000500000000000000" pitchFamily="2" charset="-122"/>
                <a:ea typeface="字魂95号-手刻宋" panose="00000500000000000000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085B078-5C39-E37F-C39A-07006B527CED}"/>
                </a:ext>
              </a:extLst>
            </p:cNvPr>
            <p:cNvSpPr/>
            <p:nvPr/>
          </p:nvSpPr>
          <p:spPr>
            <a:xfrm>
              <a:off x="1223010" y="1868482"/>
              <a:ext cx="4539381" cy="1123382"/>
            </a:xfrm>
            <a:prstGeom prst="rect">
              <a:avLst/>
            </a:prstGeom>
            <a:solidFill>
              <a:srgbClr val="AB22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95号-手刻宋" panose="00000500000000000000" pitchFamily="2" charset="-122"/>
                <a:ea typeface="字魂95号-手刻宋" panose="00000500000000000000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0497FAF-EDE4-9950-7559-75219A8F9EB9}"/>
              </a:ext>
            </a:extLst>
          </p:cNvPr>
          <p:cNvGrpSpPr/>
          <p:nvPr/>
        </p:nvGrpSpPr>
        <p:grpSpPr>
          <a:xfrm>
            <a:off x="1940236" y="4576136"/>
            <a:ext cx="934265" cy="467727"/>
            <a:chOff x="4710024" y="3767567"/>
            <a:chExt cx="934265" cy="467727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EF01225C-221B-DF11-3FEB-040F1777FC58}"/>
                </a:ext>
              </a:extLst>
            </p:cNvPr>
            <p:cNvSpPr/>
            <p:nvPr/>
          </p:nvSpPr>
          <p:spPr>
            <a:xfrm>
              <a:off x="4710024" y="3906927"/>
              <a:ext cx="934265" cy="32836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rgbClr val="AB22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95号-手刻宋" panose="00000500000000000000" pitchFamily="2" charset="-122"/>
                <a:ea typeface="字魂95号-手刻宋" panose="00000500000000000000" pitchFamily="2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B2F415F-1472-70B6-1C33-72DC9ED1B912}"/>
                </a:ext>
              </a:extLst>
            </p:cNvPr>
            <p:cNvSpPr txBox="1"/>
            <p:nvPr/>
          </p:nvSpPr>
          <p:spPr>
            <a:xfrm>
              <a:off x="4979418" y="3767567"/>
              <a:ext cx="395476" cy="439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95号-手刻宋" panose="00000500000000000000" pitchFamily="2" charset="-122"/>
                  <a:ea typeface="字魂95号-手刻宋" panose="00000500000000000000" pitchFamily="2" charset="-122"/>
                </a:rPr>
                <a:t>&gt;</a:t>
              </a:r>
              <a:endPara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95号-手刻宋" panose="00000500000000000000" pitchFamily="2" charset="-122"/>
                <a:ea typeface="字魂95号-手刻宋" panose="00000500000000000000" pitchFamily="2" charset="-122"/>
              </a:endParaRP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2146899" y="2171700"/>
            <a:ext cx="68326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6600" b="1" kern="100" dirty="0">
                <a:solidFill>
                  <a:srgbClr val="F1CB77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解决问题（</a:t>
            </a:r>
            <a:r>
              <a:rPr lang="en-US" altLang="zh-CN" sz="6600" b="1" kern="100" dirty="0">
                <a:solidFill>
                  <a:srgbClr val="F1CB77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6600" b="1" kern="100" dirty="0">
                <a:solidFill>
                  <a:srgbClr val="F1CB77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AE6494F-229B-1B60-A930-2E401C7997B6}"/>
              </a:ext>
            </a:extLst>
          </p:cNvPr>
          <p:cNvSpPr txBox="1"/>
          <p:nvPr/>
        </p:nvSpPr>
        <p:spPr>
          <a:xfrm>
            <a:off x="9555237" y="1819043"/>
            <a:ext cx="2400657" cy="37301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6000" b="1" dirty="0">
                <a:solidFill>
                  <a:srgbClr val="F1CB77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混合运算</a:t>
            </a:r>
            <a:endParaRPr lang="en-US" altLang="zh-CN" sz="6000" b="1" dirty="0">
              <a:solidFill>
                <a:srgbClr val="F1CB77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Arial" panose="020B0604020202020204" pitchFamily="34" charset="0"/>
              <a:sym typeface="Arial"/>
            </a:endParaRPr>
          </a:p>
          <a:p>
            <a:pPr algn="dist">
              <a:lnSpc>
                <a:spcPct val="120000"/>
              </a:lnSpc>
            </a:pPr>
            <a:endParaRPr lang="zh-CN" altLang="en-US" sz="6000" b="1" dirty="0" err="1">
              <a:solidFill>
                <a:srgbClr val="F1CB77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4A1ED3C-8B76-A391-8D51-BE815541BD1E}"/>
              </a:ext>
            </a:extLst>
          </p:cNvPr>
          <p:cNvGrpSpPr/>
          <p:nvPr/>
        </p:nvGrpSpPr>
        <p:grpSpPr>
          <a:xfrm>
            <a:off x="10681455" y="449606"/>
            <a:ext cx="933506" cy="933506"/>
            <a:chOff x="1181642" y="3707771"/>
            <a:chExt cx="540000" cy="54000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00560B7C-8FC1-243F-31D1-626CAC6A7B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AB22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0388F80-5F10-20A0-4A67-4BBF54FF40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4566" y="3733440"/>
              <a:ext cx="434153" cy="4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rgbClr val="F1CB77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D5C0618-DC40-048E-0D0A-78B752C38586}"/>
              </a:ext>
            </a:extLst>
          </p:cNvPr>
          <p:cNvSpPr txBox="1"/>
          <p:nvPr/>
        </p:nvSpPr>
        <p:spPr>
          <a:xfrm>
            <a:off x="4166647" y="0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情境导入</a:t>
            </a:r>
          </a:p>
        </p:txBody>
      </p:sp>
      <p:pic>
        <p:nvPicPr>
          <p:cNvPr id="3" name="揭秘年俗：“贴窗花”的传统与文化内涵~1_batch">
            <a:hlinkClick r:id="" action="ppaction://media"/>
            <a:extLst>
              <a:ext uri="{FF2B5EF4-FFF2-40B4-BE49-F238E27FC236}">
                <a16:creationId xmlns:a16="http://schemas.microsoft.com/office/drawing/2014/main" id="{CA46D5BC-7289-3C33-3E5B-01C4B38E27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1087755"/>
            <a:ext cx="9753600" cy="54864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466635F-1AD8-9855-7905-41A67059635C}"/>
              </a:ext>
            </a:extLst>
          </p:cNvPr>
          <p:cNvSpPr txBox="1"/>
          <p:nvPr/>
        </p:nvSpPr>
        <p:spPr>
          <a:xfrm>
            <a:off x="498935" y="2874282"/>
            <a:ext cx="517065" cy="19133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rgbClr val="AB222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点击图片播放视频</a:t>
            </a:r>
          </a:p>
        </p:txBody>
      </p:sp>
    </p:spTree>
    <p:extLst>
      <p:ext uri="{BB962C8B-B14F-4D97-AF65-F5344CB8AC3E}">
        <p14:creationId xmlns:p14="http://schemas.microsoft.com/office/powerpoint/2010/main" val="116742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88BD3B1-4582-8CF4-36A0-537A9478B701}"/>
              </a:ext>
            </a:extLst>
          </p:cNvPr>
          <p:cNvSpPr txBox="1"/>
          <p:nvPr/>
        </p:nvSpPr>
        <p:spPr>
          <a:xfrm>
            <a:off x="4166647" y="0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探索新知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0C6ED08-CE62-983F-0C93-D19EA49864FC}"/>
              </a:ext>
            </a:extLst>
          </p:cNvPr>
          <p:cNvSpPr txBox="1"/>
          <p:nvPr/>
        </p:nvSpPr>
        <p:spPr>
          <a:xfrm>
            <a:off x="1089669" y="1005376"/>
            <a:ext cx="10555783" cy="1639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剪纸小组要剪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张窗花。第一天剪了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张，第二天剪了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张，还剩多少张没剪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4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7F1F819-3BD1-4ED0-076B-9E0B6A75F4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40" y="1005376"/>
            <a:ext cx="915429" cy="915429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D2835B48-644F-EA40-1AAF-CDD47730064A}"/>
              </a:ext>
            </a:extLst>
          </p:cNvPr>
          <p:cNvGrpSpPr/>
          <p:nvPr/>
        </p:nvGrpSpPr>
        <p:grpSpPr>
          <a:xfrm>
            <a:off x="9066887" y="2640044"/>
            <a:ext cx="2706067" cy="3825756"/>
            <a:chOff x="9645530" y="2042628"/>
            <a:chExt cx="2297411" cy="2223013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16130129-AC1C-5261-A576-E57B1522267B}"/>
                </a:ext>
              </a:extLst>
            </p:cNvPr>
            <p:cNvSpPr/>
            <p:nvPr/>
          </p:nvSpPr>
          <p:spPr bwMode="auto">
            <a:xfrm>
              <a:off x="9645530" y="2296664"/>
              <a:ext cx="2297411" cy="1968977"/>
            </a:xfrm>
            <a:prstGeom prst="wedgeRoundRectCallout">
              <a:avLst>
                <a:gd name="adj1" fmla="val -25429"/>
                <a:gd name="adj2" fmla="val -49689"/>
                <a:gd name="adj3" fmla="val 16667"/>
              </a:avLst>
            </a:prstGeom>
            <a:solidFill>
              <a:schemeClr val="bg1"/>
            </a:solidFill>
            <a:ln w="38100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800" b="1" dirty="0">
                  <a:latin typeface="Times New Roman" pitchFamily="18" charset="0"/>
                  <a:ea typeface="楷体" pitchFamily="49" charset="-122"/>
                </a:rPr>
                <a:t>1.</a:t>
              </a:r>
              <a:r>
                <a:rPr lang="zh-CN" altLang="en-US" sz="2800" b="1" dirty="0">
                  <a:latin typeface="Times New Roman" pitchFamily="18" charset="0"/>
                  <a:ea typeface="楷体" pitchFamily="49" charset="-122"/>
                </a:rPr>
                <a:t>已知什么？</a:t>
              </a:r>
              <a:endParaRPr lang="en-US" altLang="zh-CN" sz="2800" b="1" dirty="0">
                <a:latin typeface="Times New Roman" pitchFamily="18" charset="0"/>
                <a:ea typeface="楷体" pitchFamily="49" charset="-122"/>
              </a:endParaRPr>
            </a:p>
            <a:p>
              <a:pPr algn="l">
                <a:lnSpc>
                  <a:spcPct val="120000"/>
                </a:lnSpc>
              </a:pPr>
              <a:r>
                <a:rPr lang="zh-CN" altLang="en-US" sz="2800" b="1" dirty="0">
                  <a:latin typeface="Times New Roman" pitchFamily="18" charset="0"/>
                  <a:ea typeface="楷体" pitchFamily="49" charset="-122"/>
                </a:rPr>
                <a:t>问题是什么？</a:t>
              </a:r>
              <a:endParaRPr lang="en-US" altLang="zh-CN" sz="2800" b="1" dirty="0">
                <a:latin typeface="Times New Roman" pitchFamily="18" charset="0"/>
                <a:ea typeface="楷体" pitchFamily="49" charset="-122"/>
              </a:endParaRPr>
            </a:p>
            <a:p>
              <a:pPr algn="l">
                <a:lnSpc>
                  <a:spcPct val="120000"/>
                </a:lnSpc>
              </a:pPr>
              <a:r>
                <a:rPr lang="en-US" altLang="zh-CN" sz="2800" b="1" dirty="0">
                  <a:latin typeface="Times New Roman" pitchFamily="18" charset="0"/>
                  <a:ea typeface="楷体" pitchFamily="49" charset="-122"/>
                </a:rPr>
                <a:t>2.</a:t>
              </a:r>
              <a:r>
                <a:rPr lang="zh-CN" altLang="en-US" sz="2800" b="1" dirty="0">
                  <a:latin typeface="Times New Roman" pitchFamily="18" charset="0"/>
                  <a:ea typeface="楷体" pitchFamily="49" charset="-122"/>
                </a:rPr>
                <a:t>如何表示更清晰明了？在草稿纸上写一写画一画。</a:t>
              </a: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51F019C7-61C7-CE74-AEF9-BD25FE71BD4D}"/>
                </a:ext>
              </a:extLst>
            </p:cNvPr>
            <p:cNvSpPr/>
            <p:nvPr/>
          </p:nvSpPr>
          <p:spPr bwMode="auto">
            <a:xfrm>
              <a:off x="10260033" y="2042628"/>
              <a:ext cx="1150050" cy="339792"/>
            </a:xfrm>
            <a:prstGeom prst="ellipse">
              <a:avLst/>
            </a:prstGeom>
            <a:solidFill>
              <a:srgbClr val="0070C0"/>
            </a:solidFill>
            <a:ln w="38100">
              <a:solidFill>
                <a:srgbClr val="0070C0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355FDB3-0ED1-E334-50AB-A142F933A98F}"/>
              </a:ext>
            </a:extLst>
          </p:cNvPr>
          <p:cNvGrpSpPr/>
          <p:nvPr/>
        </p:nvGrpSpPr>
        <p:grpSpPr>
          <a:xfrm>
            <a:off x="1325784" y="5296254"/>
            <a:ext cx="3094572" cy="1156107"/>
            <a:chOff x="8589428" y="5344398"/>
            <a:chExt cx="3094572" cy="1156107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19E2E4B3-A338-ED8E-FBD1-0518E037ED74}"/>
                </a:ext>
              </a:extLst>
            </p:cNvPr>
            <p:cNvGrpSpPr/>
            <p:nvPr/>
          </p:nvGrpSpPr>
          <p:grpSpPr>
            <a:xfrm>
              <a:off x="8589428" y="5344398"/>
              <a:ext cx="3094572" cy="1156107"/>
              <a:chOff x="1223010" y="1868482"/>
              <a:chExt cx="4610773" cy="1198151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DEC354A3-FC9A-15B7-F5BB-2CDB06D5359E}"/>
                  </a:ext>
                </a:extLst>
              </p:cNvPr>
              <p:cNvSpPr/>
              <p:nvPr/>
            </p:nvSpPr>
            <p:spPr>
              <a:xfrm>
                <a:off x="1294402" y="1943251"/>
                <a:ext cx="4539381" cy="1123382"/>
              </a:xfrm>
              <a:prstGeom prst="rect">
                <a:avLst/>
              </a:prstGeom>
              <a:noFill/>
              <a:ln w="57150">
                <a:solidFill>
                  <a:srgbClr val="1E222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字魂95号-手刻宋" panose="00000500000000000000" pitchFamily="2" charset="-122"/>
                  <a:ea typeface="字魂95号-手刻宋" panose="00000500000000000000" pitchFamily="2" charset="-122"/>
                </a:endParaRP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9D54F391-DFC2-2EE8-03CA-8AD5DBA1FD73}"/>
                  </a:ext>
                </a:extLst>
              </p:cNvPr>
              <p:cNvSpPr/>
              <p:nvPr/>
            </p:nvSpPr>
            <p:spPr>
              <a:xfrm>
                <a:off x="1223010" y="1868482"/>
                <a:ext cx="4539381" cy="1123382"/>
              </a:xfrm>
              <a:prstGeom prst="rect">
                <a:avLst/>
              </a:prstGeom>
              <a:solidFill>
                <a:srgbClr val="AB22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字魂95号-手刻宋" panose="00000500000000000000" pitchFamily="2" charset="-122"/>
                  <a:ea typeface="字魂95号-手刻宋" panose="00000500000000000000" pitchFamily="2" charset="-122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E8D2E08-009B-C923-0847-290784D6782D}"/>
                </a:ext>
              </a:extLst>
            </p:cNvPr>
            <p:cNvSpPr txBox="1"/>
            <p:nvPr/>
          </p:nvSpPr>
          <p:spPr>
            <a:xfrm>
              <a:off x="8764846" y="5453527"/>
              <a:ext cx="2791651" cy="901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800" b="1" dirty="0">
                  <a:solidFill>
                    <a:srgbClr val="F1CB77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画线段图</a:t>
              </a:r>
            </a:p>
          </p:txBody>
        </p:sp>
      </p:grp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0FB5B03-CAE6-FA8E-6F1C-077F75861902}"/>
              </a:ext>
            </a:extLst>
          </p:cNvPr>
          <p:cNvCxnSpPr>
            <a:cxnSpLocks/>
          </p:cNvCxnSpPr>
          <p:nvPr/>
        </p:nvCxnSpPr>
        <p:spPr>
          <a:xfrm>
            <a:off x="1278650" y="4409396"/>
            <a:ext cx="7456602" cy="754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CA54430-8650-11D2-DCFD-F7CD5D9EA867}"/>
              </a:ext>
            </a:extLst>
          </p:cNvPr>
          <p:cNvCxnSpPr/>
          <p:nvPr/>
        </p:nvCxnSpPr>
        <p:spPr>
          <a:xfrm>
            <a:off x="1325784" y="406060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42BEB903-8875-6193-C856-DD1AE74066F4}"/>
              </a:ext>
            </a:extLst>
          </p:cNvPr>
          <p:cNvCxnSpPr/>
          <p:nvPr/>
        </p:nvCxnSpPr>
        <p:spPr>
          <a:xfrm>
            <a:off x="2447570" y="406060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0963FBC0-2065-FAEA-EED9-E85C9F9177EE}"/>
              </a:ext>
            </a:extLst>
          </p:cNvPr>
          <p:cNvCxnSpPr/>
          <p:nvPr/>
        </p:nvCxnSpPr>
        <p:spPr>
          <a:xfrm>
            <a:off x="3635353" y="4070030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F491D24-1D1C-57BE-4628-ADD8B4926BD1}"/>
              </a:ext>
            </a:extLst>
          </p:cNvPr>
          <p:cNvCxnSpPr/>
          <p:nvPr/>
        </p:nvCxnSpPr>
        <p:spPr>
          <a:xfrm>
            <a:off x="8735252" y="410302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11571E79-7FAB-312E-54C4-05D95081D984}"/>
              </a:ext>
            </a:extLst>
          </p:cNvPr>
          <p:cNvSpPr txBox="1"/>
          <p:nvPr/>
        </p:nvSpPr>
        <p:spPr>
          <a:xfrm>
            <a:off x="1325784" y="454422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76E2883-918E-4B0A-611C-8EE6E5A20182}"/>
              </a:ext>
            </a:extLst>
          </p:cNvPr>
          <p:cNvSpPr txBox="1"/>
          <p:nvPr/>
        </p:nvSpPr>
        <p:spPr>
          <a:xfrm>
            <a:off x="2513567" y="454422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20" name="右大括号 19">
            <a:extLst>
              <a:ext uri="{FF2B5EF4-FFF2-40B4-BE49-F238E27FC236}">
                <a16:creationId xmlns:a16="http://schemas.microsoft.com/office/drawing/2014/main" id="{34E782E0-CBD3-1685-2C7C-D9AED246C892}"/>
              </a:ext>
            </a:extLst>
          </p:cNvPr>
          <p:cNvSpPr/>
          <p:nvPr/>
        </p:nvSpPr>
        <p:spPr>
          <a:xfrm rot="16200000">
            <a:off x="4841140" y="107805"/>
            <a:ext cx="306214" cy="7456603"/>
          </a:xfrm>
          <a:prstGeom prst="rightBrace">
            <a:avLst>
              <a:gd name="adj1" fmla="val 179317"/>
              <a:gd name="adj2" fmla="val 48978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8709F04-28FB-A253-2791-FD49D07A3455}"/>
              </a:ext>
            </a:extLst>
          </p:cNvPr>
          <p:cNvSpPr txBox="1"/>
          <p:nvPr/>
        </p:nvSpPr>
        <p:spPr>
          <a:xfrm>
            <a:off x="4567429" y="3240334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22" name="右大括号 21">
            <a:extLst>
              <a:ext uri="{FF2B5EF4-FFF2-40B4-BE49-F238E27FC236}">
                <a16:creationId xmlns:a16="http://schemas.microsoft.com/office/drawing/2014/main" id="{CE65BD70-E6A8-E575-0AA5-06BEB04D6137}"/>
              </a:ext>
            </a:extLst>
          </p:cNvPr>
          <p:cNvSpPr/>
          <p:nvPr/>
        </p:nvSpPr>
        <p:spPr>
          <a:xfrm rot="5400000">
            <a:off x="6019851" y="2181910"/>
            <a:ext cx="256273" cy="5099897"/>
          </a:xfrm>
          <a:prstGeom prst="rightBrace">
            <a:avLst>
              <a:gd name="adj1" fmla="val 172629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190B8F7-D1CD-98D5-0B92-22FD0181557A}"/>
              </a:ext>
            </a:extLst>
          </p:cNvPr>
          <p:cNvSpPr txBox="1"/>
          <p:nvPr/>
        </p:nvSpPr>
        <p:spPr>
          <a:xfrm>
            <a:off x="9914651" y="2609265"/>
            <a:ext cx="19639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</a:rPr>
              <a:t>思考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1A76114-36EE-8144-C97D-679596EB7337}"/>
              </a:ext>
            </a:extLst>
          </p:cNvPr>
          <p:cNvSpPr txBox="1"/>
          <p:nvPr/>
        </p:nvSpPr>
        <p:spPr>
          <a:xfrm>
            <a:off x="5734915" y="4754349"/>
            <a:ext cx="1548240" cy="7603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86B3AABD-1803-F210-67FE-11F92E5B5F5B}"/>
              </a:ext>
            </a:extLst>
          </p:cNvPr>
          <p:cNvSpPr/>
          <p:nvPr/>
        </p:nvSpPr>
        <p:spPr>
          <a:xfrm>
            <a:off x="419046" y="2736435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阅读理解</a:t>
            </a:r>
          </a:p>
        </p:txBody>
      </p:sp>
    </p:spTree>
    <p:extLst>
      <p:ext uri="{BB962C8B-B14F-4D97-AF65-F5344CB8AC3E}">
        <p14:creationId xmlns:p14="http://schemas.microsoft.com/office/powerpoint/2010/main" val="257907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/>
      <p:bldP spid="22" grpId="0" animBg="1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>
            <a:extLst>
              <a:ext uri="{FF2B5EF4-FFF2-40B4-BE49-F238E27FC236}">
                <a16:creationId xmlns:a16="http://schemas.microsoft.com/office/drawing/2014/main" id="{1B46B390-FD31-D8F0-FEC9-72491363D5E3}"/>
              </a:ext>
            </a:extLst>
          </p:cNvPr>
          <p:cNvGrpSpPr/>
          <p:nvPr/>
        </p:nvGrpSpPr>
        <p:grpSpPr>
          <a:xfrm>
            <a:off x="825281" y="2479917"/>
            <a:ext cx="9535423" cy="3286946"/>
            <a:chOff x="1874520" y="2283976"/>
            <a:chExt cx="8471116" cy="5497328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A7F06AB7-F128-9961-41DB-FFB27A3BA1DD}"/>
                </a:ext>
              </a:extLst>
            </p:cNvPr>
            <p:cNvSpPr/>
            <p:nvPr/>
          </p:nvSpPr>
          <p:spPr>
            <a:xfrm>
              <a:off x="1874520" y="2283976"/>
              <a:ext cx="7238404" cy="2949056"/>
            </a:xfrm>
            <a:prstGeom prst="rect">
              <a:avLst/>
            </a:prstGeom>
            <a:solidFill>
              <a:srgbClr val="AB2228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latin typeface="字魂95号-手刻宋" panose="00000500000000000000" pitchFamily="2" charset="-122"/>
                <a:ea typeface="字魂95号-手刻宋" panose="00000500000000000000" pitchFamily="2" charset="-122"/>
                <a:sym typeface="字魂95号-手刻宋" panose="00000500000000000000" pitchFamily="2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B4E41168-6FB0-A5B2-4C4E-F082BECA3B1D}"/>
                </a:ext>
              </a:extLst>
            </p:cNvPr>
            <p:cNvSpPr/>
            <p:nvPr/>
          </p:nvSpPr>
          <p:spPr>
            <a:xfrm>
              <a:off x="2075584" y="2646851"/>
              <a:ext cx="8270052" cy="5134453"/>
            </a:xfrm>
            <a:prstGeom prst="rect">
              <a:avLst/>
            </a:prstGeom>
            <a:solidFill>
              <a:srgbClr val="E4D3B1"/>
            </a:solidFill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字魂95号-手刻宋" panose="00000500000000000000" pitchFamily="2" charset="-122"/>
                <a:ea typeface="字魂95号-手刻宋" panose="00000500000000000000" pitchFamily="2" charset="-122"/>
                <a:sym typeface="字魂95号-手刻宋" panose="00000500000000000000" pitchFamily="2" charset="-122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DDDD739E-9B40-03A1-9F07-142972B3BD16}"/>
              </a:ext>
            </a:extLst>
          </p:cNvPr>
          <p:cNvSpPr txBox="1"/>
          <p:nvPr/>
        </p:nvSpPr>
        <p:spPr>
          <a:xfrm>
            <a:off x="1045062" y="2729471"/>
            <a:ext cx="9309097" cy="299043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独立思考：可以怎么算，先算什么后算什么？用分步列式或综合列式算一算。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组内交流：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互相说一说自己的想法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;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互相检查讨论组内其他人的书写计算是否有误。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18D2B134-F875-4835-28B3-659F45C62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976" y="3106377"/>
            <a:ext cx="2514733" cy="4944152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F4897783-BA85-6BD3-705C-F163A097CA27}"/>
              </a:ext>
            </a:extLst>
          </p:cNvPr>
          <p:cNvCxnSpPr>
            <a:cxnSpLocks/>
          </p:cNvCxnSpPr>
          <p:nvPr/>
        </p:nvCxnSpPr>
        <p:spPr>
          <a:xfrm>
            <a:off x="3240952" y="1325726"/>
            <a:ext cx="7456602" cy="754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6069A56D-606E-1FD4-E232-9E9B7480E31B}"/>
              </a:ext>
            </a:extLst>
          </p:cNvPr>
          <p:cNvCxnSpPr/>
          <p:nvPr/>
        </p:nvCxnSpPr>
        <p:spPr>
          <a:xfrm>
            <a:off x="3288086" y="97693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3B8EA432-79BD-0BFF-12D5-4659247B0703}"/>
              </a:ext>
            </a:extLst>
          </p:cNvPr>
          <p:cNvCxnSpPr/>
          <p:nvPr/>
        </p:nvCxnSpPr>
        <p:spPr>
          <a:xfrm>
            <a:off x="4409872" y="97693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68447576-1EE8-5EF1-313B-B2854C7C39EE}"/>
              </a:ext>
            </a:extLst>
          </p:cNvPr>
          <p:cNvCxnSpPr/>
          <p:nvPr/>
        </p:nvCxnSpPr>
        <p:spPr>
          <a:xfrm>
            <a:off x="5597655" y="986360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9B15B34E-B9E3-8633-71F7-B1C3197064C3}"/>
              </a:ext>
            </a:extLst>
          </p:cNvPr>
          <p:cNvCxnSpPr/>
          <p:nvPr/>
        </p:nvCxnSpPr>
        <p:spPr>
          <a:xfrm>
            <a:off x="10697554" y="101935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6D5F27EE-55EB-D1D4-797D-7B16DA70B5B1}"/>
              </a:ext>
            </a:extLst>
          </p:cNvPr>
          <p:cNvSpPr txBox="1"/>
          <p:nvPr/>
        </p:nvSpPr>
        <p:spPr>
          <a:xfrm>
            <a:off x="3288086" y="146055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AAF49819-4771-2EE9-1EC1-364B38562A65}"/>
              </a:ext>
            </a:extLst>
          </p:cNvPr>
          <p:cNvSpPr txBox="1"/>
          <p:nvPr/>
        </p:nvSpPr>
        <p:spPr>
          <a:xfrm>
            <a:off x="4475869" y="146055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53" name="右大括号 52">
            <a:extLst>
              <a:ext uri="{FF2B5EF4-FFF2-40B4-BE49-F238E27FC236}">
                <a16:creationId xmlns:a16="http://schemas.microsoft.com/office/drawing/2014/main" id="{D3B870F8-19CA-C88C-CB45-679F8E617772}"/>
              </a:ext>
            </a:extLst>
          </p:cNvPr>
          <p:cNvSpPr/>
          <p:nvPr/>
        </p:nvSpPr>
        <p:spPr>
          <a:xfrm rot="16200000">
            <a:off x="6803442" y="-2961351"/>
            <a:ext cx="306214" cy="7456603"/>
          </a:xfrm>
          <a:prstGeom prst="rightBrace">
            <a:avLst>
              <a:gd name="adj1" fmla="val 179317"/>
              <a:gd name="adj2" fmla="val 48978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FA2D9C9-1F2C-FAAE-71AF-944B31D3F7A0}"/>
              </a:ext>
            </a:extLst>
          </p:cNvPr>
          <p:cNvSpPr txBox="1"/>
          <p:nvPr/>
        </p:nvSpPr>
        <p:spPr>
          <a:xfrm>
            <a:off x="6529731" y="156664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55" name="右大括号 54">
            <a:extLst>
              <a:ext uri="{FF2B5EF4-FFF2-40B4-BE49-F238E27FC236}">
                <a16:creationId xmlns:a16="http://schemas.microsoft.com/office/drawing/2014/main" id="{A7B61043-4C76-6C32-AC35-063C3B1B7932}"/>
              </a:ext>
            </a:extLst>
          </p:cNvPr>
          <p:cNvSpPr/>
          <p:nvPr/>
        </p:nvSpPr>
        <p:spPr>
          <a:xfrm rot="5400000">
            <a:off x="7982153" y="-901760"/>
            <a:ext cx="256273" cy="5099897"/>
          </a:xfrm>
          <a:prstGeom prst="rightBrace">
            <a:avLst>
              <a:gd name="adj1" fmla="val 172629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9D0A549-EAF7-DA87-6019-C6EC6226F83C}"/>
              </a:ext>
            </a:extLst>
          </p:cNvPr>
          <p:cNvSpPr txBox="1"/>
          <p:nvPr/>
        </p:nvSpPr>
        <p:spPr>
          <a:xfrm>
            <a:off x="7794624" y="1715308"/>
            <a:ext cx="1548240" cy="7603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4" name="文本框 3">
            <a:hlinkClick r:id="rId3" action="ppaction://hlinksldjump"/>
            <a:extLst>
              <a:ext uri="{FF2B5EF4-FFF2-40B4-BE49-F238E27FC236}">
                <a16:creationId xmlns:a16="http://schemas.microsoft.com/office/drawing/2014/main" id="{B9EDE679-B36F-6C5D-FF54-688BE2796250}"/>
              </a:ext>
            </a:extLst>
          </p:cNvPr>
          <p:cNvSpPr txBox="1"/>
          <p:nvPr/>
        </p:nvSpPr>
        <p:spPr>
          <a:xfrm>
            <a:off x="3165549" y="5930802"/>
            <a:ext cx="1909440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u="sng" dirty="0">
                <a:solidFill>
                  <a:srgbClr val="AB222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方法一</a:t>
            </a:r>
          </a:p>
        </p:txBody>
      </p:sp>
      <p:sp>
        <p:nvSpPr>
          <p:cNvPr id="5" name="文本框 4">
            <a:hlinkClick r:id="rId4" action="ppaction://hlinksldjump"/>
            <a:extLst>
              <a:ext uri="{FF2B5EF4-FFF2-40B4-BE49-F238E27FC236}">
                <a16:creationId xmlns:a16="http://schemas.microsoft.com/office/drawing/2014/main" id="{04BFB169-72CB-E6CB-5590-39C37F5AE14C}"/>
              </a:ext>
            </a:extLst>
          </p:cNvPr>
          <p:cNvSpPr txBox="1"/>
          <p:nvPr/>
        </p:nvSpPr>
        <p:spPr>
          <a:xfrm>
            <a:off x="5811005" y="5930802"/>
            <a:ext cx="1909440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200" b="1" u="sng" dirty="0">
                <a:solidFill>
                  <a:srgbClr val="AB222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方法二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0A9E1B7F-D6DB-6DA6-8B34-91D772BF4BD7}"/>
              </a:ext>
            </a:extLst>
          </p:cNvPr>
          <p:cNvSpPr/>
          <p:nvPr/>
        </p:nvSpPr>
        <p:spPr>
          <a:xfrm>
            <a:off x="165644" y="41322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分析解答</a:t>
            </a:r>
          </a:p>
        </p:txBody>
      </p:sp>
    </p:spTree>
    <p:extLst>
      <p:ext uri="{BB962C8B-B14F-4D97-AF65-F5344CB8AC3E}">
        <p14:creationId xmlns:p14="http://schemas.microsoft.com/office/powerpoint/2010/main" val="30826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A798753-9DF0-C169-4696-088E6F776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形 14" descr="上一步 纯色填充">
            <a:hlinkClick r:id="rId2" action="ppaction://hlinksldjump"/>
            <a:extLst>
              <a:ext uri="{FF2B5EF4-FFF2-40B4-BE49-F238E27FC236}">
                <a16:creationId xmlns:a16="http://schemas.microsoft.com/office/drawing/2014/main" id="{BA369CC1-3940-DEDD-AE5A-7D6FEC3E5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73245" y="5756564"/>
            <a:ext cx="914400" cy="9144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622B088-F88B-182D-BFFD-CA111F9978CC}"/>
              </a:ext>
            </a:extLst>
          </p:cNvPr>
          <p:cNvSpPr txBox="1"/>
          <p:nvPr/>
        </p:nvSpPr>
        <p:spPr>
          <a:xfrm>
            <a:off x="352860" y="2670900"/>
            <a:ext cx="1131613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总数量</a:t>
            </a:r>
            <a:r>
              <a:rPr lang="en-US" altLang="zh-CN" sz="32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第一天</a:t>
            </a:r>
            <a:r>
              <a:rPr lang="zh-CN" altLang="en-US" sz="3200" b="1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剪的数量</a:t>
            </a:r>
            <a:r>
              <a:rPr lang="en-US" altLang="zh-CN" sz="3200" b="1">
                <a:solidFill>
                  <a:srgbClr val="F159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32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第二天</a:t>
            </a:r>
            <a:r>
              <a:rPr lang="zh-CN" altLang="en-US" sz="3200" b="1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剪的数量</a:t>
            </a:r>
            <a:r>
              <a:rPr lang="en-US" altLang="zh-CN" sz="3200" b="1">
                <a:solidFill>
                  <a:srgbClr val="F1592F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dirty="0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还剩下没</a:t>
            </a:r>
            <a:r>
              <a:rPr lang="zh-CN" altLang="en-US" sz="3200" b="1">
                <a:solidFill>
                  <a:srgbClr val="F1592F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剪的数量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2F69686-53F6-4863-D3F4-1ADFFCD54199}"/>
              </a:ext>
            </a:extLst>
          </p:cNvPr>
          <p:cNvSpPr txBox="1"/>
          <p:nvPr/>
        </p:nvSpPr>
        <p:spPr>
          <a:xfrm>
            <a:off x="1092185" y="3406613"/>
            <a:ext cx="8299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40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第一天剪完后还剩多少张？</a:t>
            </a:r>
            <a:endParaRPr lang="zh-CN" altLang="en-US" sz="4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A045FB-F0EB-BB76-F221-6463359236EF}"/>
              </a:ext>
            </a:extLst>
          </p:cNvPr>
          <p:cNvSpPr txBox="1"/>
          <p:nvPr/>
        </p:nvSpPr>
        <p:spPr>
          <a:xfrm>
            <a:off x="3579168" y="4148471"/>
            <a:ext cx="3325772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96-14=82(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E198CA2-D1CE-149F-475A-BF657C255E1C}"/>
              </a:ext>
            </a:extLst>
          </p:cNvPr>
          <p:cNvSpPr txBox="1"/>
          <p:nvPr/>
        </p:nvSpPr>
        <p:spPr>
          <a:xfrm>
            <a:off x="1092185" y="4875966"/>
            <a:ext cx="8299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40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第二天剪完后还剩多少</a:t>
            </a:r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张？</a:t>
            </a:r>
            <a:endParaRPr lang="zh-CN" altLang="en-US" sz="4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3A4772C-8608-6D65-5974-19877ADEDDCA}"/>
              </a:ext>
            </a:extLst>
          </p:cNvPr>
          <p:cNvSpPr txBox="1"/>
          <p:nvPr/>
        </p:nvSpPr>
        <p:spPr>
          <a:xfrm>
            <a:off x="3579168" y="5617824"/>
            <a:ext cx="3325772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82-15=67(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533FA37-F0B3-27BB-DA08-C3D30682A19F}"/>
              </a:ext>
            </a:extLst>
          </p:cNvPr>
          <p:cNvCxnSpPr>
            <a:cxnSpLocks/>
          </p:cNvCxnSpPr>
          <p:nvPr/>
        </p:nvCxnSpPr>
        <p:spPr>
          <a:xfrm>
            <a:off x="3240952" y="1325726"/>
            <a:ext cx="7456602" cy="754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CD7348FC-8B31-545B-F51C-8D570AB1AE78}"/>
              </a:ext>
            </a:extLst>
          </p:cNvPr>
          <p:cNvCxnSpPr/>
          <p:nvPr/>
        </p:nvCxnSpPr>
        <p:spPr>
          <a:xfrm>
            <a:off x="3288086" y="97693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3E532BD0-78C5-F491-D693-F3609603A3D1}"/>
              </a:ext>
            </a:extLst>
          </p:cNvPr>
          <p:cNvCxnSpPr/>
          <p:nvPr/>
        </p:nvCxnSpPr>
        <p:spPr>
          <a:xfrm>
            <a:off x="4409872" y="97693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0C7BCA02-17D2-6044-F311-97DA0AA53B43}"/>
              </a:ext>
            </a:extLst>
          </p:cNvPr>
          <p:cNvCxnSpPr/>
          <p:nvPr/>
        </p:nvCxnSpPr>
        <p:spPr>
          <a:xfrm>
            <a:off x="5597655" y="986360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2539CF54-DD26-BB7C-1BE3-C2A196E0410E}"/>
              </a:ext>
            </a:extLst>
          </p:cNvPr>
          <p:cNvCxnSpPr/>
          <p:nvPr/>
        </p:nvCxnSpPr>
        <p:spPr>
          <a:xfrm>
            <a:off x="10697554" y="101935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D046ED0F-F174-C752-5C31-5658F5C8F766}"/>
              </a:ext>
            </a:extLst>
          </p:cNvPr>
          <p:cNvSpPr txBox="1"/>
          <p:nvPr/>
        </p:nvSpPr>
        <p:spPr>
          <a:xfrm>
            <a:off x="3288086" y="146055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4E48872-A71F-6B80-C324-D79CF7870F6A}"/>
              </a:ext>
            </a:extLst>
          </p:cNvPr>
          <p:cNvSpPr txBox="1"/>
          <p:nvPr/>
        </p:nvSpPr>
        <p:spPr>
          <a:xfrm>
            <a:off x="4475869" y="146055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30" name="右大括号 29">
            <a:extLst>
              <a:ext uri="{FF2B5EF4-FFF2-40B4-BE49-F238E27FC236}">
                <a16:creationId xmlns:a16="http://schemas.microsoft.com/office/drawing/2014/main" id="{7E584C1C-FEA6-B5D7-DA5B-50E636184753}"/>
              </a:ext>
            </a:extLst>
          </p:cNvPr>
          <p:cNvSpPr/>
          <p:nvPr/>
        </p:nvSpPr>
        <p:spPr>
          <a:xfrm rot="16200000">
            <a:off x="6803442" y="-2961351"/>
            <a:ext cx="306214" cy="7456603"/>
          </a:xfrm>
          <a:prstGeom prst="rightBrace">
            <a:avLst>
              <a:gd name="adj1" fmla="val 179317"/>
              <a:gd name="adj2" fmla="val 48978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BB432F7-92DA-4DC0-DF7C-5F759255E1E5}"/>
              </a:ext>
            </a:extLst>
          </p:cNvPr>
          <p:cNvSpPr txBox="1"/>
          <p:nvPr/>
        </p:nvSpPr>
        <p:spPr>
          <a:xfrm>
            <a:off x="6529731" y="156664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32" name="右大括号 31">
            <a:extLst>
              <a:ext uri="{FF2B5EF4-FFF2-40B4-BE49-F238E27FC236}">
                <a16:creationId xmlns:a16="http://schemas.microsoft.com/office/drawing/2014/main" id="{1E06D20D-9F1A-B488-7606-D96371FB8498}"/>
              </a:ext>
            </a:extLst>
          </p:cNvPr>
          <p:cNvSpPr/>
          <p:nvPr/>
        </p:nvSpPr>
        <p:spPr>
          <a:xfrm rot="5400000">
            <a:off x="7982153" y="-901760"/>
            <a:ext cx="256273" cy="5099897"/>
          </a:xfrm>
          <a:prstGeom prst="rightBrace">
            <a:avLst>
              <a:gd name="adj1" fmla="val 172629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9F94734-6D56-BA22-B78C-BA603EC28D9A}"/>
              </a:ext>
            </a:extLst>
          </p:cNvPr>
          <p:cNvSpPr txBox="1"/>
          <p:nvPr/>
        </p:nvSpPr>
        <p:spPr>
          <a:xfrm>
            <a:off x="7794624" y="1715308"/>
            <a:ext cx="1548240" cy="7603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id="{642398DD-FBC0-0973-3A9D-F114051D4884}"/>
              </a:ext>
            </a:extLst>
          </p:cNvPr>
          <p:cNvSpPr/>
          <p:nvPr/>
        </p:nvSpPr>
        <p:spPr>
          <a:xfrm>
            <a:off x="165644" y="41322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分析解答</a:t>
            </a:r>
          </a:p>
        </p:txBody>
      </p:sp>
    </p:spTree>
    <p:extLst>
      <p:ext uri="{BB962C8B-B14F-4D97-AF65-F5344CB8AC3E}">
        <p14:creationId xmlns:p14="http://schemas.microsoft.com/office/powerpoint/2010/main" val="3453345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形 15" descr="上一步 纯色填充">
            <a:hlinkClick r:id="rId2" action="ppaction://hlinksldjump"/>
            <a:extLst>
              <a:ext uri="{FF2B5EF4-FFF2-40B4-BE49-F238E27FC236}">
                <a16:creationId xmlns:a16="http://schemas.microsoft.com/office/drawing/2014/main" id="{71559263-FAFA-803F-9969-F03F7C46A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73245" y="5756564"/>
            <a:ext cx="914400" cy="9144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8AECD8D-0D3B-46D2-CEB3-3F889A5F0A67}"/>
              </a:ext>
            </a:extLst>
          </p:cNvPr>
          <p:cNvSpPr txBox="1"/>
          <p:nvPr/>
        </p:nvSpPr>
        <p:spPr>
          <a:xfrm>
            <a:off x="2641889" y="2561208"/>
            <a:ext cx="603452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159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总数</a:t>
            </a:r>
            <a:r>
              <a:rPr lang="en-US" altLang="zh-CN" sz="4000" b="1" dirty="0">
                <a:solidFill>
                  <a:srgbClr val="F159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4000" b="1" dirty="0">
                <a:solidFill>
                  <a:srgbClr val="F159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剪完的</a:t>
            </a:r>
            <a:r>
              <a:rPr lang="en-US" altLang="zh-CN" sz="4000" b="1" dirty="0">
                <a:solidFill>
                  <a:srgbClr val="F1592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4000" b="1" dirty="0">
                <a:solidFill>
                  <a:srgbClr val="F1592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还剩的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30E7E15-1ABE-F2D5-BEB9-715ACB559B3A}"/>
              </a:ext>
            </a:extLst>
          </p:cNvPr>
          <p:cNvSpPr txBox="1"/>
          <p:nvPr/>
        </p:nvSpPr>
        <p:spPr>
          <a:xfrm>
            <a:off x="1092185" y="3427395"/>
            <a:ext cx="8299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40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两天一共剪了多少张</a:t>
            </a:r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en-US" sz="4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6FA15AE-4B27-1A07-0476-7A7A3C34083A}"/>
              </a:ext>
            </a:extLst>
          </p:cNvPr>
          <p:cNvSpPr txBox="1"/>
          <p:nvPr/>
        </p:nvSpPr>
        <p:spPr>
          <a:xfrm>
            <a:off x="2980569" y="4160760"/>
            <a:ext cx="3325772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14+15=29(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5A691D3-54D5-ACA1-ECF8-DC77B7DB346F}"/>
              </a:ext>
            </a:extLst>
          </p:cNvPr>
          <p:cNvSpPr txBox="1"/>
          <p:nvPr/>
        </p:nvSpPr>
        <p:spPr>
          <a:xfrm>
            <a:off x="1092185" y="4879762"/>
            <a:ext cx="55579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0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40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还剩多少张？</a:t>
            </a:r>
            <a:endParaRPr lang="zh-CN" altLang="en-US" sz="4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6976D50-F60D-F648-C595-A8692CADDB7C}"/>
              </a:ext>
            </a:extLst>
          </p:cNvPr>
          <p:cNvSpPr txBox="1"/>
          <p:nvPr/>
        </p:nvSpPr>
        <p:spPr>
          <a:xfrm>
            <a:off x="2980569" y="5613128"/>
            <a:ext cx="3325772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96-29=67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6335621A-1FD5-FDA6-8C89-B5BA8EED0CA9}"/>
              </a:ext>
            </a:extLst>
          </p:cNvPr>
          <p:cNvCxnSpPr>
            <a:cxnSpLocks/>
          </p:cNvCxnSpPr>
          <p:nvPr/>
        </p:nvCxnSpPr>
        <p:spPr>
          <a:xfrm>
            <a:off x="3240952" y="1325726"/>
            <a:ext cx="7456602" cy="754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A8DFDC55-F2BE-2E60-CA7A-29012FA365B7}"/>
              </a:ext>
            </a:extLst>
          </p:cNvPr>
          <p:cNvCxnSpPr/>
          <p:nvPr/>
        </p:nvCxnSpPr>
        <p:spPr>
          <a:xfrm>
            <a:off x="3288086" y="97693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2CB6C899-A36B-5648-7F92-5803CA668B3D}"/>
              </a:ext>
            </a:extLst>
          </p:cNvPr>
          <p:cNvCxnSpPr/>
          <p:nvPr/>
        </p:nvCxnSpPr>
        <p:spPr>
          <a:xfrm>
            <a:off x="4409872" y="97693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1975102C-D43C-4964-BCAD-5E6F0F4B4F6C}"/>
              </a:ext>
            </a:extLst>
          </p:cNvPr>
          <p:cNvCxnSpPr/>
          <p:nvPr/>
        </p:nvCxnSpPr>
        <p:spPr>
          <a:xfrm>
            <a:off x="5597655" y="986360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E953AF5-7762-9E91-F6AA-F021252331A3}"/>
              </a:ext>
            </a:extLst>
          </p:cNvPr>
          <p:cNvCxnSpPr/>
          <p:nvPr/>
        </p:nvCxnSpPr>
        <p:spPr>
          <a:xfrm>
            <a:off x="10697554" y="101935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3CCA46FD-78C1-2CF7-9CEC-82758F902C33}"/>
              </a:ext>
            </a:extLst>
          </p:cNvPr>
          <p:cNvSpPr txBox="1"/>
          <p:nvPr/>
        </p:nvSpPr>
        <p:spPr>
          <a:xfrm>
            <a:off x="3288086" y="146055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A5FA7C9-5C36-86B0-0286-18FFAF5074B6}"/>
              </a:ext>
            </a:extLst>
          </p:cNvPr>
          <p:cNvSpPr txBox="1"/>
          <p:nvPr/>
        </p:nvSpPr>
        <p:spPr>
          <a:xfrm>
            <a:off x="4475869" y="146055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33" name="右大括号 32">
            <a:extLst>
              <a:ext uri="{FF2B5EF4-FFF2-40B4-BE49-F238E27FC236}">
                <a16:creationId xmlns:a16="http://schemas.microsoft.com/office/drawing/2014/main" id="{AC396902-0B4B-2EB6-1195-3EC32A936CF6}"/>
              </a:ext>
            </a:extLst>
          </p:cNvPr>
          <p:cNvSpPr/>
          <p:nvPr/>
        </p:nvSpPr>
        <p:spPr>
          <a:xfrm rot="16200000">
            <a:off x="6803442" y="-2961351"/>
            <a:ext cx="306214" cy="7456603"/>
          </a:xfrm>
          <a:prstGeom prst="rightBrace">
            <a:avLst>
              <a:gd name="adj1" fmla="val 179317"/>
              <a:gd name="adj2" fmla="val 48978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5EE43CB-4525-6AB9-6ED7-9D0756634179}"/>
              </a:ext>
            </a:extLst>
          </p:cNvPr>
          <p:cNvSpPr txBox="1"/>
          <p:nvPr/>
        </p:nvSpPr>
        <p:spPr>
          <a:xfrm>
            <a:off x="6529731" y="156664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35" name="右大括号 34">
            <a:extLst>
              <a:ext uri="{FF2B5EF4-FFF2-40B4-BE49-F238E27FC236}">
                <a16:creationId xmlns:a16="http://schemas.microsoft.com/office/drawing/2014/main" id="{8D14F37E-A9FC-DC11-239A-2293E7B11CDA}"/>
              </a:ext>
            </a:extLst>
          </p:cNvPr>
          <p:cNvSpPr/>
          <p:nvPr/>
        </p:nvSpPr>
        <p:spPr>
          <a:xfrm rot="5400000">
            <a:off x="7982153" y="-901760"/>
            <a:ext cx="256273" cy="5099897"/>
          </a:xfrm>
          <a:prstGeom prst="rightBrace">
            <a:avLst>
              <a:gd name="adj1" fmla="val 172629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4818882-F39B-4FFD-8BD9-F3323B78DC55}"/>
              </a:ext>
            </a:extLst>
          </p:cNvPr>
          <p:cNvSpPr txBox="1"/>
          <p:nvPr/>
        </p:nvSpPr>
        <p:spPr>
          <a:xfrm>
            <a:off x="7794624" y="1715308"/>
            <a:ext cx="1548240" cy="7603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2B10F2F8-EF58-0062-8EEA-85F106EFDD8A}"/>
              </a:ext>
            </a:extLst>
          </p:cNvPr>
          <p:cNvSpPr/>
          <p:nvPr/>
        </p:nvSpPr>
        <p:spPr>
          <a:xfrm>
            <a:off x="165644" y="41322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分析解答</a:t>
            </a:r>
          </a:p>
        </p:txBody>
      </p:sp>
    </p:spTree>
    <p:extLst>
      <p:ext uri="{BB962C8B-B14F-4D97-AF65-F5344CB8AC3E}">
        <p14:creationId xmlns:p14="http://schemas.microsoft.com/office/powerpoint/2010/main" val="421217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68218CEE-B77A-4951-4E22-A53D6C2E3E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10" r="9928"/>
          <a:stretch/>
        </p:blipFill>
        <p:spPr>
          <a:xfrm>
            <a:off x="520065" y="556960"/>
            <a:ext cx="5474971" cy="2459683"/>
          </a:xfrm>
          <a:prstGeom prst="rect">
            <a:avLst/>
          </a:prstGeom>
          <a:ln w="28575">
            <a:solidFill>
              <a:srgbClr val="AB2228"/>
            </a:solidFill>
          </a:ln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B198D8E0-BEE0-8682-0BDF-70F36453E270}"/>
              </a:ext>
            </a:extLst>
          </p:cNvPr>
          <p:cNvSpPr txBox="1"/>
          <p:nvPr/>
        </p:nvSpPr>
        <p:spPr>
          <a:xfrm>
            <a:off x="1019205" y="3195026"/>
            <a:ext cx="8947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请你列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综合算式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表示上面的解答过程。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66A68A6-0430-EBCF-4A92-57C41DFFDCF1}"/>
              </a:ext>
            </a:extLst>
          </p:cNvPr>
          <p:cNvSpPr txBox="1"/>
          <p:nvPr/>
        </p:nvSpPr>
        <p:spPr>
          <a:xfrm>
            <a:off x="1771168" y="4019739"/>
            <a:ext cx="2354024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96-14-15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6647853-A140-1523-E8A8-E12158BDA310}"/>
              </a:ext>
            </a:extLst>
          </p:cNvPr>
          <p:cNvSpPr txBox="1"/>
          <p:nvPr/>
        </p:nvSpPr>
        <p:spPr>
          <a:xfrm>
            <a:off x="1482496" y="4737736"/>
            <a:ext cx="2112759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-15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3FA46AD-B7B7-C8F3-5925-F4B626894486}"/>
              </a:ext>
            </a:extLst>
          </p:cNvPr>
          <p:cNvSpPr txBox="1"/>
          <p:nvPr/>
        </p:nvSpPr>
        <p:spPr>
          <a:xfrm>
            <a:off x="1482496" y="5455732"/>
            <a:ext cx="211275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=67(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0845F4D-A57D-7422-247B-F5B4C6C149D1}"/>
              </a:ext>
            </a:extLst>
          </p:cNvPr>
          <p:cNvSpPr txBox="1"/>
          <p:nvPr/>
        </p:nvSpPr>
        <p:spPr>
          <a:xfrm>
            <a:off x="5059188" y="4019739"/>
            <a:ext cx="2716557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14+15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0DE9F1F-7A2B-E097-2970-46EB84BE90C5}"/>
              </a:ext>
            </a:extLst>
          </p:cNvPr>
          <p:cNvSpPr txBox="1"/>
          <p:nvPr/>
        </p:nvSpPr>
        <p:spPr>
          <a:xfrm>
            <a:off x="4786021" y="4737736"/>
            <a:ext cx="189654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=96-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endParaRPr lang="zh-CN" altLang="en-US" sz="36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E1A8B72-1135-D00D-B4D8-AB7728FA995D}"/>
              </a:ext>
            </a:extLst>
          </p:cNvPr>
          <p:cNvSpPr txBox="1"/>
          <p:nvPr/>
        </p:nvSpPr>
        <p:spPr>
          <a:xfrm>
            <a:off x="4786021" y="5455732"/>
            <a:ext cx="203162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=67(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F33D4359-DB77-B4EA-F54B-F2C471882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021" y="3029965"/>
            <a:ext cx="1996214" cy="3714662"/>
          </a:xfrm>
          <a:prstGeom prst="rect">
            <a:avLst/>
          </a:prstGeom>
        </p:spPr>
      </p:pic>
      <p:sp>
        <p:nvSpPr>
          <p:cNvPr id="26" name="对话气泡: 圆角矩形 25">
            <a:extLst>
              <a:ext uri="{FF2B5EF4-FFF2-40B4-BE49-F238E27FC236}">
                <a16:creationId xmlns:a16="http://schemas.microsoft.com/office/drawing/2014/main" id="{73A2D78E-18F2-08A9-B192-27D966BA5DE9}"/>
              </a:ext>
            </a:extLst>
          </p:cNvPr>
          <p:cNvSpPr/>
          <p:nvPr/>
        </p:nvSpPr>
        <p:spPr bwMode="auto">
          <a:xfrm>
            <a:off x="7095725" y="4798192"/>
            <a:ext cx="3065317" cy="1502823"/>
          </a:xfrm>
          <a:prstGeom prst="wedgeRoundRectCallout">
            <a:avLst>
              <a:gd name="adj1" fmla="val 65719"/>
              <a:gd name="adj2" fmla="val -52722"/>
              <a:gd name="adj3" fmla="val 16667"/>
            </a:avLst>
          </a:prstGeom>
          <a:solidFill>
            <a:srgbClr val="FCF5D4"/>
          </a:solidFill>
          <a:ln w="38100">
            <a:solidFill>
              <a:srgbClr val="F6910A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解答正确吗？检验一下吧！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F3119AF-723F-46FD-895A-0B0EA4066D5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9862" y="524820"/>
            <a:ext cx="4834547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5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2" grpId="0"/>
      <p:bldP spid="23" grpId="0"/>
      <p:bldP spid="24" grpId="0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CD510579-1FD8-447C-75D9-E6DFB842411A}"/>
              </a:ext>
            </a:extLst>
          </p:cNvPr>
          <p:cNvSpPr/>
          <p:nvPr/>
        </p:nvSpPr>
        <p:spPr>
          <a:xfrm>
            <a:off x="165644" y="41322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回顾反思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98911D8-12FE-482A-2FF8-6AB280F25919}"/>
              </a:ext>
            </a:extLst>
          </p:cNvPr>
          <p:cNvCxnSpPr>
            <a:cxnSpLocks/>
          </p:cNvCxnSpPr>
          <p:nvPr/>
        </p:nvCxnSpPr>
        <p:spPr>
          <a:xfrm>
            <a:off x="3240952" y="1325726"/>
            <a:ext cx="7456602" cy="7541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0D82D61-BA1A-43E6-7D9B-B0BE1A58FBFB}"/>
              </a:ext>
            </a:extLst>
          </p:cNvPr>
          <p:cNvCxnSpPr/>
          <p:nvPr/>
        </p:nvCxnSpPr>
        <p:spPr>
          <a:xfrm>
            <a:off x="3288086" y="97693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AB5F7964-5402-1477-AF3F-C76DA110EA26}"/>
              </a:ext>
            </a:extLst>
          </p:cNvPr>
          <p:cNvCxnSpPr/>
          <p:nvPr/>
        </p:nvCxnSpPr>
        <p:spPr>
          <a:xfrm>
            <a:off x="4409872" y="97693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F67AD76F-D398-2778-766D-29C9C47A22BB}"/>
              </a:ext>
            </a:extLst>
          </p:cNvPr>
          <p:cNvCxnSpPr/>
          <p:nvPr/>
        </p:nvCxnSpPr>
        <p:spPr>
          <a:xfrm>
            <a:off x="5597655" y="986360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6CDDA811-62DC-9B86-2414-796A7E294AE7}"/>
              </a:ext>
            </a:extLst>
          </p:cNvPr>
          <p:cNvCxnSpPr/>
          <p:nvPr/>
        </p:nvCxnSpPr>
        <p:spPr>
          <a:xfrm>
            <a:off x="10697554" y="1019354"/>
            <a:ext cx="0" cy="38649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E43AF53-DB83-5B1B-FFCC-6011AB2DE693}"/>
              </a:ext>
            </a:extLst>
          </p:cNvPr>
          <p:cNvSpPr txBox="1"/>
          <p:nvPr/>
        </p:nvSpPr>
        <p:spPr>
          <a:xfrm>
            <a:off x="3288086" y="146055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DAF9B94-82F7-5D2B-7933-8F878AE74E5A}"/>
              </a:ext>
            </a:extLst>
          </p:cNvPr>
          <p:cNvSpPr txBox="1"/>
          <p:nvPr/>
        </p:nvSpPr>
        <p:spPr>
          <a:xfrm>
            <a:off x="4475869" y="1460557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13" name="右大括号 12">
            <a:extLst>
              <a:ext uri="{FF2B5EF4-FFF2-40B4-BE49-F238E27FC236}">
                <a16:creationId xmlns:a16="http://schemas.microsoft.com/office/drawing/2014/main" id="{05192591-7394-3F9A-7A3D-DB51810F1D6A}"/>
              </a:ext>
            </a:extLst>
          </p:cNvPr>
          <p:cNvSpPr/>
          <p:nvPr/>
        </p:nvSpPr>
        <p:spPr>
          <a:xfrm rot="16200000">
            <a:off x="6803442" y="-2961351"/>
            <a:ext cx="306214" cy="7456603"/>
          </a:xfrm>
          <a:prstGeom prst="rightBrace">
            <a:avLst>
              <a:gd name="adj1" fmla="val 179317"/>
              <a:gd name="adj2" fmla="val 48978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0B8675A-4A84-423D-D80D-C164ACD34302}"/>
              </a:ext>
            </a:extLst>
          </p:cNvPr>
          <p:cNvSpPr txBox="1"/>
          <p:nvPr/>
        </p:nvSpPr>
        <p:spPr>
          <a:xfrm>
            <a:off x="6529731" y="156664"/>
            <a:ext cx="1046372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15" name="右大括号 14">
            <a:extLst>
              <a:ext uri="{FF2B5EF4-FFF2-40B4-BE49-F238E27FC236}">
                <a16:creationId xmlns:a16="http://schemas.microsoft.com/office/drawing/2014/main" id="{0E4D63B8-399B-78FA-A162-322F80E4177F}"/>
              </a:ext>
            </a:extLst>
          </p:cNvPr>
          <p:cNvSpPr/>
          <p:nvPr/>
        </p:nvSpPr>
        <p:spPr>
          <a:xfrm rot="5400000">
            <a:off x="7982153" y="-901760"/>
            <a:ext cx="256273" cy="5099897"/>
          </a:xfrm>
          <a:prstGeom prst="rightBrace">
            <a:avLst>
              <a:gd name="adj1" fmla="val 172629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127A205-9837-D723-09D6-B0E1CAE76208}"/>
              </a:ext>
            </a:extLst>
          </p:cNvPr>
          <p:cNvSpPr txBox="1"/>
          <p:nvPr/>
        </p:nvSpPr>
        <p:spPr>
          <a:xfrm>
            <a:off x="7794624" y="1715308"/>
            <a:ext cx="1548240" cy="7603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2CFA8A5-CC79-B157-A8D3-BEBA36135DD9}"/>
              </a:ext>
            </a:extLst>
          </p:cNvPr>
          <p:cNvSpPr txBox="1"/>
          <p:nvPr/>
        </p:nvSpPr>
        <p:spPr>
          <a:xfrm>
            <a:off x="7794624" y="1715308"/>
            <a:ext cx="1548240" cy="7603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67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4079E57-4AD2-B62F-A098-0A431A46E362}"/>
              </a:ext>
            </a:extLst>
          </p:cNvPr>
          <p:cNvSpPr txBox="1"/>
          <p:nvPr/>
        </p:nvSpPr>
        <p:spPr>
          <a:xfrm>
            <a:off x="1771168" y="3897819"/>
            <a:ext cx="2354024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96-14-15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7175C33-AFC9-AEA1-873A-DFEB9BB6E4B7}"/>
              </a:ext>
            </a:extLst>
          </p:cNvPr>
          <p:cNvSpPr txBox="1"/>
          <p:nvPr/>
        </p:nvSpPr>
        <p:spPr>
          <a:xfrm>
            <a:off x="1482496" y="4615816"/>
            <a:ext cx="2112759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-15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6330EA2-0403-005C-FCF0-A78ED13B1F61}"/>
              </a:ext>
            </a:extLst>
          </p:cNvPr>
          <p:cNvSpPr txBox="1"/>
          <p:nvPr/>
        </p:nvSpPr>
        <p:spPr>
          <a:xfrm>
            <a:off x="1482496" y="5333812"/>
            <a:ext cx="211275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=67(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6CD944A-0E7F-082D-F8D9-087FC73247FA}"/>
              </a:ext>
            </a:extLst>
          </p:cNvPr>
          <p:cNvSpPr txBox="1"/>
          <p:nvPr/>
        </p:nvSpPr>
        <p:spPr>
          <a:xfrm>
            <a:off x="5059188" y="3897819"/>
            <a:ext cx="2716557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14+15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DCACA4D-FFF0-FA5F-D629-E659DB35DC32}"/>
              </a:ext>
            </a:extLst>
          </p:cNvPr>
          <p:cNvSpPr txBox="1"/>
          <p:nvPr/>
        </p:nvSpPr>
        <p:spPr>
          <a:xfrm>
            <a:off x="4786021" y="4615816"/>
            <a:ext cx="189654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=96-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endParaRPr lang="zh-CN" altLang="en-US" sz="3600" b="1" dirty="0" err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197A942-520B-C4DE-B42E-2688498BC914}"/>
              </a:ext>
            </a:extLst>
          </p:cNvPr>
          <p:cNvSpPr txBox="1"/>
          <p:nvPr/>
        </p:nvSpPr>
        <p:spPr>
          <a:xfrm>
            <a:off x="4786021" y="5333812"/>
            <a:ext cx="203162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=67(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13A334B3-152E-6965-93F4-540B11A50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10" y="1892589"/>
            <a:ext cx="1319902" cy="1891343"/>
          </a:xfrm>
          <a:prstGeom prst="rect">
            <a:avLst/>
          </a:prstGeom>
        </p:spPr>
      </p:pic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FB35CAD7-AF2F-B61A-340E-7037C7C96DC2}"/>
              </a:ext>
            </a:extLst>
          </p:cNvPr>
          <p:cNvSpPr/>
          <p:nvPr/>
        </p:nvSpPr>
        <p:spPr bwMode="auto">
          <a:xfrm>
            <a:off x="2538875" y="2261519"/>
            <a:ext cx="4586851" cy="1502823"/>
          </a:xfrm>
          <a:prstGeom prst="wedgeRoundRectCallout">
            <a:avLst>
              <a:gd name="adj1" fmla="val -60760"/>
              <a:gd name="adj2" fmla="val 9476"/>
              <a:gd name="adj3" fmla="val 16667"/>
            </a:avLst>
          </a:prstGeom>
          <a:solidFill>
            <a:srgbClr val="FCF5D4"/>
          </a:solidFill>
          <a:ln w="38100">
            <a:solidFill>
              <a:srgbClr val="F6910A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latin typeface="Times New Roman" pitchFamily="18" charset="0"/>
                <a:ea typeface="楷体" pitchFamily="49" charset="-122"/>
              </a:rPr>
              <a:t>14 + 15 + 67=96(</a:t>
            </a: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张</a:t>
            </a:r>
            <a:r>
              <a:rPr lang="en-US" altLang="zh-CN" sz="3600" b="1" dirty="0">
                <a:latin typeface="Times New Roman" pitchFamily="18" charset="0"/>
                <a:ea typeface="楷体" pitchFamily="49" charset="-122"/>
              </a:rPr>
              <a:t>)</a:t>
            </a: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，</a:t>
            </a: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解答正确。</a:t>
            </a:r>
          </a:p>
        </p:txBody>
      </p:sp>
      <p:sp>
        <p:nvSpPr>
          <p:cNvPr id="32" name="对话气泡: 圆角矩形 44">
            <a:extLst>
              <a:ext uri="{FF2B5EF4-FFF2-40B4-BE49-F238E27FC236}">
                <a16:creationId xmlns:a16="http://schemas.microsoft.com/office/drawing/2014/main" id="{96D196E9-D32E-FA2F-7E13-FCA7F65DC4E8}"/>
              </a:ext>
            </a:extLst>
          </p:cNvPr>
          <p:cNvSpPr/>
          <p:nvPr/>
        </p:nvSpPr>
        <p:spPr>
          <a:xfrm>
            <a:off x="7873327" y="3027311"/>
            <a:ext cx="3162456" cy="1741016"/>
          </a:xfrm>
          <a:prstGeom prst="wedgeRoundRectCallout">
            <a:avLst>
              <a:gd name="adj1" fmla="val -65065"/>
              <a:gd name="adj2" fmla="val 24252"/>
              <a:gd name="adj3" fmla="val 1666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为什么要在“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14+15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外面加括号呢</a:t>
            </a:r>
            <a:r>
              <a:rPr lang="zh-CN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？</a:t>
            </a:r>
            <a:endParaRPr lang="zh-CN" altLang="en-US" sz="3200" b="1" dirty="0">
              <a:solidFill>
                <a:schemeClr val="tx1"/>
              </a:solidFill>
              <a:highlight>
                <a:srgbClr val="000080"/>
              </a:highlight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4005BDB-62F2-1A68-A8F1-4EC1DB1B53A2}"/>
              </a:ext>
            </a:extLst>
          </p:cNvPr>
          <p:cNvSpPr txBox="1"/>
          <p:nvPr/>
        </p:nvSpPr>
        <p:spPr>
          <a:xfrm>
            <a:off x="6956549" y="5696262"/>
            <a:ext cx="4374885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答：还剩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67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张没剪。</a:t>
            </a:r>
          </a:p>
        </p:txBody>
      </p:sp>
    </p:spTree>
    <p:extLst>
      <p:ext uri="{BB962C8B-B14F-4D97-AF65-F5344CB8AC3E}">
        <p14:creationId xmlns:p14="http://schemas.microsoft.com/office/powerpoint/2010/main" val="419137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1" grpId="0" animBg="1"/>
      <p:bldP spid="32" grpId="0" animBg="1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8138F-941A-EE8F-C9C2-CAAF910F6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CADAD76A-1E99-96D1-A914-A9F3848753E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7262" y="1173291"/>
            <a:ext cx="6317477" cy="841380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AD10AA5C-678D-3961-E58B-1C0E4AE41378}"/>
              </a:ext>
            </a:extLst>
          </p:cNvPr>
          <p:cNvSpPr txBox="1"/>
          <p:nvPr/>
        </p:nvSpPr>
        <p:spPr bwMode="auto">
          <a:xfrm>
            <a:off x="4366039" y="1240038"/>
            <a:ext cx="172996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 w="1270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小  结</a:t>
            </a:r>
          </a:p>
        </p:txBody>
      </p:sp>
      <p:sp>
        <p:nvSpPr>
          <p:cNvPr id="49" name="圆角矩形 14">
            <a:extLst>
              <a:ext uri="{FF2B5EF4-FFF2-40B4-BE49-F238E27FC236}">
                <a16:creationId xmlns:a16="http://schemas.microsoft.com/office/drawing/2014/main" id="{576762DB-69BF-3234-89E0-42D1D6422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494" y="2467154"/>
            <a:ext cx="10387012" cy="3141166"/>
          </a:xfrm>
          <a:prstGeom prst="roundRect">
            <a:avLst>
              <a:gd name="adj" fmla="val 15050"/>
            </a:avLst>
          </a:prstGeom>
          <a:solidFill>
            <a:srgbClr val="FFFFFF"/>
          </a:solidFill>
          <a:ln w="19050">
            <a:solidFill>
              <a:srgbClr val="AB2228"/>
            </a:solidFill>
            <a:miter lim="800000"/>
            <a:headEnd/>
            <a:tailEnd/>
          </a:ln>
        </p:spPr>
        <p:txBody>
          <a:bodyPr/>
          <a:lstStyle>
            <a:lvl1pPr indent="719138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列综合算式解决实际问题时，要根据每一步要求什么来考虑列算式，如果需要改变运算顺序，不要漏掉括号。</a:t>
            </a:r>
          </a:p>
        </p:txBody>
      </p:sp>
    </p:spTree>
    <p:extLst>
      <p:ext uri="{BB962C8B-B14F-4D97-AF65-F5344CB8AC3E}">
        <p14:creationId xmlns:p14="http://schemas.microsoft.com/office/powerpoint/2010/main" val="377093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C899538C-5158-F15C-6801-FFA6F8635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12" y="3988611"/>
            <a:ext cx="1975407" cy="366485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11F3C4B-90FD-2DD4-A5B0-BD0A21AE782F}"/>
              </a:ext>
            </a:extLst>
          </p:cNvPr>
          <p:cNvSpPr txBox="1"/>
          <p:nvPr/>
        </p:nvSpPr>
        <p:spPr>
          <a:xfrm>
            <a:off x="1168399" y="1354020"/>
            <a:ext cx="10791372" cy="1639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书店一共进了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本童话书。上一周卖了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本，这一周卖了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本，还剩多少本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4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DD45774-2D26-739E-8C67-49D12B1295CA}"/>
              </a:ext>
            </a:extLst>
          </p:cNvPr>
          <p:cNvGrpSpPr/>
          <p:nvPr/>
        </p:nvGrpSpPr>
        <p:grpSpPr>
          <a:xfrm>
            <a:off x="627628" y="1423453"/>
            <a:ext cx="540771" cy="697563"/>
            <a:chOff x="210957" y="1122547"/>
            <a:chExt cx="405578" cy="523172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FAA4214E-DA1A-B7AA-97AB-70B40271D508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604F137-2F27-DAE2-3C7B-FAF12D31BD43}"/>
                </a:ext>
              </a:extLst>
            </p:cNvPr>
            <p:cNvSpPr/>
            <p:nvPr/>
          </p:nvSpPr>
          <p:spPr>
            <a:xfrm>
              <a:off x="231244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1226A15-CF86-5DC4-7A21-1B088C00A8AB}"/>
              </a:ext>
            </a:extLst>
          </p:cNvPr>
          <p:cNvSpPr txBox="1"/>
          <p:nvPr/>
        </p:nvSpPr>
        <p:spPr>
          <a:xfrm>
            <a:off x="4339771" y="3109688"/>
            <a:ext cx="5181600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80-(25+38)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9585353-A09E-9CBF-C9DB-AFDF04827919}"/>
              </a:ext>
            </a:extLst>
          </p:cNvPr>
          <p:cNvSpPr txBox="1"/>
          <p:nvPr/>
        </p:nvSpPr>
        <p:spPr>
          <a:xfrm>
            <a:off x="3983504" y="3860395"/>
            <a:ext cx="5181600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=80-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170A4A4-4766-4F3A-8BDE-9DBEA05B161B}"/>
              </a:ext>
            </a:extLst>
          </p:cNvPr>
          <p:cNvSpPr txBox="1"/>
          <p:nvPr/>
        </p:nvSpPr>
        <p:spPr>
          <a:xfrm>
            <a:off x="3983504" y="4694406"/>
            <a:ext cx="5181600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=17(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E7F63ED-6BF5-E486-8830-AAB469281F98}"/>
              </a:ext>
            </a:extLst>
          </p:cNvPr>
          <p:cNvSpPr txBox="1"/>
          <p:nvPr/>
        </p:nvSpPr>
        <p:spPr>
          <a:xfrm>
            <a:off x="4506352" y="5528417"/>
            <a:ext cx="4347694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答：还剩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825EA78-9D1F-1B1E-AB42-119A663D85BB}"/>
              </a:ext>
            </a:extLst>
          </p:cNvPr>
          <p:cNvSpPr txBox="1"/>
          <p:nvPr/>
        </p:nvSpPr>
        <p:spPr>
          <a:xfrm>
            <a:off x="9029636" y="3109688"/>
            <a:ext cx="2390204" cy="426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000" b="1" dirty="0">
                <a:solidFill>
                  <a:srgbClr val="F1CB77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solidFill>
                  <a:srgbClr val="F1CB77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p15</a:t>
            </a:r>
            <a:r>
              <a:rPr lang="zh-CN" altLang="en-US" sz="2000" b="1" dirty="0">
                <a:solidFill>
                  <a:srgbClr val="F1CB77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F7C546C-7BCA-AC8D-B97E-55F46F7E9D75}"/>
              </a:ext>
            </a:extLst>
          </p:cNvPr>
          <p:cNvSpPr txBox="1"/>
          <p:nvPr/>
        </p:nvSpPr>
        <p:spPr>
          <a:xfrm>
            <a:off x="4166647" y="0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随堂练习</a:t>
            </a:r>
          </a:p>
        </p:txBody>
      </p:sp>
    </p:spTree>
    <p:extLst>
      <p:ext uri="{BB962C8B-B14F-4D97-AF65-F5344CB8AC3E}">
        <p14:creationId xmlns:p14="http://schemas.microsoft.com/office/powerpoint/2010/main" val="484933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947736C-E3F6-D23A-65A6-BEBAA0DE7DB3}"/>
              </a:ext>
            </a:extLst>
          </p:cNvPr>
          <p:cNvSpPr txBox="1"/>
          <p:nvPr/>
        </p:nvSpPr>
        <p:spPr>
          <a:xfrm>
            <a:off x="994228" y="325011"/>
            <a:ext cx="10203543" cy="1639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学校举行篮球比赛，比赛分为上半场</a:t>
            </a:r>
            <a:r>
              <a:rPr lang="zh-CN" altLang="en-US" sz="4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和下半场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。上半场红队得了多少分？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E8F6AF8-A9DA-AE2A-F634-387C459BC3EA}"/>
              </a:ext>
            </a:extLst>
          </p:cNvPr>
          <p:cNvGrpSpPr/>
          <p:nvPr/>
        </p:nvGrpSpPr>
        <p:grpSpPr>
          <a:xfrm>
            <a:off x="1336106" y="1905423"/>
            <a:ext cx="6386179" cy="4101167"/>
            <a:chOff x="2533535" y="2118651"/>
            <a:chExt cx="6386179" cy="410116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959FE6B-470F-16B6-F2BC-08E019D18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3535" y="2118651"/>
              <a:ext cx="6386179" cy="4101167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1D86941-0BD0-CDA4-6E2B-5D24B53EEA65}"/>
                </a:ext>
              </a:extLst>
            </p:cNvPr>
            <p:cNvSpPr txBox="1"/>
            <p:nvPr/>
          </p:nvSpPr>
          <p:spPr>
            <a:xfrm>
              <a:off x="4633314" y="3429000"/>
              <a:ext cx="1552755" cy="834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4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4  2</a:t>
              </a:r>
              <a:endParaRPr lang="zh-CN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6DE672F-D1F9-C667-E867-DB9BD3A72736}"/>
                </a:ext>
              </a:extLst>
            </p:cNvPr>
            <p:cNvSpPr txBox="1"/>
            <p:nvPr/>
          </p:nvSpPr>
          <p:spPr>
            <a:xfrm>
              <a:off x="5790485" y="3429000"/>
              <a:ext cx="1552755" cy="834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4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3  8</a:t>
              </a:r>
              <a:endPara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6956C78-E2BD-5328-7AFA-32186B1A2EB0}"/>
                </a:ext>
              </a:extLst>
            </p:cNvPr>
            <p:cNvSpPr txBox="1"/>
            <p:nvPr/>
          </p:nvSpPr>
          <p:spPr>
            <a:xfrm>
              <a:off x="5853024" y="4298266"/>
              <a:ext cx="9445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红队</a:t>
              </a:r>
              <a:endParaRPr lang="zh-CN" alt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FD0AD7E-49D4-E6B7-7DD1-23632D878D02}"/>
                </a:ext>
              </a:extLst>
            </p:cNvPr>
            <p:cNvSpPr txBox="1"/>
            <p:nvPr/>
          </p:nvSpPr>
          <p:spPr>
            <a:xfrm>
              <a:off x="4698230" y="4298266"/>
              <a:ext cx="9445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蓝队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</p:grp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C9A7A9F1-54FC-38E5-6F22-A3DB1BA916D7}"/>
              </a:ext>
            </a:extLst>
          </p:cNvPr>
          <p:cNvSpPr/>
          <p:nvPr/>
        </p:nvSpPr>
        <p:spPr bwMode="auto">
          <a:xfrm>
            <a:off x="320016" y="4346648"/>
            <a:ext cx="2050456" cy="1191532"/>
          </a:xfrm>
          <a:prstGeom prst="wedgeRoundRectCallout">
            <a:avLst>
              <a:gd name="adj1" fmla="val 41699"/>
              <a:gd name="adj2" fmla="val -77937"/>
              <a:gd name="adj3" fmla="val 16667"/>
            </a:avLst>
          </a:prstGeom>
          <a:solidFill>
            <a:srgbClr val="FCF5D4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Times New Roman" pitchFamily="18" charset="0"/>
                <a:ea typeface="楷体" pitchFamily="49" charset="-122"/>
              </a:rPr>
              <a:t>全场比赛结束了。</a:t>
            </a:r>
          </a:p>
        </p:txBody>
      </p:sp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E44B66C6-74F5-CF42-46C8-2C284BBF17C1}"/>
              </a:ext>
            </a:extLst>
          </p:cNvPr>
          <p:cNvSpPr/>
          <p:nvPr/>
        </p:nvSpPr>
        <p:spPr bwMode="auto">
          <a:xfrm>
            <a:off x="7496412" y="1973935"/>
            <a:ext cx="4419817" cy="1191532"/>
          </a:xfrm>
          <a:prstGeom prst="wedgeRoundRectCallout">
            <a:avLst>
              <a:gd name="adj1" fmla="val -55700"/>
              <a:gd name="adj2" fmla="val 31669"/>
              <a:gd name="adj3" fmla="val 16667"/>
            </a:avLst>
          </a:prstGeom>
          <a:solidFill>
            <a:srgbClr val="FCF5D4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Times New Roman" pitchFamily="18" charset="0"/>
                <a:ea typeface="楷体" pitchFamily="49" charset="-122"/>
              </a:rPr>
              <a:t>上半场蓝队得了</a:t>
            </a:r>
            <a:r>
              <a:rPr lang="en-US" altLang="zh-CN" sz="2800" b="1" dirty="0">
                <a:latin typeface="Times New Roman" pitchFamily="18" charset="0"/>
                <a:ea typeface="楷体" pitchFamily="49" charset="-122"/>
              </a:rPr>
              <a:t>24</a:t>
            </a:r>
            <a:r>
              <a:rPr lang="zh-CN" altLang="en-US" sz="2800" b="1" dirty="0">
                <a:latin typeface="Times New Roman" pitchFamily="18" charset="0"/>
                <a:ea typeface="楷体" pitchFamily="49" charset="-122"/>
              </a:rPr>
              <a:t>分，下半场两个队得分一样多。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E98B1D9-781E-DBC4-9ECA-D62CA2BF5786}"/>
              </a:ext>
            </a:extLst>
          </p:cNvPr>
          <p:cNvGrpSpPr/>
          <p:nvPr/>
        </p:nvGrpSpPr>
        <p:grpSpPr>
          <a:xfrm>
            <a:off x="483079" y="447288"/>
            <a:ext cx="540771" cy="697563"/>
            <a:chOff x="210957" y="1122547"/>
            <a:chExt cx="405578" cy="523172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0FD6F15A-540D-81E8-30CE-A65EDEE81ECC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E6FA2E8-2209-6A4E-71B1-23AB462B9150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C11D14C6-FC43-EDFF-1D16-4E286F2555CA}"/>
              </a:ext>
            </a:extLst>
          </p:cNvPr>
          <p:cNvSpPr txBox="1"/>
          <p:nvPr/>
        </p:nvSpPr>
        <p:spPr>
          <a:xfrm>
            <a:off x="7746610" y="3362612"/>
            <a:ext cx="3164115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38-(42-24)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CA0BE02-F379-EC3D-3F03-04780580013A}"/>
              </a:ext>
            </a:extLst>
          </p:cNvPr>
          <p:cNvSpPr txBox="1"/>
          <p:nvPr/>
        </p:nvSpPr>
        <p:spPr>
          <a:xfrm>
            <a:off x="7425613" y="4070468"/>
            <a:ext cx="1865085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=38-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FCC93D5-126A-EEF0-959F-C83EBFC30087}"/>
              </a:ext>
            </a:extLst>
          </p:cNvPr>
          <p:cNvSpPr txBox="1"/>
          <p:nvPr/>
        </p:nvSpPr>
        <p:spPr>
          <a:xfrm>
            <a:off x="7425613" y="4801633"/>
            <a:ext cx="1865085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=20(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A52ECF0-C1B1-9C15-F001-7CD8935492C4}"/>
              </a:ext>
            </a:extLst>
          </p:cNvPr>
          <p:cNvSpPr txBox="1"/>
          <p:nvPr/>
        </p:nvSpPr>
        <p:spPr>
          <a:xfrm>
            <a:off x="5885197" y="5644050"/>
            <a:ext cx="6811002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答：上半场红队得了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893AE75-7395-CBD4-F839-58F4E3A165D7}"/>
              </a:ext>
            </a:extLst>
          </p:cNvPr>
          <p:cNvSpPr txBox="1"/>
          <p:nvPr/>
        </p:nvSpPr>
        <p:spPr>
          <a:xfrm>
            <a:off x="6266116" y="-90785"/>
            <a:ext cx="4881282" cy="426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000" b="1" dirty="0">
                <a:solidFill>
                  <a:srgbClr val="F1CB77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 dirty="0">
                <a:solidFill>
                  <a:srgbClr val="F1CB77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p15</a:t>
            </a:r>
            <a:r>
              <a:rPr lang="zh-CN" altLang="en-US" sz="2000" b="1" dirty="0">
                <a:solidFill>
                  <a:srgbClr val="F1CB77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</a:p>
        </p:txBody>
      </p:sp>
    </p:spTree>
    <p:extLst>
      <p:ext uri="{BB962C8B-B14F-4D97-AF65-F5344CB8AC3E}">
        <p14:creationId xmlns:p14="http://schemas.microsoft.com/office/powerpoint/2010/main" val="356294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84AC3D14-1F71-45F2-E681-1C5107A58B99}"/>
              </a:ext>
            </a:extLst>
          </p:cNvPr>
          <p:cNvSpPr txBox="1"/>
          <p:nvPr/>
        </p:nvSpPr>
        <p:spPr>
          <a:xfrm>
            <a:off x="994228" y="325011"/>
            <a:ext cx="10687645" cy="2687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第十二届世界运动会在成都举办。某商店进了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85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个吉祥物“蜀宝”玩偶，第一天卖了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个，第二天卖了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个，该商店还剩多少个“蜀宝”玩偶没卖？（用两种方法解答）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8C7D771-4908-9FA5-3590-348C10CB11DB}"/>
              </a:ext>
            </a:extLst>
          </p:cNvPr>
          <p:cNvGrpSpPr/>
          <p:nvPr/>
        </p:nvGrpSpPr>
        <p:grpSpPr>
          <a:xfrm>
            <a:off x="442439" y="355848"/>
            <a:ext cx="540771" cy="697563"/>
            <a:chOff x="210957" y="1122547"/>
            <a:chExt cx="405578" cy="523172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A5957415-3CB5-055D-DE74-CF62ECB32ED5}"/>
                </a:ext>
              </a:extLst>
            </p:cNvPr>
            <p:cNvSpPr/>
            <p:nvPr/>
          </p:nvSpPr>
          <p:spPr>
            <a:xfrm>
              <a:off x="210957" y="1180733"/>
              <a:ext cx="405578" cy="406800"/>
            </a:xfrm>
            <a:prstGeom prst="ellipse">
              <a:avLst/>
            </a:prstGeom>
            <a:solidFill>
              <a:srgbClr val="FBDBC3"/>
            </a:solidFill>
            <a:ln>
              <a:solidFill>
                <a:srgbClr val="FBDBC3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83F107A7-D232-0AD6-4421-E7037E9FB3BD}"/>
                </a:ext>
              </a:extLst>
            </p:cNvPr>
            <p:cNvSpPr/>
            <p:nvPr/>
          </p:nvSpPr>
          <p:spPr>
            <a:xfrm>
              <a:off x="231243" y="1122547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3A8508-64B9-7C89-7F9D-038F0A79F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1918" y="2074988"/>
            <a:ext cx="2708024" cy="270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99654909-AA98-5328-5AF0-3B44741E03D3}"/>
              </a:ext>
            </a:extLst>
          </p:cNvPr>
          <p:cNvSpPr txBox="1"/>
          <p:nvPr/>
        </p:nvSpPr>
        <p:spPr>
          <a:xfrm>
            <a:off x="1209040" y="3429000"/>
            <a:ext cx="6329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85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19=40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D7A3591-D926-A66A-5F76-B70261CE3D68}"/>
              </a:ext>
            </a:extLst>
          </p:cNvPr>
          <p:cNvSpPr txBox="1"/>
          <p:nvPr/>
        </p:nvSpPr>
        <p:spPr>
          <a:xfrm>
            <a:off x="1209040" y="4284148"/>
            <a:ext cx="74980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85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-(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26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=40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24E41A3-FC52-8C93-C9E0-45367615F771}"/>
              </a:ext>
            </a:extLst>
          </p:cNvPr>
          <p:cNvSpPr txBox="1"/>
          <p:nvPr/>
        </p:nvSpPr>
        <p:spPr>
          <a:xfrm>
            <a:off x="956159" y="5139297"/>
            <a:ext cx="914400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答：该商店还剩</a:t>
            </a:r>
            <a:r>
              <a:rPr lang="en-US" altLang="zh-CN" dirty="0"/>
              <a:t>40</a:t>
            </a:r>
            <a:r>
              <a:rPr lang="zh-CN" altLang="en-US" dirty="0"/>
              <a:t>个“蜀宝”玩偶没卖。</a:t>
            </a:r>
          </a:p>
        </p:txBody>
      </p:sp>
    </p:spTree>
    <p:extLst>
      <p:ext uri="{BB962C8B-B14F-4D97-AF65-F5344CB8AC3E}">
        <p14:creationId xmlns:p14="http://schemas.microsoft.com/office/powerpoint/2010/main" val="412686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1CA63A2-46D0-34D0-15D8-3E9CBB75CC85}"/>
              </a:ext>
            </a:extLst>
          </p:cNvPr>
          <p:cNvSpPr txBox="1"/>
          <p:nvPr/>
        </p:nvSpPr>
        <p:spPr>
          <a:xfrm>
            <a:off x="4166647" y="0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课堂小结</a:t>
            </a:r>
          </a:p>
        </p:txBody>
      </p:sp>
      <p:sp>
        <p:nvSpPr>
          <p:cNvPr id="3" name="云形标注 3">
            <a:extLst>
              <a:ext uri="{FF2B5EF4-FFF2-40B4-BE49-F238E27FC236}">
                <a16:creationId xmlns:a16="http://schemas.microsoft.com/office/drawing/2014/main" id="{AA9F932B-C7B3-86A9-406B-1681FA85F460}"/>
              </a:ext>
            </a:extLst>
          </p:cNvPr>
          <p:cNvSpPr/>
          <p:nvPr/>
        </p:nvSpPr>
        <p:spPr bwMode="auto">
          <a:xfrm>
            <a:off x="1037158" y="1368742"/>
            <a:ext cx="9794240" cy="3223577"/>
          </a:xfrm>
          <a:prstGeom prst="cloudCallout">
            <a:avLst>
              <a:gd name="adj1" fmla="val 36376"/>
              <a:gd name="adj2" fmla="val 55069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defTabSz="914400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4" name="图片 1">
            <a:extLst>
              <a:ext uri="{FF2B5EF4-FFF2-40B4-BE49-F238E27FC236}">
                <a16:creationId xmlns:a16="http://schemas.microsoft.com/office/drawing/2014/main" id="{9F247BBA-FEFE-814C-D725-2DA2895AE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24296" y="4451601"/>
            <a:ext cx="1833411" cy="203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2">
            <a:extLst>
              <a:ext uri="{FF2B5EF4-FFF2-40B4-BE49-F238E27FC236}">
                <a16:creationId xmlns:a16="http://schemas.microsoft.com/office/drawing/2014/main" id="{628C9971-B7BD-9CE7-2CF1-8F18CA4EC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3615" y="1998050"/>
            <a:ext cx="8081327" cy="196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4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</p:spTree>
    <p:extLst>
      <p:ext uri="{BB962C8B-B14F-4D97-AF65-F5344CB8AC3E}">
        <p14:creationId xmlns:p14="http://schemas.microsoft.com/office/powerpoint/2010/main" val="3974660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61993-69D6-C147-DDB3-E26114907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3D9E656-A028-2876-46BF-5BE3B3D0E20F}"/>
              </a:ext>
            </a:extLst>
          </p:cNvPr>
          <p:cNvSpPr txBox="1"/>
          <p:nvPr/>
        </p:nvSpPr>
        <p:spPr>
          <a:xfrm>
            <a:off x="4166647" y="0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5DDA5DA-99D3-A11F-DA67-F49D7C16AA4C}"/>
              </a:ext>
            </a:extLst>
          </p:cNvPr>
          <p:cNvSpPr txBox="1"/>
          <p:nvPr/>
        </p:nvSpPr>
        <p:spPr>
          <a:xfrm>
            <a:off x="1087887" y="2726180"/>
            <a:ext cx="10016226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创优作业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100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分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或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状元作业本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课时练中选取。</a:t>
            </a:r>
          </a:p>
        </p:txBody>
      </p:sp>
    </p:spTree>
    <p:extLst>
      <p:ext uri="{BB962C8B-B14F-4D97-AF65-F5344CB8AC3E}">
        <p14:creationId xmlns:p14="http://schemas.microsoft.com/office/powerpoint/2010/main" val="1384641547"/>
      </p:ext>
    </p:extLst>
  </p:cSld>
  <p:clrMapOvr>
    <a:masterClrMapping/>
  </p:clrMapOvr>
</p:sld>
</file>

<file path=ppt/theme/theme1.xml><?xml version="1.0" encoding="utf-8"?>
<a:theme xmlns:a="http://schemas.openxmlformats.org/drawingml/2006/main" name="1_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400" b="1" dirty="0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703</Words>
  <Application>Microsoft Office PowerPoint</Application>
  <PresentationFormat>宽屏</PresentationFormat>
  <Paragraphs>123</Paragraphs>
  <Slides>16</Slides>
  <Notes>1</Notes>
  <HiddenSlides>2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方正黑体_GBK</vt:lpstr>
      <vt:lpstr>黑体</vt:lpstr>
      <vt:lpstr>楷体</vt:lpstr>
      <vt:lpstr>三极准柔宋</vt:lpstr>
      <vt:lpstr>宋体</vt:lpstr>
      <vt:lpstr>字魂95号-手刻宋</vt:lpstr>
      <vt:lpstr>Franklin Gothic Book</vt:lpstr>
      <vt:lpstr>Times New Roman</vt:lpstr>
      <vt:lpstr>1_剪切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/>
  <cp:keywords>状元成才路</cp:keywords>
  <cp:lastModifiedBy/>
  <cp:revision>1</cp:revision>
  <dcterms:created xsi:type="dcterms:W3CDTF">2025-06-23T09:05:06Z</dcterms:created>
  <dcterms:modified xsi:type="dcterms:W3CDTF">2025-08-12T07:34:09Z</dcterms:modified>
  <cp:category>状元成才路</cp:category>
  <cp:contentStatus>状元成才路</cp:contentStatus>
</cp:coreProperties>
</file>