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7" r:id="rId1"/>
  </p:sldMasterIdLst>
  <p:notesMasterIdLst>
    <p:notesMasterId r:id="rId19"/>
  </p:notesMasterIdLst>
  <p:sldIdLst>
    <p:sldId id="445" r:id="rId2"/>
    <p:sldId id="256" r:id="rId3"/>
    <p:sldId id="458" r:id="rId4"/>
    <p:sldId id="459" r:id="rId5"/>
    <p:sldId id="460" r:id="rId6"/>
    <p:sldId id="446" r:id="rId7"/>
    <p:sldId id="461" r:id="rId8"/>
    <p:sldId id="462" r:id="rId9"/>
    <p:sldId id="448" r:id="rId10"/>
    <p:sldId id="447" r:id="rId11"/>
    <p:sldId id="453" r:id="rId12"/>
    <p:sldId id="454" r:id="rId13"/>
    <p:sldId id="455" r:id="rId14"/>
    <p:sldId id="463" r:id="rId15"/>
    <p:sldId id="457" r:id="rId16"/>
    <p:sldId id="45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6910A"/>
    <a:srgbClr val="0070C0"/>
    <a:srgbClr val="FDD586"/>
    <a:srgbClr val="FFFFD9"/>
    <a:srgbClr val="FFFB8E"/>
    <a:srgbClr val="007AB7"/>
    <a:srgbClr val="FBDBC3"/>
    <a:srgbClr val="33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6" autoAdjust="0"/>
    <p:restoredTop sz="94895" autoAdjust="0"/>
  </p:normalViewPr>
  <p:slideViewPr>
    <p:cSldViewPr snapToGrid="0">
      <p:cViewPr varScale="1">
        <p:scale>
          <a:sx n="61" d="100"/>
          <a:sy n="61" d="100"/>
        </p:scale>
        <p:origin x="78" y="1212"/>
      </p:cViewPr>
      <p:guideLst>
        <p:guide orient="horz" pos="100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CD47F87-AFFD-18D0-E58E-DA78283777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254918" cy="685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6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1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67BEEE7-0624-9983-1616-395188F7AF40}"/>
              </a:ext>
            </a:extLst>
          </p:cNvPr>
          <p:cNvSpPr txBox="1"/>
          <p:nvPr/>
        </p:nvSpPr>
        <p:spPr>
          <a:xfrm>
            <a:off x="870857" y="318351"/>
            <a:ext cx="9187542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单元情境主线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553C01-A9CB-9CFC-DB47-F52CB962BAD5}"/>
              </a:ext>
            </a:extLst>
          </p:cNvPr>
          <p:cNvSpPr txBox="1"/>
          <p:nvPr/>
        </p:nvSpPr>
        <p:spPr>
          <a:xfrm>
            <a:off x="1357086" y="1672080"/>
            <a:ext cx="769258" cy="4077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生活小管家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D4B1A416-0DD8-D2A7-2814-360D9C1ED988}"/>
              </a:ext>
            </a:extLst>
          </p:cNvPr>
          <p:cNvSpPr/>
          <p:nvPr/>
        </p:nvSpPr>
        <p:spPr>
          <a:xfrm>
            <a:off x="2307771" y="1320800"/>
            <a:ext cx="769258" cy="4746172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295540-1647-A227-A3CB-960A7956758F}"/>
              </a:ext>
            </a:extLst>
          </p:cNvPr>
          <p:cNvSpPr txBox="1"/>
          <p:nvPr/>
        </p:nvSpPr>
        <p:spPr>
          <a:xfrm>
            <a:off x="2960915" y="1320800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公交出行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AEED6B-7A6C-EB3B-362C-9E4CC1D8E886}"/>
              </a:ext>
            </a:extLst>
          </p:cNvPr>
          <p:cNvSpPr txBox="1"/>
          <p:nvPr/>
        </p:nvSpPr>
        <p:spPr>
          <a:xfrm>
            <a:off x="2975428" y="2408139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超市采购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6EF5C6-5A82-D6F1-7E0B-913E9CB36850}"/>
              </a:ext>
            </a:extLst>
          </p:cNvPr>
          <p:cNvSpPr txBox="1"/>
          <p:nvPr/>
        </p:nvSpPr>
        <p:spPr>
          <a:xfrm>
            <a:off x="3004457" y="3597817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农业劳动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9C2FD8-D5E9-8D66-4562-E9F3190A0803}"/>
              </a:ext>
            </a:extLst>
          </p:cNvPr>
          <p:cNvSpPr txBox="1"/>
          <p:nvPr/>
        </p:nvSpPr>
        <p:spPr>
          <a:xfrm>
            <a:off x="3040743" y="4974136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手工制作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0E432D5-C958-A77A-2971-1D803C846172}"/>
              </a:ext>
            </a:extLst>
          </p:cNvPr>
          <p:cNvSpPr txBox="1"/>
          <p:nvPr/>
        </p:nvSpPr>
        <p:spPr>
          <a:xfrm>
            <a:off x="5740399" y="1565188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6B406C-949B-B53E-1299-E94431E595E9}"/>
              </a:ext>
            </a:extLst>
          </p:cNvPr>
          <p:cNvSpPr txBox="1"/>
          <p:nvPr/>
        </p:nvSpPr>
        <p:spPr>
          <a:xfrm>
            <a:off x="5725886" y="2598990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C07DE0-94D8-5E8E-34AF-F1528AAD56F3}"/>
              </a:ext>
            </a:extLst>
          </p:cNvPr>
          <p:cNvSpPr txBox="1"/>
          <p:nvPr/>
        </p:nvSpPr>
        <p:spPr>
          <a:xfrm>
            <a:off x="5725886" y="3791257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p8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717B42-34D8-C97D-DBC6-33805338A4DD}"/>
              </a:ext>
            </a:extLst>
          </p:cNvPr>
          <p:cNvSpPr txBox="1"/>
          <p:nvPr/>
        </p:nvSpPr>
        <p:spPr>
          <a:xfrm>
            <a:off x="5725886" y="5189453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p12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4-6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972932-9A40-4707-9CE7-B0570A3495D8}"/>
              </a:ext>
            </a:extLst>
          </p:cNvPr>
          <p:cNvSpPr txBox="1"/>
          <p:nvPr/>
        </p:nvSpPr>
        <p:spPr>
          <a:xfrm>
            <a:off x="8055429" y="1565188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加减、乘除同级运算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EFF2369-C2DE-D7E7-34C3-5627207740E7}"/>
              </a:ext>
            </a:extLst>
          </p:cNvPr>
          <p:cNvSpPr txBox="1"/>
          <p:nvPr/>
        </p:nvSpPr>
        <p:spPr>
          <a:xfrm>
            <a:off x="8084458" y="2536276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加减乘除二级运算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A514D9-54DA-B778-E53A-09E4B486C445}"/>
              </a:ext>
            </a:extLst>
          </p:cNvPr>
          <p:cNvSpPr txBox="1"/>
          <p:nvPr/>
        </p:nvSpPr>
        <p:spPr>
          <a:xfrm>
            <a:off x="8055428" y="3828577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含括号的二级运算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3DEFD3-CABB-49FD-26FE-DF7735E5C89E}"/>
              </a:ext>
            </a:extLst>
          </p:cNvPr>
          <p:cNvSpPr txBox="1"/>
          <p:nvPr/>
        </p:nvSpPr>
        <p:spPr>
          <a:xfrm>
            <a:off x="8164284" y="5158146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同级运算应用、数形结合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186DB9-7646-21E5-6422-6B5EB63458FC}"/>
              </a:ext>
            </a:extLst>
          </p:cNvPr>
          <p:cNvSpPr txBox="1"/>
          <p:nvPr/>
        </p:nvSpPr>
        <p:spPr>
          <a:xfrm>
            <a:off x="8164284" y="5523405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二级运算应用、数形结合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3BBE8B1-FAB8-0F54-7599-EE491D8ED9B9}"/>
              </a:ext>
            </a:extLst>
          </p:cNvPr>
          <p:cNvSpPr txBox="1"/>
          <p:nvPr/>
        </p:nvSpPr>
        <p:spPr>
          <a:xfrm>
            <a:off x="8164283" y="5975908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三步运算及应用</a:t>
            </a:r>
          </a:p>
        </p:txBody>
      </p:sp>
    </p:spTree>
    <p:extLst>
      <p:ext uri="{BB962C8B-B14F-4D97-AF65-F5344CB8AC3E}">
        <p14:creationId xmlns:p14="http://schemas.microsoft.com/office/powerpoint/2010/main" val="33130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923A6605-8A10-8CF9-1F92-D7DB53D751C9}"/>
              </a:ext>
            </a:extLst>
          </p:cNvPr>
          <p:cNvSpPr txBox="1"/>
          <p:nvPr/>
        </p:nvSpPr>
        <p:spPr>
          <a:xfrm>
            <a:off x="0" y="0"/>
            <a:ext cx="12277725" cy="6858000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4FE2344-F6D8-83A8-7D5E-BAF7A54476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28" b="95072" l="0" r="92727">
                        <a14:foregroundMark x1="16364" y1="10000" x2="16364" y2="18551"/>
                        <a14:foregroundMark x1="16364" y1="10290" x2="5455" y2="92174"/>
                        <a14:foregroundMark x1="5455" y1="92174" x2="89091" y2="95217"/>
                        <a14:foregroundMark x1="7273" y1="5652" x2="87273" y2="6232"/>
                        <a14:foregroundMark x1="81818" y1="9855" x2="74545" y2="87826"/>
                        <a14:foregroundMark x1="47273" y1="89855" x2="80000" y2="84783"/>
                        <a14:foregroundMark x1="80000" y1="84783" x2="83636" y2="64928"/>
                        <a14:foregroundMark x1="16364" y1="5652" x2="87273" y2="5652"/>
                        <a14:foregroundMark x1="1818" y1="5217" x2="1818" y2="5217"/>
                        <a14:foregroundMark x1="1818" y1="6232" x2="1818" y2="6232"/>
                        <a14:foregroundMark x1="94545" y1="5362" x2="94545" y2="5362"/>
                        <a14:foregroundMark x1="94545" y1="6087" x2="94545" y2="6087"/>
                        <a14:foregroundMark x1="3636" y1="94203" x2="3636" y2="94203"/>
                        <a14:foregroundMark x1="3636" y1="95217" x2="3636" y2="95217"/>
                        <a14:foregroundMark x1="92727" y1="94348" x2="92727" y2="94348"/>
                        <a14:foregroundMark x1="92727" y1="94928" x2="92727" y2="94928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730322" y="-2732064"/>
            <a:ext cx="2731355" cy="1115619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3804372" y="2334661"/>
            <a:ext cx="4849259" cy="1094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解决问题（</a:t>
            </a:r>
            <a:r>
              <a:rPr lang="en-US" altLang="zh-CN" sz="6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6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9913A5A-E7FB-F40B-EABA-EC25CD053A5E}"/>
              </a:ext>
            </a:extLst>
          </p:cNvPr>
          <p:cNvGrpSpPr/>
          <p:nvPr/>
        </p:nvGrpSpPr>
        <p:grpSpPr>
          <a:xfrm>
            <a:off x="2421767" y="902371"/>
            <a:ext cx="933506" cy="933506"/>
            <a:chOff x="1181642" y="3707771"/>
            <a:chExt cx="540000" cy="540000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BA90864-3C65-F4D2-64FB-A85459A388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A97DC88-4900-F0EE-431F-D9FFA56898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4566" y="3733440"/>
              <a:ext cx="434153" cy="4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二</a:t>
              </a:r>
            </a:p>
          </p:txBody>
        </p:sp>
      </p:grpSp>
      <p:sp>
        <p:nvSpPr>
          <p:cNvPr id="15" name="Text Box 8">
            <a:extLst>
              <a:ext uri="{FF2B5EF4-FFF2-40B4-BE49-F238E27FC236}">
                <a16:creationId xmlns:a16="http://schemas.microsoft.com/office/drawing/2014/main" id="{E9AF5532-1B4C-456C-1D0F-375614F67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7672" y="893119"/>
            <a:ext cx="3379229" cy="8165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40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混合运算</a:t>
            </a:r>
            <a:endParaRPr lang="en-US" altLang="zh-CN" sz="4000" b="1" dirty="0">
              <a:solidFill>
                <a:srgbClr val="0079A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365D0FE-46B2-EA3D-C080-A88765BDE4D0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情境导入</a:t>
            </a:r>
          </a:p>
        </p:txBody>
      </p:sp>
      <p:pic>
        <p:nvPicPr>
          <p:cNvPr id="4" name="花朵折纸_batch">
            <a:hlinkClick r:id="" action="ppaction://media"/>
            <a:extLst>
              <a:ext uri="{FF2B5EF4-FFF2-40B4-BE49-F238E27FC236}">
                <a16:creationId xmlns:a16="http://schemas.microsoft.com/office/drawing/2014/main" id="{66767C4F-760F-0065-CEF8-015D295131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1338" y="1128395"/>
            <a:ext cx="9753600" cy="54864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71E4718-57EB-0EB7-55CA-8ABC62F92F35}"/>
              </a:ext>
            </a:extLst>
          </p:cNvPr>
          <p:cNvSpPr txBox="1"/>
          <p:nvPr/>
        </p:nvSpPr>
        <p:spPr>
          <a:xfrm>
            <a:off x="498935" y="2874282"/>
            <a:ext cx="517065" cy="191334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FFC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点击图片播放视频</a:t>
            </a:r>
          </a:p>
        </p:txBody>
      </p:sp>
    </p:spTree>
    <p:extLst>
      <p:ext uri="{BB962C8B-B14F-4D97-AF65-F5344CB8AC3E}">
        <p14:creationId xmlns:p14="http://schemas.microsoft.com/office/powerpoint/2010/main" val="245414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B16F0BE-8932-9555-35E6-C5B9B0BFA4A0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探索新知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D1F3248-2820-EAF8-4141-749FBC4B961F}"/>
              </a:ext>
            </a:extLst>
          </p:cNvPr>
          <p:cNvSpPr txBox="1"/>
          <p:nvPr/>
        </p:nvSpPr>
        <p:spPr>
          <a:xfrm>
            <a:off x="1558637" y="1125362"/>
            <a:ext cx="10255827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在劳动课上，小明做了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朵花，小红做的比小明少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朵，小军做的是小红的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倍。小军做了多少朵花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0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15EB309-743E-0495-ED54-8853AF419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4" y="1125362"/>
            <a:ext cx="1019398" cy="101939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C04EA66-E3B7-6788-A50F-42EC051867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6295" y="2609392"/>
            <a:ext cx="3488169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440DCE5-9780-1F95-4617-6B5319A31E7F}"/>
              </a:ext>
            </a:extLst>
          </p:cNvPr>
          <p:cNvSpPr txBox="1"/>
          <p:nvPr/>
        </p:nvSpPr>
        <p:spPr>
          <a:xfrm>
            <a:off x="1558637" y="3611171"/>
            <a:ext cx="7398683" cy="2177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从题中你知道了哪些数学信息？</a:t>
            </a:r>
            <a:endParaRPr lang="en-US" altLang="zh-CN" sz="3600" b="1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根据前面的学习经验，试一试用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线段图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表示已知条件和问题。</a:t>
            </a:r>
          </a:p>
        </p:txBody>
      </p:sp>
    </p:spTree>
    <p:extLst>
      <p:ext uri="{BB962C8B-B14F-4D97-AF65-F5344CB8AC3E}">
        <p14:creationId xmlns:p14="http://schemas.microsoft.com/office/powerpoint/2010/main" val="124496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6809CA2-E6D7-A76B-9B17-79A4C1654F4C}"/>
              </a:ext>
            </a:extLst>
          </p:cNvPr>
          <p:cNvSpPr txBox="1"/>
          <p:nvPr/>
        </p:nvSpPr>
        <p:spPr>
          <a:xfrm>
            <a:off x="359924" y="393254"/>
            <a:ext cx="10948242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在劳动课上，小明做了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朵花，小红做的比小明少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朵，小军做的是小红的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倍。小军做了多少朵花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33C0A10-BB57-3CAC-BA41-9820C87D3877}"/>
              </a:ext>
            </a:extLst>
          </p:cNvPr>
          <p:cNvCxnSpPr>
            <a:cxnSpLocks/>
          </p:cNvCxnSpPr>
          <p:nvPr/>
        </p:nvCxnSpPr>
        <p:spPr>
          <a:xfrm flipV="1">
            <a:off x="5834045" y="3276833"/>
            <a:ext cx="0" cy="234465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ysDash"/>
            <a:miter lim="800000"/>
          </a:ln>
          <a:effectLst/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01463B3-8050-97C6-97AA-D0B91EBE32F5}"/>
              </a:ext>
            </a:extLst>
          </p:cNvPr>
          <p:cNvGrpSpPr/>
          <p:nvPr/>
        </p:nvGrpSpPr>
        <p:grpSpPr>
          <a:xfrm>
            <a:off x="908329" y="3636821"/>
            <a:ext cx="7085718" cy="1117424"/>
            <a:chOff x="908329" y="3636821"/>
            <a:chExt cx="7085718" cy="111742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53214D17-739F-65F6-20AE-AC2B3BB7810B}"/>
                </a:ext>
              </a:extLst>
            </p:cNvPr>
            <p:cNvGrpSpPr/>
            <p:nvPr/>
          </p:nvGrpSpPr>
          <p:grpSpPr>
            <a:xfrm>
              <a:off x="2234046" y="4442461"/>
              <a:ext cx="5760000" cy="137391"/>
              <a:chOff x="2234045" y="4401820"/>
              <a:chExt cx="5760000" cy="137391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C26BA010-5822-0BDC-BAB3-59DB477277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4045" y="4539211"/>
                <a:ext cx="360000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13E582FE-4D5A-6F63-0758-C1BF64ED59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4046" y="4401820"/>
                <a:ext cx="0" cy="137391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C109CA55-1E96-3845-2567-A01EE091CD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4046" y="4401820"/>
                <a:ext cx="0" cy="137391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FEE81597-5C81-A642-7D5E-727A84C23E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4045" y="4539211"/>
                <a:ext cx="216000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A28BDDCD-C8F1-47A9-163D-93C80D5F86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94045" y="4401820"/>
                <a:ext cx="0" cy="137391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7" name="左大括号 26">
              <a:extLst>
                <a:ext uri="{FF2B5EF4-FFF2-40B4-BE49-F238E27FC236}">
                  <a16:creationId xmlns:a16="http://schemas.microsoft.com/office/drawing/2014/main" id="{41E30B8A-437F-A363-AFB7-FD014944039C}"/>
                </a:ext>
              </a:extLst>
            </p:cNvPr>
            <p:cNvSpPr/>
            <p:nvPr/>
          </p:nvSpPr>
          <p:spPr>
            <a:xfrm rot="5400000" flipV="1">
              <a:off x="6794551" y="3216297"/>
              <a:ext cx="238991" cy="2160000"/>
            </a:xfrm>
            <a:prstGeom prst="leftBrace">
              <a:avLst>
                <a:gd name="adj1" fmla="val 28333"/>
                <a:gd name="adj2" fmla="val 50000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6683EE5-B48C-F6AB-DC4F-A3F5D242B7B7}"/>
                </a:ext>
              </a:extLst>
            </p:cNvPr>
            <p:cNvSpPr txBox="1"/>
            <p:nvPr/>
          </p:nvSpPr>
          <p:spPr>
            <a:xfrm>
              <a:off x="6357957" y="3636821"/>
              <a:ext cx="132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少</a:t>
              </a:r>
              <a:r>
                <a:rPr lang="en-US" altLang="zh-CN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朵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AC2711C-57E0-A488-6A29-BE72F59E7BE5}"/>
                </a:ext>
              </a:extLst>
            </p:cNvPr>
            <p:cNvSpPr txBox="1"/>
            <p:nvPr/>
          </p:nvSpPr>
          <p:spPr>
            <a:xfrm>
              <a:off x="908329" y="4169470"/>
              <a:ext cx="132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小红：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CF90499-9FCA-BA19-3516-FC628BD93FA5}"/>
              </a:ext>
            </a:extLst>
          </p:cNvPr>
          <p:cNvGrpSpPr/>
          <p:nvPr/>
        </p:nvGrpSpPr>
        <p:grpSpPr>
          <a:xfrm>
            <a:off x="2234046" y="5710614"/>
            <a:ext cx="7200000" cy="763039"/>
            <a:chOff x="2234046" y="5710614"/>
            <a:chExt cx="7200000" cy="763039"/>
          </a:xfrm>
        </p:grpSpPr>
        <p:sp>
          <p:nvSpPr>
            <p:cNvPr id="15" name="左大括号 14">
              <a:extLst>
                <a:ext uri="{FF2B5EF4-FFF2-40B4-BE49-F238E27FC236}">
                  <a16:creationId xmlns:a16="http://schemas.microsoft.com/office/drawing/2014/main" id="{493CBCCE-59A8-B65C-3419-D86AAEA616C0}"/>
                </a:ext>
              </a:extLst>
            </p:cNvPr>
            <p:cNvSpPr/>
            <p:nvPr/>
          </p:nvSpPr>
          <p:spPr>
            <a:xfrm rot="16200000">
              <a:off x="5714550" y="2230110"/>
              <a:ext cx="238991" cy="7200000"/>
            </a:xfrm>
            <a:prstGeom prst="leftBrace">
              <a:avLst>
                <a:gd name="adj1" fmla="val 28333"/>
                <a:gd name="adj2" fmla="val 50000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3CAAC93-5428-838C-B0DC-EAB6D1D91CEC}"/>
                </a:ext>
              </a:extLst>
            </p:cNvPr>
            <p:cNvSpPr txBox="1"/>
            <p:nvPr/>
          </p:nvSpPr>
          <p:spPr>
            <a:xfrm>
              <a:off x="5359565" y="5888878"/>
              <a:ext cx="132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？朵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EEE0885-1FCF-0249-F850-C5FDB23C79AA}"/>
              </a:ext>
            </a:extLst>
          </p:cNvPr>
          <p:cNvGrpSpPr/>
          <p:nvPr/>
        </p:nvGrpSpPr>
        <p:grpSpPr>
          <a:xfrm>
            <a:off x="908329" y="5238058"/>
            <a:ext cx="8525716" cy="584775"/>
            <a:chOff x="908329" y="5238058"/>
            <a:chExt cx="8525716" cy="584775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D8C26E60-37FA-2871-06A4-0728AAEA4087}"/>
                </a:ext>
              </a:extLst>
            </p:cNvPr>
            <p:cNvGrpSpPr/>
            <p:nvPr/>
          </p:nvGrpSpPr>
          <p:grpSpPr>
            <a:xfrm>
              <a:off x="2234045" y="5486633"/>
              <a:ext cx="7200000" cy="137391"/>
              <a:chOff x="2234045" y="5247640"/>
              <a:chExt cx="7200000" cy="137391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75578821-1F59-BEAC-25F0-8DEBE4CE13F6}"/>
                  </a:ext>
                </a:extLst>
              </p:cNvPr>
              <p:cNvCxnSpPr/>
              <p:nvPr/>
            </p:nvCxnSpPr>
            <p:spPr>
              <a:xfrm>
                <a:off x="2234045" y="5382491"/>
                <a:ext cx="720000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5F0E9CA0-368A-27A6-7C05-65A42AE4A7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4046" y="5247640"/>
                <a:ext cx="0" cy="137391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22589A6D-0CCD-02FF-73C2-5E919CE07D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34045" y="5247640"/>
                <a:ext cx="0" cy="137391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366B74EA-7843-A7A7-ED2D-460C5D4941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4046" y="5247640"/>
                <a:ext cx="0" cy="137391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44D8471-CD38-33BF-D8D5-B1269891B456}"/>
                </a:ext>
              </a:extLst>
            </p:cNvPr>
            <p:cNvSpPr txBox="1"/>
            <p:nvPr/>
          </p:nvSpPr>
          <p:spPr>
            <a:xfrm>
              <a:off x="908329" y="5238058"/>
              <a:ext cx="132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小军：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3BFD216-786B-B8E1-C81E-A0F4D08D98C4}"/>
              </a:ext>
            </a:extLst>
          </p:cNvPr>
          <p:cNvGrpSpPr/>
          <p:nvPr/>
        </p:nvGrpSpPr>
        <p:grpSpPr>
          <a:xfrm>
            <a:off x="908329" y="2403117"/>
            <a:ext cx="7085719" cy="1226141"/>
            <a:chOff x="908329" y="2403117"/>
            <a:chExt cx="7085719" cy="122614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1644A19A-D36C-639D-DDDC-042FF9AFC772}"/>
                </a:ext>
              </a:extLst>
            </p:cNvPr>
            <p:cNvGrpSpPr/>
            <p:nvPr/>
          </p:nvGrpSpPr>
          <p:grpSpPr>
            <a:xfrm>
              <a:off x="2234045" y="3310503"/>
              <a:ext cx="5760000" cy="137391"/>
              <a:chOff x="2234045" y="3538220"/>
              <a:chExt cx="5760000" cy="137391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9F160D84-0955-EB51-429F-1C2918F14A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4045" y="3675611"/>
                <a:ext cx="576000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194D5BF3-BBC6-9706-6B40-B0FC06B941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4046" y="3538220"/>
                <a:ext cx="0" cy="137391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65ABABDC-FBDC-49FC-50E3-AA828EE61F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94045" y="3538220"/>
                <a:ext cx="0" cy="137391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99C3503-E115-8375-98CA-7C8D44725FF5}"/>
                </a:ext>
              </a:extLst>
            </p:cNvPr>
            <p:cNvSpPr txBox="1"/>
            <p:nvPr/>
          </p:nvSpPr>
          <p:spPr>
            <a:xfrm>
              <a:off x="908329" y="3044483"/>
              <a:ext cx="132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小明：</a:t>
              </a:r>
            </a:p>
          </p:txBody>
        </p:sp>
        <p:sp>
          <p:nvSpPr>
            <p:cNvPr id="33" name="左大括号 32">
              <a:extLst>
                <a:ext uri="{FF2B5EF4-FFF2-40B4-BE49-F238E27FC236}">
                  <a16:creationId xmlns:a16="http://schemas.microsoft.com/office/drawing/2014/main" id="{C4D5D0B7-7A40-8087-BF09-DB319059EF0B}"/>
                </a:ext>
              </a:extLst>
            </p:cNvPr>
            <p:cNvSpPr/>
            <p:nvPr/>
          </p:nvSpPr>
          <p:spPr>
            <a:xfrm rot="5400000" flipV="1">
              <a:off x="4994552" y="213594"/>
              <a:ext cx="238991" cy="5760000"/>
            </a:xfrm>
            <a:prstGeom prst="leftBrace">
              <a:avLst>
                <a:gd name="adj1" fmla="val 28333"/>
                <a:gd name="adj2" fmla="val 50000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FC1FC5F-2F5A-F0EF-2CD5-9FFEE6E0CEDC}"/>
                </a:ext>
              </a:extLst>
            </p:cNvPr>
            <p:cNvSpPr txBox="1"/>
            <p:nvPr/>
          </p:nvSpPr>
          <p:spPr>
            <a:xfrm>
              <a:off x="4760125" y="2403117"/>
              <a:ext cx="132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zh-CN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8</a:t>
              </a: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朵</a:t>
              </a:r>
            </a:p>
          </p:txBody>
        </p:sp>
      </p:grp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4A0E6C5F-06CD-7A43-E25A-A6A650DF2CD3}"/>
              </a:ext>
            </a:extLst>
          </p:cNvPr>
          <p:cNvSpPr/>
          <p:nvPr/>
        </p:nvSpPr>
        <p:spPr>
          <a:xfrm>
            <a:off x="221619" y="1885198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阅读理解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12240DB-FCEC-08BD-789A-4B7599F89C6B}"/>
              </a:ext>
            </a:extLst>
          </p:cNvPr>
          <p:cNvSpPr txBox="1"/>
          <p:nvPr/>
        </p:nvSpPr>
        <p:spPr>
          <a:xfrm>
            <a:off x="6270610" y="1893708"/>
            <a:ext cx="5578986" cy="668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说一说，你是怎么想的？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F7C1B357-E8D5-BEC9-2F0B-19BE589897E2}"/>
              </a:ext>
            </a:extLst>
          </p:cNvPr>
          <p:cNvGrpSpPr/>
          <p:nvPr/>
        </p:nvGrpSpPr>
        <p:grpSpPr>
          <a:xfrm>
            <a:off x="8611918" y="2825521"/>
            <a:ext cx="1437350" cy="2460482"/>
            <a:chOff x="9382184" y="1942114"/>
            <a:chExt cx="1437350" cy="2460482"/>
          </a:xfrm>
        </p:grpSpPr>
        <p:sp>
          <p:nvSpPr>
            <p:cNvPr id="43" name="箭头: 下 42">
              <a:extLst>
                <a:ext uri="{FF2B5EF4-FFF2-40B4-BE49-F238E27FC236}">
                  <a16:creationId xmlns:a16="http://schemas.microsoft.com/office/drawing/2014/main" id="{DD52D66D-5469-3C16-CA20-DC61DA6AAE18}"/>
                </a:ext>
              </a:extLst>
            </p:cNvPr>
            <p:cNvSpPr/>
            <p:nvPr/>
          </p:nvSpPr>
          <p:spPr bwMode="auto">
            <a:xfrm>
              <a:off x="9382184" y="1942114"/>
              <a:ext cx="1437350" cy="2460482"/>
            </a:xfrm>
            <a:prstGeom prst="downArrow">
              <a:avLst/>
            </a:prstGeom>
            <a:solidFill>
              <a:srgbClr val="FDD586"/>
            </a:solidFill>
            <a:ln w="3810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1278514A-A8FD-2A73-F89E-902EF3872F71}"/>
                </a:ext>
              </a:extLst>
            </p:cNvPr>
            <p:cNvSpPr txBox="1"/>
            <p:nvPr/>
          </p:nvSpPr>
          <p:spPr>
            <a:xfrm>
              <a:off x="9709826" y="2090114"/>
              <a:ext cx="910067" cy="1639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正推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31A2581-8640-0D5E-BCAB-29165FA8DB41}"/>
              </a:ext>
            </a:extLst>
          </p:cNvPr>
          <p:cNvGrpSpPr/>
          <p:nvPr/>
        </p:nvGrpSpPr>
        <p:grpSpPr>
          <a:xfrm>
            <a:off x="10209750" y="2825521"/>
            <a:ext cx="1437350" cy="2441323"/>
            <a:chOff x="10588778" y="1810454"/>
            <a:chExt cx="1437350" cy="2441323"/>
          </a:xfrm>
        </p:grpSpPr>
        <p:sp>
          <p:nvSpPr>
            <p:cNvPr id="46" name="箭头: 上 45">
              <a:extLst>
                <a:ext uri="{FF2B5EF4-FFF2-40B4-BE49-F238E27FC236}">
                  <a16:creationId xmlns:a16="http://schemas.microsoft.com/office/drawing/2014/main" id="{D5604B1C-F39F-1707-05C3-D40AF2A8FCEF}"/>
                </a:ext>
              </a:extLst>
            </p:cNvPr>
            <p:cNvSpPr/>
            <p:nvPr/>
          </p:nvSpPr>
          <p:spPr bwMode="auto">
            <a:xfrm>
              <a:off x="10588778" y="1810454"/>
              <a:ext cx="1437350" cy="2441323"/>
            </a:xfrm>
            <a:prstGeom prst="upArrow">
              <a:avLst/>
            </a:prstGeom>
            <a:solidFill>
              <a:srgbClr val="FDD586"/>
            </a:solidFill>
            <a:ln w="3810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07E360F-9212-280C-2434-AA4C2AA18C66}"/>
                </a:ext>
              </a:extLst>
            </p:cNvPr>
            <p:cNvSpPr txBox="1"/>
            <p:nvPr/>
          </p:nvSpPr>
          <p:spPr>
            <a:xfrm>
              <a:off x="10916420" y="2443220"/>
              <a:ext cx="910067" cy="1639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倒推</a:t>
              </a:r>
            </a:p>
          </p:txBody>
        </p:sp>
      </p:grpSp>
      <p:sp>
        <p:nvSpPr>
          <p:cNvPr id="48" name="文本框 47">
            <a:hlinkClick r:id="rId2" action="ppaction://hlinksldjump"/>
            <a:extLst>
              <a:ext uri="{FF2B5EF4-FFF2-40B4-BE49-F238E27FC236}">
                <a16:creationId xmlns:a16="http://schemas.microsoft.com/office/drawing/2014/main" id="{75B16EB0-D91E-1A5C-E82E-6C2A0CD33BDD}"/>
              </a:ext>
            </a:extLst>
          </p:cNvPr>
          <p:cNvSpPr txBox="1"/>
          <p:nvPr/>
        </p:nvSpPr>
        <p:spPr>
          <a:xfrm>
            <a:off x="8932666" y="6082437"/>
            <a:ext cx="1266693" cy="559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方法一</a:t>
            </a:r>
          </a:p>
        </p:txBody>
      </p:sp>
      <p:sp>
        <p:nvSpPr>
          <p:cNvPr id="49" name="文本框 48">
            <a:hlinkClick r:id="rId3" action="ppaction://hlinksldjump"/>
            <a:extLst>
              <a:ext uri="{FF2B5EF4-FFF2-40B4-BE49-F238E27FC236}">
                <a16:creationId xmlns:a16="http://schemas.microsoft.com/office/drawing/2014/main" id="{56EDAAB3-111D-67CE-29D9-E38C68CFD480}"/>
              </a:ext>
            </a:extLst>
          </p:cNvPr>
          <p:cNvSpPr txBox="1"/>
          <p:nvPr/>
        </p:nvSpPr>
        <p:spPr>
          <a:xfrm>
            <a:off x="10471724" y="6082437"/>
            <a:ext cx="1266693" cy="559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方法二</a:t>
            </a:r>
          </a:p>
        </p:txBody>
      </p:sp>
    </p:spTree>
    <p:extLst>
      <p:ext uri="{BB962C8B-B14F-4D97-AF65-F5344CB8AC3E}">
        <p14:creationId xmlns:p14="http://schemas.microsoft.com/office/powerpoint/2010/main" val="108769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8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0B78652-A2AD-7D7A-8668-B6671D565639}"/>
              </a:ext>
            </a:extLst>
          </p:cNvPr>
          <p:cNvSpPr/>
          <p:nvPr/>
        </p:nvSpPr>
        <p:spPr>
          <a:xfrm>
            <a:off x="221619" y="555162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分析解答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E398481-4F2D-4B73-B12B-7A602969F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746" y="748202"/>
            <a:ext cx="5554635" cy="2777318"/>
          </a:xfrm>
          <a:prstGeom prst="rect">
            <a:avLst/>
          </a:prstGeom>
        </p:spPr>
      </p:pic>
      <p:sp>
        <p:nvSpPr>
          <p:cNvPr id="15" name="圆角矩形 21">
            <a:extLst>
              <a:ext uri="{FF2B5EF4-FFF2-40B4-BE49-F238E27FC236}">
                <a16:creationId xmlns:a16="http://schemas.microsoft.com/office/drawing/2014/main" id="{1A6D73D2-9068-B136-046D-733DAD9F59EB}"/>
              </a:ext>
            </a:extLst>
          </p:cNvPr>
          <p:cNvSpPr/>
          <p:nvPr/>
        </p:nvSpPr>
        <p:spPr>
          <a:xfrm>
            <a:off x="386144" y="2004060"/>
            <a:ext cx="2841965" cy="698224"/>
          </a:xfrm>
          <a:prstGeom prst="round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小明做的朵数</a:t>
            </a:r>
          </a:p>
        </p:txBody>
      </p:sp>
      <p:sp>
        <p:nvSpPr>
          <p:cNvPr id="20" name="圆角矩形 21">
            <a:extLst>
              <a:ext uri="{FF2B5EF4-FFF2-40B4-BE49-F238E27FC236}">
                <a16:creationId xmlns:a16="http://schemas.microsoft.com/office/drawing/2014/main" id="{3BC113A8-CB5C-961E-898E-DD0747F0BDB8}"/>
              </a:ext>
            </a:extLst>
          </p:cNvPr>
          <p:cNvSpPr/>
          <p:nvPr/>
        </p:nvSpPr>
        <p:spPr>
          <a:xfrm>
            <a:off x="3711236" y="1772781"/>
            <a:ext cx="2384764" cy="1160781"/>
          </a:xfrm>
          <a:prstGeom prst="round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小红比小明少做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朵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A92422DA-6D6D-9E44-E447-9EF686ECE6C6}"/>
              </a:ext>
            </a:extLst>
          </p:cNvPr>
          <p:cNvGrpSpPr/>
          <p:nvPr/>
        </p:nvGrpSpPr>
        <p:grpSpPr>
          <a:xfrm>
            <a:off x="1807127" y="2702284"/>
            <a:ext cx="3096491" cy="973099"/>
            <a:chOff x="1807127" y="2702284"/>
            <a:chExt cx="3096491" cy="973099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039AFB6-8CA8-9D10-175A-359FC282F858}"/>
                </a:ext>
              </a:extLst>
            </p:cNvPr>
            <p:cNvCxnSpPr>
              <a:cxnSpLocks/>
              <a:stCxn id="15" idx="2"/>
              <a:endCxn id="28" idx="0"/>
            </p:cNvCxnSpPr>
            <p:nvPr/>
          </p:nvCxnSpPr>
          <p:spPr>
            <a:xfrm>
              <a:off x="1807127" y="2702284"/>
              <a:ext cx="1290615" cy="97309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EA64E960-F54F-586F-F76E-F6996FA8C32D}"/>
                </a:ext>
              </a:extLst>
            </p:cNvPr>
            <p:cNvCxnSpPr>
              <a:cxnSpLocks/>
              <a:stCxn id="20" idx="2"/>
              <a:endCxn id="28" idx="0"/>
            </p:cNvCxnSpPr>
            <p:nvPr/>
          </p:nvCxnSpPr>
          <p:spPr>
            <a:xfrm flipH="1">
              <a:off x="3097742" y="2933562"/>
              <a:ext cx="1805876" cy="74182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圆角矩形 21">
            <a:extLst>
              <a:ext uri="{FF2B5EF4-FFF2-40B4-BE49-F238E27FC236}">
                <a16:creationId xmlns:a16="http://schemas.microsoft.com/office/drawing/2014/main" id="{F9A83CE6-5582-7988-DB32-0EB2FD450C83}"/>
              </a:ext>
            </a:extLst>
          </p:cNvPr>
          <p:cNvSpPr/>
          <p:nvPr/>
        </p:nvSpPr>
        <p:spPr>
          <a:xfrm>
            <a:off x="1676759" y="3675383"/>
            <a:ext cx="2841965" cy="698224"/>
          </a:xfrm>
          <a:prstGeom prst="round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小红做的朵数</a:t>
            </a:r>
          </a:p>
        </p:txBody>
      </p:sp>
      <p:sp>
        <p:nvSpPr>
          <p:cNvPr id="31" name="圆角矩形 21">
            <a:extLst>
              <a:ext uri="{FF2B5EF4-FFF2-40B4-BE49-F238E27FC236}">
                <a16:creationId xmlns:a16="http://schemas.microsoft.com/office/drawing/2014/main" id="{BB5F9286-5651-6093-D074-DE3F1A5D2FCE}"/>
              </a:ext>
            </a:extLst>
          </p:cNvPr>
          <p:cNvSpPr/>
          <p:nvPr/>
        </p:nvSpPr>
        <p:spPr>
          <a:xfrm>
            <a:off x="4903618" y="3444104"/>
            <a:ext cx="2384764" cy="1160781"/>
          </a:xfrm>
          <a:prstGeom prst="round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小军做的是小红的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倍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DBC8072-F7C6-081C-5A22-90A0DD3DB067}"/>
              </a:ext>
            </a:extLst>
          </p:cNvPr>
          <p:cNvGrpSpPr/>
          <p:nvPr/>
        </p:nvGrpSpPr>
        <p:grpSpPr>
          <a:xfrm>
            <a:off x="3097742" y="4373607"/>
            <a:ext cx="2998258" cy="1204377"/>
            <a:chOff x="3097742" y="4373607"/>
            <a:chExt cx="2998258" cy="1204377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CB7BAE51-B17F-3BA1-8F95-2EDD7F2CA41F}"/>
                </a:ext>
              </a:extLst>
            </p:cNvPr>
            <p:cNvCxnSpPr>
              <a:cxnSpLocks/>
              <a:stCxn id="28" idx="2"/>
              <a:endCxn id="41" idx="0"/>
            </p:cNvCxnSpPr>
            <p:nvPr/>
          </p:nvCxnSpPr>
          <p:spPr>
            <a:xfrm>
              <a:off x="3097742" y="4373607"/>
              <a:ext cx="1420982" cy="12043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C43CEE8-43DC-8EE7-19F0-F9B546FD420D}"/>
                </a:ext>
              </a:extLst>
            </p:cNvPr>
            <p:cNvCxnSpPr>
              <a:cxnSpLocks/>
              <a:stCxn id="31" idx="2"/>
              <a:endCxn id="41" idx="0"/>
            </p:cNvCxnSpPr>
            <p:nvPr/>
          </p:nvCxnSpPr>
          <p:spPr>
            <a:xfrm flipH="1">
              <a:off x="4518724" y="4604885"/>
              <a:ext cx="1577276" cy="97309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圆角矩形 21">
            <a:extLst>
              <a:ext uri="{FF2B5EF4-FFF2-40B4-BE49-F238E27FC236}">
                <a16:creationId xmlns:a16="http://schemas.microsoft.com/office/drawing/2014/main" id="{303A1E69-F47A-D490-14EA-B7492DD022DF}"/>
              </a:ext>
            </a:extLst>
          </p:cNvPr>
          <p:cNvSpPr/>
          <p:nvPr/>
        </p:nvSpPr>
        <p:spPr>
          <a:xfrm>
            <a:off x="3097741" y="5577984"/>
            <a:ext cx="2841965" cy="698224"/>
          </a:xfrm>
          <a:prstGeom prst="round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小军做的朵数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57D3442-6A57-569D-5705-B3FAA74FC187}"/>
              </a:ext>
            </a:extLst>
          </p:cNvPr>
          <p:cNvSpPr txBox="1"/>
          <p:nvPr/>
        </p:nvSpPr>
        <p:spPr>
          <a:xfrm>
            <a:off x="1415917" y="1388543"/>
            <a:ext cx="1325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朵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1A3B20C-F2C4-745B-D339-26FC6B06F1D8}"/>
              </a:ext>
            </a:extLst>
          </p:cNvPr>
          <p:cNvSpPr txBox="1"/>
          <p:nvPr/>
        </p:nvSpPr>
        <p:spPr>
          <a:xfrm>
            <a:off x="1061534" y="4430331"/>
            <a:ext cx="207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8-3=5(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朵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DB9E6FF-FF9D-E8F2-5BD2-AE506A423594}"/>
              </a:ext>
            </a:extLst>
          </p:cNvPr>
          <p:cNvSpPr txBox="1"/>
          <p:nvPr/>
        </p:nvSpPr>
        <p:spPr>
          <a:xfrm>
            <a:off x="6096000" y="5634708"/>
            <a:ext cx="272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5×2=10(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朵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8FC14D3-3A72-2063-5422-EB027EE2265C}"/>
              </a:ext>
            </a:extLst>
          </p:cNvPr>
          <p:cNvGrpSpPr/>
          <p:nvPr/>
        </p:nvGrpSpPr>
        <p:grpSpPr>
          <a:xfrm>
            <a:off x="8662718" y="3783331"/>
            <a:ext cx="1437350" cy="2460482"/>
            <a:chOff x="9382184" y="1942114"/>
            <a:chExt cx="1437350" cy="2460482"/>
          </a:xfrm>
        </p:grpSpPr>
        <p:sp>
          <p:nvSpPr>
            <p:cNvPr id="57" name="箭头: 下 56">
              <a:extLst>
                <a:ext uri="{FF2B5EF4-FFF2-40B4-BE49-F238E27FC236}">
                  <a16:creationId xmlns:a16="http://schemas.microsoft.com/office/drawing/2014/main" id="{EA2D0E79-105A-6289-E2D1-235813A9F0B3}"/>
                </a:ext>
              </a:extLst>
            </p:cNvPr>
            <p:cNvSpPr/>
            <p:nvPr/>
          </p:nvSpPr>
          <p:spPr bwMode="auto">
            <a:xfrm>
              <a:off x="9382184" y="1942114"/>
              <a:ext cx="1437350" cy="2460482"/>
            </a:xfrm>
            <a:prstGeom prst="downArrow">
              <a:avLst/>
            </a:prstGeom>
            <a:solidFill>
              <a:srgbClr val="FDD586"/>
            </a:solidFill>
            <a:ln w="3810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BB455AD0-877E-9154-81B3-0CB26731A066}"/>
                </a:ext>
              </a:extLst>
            </p:cNvPr>
            <p:cNvSpPr txBox="1"/>
            <p:nvPr/>
          </p:nvSpPr>
          <p:spPr>
            <a:xfrm>
              <a:off x="9709826" y="2090114"/>
              <a:ext cx="910067" cy="1639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正推</a:t>
              </a:r>
            </a:p>
          </p:txBody>
        </p:sp>
      </p:grpSp>
      <p:pic>
        <p:nvPicPr>
          <p:cNvPr id="72" name="图形 71" descr="上一步 纯色填充">
            <a:hlinkClick r:id="rId3" action="ppaction://hlinksldjump"/>
            <a:extLst>
              <a:ext uri="{FF2B5EF4-FFF2-40B4-BE49-F238E27FC236}">
                <a16:creationId xmlns:a16="http://schemas.microsoft.com/office/drawing/2014/main" id="{A0908B5F-8358-F2E0-016E-9CDA15A74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73245" y="57565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0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8" grpId="0" animBg="1"/>
      <p:bldP spid="31" grpId="0" animBg="1"/>
      <p:bldP spid="41" grpId="0" animBg="1"/>
      <p:bldP spid="44" grpId="0"/>
      <p:bldP spid="52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50832BB0-09AF-4D9B-A04C-A9CB376C869E}"/>
              </a:ext>
            </a:extLst>
          </p:cNvPr>
          <p:cNvSpPr/>
          <p:nvPr/>
        </p:nvSpPr>
        <p:spPr>
          <a:xfrm>
            <a:off x="221619" y="555162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分析解答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41AD91-6A7B-68C1-B025-EC52DF14E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746" y="748202"/>
            <a:ext cx="5554635" cy="2777318"/>
          </a:xfrm>
          <a:prstGeom prst="rect">
            <a:avLst/>
          </a:prstGeom>
        </p:spPr>
      </p:pic>
      <p:sp>
        <p:nvSpPr>
          <p:cNvPr id="4" name="圆角矩形 21">
            <a:extLst>
              <a:ext uri="{FF2B5EF4-FFF2-40B4-BE49-F238E27FC236}">
                <a16:creationId xmlns:a16="http://schemas.microsoft.com/office/drawing/2014/main" id="{14C9074E-15A3-6581-7471-4F3BA9C01502}"/>
              </a:ext>
            </a:extLst>
          </p:cNvPr>
          <p:cNvSpPr/>
          <p:nvPr/>
        </p:nvSpPr>
        <p:spPr>
          <a:xfrm>
            <a:off x="1492461" y="1595264"/>
            <a:ext cx="2841965" cy="698224"/>
          </a:xfrm>
          <a:prstGeom prst="roundRect">
            <a:avLst/>
          </a:prstGeom>
          <a:noFill/>
          <a:ln w="19050" cap="flat" cmpd="sng" algn="ctr">
            <a:solidFill>
              <a:srgbClr val="0000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小军做的朵数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4103C85-413C-1C64-4FBC-050DD1D57200}"/>
              </a:ext>
            </a:extLst>
          </p:cNvPr>
          <p:cNvGrpSpPr/>
          <p:nvPr/>
        </p:nvGrpSpPr>
        <p:grpSpPr>
          <a:xfrm>
            <a:off x="484377" y="2293488"/>
            <a:ext cx="5489487" cy="2098173"/>
            <a:chOff x="484377" y="2293488"/>
            <a:chExt cx="5489487" cy="2098173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CB5C7627-0C4F-B749-4E8B-EB3BCB8373D0}"/>
                </a:ext>
              </a:extLst>
            </p:cNvPr>
            <p:cNvCxnSpPr>
              <a:cxnSpLocks/>
              <a:stCxn id="4" idx="2"/>
              <a:endCxn id="10" idx="0"/>
            </p:cNvCxnSpPr>
            <p:nvPr/>
          </p:nvCxnSpPr>
          <p:spPr>
            <a:xfrm flipH="1">
              <a:off x="1676759" y="2293488"/>
              <a:ext cx="1236685" cy="9373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4407A93B-CFA3-640A-980B-51853E19BA3B}"/>
                </a:ext>
              </a:extLst>
            </p:cNvPr>
            <p:cNvCxnSpPr>
              <a:cxnSpLocks/>
              <a:stCxn id="4" idx="2"/>
              <a:endCxn id="12" idx="0"/>
            </p:cNvCxnSpPr>
            <p:nvPr/>
          </p:nvCxnSpPr>
          <p:spPr>
            <a:xfrm>
              <a:off x="2913444" y="2293488"/>
              <a:ext cx="1639438" cy="11686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圆角矩形 21">
              <a:extLst>
                <a:ext uri="{FF2B5EF4-FFF2-40B4-BE49-F238E27FC236}">
                  <a16:creationId xmlns:a16="http://schemas.microsoft.com/office/drawing/2014/main" id="{E8170205-F202-5477-BFFD-456F3397CF37}"/>
                </a:ext>
              </a:extLst>
            </p:cNvPr>
            <p:cNvSpPr/>
            <p:nvPr/>
          </p:nvSpPr>
          <p:spPr>
            <a:xfrm>
              <a:off x="484377" y="3230880"/>
              <a:ext cx="2384764" cy="1160781"/>
            </a:xfrm>
            <a:prstGeom prst="roundRect">
              <a:avLst/>
            </a:prstGeom>
            <a:noFill/>
            <a:ln w="19050" cap="flat" cmpd="sng" algn="ctr">
              <a:solidFill>
                <a:srgbClr val="0000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小军做的是小红的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倍</a:t>
              </a:r>
            </a:p>
          </p:txBody>
        </p:sp>
        <p:sp>
          <p:nvSpPr>
            <p:cNvPr id="12" name="圆角矩形 21">
              <a:extLst>
                <a:ext uri="{FF2B5EF4-FFF2-40B4-BE49-F238E27FC236}">
                  <a16:creationId xmlns:a16="http://schemas.microsoft.com/office/drawing/2014/main" id="{1FAEF247-296F-3A3D-9523-E33DD00F3403}"/>
                </a:ext>
              </a:extLst>
            </p:cNvPr>
            <p:cNvSpPr/>
            <p:nvPr/>
          </p:nvSpPr>
          <p:spPr>
            <a:xfrm>
              <a:off x="3131899" y="3462158"/>
              <a:ext cx="2841965" cy="698224"/>
            </a:xfrm>
            <a:prstGeom prst="roundRect">
              <a:avLst/>
            </a:prstGeom>
            <a:noFill/>
            <a:ln w="19050" cap="flat" cmpd="sng" algn="ctr">
              <a:solidFill>
                <a:srgbClr val="0000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小红做的朵数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D46476DC-A448-9146-19EF-CBE26F8F06EE}"/>
              </a:ext>
            </a:extLst>
          </p:cNvPr>
          <p:cNvGrpSpPr/>
          <p:nvPr/>
        </p:nvGrpSpPr>
        <p:grpSpPr>
          <a:xfrm>
            <a:off x="1949662" y="4160382"/>
            <a:ext cx="5707942" cy="1980339"/>
            <a:chOff x="1949662" y="4160382"/>
            <a:chExt cx="5707942" cy="1980339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A20E04D-14AA-8615-0D30-6F7D31CE7BDE}"/>
                </a:ext>
              </a:extLst>
            </p:cNvPr>
            <p:cNvCxnSpPr>
              <a:cxnSpLocks/>
              <a:stCxn id="22" idx="0"/>
              <a:endCxn id="12" idx="2"/>
            </p:cNvCxnSpPr>
            <p:nvPr/>
          </p:nvCxnSpPr>
          <p:spPr>
            <a:xfrm flipV="1">
              <a:off x="3142044" y="4160382"/>
              <a:ext cx="1410838" cy="81955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E7F5AB0-D7DF-488E-0074-EA7DAA812725}"/>
                </a:ext>
              </a:extLst>
            </p:cNvPr>
            <p:cNvCxnSpPr>
              <a:cxnSpLocks/>
              <a:stCxn id="20" idx="0"/>
              <a:endCxn id="12" idx="2"/>
            </p:cNvCxnSpPr>
            <p:nvPr/>
          </p:nvCxnSpPr>
          <p:spPr>
            <a:xfrm flipH="1" flipV="1">
              <a:off x="4552882" y="4160382"/>
              <a:ext cx="1683740" cy="105169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圆角矩形 21">
              <a:extLst>
                <a:ext uri="{FF2B5EF4-FFF2-40B4-BE49-F238E27FC236}">
                  <a16:creationId xmlns:a16="http://schemas.microsoft.com/office/drawing/2014/main" id="{D9ABFC6E-8888-B150-B728-25CE88049DF3}"/>
                </a:ext>
              </a:extLst>
            </p:cNvPr>
            <p:cNvSpPr/>
            <p:nvPr/>
          </p:nvSpPr>
          <p:spPr>
            <a:xfrm>
              <a:off x="4815639" y="5212080"/>
              <a:ext cx="2841965" cy="698224"/>
            </a:xfrm>
            <a:prstGeom prst="roundRect">
              <a:avLst/>
            </a:prstGeom>
            <a:noFill/>
            <a:ln w="19050" cap="flat" cmpd="sng" algn="ctr">
              <a:solidFill>
                <a:srgbClr val="0000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小明做的朵数</a:t>
              </a:r>
            </a:p>
          </p:txBody>
        </p:sp>
        <p:sp>
          <p:nvSpPr>
            <p:cNvPr id="22" name="圆角矩形 21">
              <a:extLst>
                <a:ext uri="{FF2B5EF4-FFF2-40B4-BE49-F238E27FC236}">
                  <a16:creationId xmlns:a16="http://schemas.microsoft.com/office/drawing/2014/main" id="{BC890E90-7B84-59C9-D219-A0D9A462363A}"/>
                </a:ext>
              </a:extLst>
            </p:cNvPr>
            <p:cNvSpPr/>
            <p:nvPr/>
          </p:nvSpPr>
          <p:spPr>
            <a:xfrm>
              <a:off x="1949662" y="4979940"/>
              <a:ext cx="2384764" cy="1160781"/>
            </a:xfrm>
            <a:prstGeom prst="roundRect">
              <a:avLst/>
            </a:prstGeom>
            <a:noFill/>
            <a:ln w="19050" cap="flat" cmpd="sng" algn="ctr">
              <a:solidFill>
                <a:srgbClr val="0000FF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小红比小明少做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朵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497FA241-DC90-93AC-8EE5-4429CB2B4E7E}"/>
              </a:ext>
            </a:extLst>
          </p:cNvPr>
          <p:cNvGrpSpPr/>
          <p:nvPr/>
        </p:nvGrpSpPr>
        <p:grpSpPr>
          <a:xfrm>
            <a:off x="8662718" y="3792910"/>
            <a:ext cx="1437350" cy="2441323"/>
            <a:chOff x="10588778" y="1810454"/>
            <a:chExt cx="1437350" cy="2441323"/>
          </a:xfrm>
        </p:grpSpPr>
        <p:sp>
          <p:nvSpPr>
            <p:cNvPr id="70" name="箭头: 上 69">
              <a:extLst>
                <a:ext uri="{FF2B5EF4-FFF2-40B4-BE49-F238E27FC236}">
                  <a16:creationId xmlns:a16="http://schemas.microsoft.com/office/drawing/2014/main" id="{B72FC3F3-D597-B94F-966B-A163AD2C97F3}"/>
                </a:ext>
              </a:extLst>
            </p:cNvPr>
            <p:cNvSpPr/>
            <p:nvPr/>
          </p:nvSpPr>
          <p:spPr bwMode="auto">
            <a:xfrm>
              <a:off x="10588778" y="1810454"/>
              <a:ext cx="1437350" cy="2441323"/>
            </a:xfrm>
            <a:prstGeom prst="upArrow">
              <a:avLst/>
            </a:prstGeom>
            <a:solidFill>
              <a:srgbClr val="FDD586"/>
            </a:solidFill>
            <a:ln w="38100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97941C80-C4CD-9AA7-D3A0-2F457B231603}"/>
                </a:ext>
              </a:extLst>
            </p:cNvPr>
            <p:cNvSpPr txBox="1"/>
            <p:nvPr/>
          </p:nvSpPr>
          <p:spPr>
            <a:xfrm>
              <a:off x="10916420" y="2443220"/>
              <a:ext cx="910067" cy="1639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倒推</a:t>
              </a: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DD22DB62-D20E-85C6-A531-9475EAADB99B}"/>
              </a:ext>
            </a:extLst>
          </p:cNvPr>
          <p:cNvSpPr txBox="1"/>
          <p:nvPr/>
        </p:nvSpPr>
        <p:spPr>
          <a:xfrm>
            <a:off x="5835714" y="5971390"/>
            <a:ext cx="1325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朵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B54C3E1-8A78-8391-D456-54D4C8066D34}"/>
              </a:ext>
            </a:extLst>
          </p:cNvPr>
          <p:cNvSpPr txBox="1"/>
          <p:nvPr/>
        </p:nvSpPr>
        <p:spPr>
          <a:xfrm>
            <a:off x="4597185" y="2877823"/>
            <a:ext cx="207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8-3=5(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朵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B5F3110-C4FB-1FD1-479A-120708F5C7B2}"/>
              </a:ext>
            </a:extLst>
          </p:cNvPr>
          <p:cNvSpPr txBox="1"/>
          <p:nvPr/>
        </p:nvSpPr>
        <p:spPr>
          <a:xfrm>
            <a:off x="3321806" y="946322"/>
            <a:ext cx="272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5×2=10(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朵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5" name="图形 34" descr="上一步 纯色填充">
            <a:hlinkClick r:id="rId3" action="ppaction://hlinksldjump"/>
            <a:extLst>
              <a:ext uri="{FF2B5EF4-FFF2-40B4-BE49-F238E27FC236}">
                <a16:creationId xmlns:a16="http://schemas.microsoft.com/office/drawing/2014/main" id="{764E7A9F-1ED0-ABB7-EED3-0146910F3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73245" y="57565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3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019C09FE-4C2E-C0AC-2BC5-4CEFFE2B6B1C}"/>
              </a:ext>
            </a:extLst>
          </p:cNvPr>
          <p:cNvSpPr/>
          <p:nvPr/>
        </p:nvSpPr>
        <p:spPr>
          <a:xfrm>
            <a:off x="221619" y="555162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分析解答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0B7D94-2540-B64A-3DED-1D658BF6C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450" y="1466286"/>
            <a:ext cx="4793775" cy="288383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392A747-EB57-11CB-8853-F2572C6F4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835" y="1246042"/>
            <a:ext cx="4122715" cy="33243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07875A5-D998-5DE9-B99D-D63ED7A0E1BA}"/>
              </a:ext>
            </a:extLst>
          </p:cNvPr>
          <p:cNvSpPr txBox="1"/>
          <p:nvPr/>
        </p:nvSpPr>
        <p:spPr>
          <a:xfrm>
            <a:off x="3220720" y="546065"/>
            <a:ext cx="7726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两种思考方法都是先求出小红做的朵数</a:t>
            </a:r>
            <a:r>
              <a:rPr lang="zh-CN" altLang="en-US" sz="3200" b="1" dirty="0">
                <a:solidFill>
                  <a:srgbClr val="0070C0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。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12392B8-C061-B036-AD3D-5FD69DA410AE}"/>
              </a:ext>
            </a:extLst>
          </p:cNvPr>
          <p:cNvSpPr txBox="1"/>
          <p:nvPr/>
        </p:nvSpPr>
        <p:spPr>
          <a:xfrm>
            <a:off x="487680" y="4346875"/>
            <a:ext cx="2501006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分步计算：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B502ACE-09FF-10FE-EEC5-23C542454065}"/>
              </a:ext>
            </a:extLst>
          </p:cNvPr>
          <p:cNvSpPr/>
          <p:nvPr/>
        </p:nvSpPr>
        <p:spPr bwMode="auto">
          <a:xfrm>
            <a:off x="1615897" y="2702366"/>
            <a:ext cx="2214880" cy="900000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4C9C46-B65D-6305-73B1-08970E4368A5}"/>
              </a:ext>
            </a:extLst>
          </p:cNvPr>
          <p:cNvSpPr/>
          <p:nvPr/>
        </p:nvSpPr>
        <p:spPr bwMode="auto">
          <a:xfrm>
            <a:off x="8168640" y="2181763"/>
            <a:ext cx="2092960" cy="1229360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B23E078-F33D-D7D2-517E-11510CF8199F}"/>
              </a:ext>
            </a:extLst>
          </p:cNvPr>
          <p:cNvSpPr txBox="1"/>
          <p:nvPr/>
        </p:nvSpPr>
        <p:spPr>
          <a:xfrm>
            <a:off x="2793855" y="4446395"/>
            <a:ext cx="379207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3=5(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80197BD-BCB8-8A5D-10A6-29BDFD51D5C8}"/>
              </a:ext>
            </a:extLst>
          </p:cNvPr>
          <p:cNvSpPr txBox="1"/>
          <p:nvPr/>
        </p:nvSpPr>
        <p:spPr>
          <a:xfrm>
            <a:off x="2793855" y="5136672"/>
            <a:ext cx="379207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5×2=10(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12B44E9-977B-DAEE-AE1B-CE1604F8FF5A}"/>
              </a:ext>
            </a:extLst>
          </p:cNvPr>
          <p:cNvSpPr txBox="1"/>
          <p:nvPr/>
        </p:nvSpPr>
        <p:spPr>
          <a:xfrm>
            <a:off x="5707966" y="4346875"/>
            <a:ext cx="2501006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综合算式：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2254836-84BE-4853-82EA-333F38C1EC34}"/>
              </a:ext>
            </a:extLst>
          </p:cNvPr>
          <p:cNvSpPr txBox="1"/>
          <p:nvPr/>
        </p:nvSpPr>
        <p:spPr>
          <a:xfrm>
            <a:off x="8067835" y="4370002"/>
            <a:ext cx="2640806" cy="20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3)×2</a:t>
            </a: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=5×2</a:t>
            </a: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F2D1AD6-4604-8EA5-6D39-8B5525FE0525}"/>
              </a:ext>
            </a:extLst>
          </p:cNvPr>
          <p:cNvSpPr txBox="1"/>
          <p:nvPr/>
        </p:nvSpPr>
        <p:spPr>
          <a:xfrm>
            <a:off x="2256435" y="5917166"/>
            <a:ext cx="9187458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答：小军做了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朵花。</a:t>
            </a:r>
          </a:p>
        </p:txBody>
      </p:sp>
    </p:spTree>
    <p:extLst>
      <p:ext uri="{BB962C8B-B14F-4D97-AF65-F5344CB8AC3E}">
        <p14:creationId xmlns:p14="http://schemas.microsoft.com/office/powerpoint/2010/main" val="330705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1EDB1F15-E071-39DA-830C-6FF548C96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9824" y="1872733"/>
            <a:ext cx="9063410" cy="1794722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4000" b="1" kern="0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如果解决一个问题需要多个步骤，要想好先解决什么，再解决什么。</a:t>
            </a:r>
            <a:endParaRPr lang="zh-CN" altLang="zh-CN" sz="4000" b="1" kern="0" dirty="0">
              <a:solidFill>
                <a:srgbClr val="0033CC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5798524-C565-4835-6E1B-A8761BAD8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412" y="2770094"/>
            <a:ext cx="2106284" cy="3392898"/>
          </a:xfrm>
          <a:prstGeom prst="rect">
            <a:avLst/>
          </a:prstGeom>
        </p:spPr>
      </p:pic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B30AE8BB-77D4-1347-61A9-829E8DD494D7}"/>
              </a:ext>
            </a:extLst>
          </p:cNvPr>
          <p:cNvSpPr/>
          <p:nvPr/>
        </p:nvSpPr>
        <p:spPr>
          <a:xfrm>
            <a:off x="221619" y="555162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回顾反思</a:t>
            </a:r>
          </a:p>
        </p:txBody>
      </p:sp>
    </p:spTree>
    <p:extLst>
      <p:ext uri="{BB962C8B-B14F-4D97-AF65-F5344CB8AC3E}">
        <p14:creationId xmlns:p14="http://schemas.microsoft.com/office/powerpoint/2010/main" val="68538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E46A7FDB-931A-B202-3628-51CDD3A74041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随堂练习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6971848-9A2F-BF20-8E1C-D80CD7ED3D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9548" y="358564"/>
            <a:ext cx="3556094" cy="1031723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B8A07DCB-1017-ADFD-C884-3F819F2882EB}"/>
              </a:ext>
            </a:extLst>
          </p:cNvPr>
          <p:cNvSpPr txBox="1"/>
          <p:nvPr/>
        </p:nvSpPr>
        <p:spPr>
          <a:xfrm>
            <a:off x="1175657" y="1343129"/>
            <a:ext cx="9840685" cy="245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王大伯家原来有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只兔子，又买来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只。将这些兔子平均放入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个笼子里，每个笼子里放几只？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CA2E6D9-C560-91E9-0B07-564D28D18DCA}"/>
              </a:ext>
            </a:extLst>
          </p:cNvPr>
          <p:cNvGrpSpPr/>
          <p:nvPr/>
        </p:nvGrpSpPr>
        <p:grpSpPr>
          <a:xfrm>
            <a:off x="555650" y="1456588"/>
            <a:ext cx="540771" cy="697563"/>
            <a:chOff x="210957" y="1122547"/>
            <a:chExt cx="405578" cy="52317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7A7320DA-2668-A34E-8E4F-7B595335778C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B27B3D6-655A-01C9-1F41-1ABF2697C996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4827D300-48CC-EBE2-FC1E-4832C6B8DB6C}"/>
              </a:ext>
            </a:extLst>
          </p:cNvPr>
          <p:cNvSpPr txBox="1"/>
          <p:nvPr/>
        </p:nvSpPr>
        <p:spPr>
          <a:xfrm>
            <a:off x="6527373" y="3111882"/>
            <a:ext cx="5021942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(13+11)÷8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147C79A-C08F-4224-3FCB-00DF62394F8F}"/>
              </a:ext>
            </a:extLst>
          </p:cNvPr>
          <p:cNvSpPr txBox="1"/>
          <p:nvPr/>
        </p:nvSpPr>
        <p:spPr>
          <a:xfrm>
            <a:off x="6266116" y="3945893"/>
            <a:ext cx="5021942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76D8AF4-75FA-A87B-4271-D1F4440BC0A2}"/>
              </a:ext>
            </a:extLst>
          </p:cNvPr>
          <p:cNvSpPr txBox="1"/>
          <p:nvPr/>
        </p:nvSpPr>
        <p:spPr>
          <a:xfrm>
            <a:off x="6266116" y="4779904"/>
            <a:ext cx="5021942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3(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532DD32-5D12-DF2D-8E5C-FF2EC170A05E}"/>
              </a:ext>
            </a:extLst>
          </p:cNvPr>
          <p:cNvSpPr txBox="1"/>
          <p:nvPr/>
        </p:nvSpPr>
        <p:spPr>
          <a:xfrm>
            <a:off x="4975199" y="5714646"/>
            <a:ext cx="8998857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答：每个笼子里放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6F44BAE-A2E7-9BEE-B2E7-FABDC3FE0E92}"/>
              </a:ext>
            </a:extLst>
          </p:cNvPr>
          <p:cNvSpPr txBox="1"/>
          <p:nvPr/>
        </p:nvSpPr>
        <p:spPr>
          <a:xfrm>
            <a:off x="1866836" y="3869750"/>
            <a:ext cx="2400364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p15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</a:p>
        </p:txBody>
      </p:sp>
    </p:spTree>
    <p:extLst>
      <p:ext uri="{BB962C8B-B14F-4D97-AF65-F5344CB8AC3E}">
        <p14:creationId xmlns:p14="http://schemas.microsoft.com/office/powerpoint/2010/main" val="18371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687D0EB-9702-0925-E0E5-BB77BD2383C2}"/>
              </a:ext>
            </a:extLst>
          </p:cNvPr>
          <p:cNvSpPr txBox="1"/>
          <p:nvPr/>
        </p:nvSpPr>
        <p:spPr>
          <a:xfrm>
            <a:off x="1050898" y="326220"/>
            <a:ext cx="10110588" cy="245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小丽买了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支自动铅笔和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个笔记本，一共用了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元。每支自动铅笔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元，每个笔记本多少钱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D46A313-B8A0-97B5-FE85-81B6ACCE3B81}"/>
              </a:ext>
            </a:extLst>
          </p:cNvPr>
          <p:cNvGrpSpPr/>
          <p:nvPr/>
        </p:nvGrpSpPr>
        <p:grpSpPr>
          <a:xfrm>
            <a:off x="483079" y="447288"/>
            <a:ext cx="540771" cy="697563"/>
            <a:chOff x="210957" y="1122547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159E68A-3373-9B9D-D33F-4025F3498810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F2033D0-7823-8908-8217-303B2BEC0763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C1497D07-CA55-C706-245A-B28101CA0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699" y="1992063"/>
            <a:ext cx="5036457" cy="267067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6EA94E8-57E7-950A-8770-B5815E23EDB5}"/>
              </a:ext>
            </a:extLst>
          </p:cNvPr>
          <p:cNvSpPr txBox="1"/>
          <p:nvPr/>
        </p:nvSpPr>
        <p:spPr>
          <a:xfrm>
            <a:off x="1988458" y="2899250"/>
            <a:ext cx="5268686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(19-3)÷4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224746-7527-E29E-98EC-DDFBAE2D2570}"/>
              </a:ext>
            </a:extLst>
          </p:cNvPr>
          <p:cNvSpPr txBox="1"/>
          <p:nvPr/>
        </p:nvSpPr>
        <p:spPr>
          <a:xfrm>
            <a:off x="1689527" y="3675764"/>
            <a:ext cx="3056645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C44E3DF-50C2-0E31-6115-7851497979FB}"/>
              </a:ext>
            </a:extLst>
          </p:cNvPr>
          <p:cNvSpPr txBox="1"/>
          <p:nvPr/>
        </p:nvSpPr>
        <p:spPr>
          <a:xfrm>
            <a:off x="1689526" y="4469884"/>
            <a:ext cx="3056645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4(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C8000DC-572F-F62D-5E8E-F2754119D7EE}"/>
              </a:ext>
            </a:extLst>
          </p:cNvPr>
          <p:cNvSpPr txBox="1"/>
          <p:nvPr/>
        </p:nvSpPr>
        <p:spPr>
          <a:xfrm>
            <a:off x="1335315" y="5334911"/>
            <a:ext cx="7112000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答：每个笔记本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01440B-7B93-BED5-47DC-45929D699392}"/>
              </a:ext>
            </a:extLst>
          </p:cNvPr>
          <p:cNvSpPr txBox="1"/>
          <p:nvPr/>
        </p:nvSpPr>
        <p:spPr>
          <a:xfrm>
            <a:off x="6266116" y="-90785"/>
            <a:ext cx="4881282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p15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</a:p>
        </p:txBody>
      </p:sp>
    </p:spTree>
    <p:extLst>
      <p:ext uri="{BB962C8B-B14F-4D97-AF65-F5344CB8AC3E}">
        <p14:creationId xmlns:p14="http://schemas.microsoft.com/office/powerpoint/2010/main" val="229974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8626EF2-A2D1-CF7C-41A4-42372003211F}"/>
              </a:ext>
            </a:extLst>
          </p:cNvPr>
          <p:cNvSpPr txBox="1"/>
          <p:nvPr/>
        </p:nvSpPr>
        <p:spPr>
          <a:xfrm>
            <a:off x="1233714" y="348343"/>
            <a:ext cx="9434286" cy="2452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每条毛巾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元，现在有促销活动，每条便宜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元。妈妈买了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条毛巾，需要付多少钱？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249E882-CC47-0892-1F2E-314F3B518978}"/>
              </a:ext>
            </a:extLst>
          </p:cNvPr>
          <p:cNvGrpSpPr/>
          <p:nvPr/>
        </p:nvGrpSpPr>
        <p:grpSpPr>
          <a:xfrm>
            <a:off x="483079" y="447288"/>
            <a:ext cx="540771" cy="697563"/>
            <a:chOff x="210957" y="1122547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FCE2F03-65F3-8C3C-8E7A-8C3AE395F379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3A7CAD0-64C1-9CED-7ACB-722F0CE719A3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B913650-71B7-5F90-88D4-DE0B19CE74B6}"/>
              </a:ext>
            </a:extLst>
          </p:cNvPr>
          <p:cNvSpPr txBox="1"/>
          <p:nvPr/>
        </p:nvSpPr>
        <p:spPr>
          <a:xfrm>
            <a:off x="3106057" y="2810878"/>
            <a:ext cx="5370285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(12-3)×3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A2FF2EE-9E61-8A53-FB93-32088819AE59}"/>
              </a:ext>
            </a:extLst>
          </p:cNvPr>
          <p:cNvSpPr txBox="1"/>
          <p:nvPr/>
        </p:nvSpPr>
        <p:spPr>
          <a:xfrm>
            <a:off x="2757714" y="3642504"/>
            <a:ext cx="5370285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C760ED1-9371-EC5F-EAF3-EAF5D803E31F}"/>
              </a:ext>
            </a:extLst>
          </p:cNvPr>
          <p:cNvSpPr txBox="1"/>
          <p:nvPr/>
        </p:nvSpPr>
        <p:spPr>
          <a:xfrm>
            <a:off x="2757713" y="4414270"/>
            <a:ext cx="5370285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 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929ED7-8C85-90B4-7B6E-13D2B66777AB}"/>
              </a:ext>
            </a:extLst>
          </p:cNvPr>
          <p:cNvSpPr txBox="1"/>
          <p:nvPr/>
        </p:nvSpPr>
        <p:spPr>
          <a:xfrm>
            <a:off x="2278744" y="5318466"/>
            <a:ext cx="6647543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答：需要付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元钱。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03ACE18-AC4E-FF3C-916C-F3F9A9DBD4DF}"/>
              </a:ext>
            </a:extLst>
          </p:cNvPr>
          <p:cNvSpPr txBox="1"/>
          <p:nvPr/>
        </p:nvSpPr>
        <p:spPr>
          <a:xfrm>
            <a:off x="6266116" y="-90785"/>
            <a:ext cx="4881282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p15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</a:p>
        </p:txBody>
      </p:sp>
    </p:spTree>
    <p:extLst>
      <p:ext uri="{BB962C8B-B14F-4D97-AF65-F5344CB8AC3E}">
        <p14:creationId xmlns:p14="http://schemas.microsoft.com/office/powerpoint/2010/main" val="95827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22D8E29-877E-4AFA-08A1-A8129184597E}"/>
              </a:ext>
            </a:extLst>
          </p:cNvPr>
          <p:cNvGrpSpPr/>
          <p:nvPr/>
        </p:nvGrpSpPr>
        <p:grpSpPr>
          <a:xfrm>
            <a:off x="395995" y="447288"/>
            <a:ext cx="540771" cy="697563"/>
            <a:chOff x="210957" y="1122547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A2C8291-A26B-A327-C6BC-1E4667C5D450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481663F-307B-072E-3E18-E51B7764E8F9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1B4F2BB-CE29-39AE-BF71-514FC8FB67D0}"/>
              </a:ext>
            </a:extLst>
          </p:cNvPr>
          <p:cNvSpPr txBox="1"/>
          <p:nvPr/>
        </p:nvSpPr>
        <p:spPr>
          <a:xfrm>
            <a:off x="1057418" y="378345"/>
            <a:ext cx="10537371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王阿姨去买菜。</a:t>
            </a:r>
          </a:p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）说一说算式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(4+3)×2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表示什么意思。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C1F1A41-ACB1-B6B4-40B8-B55AA7A9EB2A}"/>
              </a:ext>
            </a:extLst>
          </p:cNvPr>
          <p:cNvSpPr txBox="1"/>
          <p:nvPr/>
        </p:nvSpPr>
        <p:spPr>
          <a:xfrm>
            <a:off x="6266116" y="-90785"/>
            <a:ext cx="4881282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p15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A911656-85E7-C48F-ECB3-7B2406BFBD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3676" y="2231419"/>
            <a:ext cx="2047128" cy="230372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C98B0F3-6BFB-7791-2BDE-C1A7D9F4DE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1195" y="2231418"/>
            <a:ext cx="1644641" cy="230372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F3BED0E-8543-05AA-A80A-4C215F5C6F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6527" y="2231419"/>
            <a:ext cx="1838945" cy="2303721"/>
          </a:xfrm>
          <a:prstGeom prst="rect">
            <a:avLst/>
          </a:prstGeom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1A3CE12E-0307-C7E0-85DC-B074219A0657}"/>
              </a:ext>
            </a:extLst>
          </p:cNvPr>
          <p:cNvSpPr/>
          <p:nvPr/>
        </p:nvSpPr>
        <p:spPr bwMode="auto">
          <a:xfrm>
            <a:off x="4968240" y="3596640"/>
            <a:ext cx="2123440" cy="105664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89347E8-D321-CCA5-CE17-2093BDD50F63}"/>
              </a:ext>
            </a:extLst>
          </p:cNvPr>
          <p:cNvSpPr/>
          <p:nvPr/>
        </p:nvSpPr>
        <p:spPr bwMode="auto">
          <a:xfrm>
            <a:off x="2085285" y="3596640"/>
            <a:ext cx="2123440" cy="105664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1BF96CD-7BDE-A5A8-8925-963B8AE92446}"/>
              </a:ext>
            </a:extLst>
          </p:cNvPr>
          <p:cNvSpPr txBox="1"/>
          <p:nvPr/>
        </p:nvSpPr>
        <p:spPr>
          <a:xfrm>
            <a:off x="1057418" y="4881514"/>
            <a:ext cx="8562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4+3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表示买一把芹菜和一把韭菜的价钱。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D3704F-A0A7-6358-E3F2-5E998327F9AF}"/>
              </a:ext>
            </a:extLst>
          </p:cNvPr>
          <p:cNvSpPr txBox="1"/>
          <p:nvPr/>
        </p:nvSpPr>
        <p:spPr>
          <a:xfrm>
            <a:off x="1057417" y="5685175"/>
            <a:ext cx="10281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(4+3)×2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就表示买两把芹菜和两把韭菜的价钱。</a:t>
            </a:r>
          </a:p>
        </p:txBody>
      </p:sp>
    </p:spTree>
    <p:extLst>
      <p:ext uri="{BB962C8B-B14F-4D97-AF65-F5344CB8AC3E}">
        <p14:creationId xmlns:p14="http://schemas.microsoft.com/office/powerpoint/2010/main" val="209889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527AA7C-37A8-5DA2-0E1B-25971ADBEDBF}"/>
              </a:ext>
            </a:extLst>
          </p:cNvPr>
          <p:cNvGrpSpPr/>
          <p:nvPr/>
        </p:nvGrpSpPr>
        <p:grpSpPr>
          <a:xfrm>
            <a:off x="395995" y="447288"/>
            <a:ext cx="540771" cy="697563"/>
            <a:chOff x="210957" y="1122547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0EFB1798-3E87-E08F-7A65-83D5E3B7FB93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9D5F3A1-6494-DDAD-AD13-BF91989B493A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89D76824-8A74-6C0B-2E83-8A906F69FCA3}"/>
              </a:ext>
            </a:extLst>
          </p:cNvPr>
          <p:cNvSpPr txBox="1"/>
          <p:nvPr/>
        </p:nvSpPr>
        <p:spPr>
          <a:xfrm>
            <a:off x="1057418" y="378345"/>
            <a:ext cx="10537371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王阿姨去买菜。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）请你提出其他数学问题并解答。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CF6FBEB-D35E-87C8-ACF9-67A15DA89E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3676" y="2231419"/>
            <a:ext cx="2047128" cy="230372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1E0208A-B9BD-9045-17BB-CA8BEA112A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1195" y="2231418"/>
            <a:ext cx="1644641" cy="230372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59062B7-3145-475B-FBA4-A10F022878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6527" y="2231419"/>
            <a:ext cx="1838945" cy="230372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20E76A4-FE31-0951-76B8-E2D58D17B249}"/>
              </a:ext>
            </a:extLst>
          </p:cNvPr>
          <p:cNvSpPr txBox="1"/>
          <p:nvPr/>
        </p:nvSpPr>
        <p:spPr>
          <a:xfrm>
            <a:off x="509502" y="4750176"/>
            <a:ext cx="111729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答案不唯一，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例：买两把芹菜和一把菠菜需要多少钱？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715D1AB-9B2B-1938-0EE2-AECBE42288EF}"/>
              </a:ext>
            </a:extLst>
          </p:cNvPr>
          <p:cNvSpPr txBox="1"/>
          <p:nvPr/>
        </p:nvSpPr>
        <p:spPr>
          <a:xfrm>
            <a:off x="3317240" y="5560746"/>
            <a:ext cx="354461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3×2+5=11(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55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C1C5F3D-E3A2-06E2-5DBE-6417E82EC542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课堂小结</a:t>
            </a:r>
          </a:p>
        </p:txBody>
      </p:sp>
      <p:sp>
        <p:nvSpPr>
          <p:cNvPr id="6" name="云形标注 3">
            <a:extLst>
              <a:ext uri="{FF2B5EF4-FFF2-40B4-BE49-F238E27FC236}">
                <a16:creationId xmlns:a16="http://schemas.microsoft.com/office/drawing/2014/main" id="{EB318A4B-B0F9-F10F-F48F-E5087B43A932}"/>
              </a:ext>
            </a:extLst>
          </p:cNvPr>
          <p:cNvSpPr/>
          <p:nvPr/>
        </p:nvSpPr>
        <p:spPr bwMode="auto">
          <a:xfrm>
            <a:off x="1037158" y="1368742"/>
            <a:ext cx="9794240" cy="3223577"/>
          </a:xfrm>
          <a:prstGeom prst="cloudCallout">
            <a:avLst>
              <a:gd name="adj1" fmla="val 36376"/>
              <a:gd name="adj2" fmla="val 55069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defTabSz="914400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7" name="图片 1">
            <a:extLst>
              <a:ext uri="{FF2B5EF4-FFF2-40B4-BE49-F238E27FC236}">
                <a16:creationId xmlns:a16="http://schemas.microsoft.com/office/drawing/2014/main" id="{6C763895-1AB7-4877-5172-E2D53CF23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24296" y="4451601"/>
            <a:ext cx="1833411" cy="203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id="{71156BBB-6DC7-C210-4476-DE04AEA12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3615" y="1998050"/>
            <a:ext cx="8081327" cy="196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4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2353701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141463F-1A29-E9AA-8EB9-710678CF7938}"/>
              </a:ext>
            </a:extLst>
          </p:cNvPr>
          <p:cNvSpPr txBox="1"/>
          <p:nvPr/>
        </p:nvSpPr>
        <p:spPr>
          <a:xfrm>
            <a:off x="1087887" y="2726180"/>
            <a:ext cx="1001622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创优作业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100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分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或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状元作业本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课时练中选取。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382F5A-EA25-51CD-49AD-803F2CB941BE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36643286"/>
      </p:ext>
    </p:extLst>
  </p:cSld>
  <p:clrMapOvr>
    <a:masterClrMapping/>
  </p:clrMapOvr>
</p:sld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400" b="1" dirty="0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708</Words>
  <Application>Microsoft Office PowerPoint</Application>
  <PresentationFormat>宽屏</PresentationFormat>
  <Paragraphs>108</Paragraphs>
  <Slides>17</Slides>
  <Notes>0</Notes>
  <HiddenSlides>2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等线</vt:lpstr>
      <vt:lpstr>方正黑体_GBK</vt:lpstr>
      <vt:lpstr>方正楷体_GBK</vt:lpstr>
      <vt:lpstr>方正书宋_GBK</vt:lpstr>
      <vt:lpstr>黑体</vt:lpstr>
      <vt:lpstr>楷体</vt:lpstr>
      <vt:lpstr>宋体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/>
  <cp:revision>1</cp:revision>
  <dcterms:created xsi:type="dcterms:W3CDTF">2025-06-23T09:08:11Z</dcterms:created>
  <dcterms:modified xsi:type="dcterms:W3CDTF">2025-06-23T09:50:37Z</dcterms:modified>
  <cp:category>状元成才路</cp:category>
  <cp:contentStatus>状元成才路</cp:contentStatus>
</cp:coreProperties>
</file>