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7" r:id="rId1"/>
  </p:sldMasterIdLst>
  <p:notesMasterIdLst>
    <p:notesMasterId r:id="rId17"/>
  </p:notesMasterIdLst>
  <p:sldIdLst>
    <p:sldId id="445" r:id="rId2"/>
    <p:sldId id="256" r:id="rId3"/>
    <p:sldId id="455" r:id="rId4"/>
    <p:sldId id="456" r:id="rId5"/>
    <p:sldId id="457" r:id="rId6"/>
    <p:sldId id="452" r:id="rId7"/>
    <p:sldId id="453" r:id="rId8"/>
    <p:sldId id="454" r:id="rId9"/>
    <p:sldId id="458" r:id="rId10"/>
    <p:sldId id="313" r:id="rId11"/>
    <p:sldId id="461" r:id="rId12"/>
    <p:sldId id="315" r:id="rId13"/>
    <p:sldId id="459" r:id="rId14"/>
    <p:sldId id="46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3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0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4B2AF"/>
    <a:srgbClr val="77C7CF"/>
    <a:srgbClr val="FCF5D4"/>
    <a:srgbClr val="33CCFF"/>
    <a:srgbClr val="FFC000"/>
    <a:srgbClr val="007AB7"/>
    <a:srgbClr val="FBDBC3"/>
    <a:srgbClr val="D9F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6" autoAdjust="0"/>
    <p:restoredTop sz="94660"/>
  </p:normalViewPr>
  <p:slideViewPr>
    <p:cSldViewPr snapToGrid="0">
      <p:cViewPr varScale="1">
        <p:scale>
          <a:sx n="61" d="100"/>
          <a:sy n="61" d="100"/>
        </p:scale>
        <p:origin x="54" y="1080"/>
      </p:cViewPr>
      <p:guideLst>
        <p:guide orient="horz" pos="1593"/>
        <p:guide pos="3840"/>
        <p:guide orient="horz" pos="30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2BAD-2487-4377-9F7A-0D496A72CF8F}" type="datetimeFigureOut">
              <a:rPr lang="zh-CN" altLang="en-US" smtClean="0"/>
              <a:t>2025/6/23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82605-811A-4FF5-8C55-66380CC391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5B6A33B-F1AB-B40F-FDB6-9EF0DFBE0289}"/>
              </a:ext>
            </a:extLst>
          </p:cNvPr>
          <p:cNvSpPr/>
          <p:nvPr userDrawn="1"/>
        </p:nvSpPr>
        <p:spPr>
          <a:xfrm>
            <a:off x="13447" y="1428032"/>
            <a:ext cx="12192000" cy="2334500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8" title="Side bar">
            <a:extLst>
              <a:ext uri="{FF2B5EF4-FFF2-40B4-BE49-F238E27FC236}">
                <a16:creationId xmlns:a16="http://schemas.microsoft.com/office/drawing/2014/main" id="{A15E5E48-52BD-9845-AEA3-A47D1EAFDDD9}"/>
              </a:ext>
            </a:extLst>
          </p:cNvPr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ED3AD0-058E-58F4-BB2E-4F9F539D2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1CDB370-6668-1F01-E65B-B1D5C415E1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968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8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DB757E-27DE-28BD-ABC6-AD66294FE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2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 title="Side bar">
            <a:extLst>
              <a:ext uri="{FF2B5EF4-FFF2-40B4-BE49-F238E27FC236}">
                <a16:creationId xmlns:a16="http://schemas.microsoft.com/office/drawing/2014/main" id="{F90A6FFC-BBE3-5F9E-74F9-06592FFAFD54}"/>
              </a:ext>
            </a:extLst>
          </p:cNvPr>
          <p:cNvSpPr/>
          <p:nvPr userDrawn="1"/>
        </p:nvSpPr>
        <p:spPr>
          <a:xfrm>
            <a:off x="1" y="377"/>
            <a:ext cx="12192000" cy="990224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5E0322-C316-11A7-B0D6-936A319B3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64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68267FD-BEEC-72B5-6E74-6F60096C9C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6" y="0"/>
            <a:ext cx="12187754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57B40AD-792F-99B8-F456-51E759B3D8D7}"/>
              </a:ext>
            </a:extLst>
          </p:cNvPr>
          <p:cNvSpPr/>
          <p:nvPr userDrawn="1"/>
        </p:nvSpPr>
        <p:spPr>
          <a:xfrm>
            <a:off x="-798564" y="0"/>
            <a:ext cx="6323064" cy="6858000"/>
          </a:xfrm>
          <a:prstGeom prst="rect">
            <a:avLst/>
          </a:prstGeom>
          <a:gradFill>
            <a:gsLst>
              <a:gs pos="79000">
                <a:srgbClr val="F3F0EB">
                  <a:alpha val="0"/>
                </a:srgbClr>
              </a:gs>
              <a:gs pos="100000">
                <a:srgbClr val="DED6C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631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DE6D5B-2759-899E-F004-CFB11F23A7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1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67BEEE7-0624-9983-1616-395188F7AF40}"/>
              </a:ext>
            </a:extLst>
          </p:cNvPr>
          <p:cNvSpPr txBox="1"/>
          <p:nvPr/>
        </p:nvSpPr>
        <p:spPr>
          <a:xfrm>
            <a:off x="870857" y="318351"/>
            <a:ext cx="9187542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单元情境主线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3553C01-A9CB-9CFC-DB47-F52CB962BAD5}"/>
              </a:ext>
            </a:extLst>
          </p:cNvPr>
          <p:cNvSpPr txBox="1"/>
          <p:nvPr/>
        </p:nvSpPr>
        <p:spPr>
          <a:xfrm>
            <a:off x="1357086" y="1672080"/>
            <a:ext cx="769258" cy="4077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生活小管家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D4B1A416-0DD8-D2A7-2814-360D9C1ED988}"/>
              </a:ext>
            </a:extLst>
          </p:cNvPr>
          <p:cNvSpPr/>
          <p:nvPr/>
        </p:nvSpPr>
        <p:spPr>
          <a:xfrm>
            <a:off x="2307771" y="1320800"/>
            <a:ext cx="769258" cy="4746172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295540-1647-A227-A3CB-960A7956758F}"/>
              </a:ext>
            </a:extLst>
          </p:cNvPr>
          <p:cNvSpPr txBox="1"/>
          <p:nvPr/>
        </p:nvSpPr>
        <p:spPr>
          <a:xfrm>
            <a:off x="2960915" y="1320800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公交出行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AEED6B-7A6C-EB3B-362C-9E4CC1D8E886}"/>
              </a:ext>
            </a:extLst>
          </p:cNvPr>
          <p:cNvSpPr txBox="1"/>
          <p:nvPr/>
        </p:nvSpPr>
        <p:spPr>
          <a:xfrm>
            <a:off x="2975428" y="2408139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超市采购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6EF5C6-5A82-D6F1-7E0B-913E9CB36850}"/>
              </a:ext>
            </a:extLst>
          </p:cNvPr>
          <p:cNvSpPr txBox="1"/>
          <p:nvPr/>
        </p:nvSpPr>
        <p:spPr>
          <a:xfrm>
            <a:off x="3004457" y="3597817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农业劳动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9C2FD8-D5E9-8D66-4562-E9F3190A0803}"/>
              </a:ext>
            </a:extLst>
          </p:cNvPr>
          <p:cNvSpPr txBox="1"/>
          <p:nvPr/>
        </p:nvSpPr>
        <p:spPr>
          <a:xfrm>
            <a:off x="3040743" y="4974136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手工制作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0E432D5-C958-A77A-2971-1D803C846172}"/>
              </a:ext>
            </a:extLst>
          </p:cNvPr>
          <p:cNvSpPr txBox="1"/>
          <p:nvPr/>
        </p:nvSpPr>
        <p:spPr>
          <a:xfrm>
            <a:off x="5740399" y="1565188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p6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A6B406C-949B-B53E-1299-E94431E595E9}"/>
              </a:ext>
            </a:extLst>
          </p:cNvPr>
          <p:cNvSpPr txBox="1"/>
          <p:nvPr/>
        </p:nvSpPr>
        <p:spPr>
          <a:xfrm>
            <a:off x="5725886" y="2598990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p7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AC07DE0-94D8-5E8E-34AF-F1528AAD56F3}"/>
              </a:ext>
            </a:extLst>
          </p:cNvPr>
          <p:cNvSpPr txBox="1"/>
          <p:nvPr/>
        </p:nvSpPr>
        <p:spPr>
          <a:xfrm>
            <a:off x="5725886" y="3791257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p8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F717B42-34D8-C97D-DBC6-33805338A4DD}"/>
              </a:ext>
            </a:extLst>
          </p:cNvPr>
          <p:cNvSpPr txBox="1"/>
          <p:nvPr/>
        </p:nvSpPr>
        <p:spPr>
          <a:xfrm>
            <a:off x="5725886" y="5189453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p12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4-6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972932-9A40-4707-9CE7-B0570A3495D8}"/>
              </a:ext>
            </a:extLst>
          </p:cNvPr>
          <p:cNvSpPr txBox="1"/>
          <p:nvPr/>
        </p:nvSpPr>
        <p:spPr>
          <a:xfrm>
            <a:off x="8055429" y="1565188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加减、乘除同级运算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EFF2369-C2DE-D7E7-34C3-5627207740E7}"/>
              </a:ext>
            </a:extLst>
          </p:cNvPr>
          <p:cNvSpPr txBox="1"/>
          <p:nvPr/>
        </p:nvSpPr>
        <p:spPr>
          <a:xfrm>
            <a:off x="8084458" y="2536276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加减乘除二级运算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9A514D9-54DA-B778-E53A-09E4B486C445}"/>
              </a:ext>
            </a:extLst>
          </p:cNvPr>
          <p:cNvSpPr txBox="1"/>
          <p:nvPr/>
        </p:nvSpPr>
        <p:spPr>
          <a:xfrm>
            <a:off x="8055428" y="3828577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含括号的二级运算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53DEFD3-CABB-49FD-26FE-DF7735E5C89E}"/>
              </a:ext>
            </a:extLst>
          </p:cNvPr>
          <p:cNvSpPr txBox="1"/>
          <p:nvPr/>
        </p:nvSpPr>
        <p:spPr>
          <a:xfrm>
            <a:off x="8164284" y="5158146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同级运算应用、数形结合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0186DB9-7646-21E5-6422-6B5EB63458FC}"/>
              </a:ext>
            </a:extLst>
          </p:cNvPr>
          <p:cNvSpPr txBox="1"/>
          <p:nvPr/>
        </p:nvSpPr>
        <p:spPr>
          <a:xfrm>
            <a:off x="8164284" y="5523405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二级运算应用、数形结合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3BBE8B1-FAB8-0F54-7599-EE491D8ED9B9}"/>
              </a:ext>
            </a:extLst>
          </p:cNvPr>
          <p:cNvSpPr txBox="1"/>
          <p:nvPr/>
        </p:nvSpPr>
        <p:spPr>
          <a:xfrm>
            <a:off x="8164283" y="5975908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三步运算及应用</a:t>
            </a:r>
          </a:p>
        </p:txBody>
      </p:sp>
    </p:spTree>
    <p:extLst>
      <p:ext uri="{BB962C8B-B14F-4D97-AF65-F5344CB8AC3E}">
        <p14:creationId xmlns:p14="http://schemas.microsoft.com/office/powerpoint/2010/main" val="331308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4319C8ED-E867-78DF-3BC6-EF3900DA5550}"/>
              </a:ext>
            </a:extLst>
          </p:cNvPr>
          <p:cNvSpPr/>
          <p:nvPr/>
        </p:nvSpPr>
        <p:spPr bwMode="auto">
          <a:xfrm>
            <a:off x="0" y="893119"/>
            <a:ext cx="12192000" cy="3167893"/>
          </a:xfrm>
          <a:prstGeom prst="rect">
            <a:avLst/>
          </a:prstGeom>
          <a:solidFill>
            <a:schemeClr val="bg1">
              <a:alpha val="53000"/>
            </a:schemeClr>
          </a:solidFill>
          <a:ln w="38100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AE554D-20F6-B349-F3BA-84550A0768BD}"/>
              </a:ext>
            </a:extLst>
          </p:cNvPr>
          <p:cNvSpPr txBox="1"/>
          <p:nvPr/>
        </p:nvSpPr>
        <p:spPr>
          <a:xfrm>
            <a:off x="823061" y="-3971"/>
            <a:ext cx="325120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三年级数学上册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899E5F-6F47-8046-8497-476BCB9A52AD}"/>
              </a:ext>
            </a:extLst>
          </p:cNvPr>
          <p:cNvSpPr txBox="1"/>
          <p:nvPr/>
        </p:nvSpPr>
        <p:spPr>
          <a:xfrm>
            <a:off x="3858161" y="2076017"/>
            <a:ext cx="4849259" cy="1094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解决问题（</a:t>
            </a:r>
            <a:r>
              <a:rPr lang="en-US" altLang="zh-CN" sz="6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6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069FD51-12BB-35C0-F7EC-5B95C884DD3C}"/>
              </a:ext>
            </a:extLst>
          </p:cNvPr>
          <p:cNvGrpSpPr/>
          <p:nvPr/>
        </p:nvGrpSpPr>
        <p:grpSpPr>
          <a:xfrm>
            <a:off x="2448661" y="1142511"/>
            <a:ext cx="933506" cy="933506"/>
            <a:chOff x="1181642" y="3707771"/>
            <a:chExt cx="540000" cy="54000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D7F950CD-3D11-112B-4DE6-72568CA24F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1642" y="3707771"/>
              <a:ext cx="540000" cy="54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latin typeface="方正黑体_GBK" panose="03000509000000000000" pitchFamily="65" charset="-122"/>
                <a:ea typeface="方正黑体_GBK" pitchFamily="65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2BD7D99-1087-E600-316C-0A9C0ED92B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4566" y="3733440"/>
              <a:ext cx="434153" cy="4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Arial" panose="020B0604020202020204" pitchFamily="34" charset="0"/>
                </a:rPr>
                <a:t>二</a:t>
              </a:r>
            </a:p>
          </p:txBody>
        </p:sp>
      </p:grpSp>
      <p:sp>
        <p:nvSpPr>
          <p:cNvPr id="12" name="Text Box 8">
            <a:extLst>
              <a:ext uri="{FF2B5EF4-FFF2-40B4-BE49-F238E27FC236}">
                <a16:creationId xmlns:a16="http://schemas.microsoft.com/office/drawing/2014/main" id="{A4EDA259-F39B-2BA2-4ACB-0EF314220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4566" y="1133259"/>
            <a:ext cx="3379229" cy="8888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609600" indent="-1524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219200" indent="-3048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828800" indent="-4572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438400" indent="-6096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4400" b="1" dirty="0">
                <a:solidFill>
                  <a:srgbClr val="0079A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Arial" panose="020B0604020202020204" pitchFamily="34" charset="0"/>
                <a:sym typeface="Arial" charset="0"/>
              </a:rPr>
              <a:t>混合运算</a:t>
            </a:r>
            <a:endParaRPr lang="en-US" altLang="zh-CN" sz="4400" b="1" dirty="0">
              <a:solidFill>
                <a:srgbClr val="0079AD"/>
              </a:solidFill>
              <a:latin typeface="方正黑体_GBK" panose="03000509000000000000" pitchFamily="65" charset="-122"/>
              <a:ea typeface="方正黑体_GBK" panose="03000509000000000000" pitchFamily="65" charset="-122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3285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FEF755E-B563-8EC1-B40D-F29D61F23D7E}"/>
              </a:ext>
            </a:extLst>
          </p:cNvPr>
          <p:cNvSpPr txBox="1"/>
          <p:nvPr/>
        </p:nvSpPr>
        <p:spPr>
          <a:xfrm>
            <a:off x="3739299" y="41564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情境导入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DD0929-43F6-C3E7-0307-49EE4C2788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14908" y="1643958"/>
            <a:ext cx="3843338" cy="446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CEA1175-B5F0-C47E-79EC-65749E5B1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874" y="1423786"/>
            <a:ext cx="4684105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8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DA0F706-DC7A-4F9C-B8BE-3F1810166C9D}"/>
              </a:ext>
            </a:extLst>
          </p:cNvPr>
          <p:cNvSpPr txBox="1"/>
          <p:nvPr/>
        </p:nvSpPr>
        <p:spPr>
          <a:xfrm>
            <a:off x="3739299" y="41564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探索新知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30DA8F5-5812-807F-139C-EAE771819E07}"/>
              </a:ext>
            </a:extLst>
          </p:cNvPr>
          <p:cNvSpPr txBox="1"/>
          <p:nvPr/>
        </p:nvSpPr>
        <p:spPr>
          <a:xfrm>
            <a:off x="1263412" y="1160163"/>
            <a:ext cx="10571834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红珠子有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颗，黄珠子有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颗，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颗同色的珠子穿一条手链。红珠子比黄珠子可以多穿几条手链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377BFB0-34C6-4733-4674-8FDCA3FC1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4" y="1206499"/>
            <a:ext cx="926725" cy="926725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5617A9BB-6E4C-13EF-C5BF-001367C3C4F6}"/>
              </a:ext>
            </a:extLst>
          </p:cNvPr>
          <p:cNvSpPr/>
          <p:nvPr/>
        </p:nvSpPr>
        <p:spPr bwMode="auto">
          <a:xfrm>
            <a:off x="1172049" y="4960081"/>
            <a:ext cx="8804846" cy="1475511"/>
          </a:xfrm>
          <a:prstGeom prst="wedgeRoundRectCallout">
            <a:avLst>
              <a:gd name="adj1" fmla="val 56361"/>
              <a:gd name="adj2" fmla="val -30898"/>
              <a:gd name="adj3" fmla="val 16667"/>
            </a:avLst>
          </a:prstGeom>
          <a:solidFill>
            <a:schemeClr val="bg1"/>
          </a:solidFill>
          <a:ln w="38100">
            <a:solidFill>
              <a:srgbClr val="34B2AF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已知条件和问题分别是什么？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尝试用图表的形式表示出你的思维过程。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166C58E-FCA1-4155-631A-1E8374B9F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055" y="3595967"/>
            <a:ext cx="1995469" cy="4092834"/>
          </a:xfrm>
          <a:prstGeom prst="rect">
            <a:avLst/>
          </a:prstGeom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19C9FEB-9725-285B-E8EA-4E1C5DF673EE}"/>
              </a:ext>
            </a:extLst>
          </p:cNvPr>
          <p:cNvCxnSpPr>
            <a:cxnSpLocks/>
          </p:cNvCxnSpPr>
          <p:nvPr/>
        </p:nvCxnSpPr>
        <p:spPr>
          <a:xfrm>
            <a:off x="1263412" y="1838729"/>
            <a:ext cx="303842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5A5748DC-E6F1-045F-97DC-02C870A17EBE}"/>
              </a:ext>
            </a:extLst>
          </p:cNvPr>
          <p:cNvCxnSpPr>
            <a:cxnSpLocks/>
          </p:cNvCxnSpPr>
          <p:nvPr/>
        </p:nvCxnSpPr>
        <p:spPr>
          <a:xfrm>
            <a:off x="4443030" y="1838729"/>
            <a:ext cx="303842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959F177D-F579-05C1-A53E-178ED43EEABF}"/>
              </a:ext>
            </a:extLst>
          </p:cNvPr>
          <p:cNvCxnSpPr>
            <a:cxnSpLocks/>
          </p:cNvCxnSpPr>
          <p:nvPr/>
        </p:nvCxnSpPr>
        <p:spPr>
          <a:xfrm>
            <a:off x="7674603" y="1838729"/>
            <a:ext cx="4108688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0301CB5D-8DA5-B316-3DEA-58A0A51F77D2}"/>
              </a:ext>
            </a:extLst>
          </p:cNvPr>
          <p:cNvCxnSpPr>
            <a:cxnSpLocks/>
          </p:cNvCxnSpPr>
          <p:nvPr/>
        </p:nvCxnSpPr>
        <p:spPr>
          <a:xfrm>
            <a:off x="1172049" y="2507631"/>
            <a:ext cx="160232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5B9ECF47-70A8-0CCC-3D57-CA40C997C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417197"/>
              </p:ext>
            </p:extLst>
          </p:nvPr>
        </p:nvGraphicFramePr>
        <p:xfrm>
          <a:off x="3517882" y="2646680"/>
          <a:ext cx="6062894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808">
                  <a:extLst>
                    <a:ext uri="{9D8B030D-6E8A-4147-A177-3AD203B41FA5}">
                      <a16:colId xmlns:a16="http://schemas.microsoft.com/office/drawing/2014/main" val="4156129179"/>
                    </a:ext>
                  </a:extLst>
                </a:gridCol>
                <a:gridCol w="1543362">
                  <a:extLst>
                    <a:ext uri="{9D8B030D-6E8A-4147-A177-3AD203B41FA5}">
                      <a16:colId xmlns:a16="http://schemas.microsoft.com/office/drawing/2014/main" val="479835661"/>
                    </a:ext>
                  </a:extLst>
                </a:gridCol>
                <a:gridCol w="1543362">
                  <a:extLst>
                    <a:ext uri="{9D8B030D-6E8A-4147-A177-3AD203B41FA5}">
                      <a16:colId xmlns:a16="http://schemas.microsoft.com/office/drawing/2014/main" val="1778155513"/>
                    </a:ext>
                  </a:extLst>
                </a:gridCol>
                <a:gridCol w="1543362">
                  <a:extLst>
                    <a:ext uri="{9D8B030D-6E8A-4147-A177-3AD203B41FA5}">
                      <a16:colId xmlns:a16="http://schemas.microsoft.com/office/drawing/2014/main" val="615732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红珠子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黄珠子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多多少</a:t>
                      </a: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55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总数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72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颗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56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颗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92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手链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颗一条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颗一条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13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几条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？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？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</a:rPr>
                        <a:t>？</a:t>
                      </a: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796291"/>
                  </a:ext>
                </a:extLst>
              </a:tr>
            </a:tbl>
          </a:graphicData>
        </a:graphic>
      </p:graphicFrame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122D6A88-63E3-7180-D59E-4F48B52E0897}"/>
              </a:ext>
            </a:extLst>
          </p:cNvPr>
          <p:cNvSpPr/>
          <p:nvPr/>
        </p:nvSpPr>
        <p:spPr>
          <a:xfrm>
            <a:off x="0" y="2698372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阅读理解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DA7B7B1-84F5-D583-09AF-1D4506CEF6E0}"/>
              </a:ext>
            </a:extLst>
          </p:cNvPr>
          <p:cNvCxnSpPr>
            <a:cxnSpLocks/>
          </p:cNvCxnSpPr>
          <p:nvPr/>
        </p:nvCxnSpPr>
        <p:spPr>
          <a:xfrm>
            <a:off x="3169227" y="2490271"/>
            <a:ext cx="7232073" cy="0"/>
          </a:xfrm>
          <a:prstGeom prst="line">
            <a:avLst/>
          </a:prstGeom>
          <a:noFill/>
          <a:ln w="28575" cap="flat" cmpd="sng" algn="ctr">
            <a:solidFill>
              <a:srgbClr val="0000FF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87159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5094A920-5018-2D56-A2B9-7DD7D1B03CEB}"/>
              </a:ext>
            </a:extLst>
          </p:cNvPr>
          <p:cNvSpPr/>
          <p:nvPr/>
        </p:nvSpPr>
        <p:spPr>
          <a:xfrm>
            <a:off x="0" y="686043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分析解答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04818A1B-7702-338C-5BF3-6981D4DD1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641443"/>
              </p:ext>
            </p:extLst>
          </p:nvPr>
        </p:nvGraphicFramePr>
        <p:xfrm>
          <a:off x="2985594" y="640556"/>
          <a:ext cx="6062894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808">
                  <a:extLst>
                    <a:ext uri="{9D8B030D-6E8A-4147-A177-3AD203B41FA5}">
                      <a16:colId xmlns:a16="http://schemas.microsoft.com/office/drawing/2014/main" val="4156129179"/>
                    </a:ext>
                  </a:extLst>
                </a:gridCol>
                <a:gridCol w="1543362">
                  <a:extLst>
                    <a:ext uri="{9D8B030D-6E8A-4147-A177-3AD203B41FA5}">
                      <a16:colId xmlns:a16="http://schemas.microsoft.com/office/drawing/2014/main" val="479835661"/>
                    </a:ext>
                  </a:extLst>
                </a:gridCol>
                <a:gridCol w="1543362">
                  <a:extLst>
                    <a:ext uri="{9D8B030D-6E8A-4147-A177-3AD203B41FA5}">
                      <a16:colId xmlns:a16="http://schemas.microsoft.com/office/drawing/2014/main" val="1778155513"/>
                    </a:ext>
                  </a:extLst>
                </a:gridCol>
                <a:gridCol w="1543362">
                  <a:extLst>
                    <a:ext uri="{9D8B030D-6E8A-4147-A177-3AD203B41FA5}">
                      <a16:colId xmlns:a16="http://schemas.microsoft.com/office/drawing/2014/main" val="615732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红珠子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黄珠子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多多少</a:t>
                      </a: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55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总数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72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颗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56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颗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92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手链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颗一条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颗一条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13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几条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？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</a:rPr>
                        <a:t>？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</a:rPr>
                        <a:t>？</a:t>
                      </a: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796291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F81DD8F0-14E9-8730-1AEA-987A12FDA6A1}"/>
              </a:ext>
            </a:extLst>
          </p:cNvPr>
          <p:cNvSpPr txBox="1"/>
          <p:nvPr/>
        </p:nvSpPr>
        <p:spPr>
          <a:xfrm>
            <a:off x="7975600" y="1004745"/>
            <a:ext cx="2095500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ED3A2BF-2CFE-6C52-D47D-98FC30191546}"/>
              </a:ext>
            </a:extLst>
          </p:cNvPr>
          <p:cNvSpPr txBox="1"/>
          <p:nvPr/>
        </p:nvSpPr>
        <p:spPr>
          <a:xfrm>
            <a:off x="1344246" y="2927527"/>
            <a:ext cx="6332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34B2A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先①②再③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64A222-8727-C3C8-0261-1AD7ED0DC3CA}"/>
              </a:ext>
            </a:extLst>
          </p:cNvPr>
          <p:cNvSpPr txBox="1"/>
          <p:nvPr/>
        </p:nvSpPr>
        <p:spPr>
          <a:xfrm>
            <a:off x="10091512" y="3125281"/>
            <a:ext cx="633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34B2A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先④再③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501396D-0088-49DE-893A-6C2FE29F9CD8}"/>
              </a:ext>
            </a:extLst>
          </p:cNvPr>
          <p:cNvSpPr txBox="1"/>
          <p:nvPr/>
        </p:nvSpPr>
        <p:spPr>
          <a:xfrm>
            <a:off x="5147364" y="2173834"/>
            <a:ext cx="574101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CEDC848-56B0-CF09-EBC3-103C8C8C0BAC}"/>
              </a:ext>
            </a:extLst>
          </p:cNvPr>
          <p:cNvSpPr txBox="1"/>
          <p:nvPr/>
        </p:nvSpPr>
        <p:spPr>
          <a:xfrm>
            <a:off x="6666818" y="2164337"/>
            <a:ext cx="574101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26EDB77-065E-14FC-E4CE-2DCB447DEC66}"/>
              </a:ext>
            </a:extLst>
          </p:cNvPr>
          <p:cNvSpPr txBox="1"/>
          <p:nvPr/>
        </p:nvSpPr>
        <p:spPr>
          <a:xfrm>
            <a:off x="8229120" y="2210259"/>
            <a:ext cx="574101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DFFB568-97E4-B27D-6EB3-76EA98BA2842}"/>
              </a:ext>
            </a:extLst>
          </p:cNvPr>
          <p:cNvSpPr txBox="1"/>
          <p:nvPr/>
        </p:nvSpPr>
        <p:spPr>
          <a:xfrm>
            <a:off x="8325671" y="1111435"/>
            <a:ext cx="574101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AA09D186-4C3B-3087-DB12-D30B2D7F00CE}"/>
              </a:ext>
            </a:extLst>
          </p:cNvPr>
          <p:cNvGrpSpPr/>
          <p:nvPr/>
        </p:nvGrpSpPr>
        <p:grpSpPr>
          <a:xfrm>
            <a:off x="1974927" y="3046593"/>
            <a:ext cx="4176243" cy="1781346"/>
            <a:chOff x="1676563" y="2590603"/>
            <a:chExt cx="4176243" cy="178134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7E8050C-4878-1BB9-C063-D54089C2236E}"/>
                </a:ext>
              </a:extLst>
            </p:cNvPr>
            <p:cNvSpPr txBox="1"/>
            <p:nvPr/>
          </p:nvSpPr>
          <p:spPr>
            <a:xfrm>
              <a:off x="2033284" y="2590603"/>
              <a:ext cx="3644900" cy="693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72÷8=9(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E4DE35F-B3AB-172A-93AA-0064D2288BFA}"/>
                </a:ext>
              </a:extLst>
            </p:cNvPr>
            <p:cNvSpPr txBox="1"/>
            <p:nvPr/>
          </p:nvSpPr>
          <p:spPr>
            <a:xfrm>
              <a:off x="2037597" y="3170317"/>
              <a:ext cx="3644900" cy="693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56÷8=7(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4F2EE89-4EF8-FA86-2A19-9DE7857E1348}"/>
                </a:ext>
              </a:extLst>
            </p:cNvPr>
            <p:cNvSpPr txBox="1"/>
            <p:nvPr/>
          </p:nvSpPr>
          <p:spPr>
            <a:xfrm>
              <a:off x="2207906" y="3678425"/>
              <a:ext cx="3644900" cy="693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7=2(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EC58B455-C45B-EF06-306C-A5439DFD74DF}"/>
                </a:ext>
              </a:extLst>
            </p:cNvPr>
            <p:cNvSpPr/>
            <p:nvPr/>
          </p:nvSpPr>
          <p:spPr bwMode="auto">
            <a:xfrm>
              <a:off x="1676563" y="2598335"/>
              <a:ext cx="3378037" cy="1773614"/>
            </a:xfrm>
            <a:prstGeom prst="roundRect">
              <a:avLst/>
            </a:prstGeom>
            <a:noFill/>
            <a:ln w="38100">
              <a:solidFill>
                <a:srgbClr val="34B2AF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BD24CAB-FBFC-C288-3F57-D834532BECE2}"/>
              </a:ext>
            </a:extLst>
          </p:cNvPr>
          <p:cNvGrpSpPr/>
          <p:nvPr/>
        </p:nvGrpSpPr>
        <p:grpSpPr>
          <a:xfrm>
            <a:off x="6325792" y="3076871"/>
            <a:ext cx="3999758" cy="1751068"/>
            <a:chOff x="6027428" y="2620881"/>
            <a:chExt cx="3999758" cy="1751068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5B56151-3015-21F8-F7D9-4D84C8C3E05A}"/>
                </a:ext>
              </a:extLst>
            </p:cNvPr>
            <p:cNvSpPr txBox="1"/>
            <p:nvPr/>
          </p:nvSpPr>
          <p:spPr>
            <a:xfrm>
              <a:off x="6332301" y="2726890"/>
              <a:ext cx="3647636" cy="693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72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56=16(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5619AAB7-26A4-B52D-FE27-F0802DCC74FD}"/>
                </a:ext>
              </a:extLst>
            </p:cNvPr>
            <p:cNvSpPr txBox="1"/>
            <p:nvPr/>
          </p:nvSpPr>
          <p:spPr>
            <a:xfrm>
              <a:off x="6357701" y="3388318"/>
              <a:ext cx="3669485" cy="693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16÷8=2(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4839540A-4000-3062-ACF1-C2C3F66DA013}"/>
                </a:ext>
              </a:extLst>
            </p:cNvPr>
            <p:cNvSpPr/>
            <p:nvPr/>
          </p:nvSpPr>
          <p:spPr bwMode="auto">
            <a:xfrm>
              <a:off x="6027428" y="2620881"/>
              <a:ext cx="3694885" cy="1751068"/>
            </a:xfrm>
            <a:prstGeom prst="roundRect">
              <a:avLst/>
            </a:prstGeom>
            <a:noFill/>
            <a:ln w="38100">
              <a:solidFill>
                <a:srgbClr val="34B2AF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</p:grpSp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3C2843A0-9983-824B-436F-795BDE752B5C}"/>
              </a:ext>
            </a:extLst>
          </p:cNvPr>
          <p:cNvSpPr/>
          <p:nvPr/>
        </p:nvSpPr>
        <p:spPr bwMode="auto">
          <a:xfrm>
            <a:off x="9569693" y="1107420"/>
            <a:ext cx="2310235" cy="1763603"/>
          </a:xfrm>
          <a:prstGeom prst="wedgeRoundRectCallout">
            <a:avLst>
              <a:gd name="adj1" fmla="val -68441"/>
              <a:gd name="adj2" fmla="val 51846"/>
              <a:gd name="adj3" fmla="val 16667"/>
            </a:avLst>
          </a:prstGeom>
          <a:solidFill>
            <a:schemeClr val="bg1"/>
          </a:solidFill>
          <a:ln w="38100">
            <a:solidFill>
              <a:srgbClr val="34B2AF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itchFamily="18" charset="0"/>
                <a:ea typeface="楷体" pitchFamily="49" charset="-122"/>
              </a:rPr>
              <a:t>同一个问题可能有多种解决思路。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38838D6-2779-AEAA-6B38-705609EE847D}"/>
              </a:ext>
            </a:extLst>
          </p:cNvPr>
          <p:cNvSpPr txBox="1"/>
          <p:nvPr/>
        </p:nvSpPr>
        <p:spPr>
          <a:xfrm>
            <a:off x="843260" y="4972528"/>
            <a:ext cx="97564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1.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列综合算式表示上面两种解答的过程。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4F44BF7-501A-A123-3FF4-DEF13C082871}"/>
              </a:ext>
            </a:extLst>
          </p:cNvPr>
          <p:cNvSpPr txBox="1"/>
          <p:nvPr/>
        </p:nvSpPr>
        <p:spPr>
          <a:xfrm>
            <a:off x="843260" y="5740286"/>
            <a:ext cx="97564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2.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比较两个综合算式，你能发现什么？</a:t>
            </a:r>
          </a:p>
        </p:txBody>
      </p:sp>
    </p:spTree>
    <p:extLst>
      <p:ext uri="{BB962C8B-B14F-4D97-AF65-F5344CB8AC3E}">
        <p14:creationId xmlns:p14="http://schemas.microsoft.com/office/powerpoint/2010/main" val="1745601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21" grpId="0" animBg="1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F3B34-F9B5-19FB-9787-50D7E7F6D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>
            <a:extLst>
              <a:ext uri="{FF2B5EF4-FFF2-40B4-BE49-F238E27FC236}">
                <a16:creationId xmlns:a16="http://schemas.microsoft.com/office/drawing/2014/main" id="{2C31235E-059D-C2E6-F4D6-25CDF9E3FCF5}"/>
              </a:ext>
            </a:extLst>
          </p:cNvPr>
          <p:cNvGrpSpPr/>
          <p:nvPr/>
        </p:nvGrpSpPr>
        <p:grpSpPr>
          <a:xfrm>
            <a:off x="385362" y="3178370"/>
            <a:ext cx="7069538" cy="2064641"/>
            <a:chOff x="385362" y="3469318"/>
            <a:chExt cx="7069538" cy="2064641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F8A2AE47-4D37-8C1C-79C5-68146D87C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5362" y="3478121"/>
              <a:ext cx="7069538" cy="2055838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70343F93-73FA-3373-410F-EE4B2F905A72}"/>
                </a:ext>
              </a:extLst>
            </p:cNvPr>
            <p:cNvSpPr/>
            <p:nvPr/>
          </p:nvSpPr>
          <p:spPr>
            <a:xfrm>
              <a:off x="1316108" y="3469318"/>
              <a:ext cx="2732351" cy="2017944"/>
            </a:xfrm>
            <a:prstGeom prst="rect">
              <a:avLst/>
            </a:prstGeom>
            <a:gradFill>
              <a:gsLst>
                <a:gs pos="79000">
                  <a:srgbClr val="F3F0EB">
                    <a:alpha val="0"/>
                  </a:srgbClr>
                </a:gs>
                <a:gs pos="100000">
                  <a:srgbClr val="DED6C8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21425E99-EF8E-A20A-1816-D652C602A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984069"/>
              </p:ext>
            </p:extLst>
          </p:nvPr>
        </p:nvGraphicFramePr>
        <p:xfrm>
          <a:off x="7918713" y="1206141"/>
          <a:ext cx="4140665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4156129179"/>
                    </a:ext>
                  </a:extLst>
                </a:gridCol>
                <a:gridCol w="1187187">
                  <a:extLst>
                    <a:ext uri="{9D8B030D-6E8A-4147-A177-3AD203B41FA5}">
                      <a16:colId xmlns:a16="http://schemas.microsoft.com/office/drawing/2014/main" val="479835661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1778155513"/>
                    </a:ext>
                  </a:extLst>
                </a:gridCol>
                <a:gridCol w="1010378">
                  <a:extLst>
                    <a:ext uri="{9D8B030D-6E8A-4147-A177-3AD203B41FA5}">
                      <a16:colId xmlns:a16="http://schemas.microsoft.com/office/drawing/2014/main" val="615732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颜色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红珠子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黄珠子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多多少</a:t>
                      </a: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55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总数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</a:rPr>
                        <a:t>72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颗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</a:rPr>
                        <a:t>56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颗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92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手链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颗一条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颗一条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13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几条</a:t>
                      </a:r>
                    </a:p>
                  </a:txBody>
                  <a:tcPr>
                    <a:solidFill>
                      <a:srgbClr val="FCF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？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</a:rPr>
                        <a:t>？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FF0000"/>
                          </a:solidFill>
                        </a:rPr>
                        <a:t>？</a:t>
                      </a:r>
                    </a:p>
                  </a:txBody>
                  <a:tcPr>
                    <a:solidFill>
                      <a:srgbClr val="34B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796291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4B3B1163-46F5-2D0C-B0A2-168B027229C9}"/>
              </a:ext>
            </a:extLst>
          </p:cNvPr>
          <p:cNvSpPr txBox="1"/>
          <p:nvPr/>
        </p:nvSpPr>
        <p:spPr>
          <a:xfrm>
            <a:off x="11011628" y="1407711"/>
            <a:ext cx="2095500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F63DBEB-E538-C039-03B9-84E75BFCD7C4}"/>
              </a:ext>
            </a:extLst>
          </p:cNvPr>
          <p:cNvSpPr txBox="1"/>
          <p:nvPr/>
        </p:nvSpPr>
        <p:spPr>
          <a:xfrm>
            <a:off x="898052" y="677732"/>
            <a:ext cx="3886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34B2A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先①②再③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BE6434C-BA60-3377-1E29-AA5D541C5083}"/>
              </a:ext>
            </a:extLst>
          </p:cNvPr>
          <p:cNvSpPr txBox="1"/>
          <p:nvPr/>
        </p:nvSpPr>
        <p:spPr>
          <a:xfrm>
            <a:off x="5235999" y="694143"/>
            <a:ext cx="3095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34B2A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先④再③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EF12675-CA52-34BE-F7F0-F6BEDB8B7111}"/>
              </a:ext>
            </a:extLst>
          </p:cNvPr>
          <p:cNvSpPr txBox="1"/>
          <p:nvPr/>
        </p:nvSpPr>
        <p:spPr>
          <a:xfrm>
            <a:off x="9159863" y="2285679"/>
            <a:ext cx="574101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B6989C3-BB64-5976-D86E-F33EE73D83CF}"/>
              </a:ext>
            </a:extLst>
          </p:cNvPr>
          <p:cNvSpPr txBox="1"/>
          <p:nvPr/>
        </p:nvSpPr>
        <p:spPr>
          <a:xfrm>
            <a:off x="10388588" y="2319256"/>
            <a:ext cx="574101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E9D4F86-378B-C23A-05D7-508F7976CDA8}"/>
              </a:ext>
            </a:extLst>
          </p:cNvPr>
          <p:cNvSpPr txBox="1"/>
          <p:nvPr/>
        </p:nvSpPr>
        <p:spPr>
          <a:xfrm>
            <a:off x="11501706" y="2285678"/>
            <a:ext cx="574101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BED8164-87BE-84F7-72D6-1F843913802C}"/>
              </a:ext>
            </a:extLst>
          </p:cNvPr>
          <p:cNvSpPr txBox="1"/>
          <p:nvPr/>
        </p:nvSpPr>
        <p:spPr>
          <a:xfrm>
            <a:off x="11388331" y="1514572"/>
            <a:ext cx="574101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A00F134-0C8B-FA67-687D-FE7ADCC4E06F}"/>
              </a:ext>
            </a:extLst>
          </p:cNvPr>
          <p:cNvSpPr txBox="1"/>
          <p:nvPr/>
        </p:nvSpPr>
        <p:spPr>
          <a:xfrm>
            <a:off x="808919" y="3319841"/>
            <a:ext cx="564011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72÷8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56÷8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E8FC267-C08E-2D48-C5C8-62E67486A5D7}"/>
              </a:ext>
            </a:extLst>
          </p:cNvPr>
          <p:cNvSpPr txBox="1"/>
          <p:nvPr/>
        </p:nvSpPr>
        <p:spPr>
          <a:xfrm>
            <a:off x="4740825" y="3291287"/>
            <a:ext cx="3921004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(72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56)÷8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2A9EF01-851D-6B4E-8C0B-F895BF655A05}"/>
              </a:ext>
            </a:extLst>
          </p:cNvPr>
          <p:cNvGrpSpPr/>
          <p:nvPr/>
        </p:nvGrpSpPr>
        <p:grpSpPr>
          <a:xfrm>
            <a:off x="403243" y="1172693"/>
            <a:ext cx="4176243" cy="1781346"/>
            <a:chOff x="1676563" y="2590603"/>
            <a:chExt cx="4176243" cy="1781346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6077BF9-64E6-D4F4-0EEF-BCB2DC5F2248}"/>
                </a:ext>
              </a:extLst>
            </p:cNvPr>
            <p:cNvSpPr txBox="1"/>
            <p:nvPr/>
          </p:nvSpPr>
          <p:spPr>
            <a:xfrm>
              <a:off x="2033284" y="2590603"/>
              <a:ext cx="3644900" cy="693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72÷8=9(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33E703C-A784-D99A-75FC-272683DFFFDF}"/>
                </a:ext>
              </a:extLst>
            </p:cNvPr>
            <p:cNvSpPr txBox="1"/>
            <p:nvPr/>
          </p:nvSpPr>
          <p:spPr>
            <a:xfrm>
              <a:off x="2037597" y="3170317"/>
              <a:ext cx="3644900" cy="693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56÷8=7(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CA89E87-39ED-B999-9097-93695D698A42}"/>
                </a:ext>
              </a:extLst>
            </p:cNvPr>
            <p:cNvSpPr txBox="1"/>
            <p:nvPr/>
          </p:nvSpPr>
          <p:spPr>
            <a:xfrm>
              <a:off x="2207906" y="3678425"/>
              <a:ext cx="3644900" cy="693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7=2(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D7DE8281-9CCF-B3F5-1B57-3AC7A622254B}"/>
                </a:ext>
              </a:extLst>
            </p:cNvPr>
            <p:cNvSpPr/>
            <p:nvPr/>
          </p:nvSpPr>
          <p:spPr bwMode="auto">
            <a:xfrm>
              <a:off x="1676563" y="2598335"/>
              <a:ext cx="3378037" cy="1773614"/>
            </a:xfrm>
            <a:prstGeom prst="roundRect">
              <a:avLst/>
            </a:prstGeom>
            <a:noFill/>
            <a:ln w="38100">
              <a:solidFill>
                <a:srgbClr val="34B2AF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B6222C8-0B4C-7A57-4A4C-93509711B82F}"/>
              </a:ext>
            </a:extLst>
          </p:cNvPr>
          <p:cNvGrpSpPr/>
          <p:nvPr/>
        </p:nvGrpSpPr>
        <p:grpSpPr>
          <a:xfrm>
            <a:off x="4040416" y="1201445"/>
            <a:ext cx="3999758" cy="1751068"/>
            <a:chOff x="6027428" y="2620881"/>
            <a:chExt cx="3999758" cy="1751068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42CEB27-B75F-63F4-3F5B-B5D19866B90B}"/>
                </a:ext>
              </a:extLst>
            </p:cNvPr>
            <p:cNvSpPr txBox="1"/>
            <p:nvPr/>
          </p:nvSpPr>
          <p:spPr>
            <a:xfrm>
              <a:off x="6332301" y="2726890"/>
              <a:ext cx="3647636" cy="693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72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56=16(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6FB8673-AB24-2315-7A49-4CB4FF79BF3D}"/>
                </a:ext>
              </a:extLst>
            </p:cNvPr>
            <p:cNvSpPr txBox="1"/>
            <p:nvPr/>
          </p:nvSpPr>
          <p:spPr>
            <a:xfrm>
              <a:off x="6357701" y="3388318"/>
              <a:ext cx="3669485" cy="693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16÷8=2(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36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609A861F-6C4C-96FF-DF08-07C9C7339A8F}"/>
                </a:ext>
              </a:extLst>
            </p:cNvPr>
            <p:cNvSpPr/>
            <p:nvPr/>
          </p:nvSpPr>
          <p:spPr bwMode="auto">
            <a:xfrm>
              <a:off x="6027428" y="2620881"/>
              <a:ext cx="3694885" cy="1751068"/>
            </a:xfrm>
            <a:prstGeom prst="roundRect">
              <a:avLst/>
            </a:prstGeom>
            <a:noFill/>
            <a:ln w="38100">
              <a:solidFill>
                <a:srgbClr val="34B2AF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50E46561-9E90-F7CA-73FC-A04375EFC11C}"/>
              </a:ext>
            </a:extLst>
          </p:cNvPr>
          <p:cNvSpPr txBox="1"/>
          <p:nvPr/>
        </p:nvSpPr>
        <p:spPr>
          <a:xfrm>
            <a:off x="519102" y="3877264"/>
            <a:ext cx="463091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6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265AAF9-AA50-1AF6-4A28-A7A048C4F14D}"/>
              </a:ext>
            </a:extLst>
          </p:cNvPr>
          <p:cNvSpPr txBox="1"/>
          <p:nvPr/>
        </p:nvSpPr>
        <p:spPr>
          <a:xfrm>
            <a:off x="537608" y="4455846"/>
            <a:ext cx="463091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0B40878-06A7-578D-F83F-C80A75D968B2}"/>
              </a:ext>
            </a:extLst>
          </p:cNvPr>
          <p:cNvSpPr txBox="1"/>
          <p:nvPr/>
        </p:nvSpPr>
        <p:spPr>
          <a:xfrm>
            <a:off x="4471923" y="3893490"/>
            <a:ext cx="463091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÷8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4EBC5B6-D138-12E0-1DE5-241900499CDA}"/>
              </a:ext>
            </a:extLst>
          </p:cNvPr>
          <p:cNvSpPr txBox="1"/>
          <p:nvPr/>
        </p:nvSpPr>
        <p:spPr>
          <a:xfrm>
            <a:off x="4490430" y="4472072"/>
            <a:ext cx="253304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F5EDF09A-C939-EF53-62C5-66CB23E0B3E5}"/>
              </a:ext>
            </a:extLst>
          </p:cNvPr>
          <p:cNvGrpSpPr/>
          <p:nvPr/>
        </p:nvGrpSpPr>
        <p:grpSpPr>
          <a:xfrm>
            <a:off x="459374" y="5479260"/>
            <a:ext cx="2998201" cy="763838"/>
            <a:chOff x="459374" y="5714218"/>
            <a:chExt cx="2998201" cy="763838"/>
          </a:xfrm>
        </p:grpSpPr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0B114BC2-F4FF-2532-2085-C22B6BF75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374" y="5714218"/>
              <a:ext cx="2527022" cy="763838"/>
            </a:xfrm>
            <a:prstGeom prst="rect">
              <a:avLst/>
            </a:prstGeom>
          </p:spPr>
        </p:pic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F91AA52-976A-26B1-1407-9AFDB8F38D03}"/>
                </a:ext>
              </a:extLst>
            </p:cNvPr>
            <p:cNvSpPr txBox="1"/>
            <p:nvPr/>
          </p:nvSpPr>
          <p:spPr>
            <a:xfrm>
              <a:off x="537608" y="5825774"/>
              <a:ext cx="2919967" cy="540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三步混合运算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7724B276-75CF-745D-1679-B31AE0C11023}"/>
              </a:ext>
            </a:extLst>
          </p:cNvPr>
          <p:cNvGrpSpPr/>
          <p:nvPr/>
        </p:nvGrpSpPr>
        <p:grpSpPr>
          <a:xfrm>
            <a:off x="4208679" y="5500994"/>
            <a:ext cx="2998201" cy="763838"/>
            <a:chOff x="4208679" y="5647052"/>
            <a:chExt cx="2998201" cy="763838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841BFB5B-AD92-BA9A-BEAC-C523178E7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8679" y="5647052"/>
              <a:ext cx="2527022" cy="763838"/>
            </a:xfrm>
            <a:prstGeom prst="rect">
              <a:avLst/>
            </a:prstGeom>
          </p:spPr>
        </p:pic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C01D50C-AC71-C19D-D71E-51CFD0030E8C}"/>
                </a:ext>
              </a:extLst>
            </p:cNvPr>
            <p:cNvSpPr txBox="1"/>
            <p:nvPr/>
          </p:nvSpPr>
          <p:spPr>
            <a:xfrm>
              <a:off x="4286913" y="5758608"/>
              <a:ext cx="2919967" cy="540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两步混合运算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433C09F-DF70-76E0-5340-C994A9150658}"/>
              </a:ext>
            </a:extLst>
          </p:cNvPr>
          <p:cNvGrpSpPr/>
          <p:nvPr/>
        </p:nvGrpSpPr>
        <p:grpSpPr>
          <a:xfrm>
            <a:off x="7715843" y="3379339"/>
            <a:ext cx="3997323" cy="2680181"/>
            <a:chOff x="8852147" y="4529568"/>
            <a:chExt cx="3292228" cy="2111091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5EB579E1-8EC0-95B8-921E-31891771ADC9}"/>
                </a:ext>
              </a:extLst>
            </p:cNvPr>
            <p:cNvSpPr/>
            <p:nvPr/>
          </p:nvSpPr>
          <p:spPr bwMode="auto">
            <a:xfrm>
              <a:off x="8852147" y="4529568"/>
              <a:ext cx="3292228" cy="2111091"/>
            </a:xfrm>
            <a:prstGeom prst="roundRect">
              <a:avLst/>
            </a:prstGeom>
            <a:solidFill>
              <a:srgbClr val="FFC000"/>
            </a:solidFill>
            <a:ln w="38100">
              <a:solidFill>
                <a:srgbClr val="34B2AF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0AC7D85-69F5-30DF-293A-D46C40E790F2}"/>
                </a:ext>
              </a:extLst>
            </p:cNvPr>
            <p:cNvSpPr txBox="1"/>
            <p:nvPr/>
          </p:nvSpPr>
          <p:spPr>
            <a:xfrm>
              <a:off x="9011649" y="4640108"/>
              <a:ext cx="2973223" cy="1890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两个数先除以同一个数再相减，等于两个数的差除以这个数。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6791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C73C2-FAE4-F4DC-80BD-9B5396E3F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B91BC916-871E-17E4-C9B5-11CF6C4FAD83}"/>
              </a:ext>
            </a:extLst>
          </p:cNvPr>
          <p:cNvSpPr/>
          <p:nvPr/>
        </p:nvSpPr>
        <p:spPr>
          <a:xfrm>
            <a:off x="0" y="686043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回顾反思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B6F8D85A-88D7-4289-B69F-E44251B0CB79}"/>
              </a:ext>
            </a:extLst>
          </p:cNvPr>
          <p:cNvGrpSpPr/>
          <p:nvPr/>
        </p:nvGrpSpPr>
        <p:grpSpPr>
          <a:xfrm>
            <a:off x="385362" y="1827552"/>
            <a:ext cx="7069538" cy="2064641"/>
            <a:chOff x="385362" y="3469318"/>
            <a:chExt cx="7069538" cy="2064641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5C45878D-7D18-890A-B21A-8D09C169C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5362" y="3478121"/>
              <a:ext cx="7069538" cy="2055838"/>
            </a:xfrm>
            <a:prstGeom prst="rect">
              <a:avLst/>
            </a:prstGeom>
          </p:spPr>
        </p:pic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FCD090BC-4725-203B-A328-EFFD821B49BF}"/>
                </a:ext>
              </a:extLst>
            </p:cNvPr>
            <p:cNvSpPr/>
            <p:nvPr/>
          </p:nvSpPr>
          <p:spPr>
            <a:xfrm>
              <a:off x="1316108" y="3469318"/>
              <a:ext cx="2732351" cy="2017944"/>
            </a:xfrm>
            <a:prstGeom prst="rect">
              <a:avLst/>
            </a:prstGeom>
            <a:gradFill>
              <a:gsLst>
                <a:gs pos="79000">
                  <a:srgbClr val="F3F0EB">
                    <a:alpha val="0"/>
                  </a:srgbClr>
                </a:gs>
                <a:gs pos="100000">
                  <a:srgbClr val="DED6C8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244B0A5D-C26E-46C4-0875-828886C09F2A}"/>
              </a:ext>
            </a:extLst>
          </p:cNvPr>
          <p:cNvSpPr txBox="1"/>
          <p:nvPr/>
        </p:nvSpPr>
        <p:spPr>
          <a:xfrm>
            <a:off x="808919" y="1969023"/>
            <a:ext cx="564011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72÷8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56÷8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DB1FAA24-0020-CAA6-1898-F5D7B6B92323}"/>
              </a:ext>
            </a:extLst>
          </p:cNvPr>
          <p:cNvSpPr txBox="1"/>
          <p:nvPr/>
        </p:nvSpPr>
        <p:spPr>
          <a:xfrm>
            <a:off x="4740825" y="1940469"/>
            <a:ext cx="3921004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(72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56)÷8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E502B459-6EA6-F878-A5AB-99D21572AED2}"/>
              </a:ext>
            </a:extLst>
          </p:cNvPr>
          <p:cNvSpPr txBox="1"/>
          <p:nvPr/>
        </p:nvSpPr>
        <p:spPr>
          <a:xfrm>
            <a:off x="519102" y="2526446"/>
            <a:ext cx="463091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6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28B29E3B-6D70-4E40-6287-63F3CAC4F4C6}"/>
              </a:ext>
            </a:extLst>
          </p:cNvPr>
          <p:cNvSpPr txBox="1"/>
          <p:nvPr/>
        </p:nvSpPr>
        <p:spPr>
          <a:xfrm>
            <a:off x="537608" y="3105028"/>
            <a:ext cx="463091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D261DEB1-F81B-588F-8C70-0614F1602543}"/>
              </a:ext>
            </a:extLst>
          </p:cNvPr>
          <p:cNvSpPr txBox="1"/>
          <p:nvPr/>
        </p:nvSpPr>
        <p:spPr>
          <a:xfrm>
            <a:off x="4471923" y="2542672"/>
            <a:ext cx="463091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÷8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D1CD9E41-0CF4-55D9-784E-39FEB5D6809B}"/>
              </a:ext>
            </a:extLst>
          </p:cNvPr>
          <p:cNvSpPr txBox="1"/>
          <p:nvPr/>
        </p:nvSpPr>
        <p:spPr>
          <a:xfrm>
            <a:off x="4490430" y="3121254"/>
            <a:ext cx="253304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2FB6B905-DEEC-2335-B302-21AA0BA522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424" y="2759801"/>
            <a:ext cx="1996214" cy="3714662"/>
          </a:xfrm>
          <a:prstGeom prst="rect">
            <a:avLst/>
          </a:prstGeom>
        </p:spPr>
      </p:pic>
      <p:sp>
        <p:nvSpPr>
          <p:cNvPr id="64" name="对话气泡: 圆角矩形 63">
            <a:extLst>
              <a:ext uri="{FF2B5EF4-FFF2-40B4-BE49-F238E27FC236}">
                <a16:creationId xmlns:a16="http://schemas.microsoft.com/office/drawing/2014/main" id="{A76CB6EB-6D98-0313-1CCB-5C8B690AD93A}"/>
              </a:ext>
            </a:extLst>
          </p:cNvPr>
          <p:cNvSpPr/>
          <p:nvPr/>
        </p:nvSpPr>
        <p:spPr bwMode="auto">
          <a:xfrm>
            <a:off x="7412482" y="598181"/>
            <a:ext cx="3420992" cy="2238343"/>
          </a:xfrm>
          <a:prstGeom prst="wedgeRoundRectCallout">
            <a:avLst>
              <a:gd name="adj1" fmla="val 34434"/>
              <a:gd name="adj2" fmla="val 72154"/>
              <a:gd name="adj3" fmla="val 16667"/>
            </a:avLst>
          </a:prstGeom>
          <a:solidFill>
            <a:srgbClr val="FCF5D4"/>
          </a:solidFill>
          <a:ln w="38100">
            <a:solidFill>
              <a:srgbClr val="F6910A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我们用不同的思路，解决了同一个问题。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27C259DF-624F-9BAF-11B6-C72298722816}"/>
              </a:ext>
            </a:extLst>
          </p:cNvPr>
          <p:cNvSpPr txBox="1"/>
          <p:nvPr/>
        </p:nvSpPr>
        <p:spPr>
          <a:xfrm>
            <a:off x="1316108" y="4578483"/>
            <a:ext cx="6416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答：红珠子比黄珠子可以多穿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条手链。</a:t>
            </a:r>
          </a:p>
        </p:txBody>
      </p:sp>
    </p:spTree>
    <p:extLst>
      <p:ext uri="{BB962C8B-B14F-4D97-AF65-F5344CB8AC3E}">
        <p14:creationId xmlns:p14="http://schemas.microsoft.com/office/powerpoint/2010/main" val="178078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C67E7982-A925-B8EC-7955-2BA3D13416C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7262" y="1027817"/>
            <a:ext cx="6317477" cy="84138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FF9C176-F9FC-2B5B-43FA-51C912F10D0A}"/>
              </a:ext>
            </a:extLst>
          </p:cNvPr>
          <p:cNvSpPr txBox="1"/>
          <p:nvPr/>
        </p:nvSpPr>
        <p:spPr bwMode="auto">
          <a:xfrm>
            <a:off x="4366039" y="1094564"/>
            <a:ext cx="172996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 w="1270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小  结</a:t>
            </a:r>
          </a:p>
        </p:txBody>
      </p:sp>
      <p:sp>
        <p:nvSpPr>
          <p:cNvPr id="11" name="圆角矩形 14">
            <a:extLst>
              <a:ext uri="{FF2B5EF4-FFF2-40B4-BE49-F238E27FC236}">
                <a16:creationId xmlns:a16="http://schemas.microsoft.com/office/drawing/2014/main" id="{F5479244-B0A1-7CE7-759F-3CD1AC10B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494" y="2238552"/>
            <a:ext cx="10387012" cy="3466055"/>
          </a:xfrm>
          <a:prstGeom prst="roundRect">
            <a:avLst>
              <a:gd name="adj" fmla="val 15050"/>
            </a:avLst>
          </a:prstGeom>
          <a:solidFill>
            <a:srgbClr val="FFFFFF"/>
          </a:solidFill>
          <a:ln w="19050">
            <a:solidFill>
              <a:srgbClr val="AB2228"/>
            </a:solidFill>
            <a:miter lim="800000"/>
            <a:headEnd/>
            <a:tailEnd/>
          </a:ln>
        </p:spPr>
        <p:txBody>
          <a:bodyPr/>
          <a:lstStyle>
            <a:lvl1pPr indent="719138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解决多步计算的实际问题时，要先分析数量之间的关系，根据不同的解题思路能列出不同的算式，不管用哪种解题思路，所得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结果是一样的</a:t>
            </a:r>
            <a:r>
              <a:rPr lang="zh-CN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20839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AF33FCD-FAA2-7831-0F73-EF23938DC9B8}"/>
              </a:ext>
            </a:extLst>
          </p:cNvPr>
          <p:cNvSpPr txBox="1"/>
          <p:nvPr/>
        </p:nvSpPr>
        <p:spPr>
          <a:xfrm>
            <a:off x="3739299" y="41564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随堂练习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8D48AF6-A0E9-3A70-5616-208881A8EFAF}"/>
              </a:ext>
            </a:extLst>
          </p:cNvPr>
          <p:cNvGrpSpPr/>
          <p:nvPr/>
        </p:nvGrpSpPr>
        <p:grpSpPr>
          <a:xfrm>
            <a:off x="372732" y="1210131"/>
            <a:ext cx="540771" cy="697563"/>
            <a:chOff x="152631" y="736528"/>
            <a:chExt cx="405578" cy="52317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56E9EF7-DA71-2A91-5361-2778092D9B7A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8BF0392-CDB5-C9AA-D63C-F55C15455A9B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5E24FBE7-16BE-51CD-3150-3615CECE7E4D}"/>
              </a:ext>
            </a:extLst>
          </p:cNvPr>
          <p:cNvSpPr txBox="1"/>
          <p:nvPr/>
        </p:nvSpPr>
        <p:spPr>
          <a:xfrm>
            <a:off x="1048681" y="1127003"/>
            <a:ext cx="10743539" cy="2237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李老师买了 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盆郁金香，王老师买了 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盆郁金香，李老师比王老师少花多少钱？（用两种方法解答）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E8953F3-403D-F4E7-05BC-DCC22D63D72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6EB"/>
              </a:clrFrom>
              <a:clrTo>
                <a:srgbClr val="EFF6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6804" y="2878282"/>
            <a:ext cx="1319921" cy="188232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4703BDE-C59F-B176-DEB2-87E5209B6AA4}"/>
              </a:ext>
            </a:extLst>
          </p:cNvPr>
          <p:cNvSpPr txBox="1"/>
          <p:nvPr/>
        </p:nvSpPr>
        <p:spPr>
          <a:xfrm>
            <a:off x="9378962" y="4769184"/>
            <a:ext cx="1815603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5EFF6B3-5CE4-3BA0-29A9-22AB5B4ECA83}"/>
              </a:ext>
            </a:extLst>
          </p:cNvPr>
          <p:cNvSpPr txBox="1"/>
          <p:nvPr/>
        </p:nvSpPr>
        <p:spPr>
          <a:xfrm>
            <a:off x="913503" y="3498739"/>
            <a:ext cx="60942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9×4=36(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8D9431A-7F45-9C71-115E-638C3F14264C}"/>
              </a:ext>
            </a:extLst>
          </p:cNvPr>
          <p:cNvSpPr txBox="1"/>
          <p:nvPr/>
        </p:nvSpPr>
        <p:spPr>
          <a:xfrm>
            <a:off x="2738996" y="4208837"/>
            <a:ext cx="3315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9×6=54(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247F750-176A-C821-31E0-E4A8BF3276AF}"/>
              </a:ext>
            </a:extLst>
          </p:cNvPr>
          <p:cNvSpPr txBox="1"/>
          <p:nvPr/>
        </p:nvSpPr>
        <p:spPr>
          <a:xfrm>
            <a:off x="2738996" y="4918936"/>
            <a:ext cx="3661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54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36=18(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20F5B1D-446D-437C-3AF5-1E67E12958BD}"/>
              </a:ext>
            </a:extLst>
          </p:cNvPr>
          <p:cNvSpPr txBox="1"/>
          <p:nvPr/>
        </p:nvSpPr>
        <p:spPr>
          <a:xfrm>
            <a:off x="5532609" y="3568598"/>
            <a:ext cx="46699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4=2(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盆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80494EF-E8FF-C4FD-D0A7-58B4CB96520F}"/>
              </a:ext>
            </a:extLst>
          </p:cNvPr>
          <p:cNvSpPr txBox="1"/>
          <p:nvPr/>
        </p:nvSpPr>
        <p:spPr>
          <a:xfrm>
            <a:off x="6971323" y="4208837"/>
            <a:ext cx="3315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9×2=18(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AD0CB89-8FF8-814D-25B8-0758500AE767}"/>
              </a:ext>
            </a:extLst>
          </p:cNvPr>
          <p:cNvSpPr txBox="1"/>
          <p:nvPr/>
        </p:nvSpPr>
        <p:spPr>
          <a:xfrm>
            <a:off x="2465241" y="5754453"/>
            <a:ext cx="64980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答：王老师少花</a:t>
            </a:r>
            <a:r>
              <a:rPr lang="en-US" altLang="zh-CN" dirty="0"/>
              <a:t>18</a:t>
            </a:r>
            <a:r>
              <a:rPr lang="zh-CN" altLang="en-US" dirty="0"/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335762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F35D8DC-4FF2-9659-0CBC-019C6F391D70}"/>
              </a:ext>
            </a:extLst>
          </p:cNvPr>
          <p:cNvSpPr txBox="1"/>
          <p:nvPr/>
        </p:nvSpPr>
        <p:spPr>
          <a:xfrm>
            <a:off x="1305287" y="388454"/>
            <a:ext cx="9364717" cy="182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小丽准备买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个同样的面包，买             比买                多花多少钱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322B020-663D-F58D-712C-DDD8F366044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19613" y="388454"/>
            <a:ext cx="1542773" cy="123727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A03002D-4EA3-BB36-9974-B7F26494E9F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14718" y="1199925"/>
            <a:ext cx="2222509" cy="1010694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865C04A9-6B63-2CE3-9E90-3FECFF8B0D93}"/>
              </a:ext>
            </a:extLst>
          </p:cNvPr>
          <p:cNvGrpSpPr/>
          <p:nvPr/>
        </p:nvGrpSpPr>
        <p:grpSpPr>
          <a:xfrm>
            <a:off x="670140" y="486230"/>
            <a:ext cx="540771" cy="697563"/>
            <a:chOff x="152631" y="736528"/>
            <a:chExt cx="405578" cy="52317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82B2042-9BE5-E8F7-3387-AE7EB57E6866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64125EE-8C29-EEFF-B956-DD041E5FC313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5A756F6A-4147-4E2A-132A-8ED87FC9E4A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14813" y="2191502"/>
            <a:ext cx="1542773" cy="12372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8864065-8829-DA06-32EF-B06678FD454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91718" y="2314350"/>
            <a:ext cx="2222509" cy="101069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DAAE078-6793-CDCF-6817-07355C8C16CF}"/>
              </a:ext>
            </a:extLst>
          </p:cNvPr>
          <p:cNvSpPr txBox="1"/>
          <p:nvPr/>
        </p:nvSpPr>
        <p:spPr>
          <a:xfrm>
            <a:off x="8160306" y="3454141"/>
            <a:ext cx="1631394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59193AA-2AC1-69F0-75BF-06415E8A82BA}"/>
              </a:ext>
            </a:extLst>
          </p:cNvPr>
          <p:cNvSpPr txBox="1"/>
          <p:nvPr/>
        </p:nvSpPr>
        <p:spPr>
          <a:xfrm>
            <a:off x="10014786" y="3460457"/>
            <a:ext cx="1729539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B32FC04-5FA3-02EF-3035-688D18EBD67F}"/>
              </a:ext>
            </a:extLst>
          </p:cNvPr>
          <p:cNvSpPr txBox="1"/>
          <p:nvPr/>
        </p:nvSpPr>
        <p:spPr>
          <a:xfrm>
            <a:off x="1155594" y="2612353"/>
            <a:ext cx="4711691" cy="224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3×5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3×3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=15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7499AAD-8F8F-CF87-EF4A-732C889B6D60}"/>
              </a:ext>
            </a:extLst>
          </p:cNvPr>
          <p:cNvSpPr txBox="1"/>
          <p:nvPr/>
        </p:nvSpPr>
        <p:spPr>
          <a:xfrm>
            <a:off x="7497444" y="-47073"/>
            <a:ext cx="4566687" cy="426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P17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91990F3-7BC9-C55A-B817-155E23BEC170}"/>
              </a:ext>
            </a:extLst>
          </p:cNvPr>
          <p:cNvSpPr txBox="1"/>
          <p:nvPr/>
        </p:nvSpPr>
        <p:spPr>
          <a:xfrm>
            <a:off x="4880027" y="2612353"/>
            <a:ext cx="3057193" cy="224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(5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3)×3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=2×3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6436683-FE0F-263D-C1B8-FB099EB3FDCC}"/>
              </a:ext>
            </a:extLst>
          </p:cNvPr>
          <p:cNvGrpSpPr/>
          <p:nvPr/>
        </p:nvGrpSpPr>
        <p:grpSpPr>
          <a:xfrm>
            <a:off x="928415" y="5102238"/>
            <a:ext cx="10335170" cy="1237273"/>
            <a:chOff x="1305287" y="5232273"/>
            <a:chExt cx="10335170" cy="1237273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3C463A2-2A12-AE87-1583-89A7DD0A86C9}"/>
                </a:ext>
              </a:extLst>
            </p:cNvPr>
            <p:cNvSpPr txBox="1"/>
            <p:nvPr/>
          </p:nvSpPr>
          <p:spPr>
            <a:xfrm>
              <a:off x="1305287" y="5460717"/>
              <a:ext cx="10335170" cy="760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答：买             比买                多花</a:t>
              </a:r>
              <a:r>
                <a:rPr lang="en-US" altLang="zh-CN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元钱。</a:t>
              </a: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FCE1DF8-957E-E59A-C4C8-81D9FE53D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25972" y="5232273"/>
              <a:ext cx="1542773" cy="1237273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CBE03A17-C354-BC78-38F2-629363137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00748" y="5335538"/>
              <a:ext cx="2222509" cy="1010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604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E8672B9-69A9-F7C7-1B1F-C210A2EB8AB2}"/>
              </a:ext>
            </a:extLst>
          </p:cNvPr>
          <p:cNvGrpSpPr/>
          <p:nvPr/>
        </p:nvGrpSpPr>
        <p:grpSpPr>
          <a:xfrm>
            <a:off x="372732" y="410030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E4F5CC96-B500-C950-9CC6-A72DB457E6AA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CA8FE27-5DA5-FDF0-B7FD-32819C7EC50A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0CD93C7-3905-3CA7-80AD-BB24B01F234C}"/>
              </a:ext>
            </a:extLst>
          </p:cNvPr>
          <p:cNvSpPr txBox="1"/>
          <p:nvPr/>
        </p:nvSpPr>
        <p:spPr>
          <a:xfrm>
            <a:off x="1048681" y="410030"/>
            <a:ext cx="10094637" cy="2237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周末，王阿姨去草莓园里采了红颜草莓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颗，奶油草莓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颗，如果草莓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颗装一盘，一共可以装几盘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DDC8BC-FC70-F02D-64AF-1FF6283E35B8}"/>
              </a:ext>
            </a:extLst>
          </p:cNvPr>
          <p:cNvSpPr txBox="1"/>
          <p:nvPr/>
        </p:nvSpPr>
        <p:spPr>
          <a:xfrm>
            <a:off x="1914130" y="2872125"/>
            <a:ext cx="4711691" cy="224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24÷8+40÷8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=3+5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盘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BC633F0-BEBE-223D-72A1-0BB525761E54}"/>
              </a:ext>
            </a:extLst>
          </p:cNvPr>
          <p:cNvSpPr txBox="1"/>
          <p:nvPr/>
        </p:nvSpPr>
        <p:spPr>
          <a:xfrm>
            <a:off x="6606179" y="2872125"/>
            <a:ext cx="3671691" cy="224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(24+40)÷8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=64÷8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盘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D60C5DA-CFE8-B266-189E-168FA82CA37F}"/>
              </a:ext>
            </a:extLst>
          </p:cNvPr>
          <p:cNvSpPr txBox="1"/>
          <p:nvPr/>
        </p:nvSpPr>
        <p:spPr>
          <a:xfrm>
            <a:off x="1321088" y="5344735"/>
            <a:ext cx="9599758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答：一共可以装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盘。</a:t>
            </a:r>
          </a:p>
        </p:txBody>
      </p:sp>
    </p:spTree>
    <p:extLst>
      <p:ext uri="{BB962C8B-B14F-4D97-AF65-F5344CB8AC3E}">
        <p14:creationId xmlns:p14="http://schemas.microsoft.com/office/powerpoint/2010/main" val="13311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DDD9383-263C-8815-9C7C-26EA74103AF7}"/>
              </a:ext>
            </a:extLst>
          </p:cNvPr>
          <p:cNvGrpSpPr/>
          <p:nvPr/>
        </p:nvGrpSpPr>
        <p:grpSpPr>
          <a:xfrm>
            <a:off x="372732" y="410030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4F349359-8E84-B41F-1CE4-DD4193F6E50C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16E0225-3B76-4FB0-6540-2AE28749169A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605E76C6-052C-C89B-3032-6799258374A7}"/>
              </a:ext>
            </a:extLst>
          </p:cNvPr>
          <p:cNvSpPr txBox="1"/>
          <p:nvPr/>
        </p:nvSpPr>
        <p:spPr>
          <a:xfrm>
            <a:off x="1048681" y="410030"/>
            <a:ext cx="10094637" cy="2237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李奶奶养了一些鸡，上午捡了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个鸡蛋，下午比上午少捡了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个。如果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个鸡蛋装一盒，这一天李奶奶捡的鸡蛋可以装多少盒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A99C938-D3F6-2D3E-DB86-E93D630D3B16}"/>
              </a:ext>
            </a:extLst>
          </p:cNvPr>
          <p:cNvSpPr txBox="1"/>
          <p:nvPr/>
        </p:nvSpPr>
        <p:spPr>
          <a:xfrm>
            <a:off x="3698875" y="2677192"/>
            <a:ext cx="337185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(28-8+28)÷6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F331154-25E4-0562-E8B0-E899D95070E0}"/>
              </a:ext>
            </a:extLst>
          </p:cNvPr>
          <p:cNvSpPr txBox="1"/>
          <p:nvPr/>
        </p:nvSpPr>
        <p:spPr>
          <a:xfrm>
            <a:off x="3351212" y="3443749"/>
            <a:ext cx="7210425" cy="2237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(20+28)÷6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48÷6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8(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992D351-F48B-56A8-7FA5-E4A9283A28A9}"/>
              </a:ext>
            </a:extLst>
          </p:cNvPr>
          <p:cNvSpPr txBox="1"/>
          <p:nvPr/>
        </p:nvSpPr>
        <p:spPr>
          <a:xfrm>
            <a:off x="2079624" y="5687634"/>
            <a:ext cx="10772775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答：这一天李奶奶捡的鸡蛋可以装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01CD91E-321E-397C-48B3-7FC86E9338D5}"/>
              </a:ext>
            </a:extLst>
          </p:cNvPr>
          <p:cNvSpPr txBox="1"/>
          <p:nvPr/>
        </p:nvSpPr>
        <p:spPr>
          <a:xfrm>
            <a:off x="7497444" y="-47073"/>
            <a:ext cx="4566687" cy="426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P17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</a:t>
            </a:r>
          </a:p>
        </p:txBody>
      </p:sp>
    </p:spTree>
    <p:extLst>
      <p:ext uri="{BB962C8B-B14F-4D97-AF65-F5344CB8AC3E}">
        <p14:creationId xmlns:p14="http://schemas.microsoft.com/office/powerpoint/2010/main" val="196944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7A2CDE6-7B9F-612B-17F3-898512924C86}"/>
              </a:ext>
            </a:extLst>
          </p:cNvPr>
          <p:cNvSpPr txBox="1"/>
          <p:nvPr/>
        </p:nvSpPr>
        <p:spPr>
          <a:xfrm>
            <a:off x="3739299" y="41564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课堂小结</a:t>
            </a:r>
          </a:p>
        </p:txBody>
      </p:sp>
      <p:sp>
        <p:nvSpPr>
          <p:cNvPr id="3" name="云形标注 3">
            <a:extLst>
              <a:ext uri="{FF2B5EF4-FFF2-40B4-BE49-F238E27FC236}">
                <a16:creationId xmlns:a16="http://schemas.microsoft.com/office/drawing/2014/main" id="{4EE14B27-7F6E-970D-DD80-BE36B18EE5CE}"/>
              </a:ext>
            </a:extLst>
          </p:cNvPr>
          <p:cNvSpPr/>
          <p:nvPr/>
        </p:nvSpPr>
        <p:spPr bwMode="auto">
          <a:xfrm>
            <a:off x="1037158" y="1368742"/>
            <a:ext cx="9794240" cy="3223577"/>
          </a:xfrm>
          <a:prstGeom prst="cloudCallout">
            <a:avLst>
              <a:gd name="adj1" fmla="val 36376"/>
              <a:gd name="adj2" fmla="val 55069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defTabSz="914400">
              <a:lnSpc>
                <a:spcPct val="120000"/>
              </a:lnSpc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4" name="图片 1">
            <a:extLst>
              <a:ext uri="{FF2B5EF4-FFF2-40B4-BE49-F238E27FC236}">
                <a16:creationId xmlns:a16="http://schemas.microsoft.com/office/drawing/2014/main" id="{CA4B6055-7AD6-0715-25AC-2AD9478C7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24296" y="4451601"/>
            <a:ext cx="1833411" cy="203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2">
            <a:extLst>
              <a:ext uri="{FF2B5EF4-FFF2-40B4-BE49-F238E27FC236}">
                <a16:creationId xmlns:a16="http://schemas.microsoft.com/office/drawing/2014/main" id="{CFFB20F2-C181-25E1-E4F2-6485067CD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3615" y="1998050"/>
            <a:ext cx="8081327" cy="196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4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</p:spTree>
    <p:extLst>
      <p:ext uri="{BB962C8B-B14F-4D97-AF65-F5344CB8AC3E}">
        <p14:creationId xmlns:p14="http://schemas.microsoft.com/office/powerpoint/2010/main" val="621249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43E62B4-ECED-1344-ED83-ADB7B78D9FC4}"/>
              </a:ext>
            </a:extLst>
          </p:cNvPr>
          <p:cNvSpPr txBox="1"/>
          <p:nvPr/>
        </p:nvSpPr>
        <p:spPr>
          <a:xfrm>
            <a:off x="3739299" y="41564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D3467FB-0BC2-BE63-9278-E47D9DB54980}"/>
              </a:ext>
            </a:extLst>
          </p:cNvPr>
          <p:cNvSpPr txBox="1"/>
          <p:nvPr/>
        </p:nvSpPr>
        <p:spPr>
          <a:xfrm>
            <a:off x="1087887" y="2726180"/>
            <a:ext cx="10016226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从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创优作业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100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分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或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状元作业本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课时练中选取。</a:t>
            </a:r>
          </a:p>
        </p:txBody>
      </p:sp>
    </p:spTree>
    <p:extLst>
      <p:ext uri="{BB962C8B-B14F-4D97-AF65-F5344CB8AC3E}">
        <p14:creationId xmlns:p14="http://schemas.microsoft.com/office/powerpoint/2010/main" val="3857554849"/>
      </p:ext>
    </p:extLst>
  </p:cSld>
  <p:clrMapOvr>
    <a:masterClrMapping/>
  </p:clrMapOvr>
</p:sld>
</file>

<file path=ppt/theme/theme1.xml><?xml version="1.0" encoding="utf-8"?>
<a:theme xmlns:a="http://schemas.openxmlformats.org/drawingml/2006/main" name="1_剪切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剪切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  <a:ln w="38100">
          <a:solidFill>
            <a:srgbClr val="FFC000"/>
          </a:solidFill>
          <a:miter lim="800000"/>
          <a:headEnd/>
          <a:tailEnd/>
        </a:ln>
      </a:spPr>
      <a:bodyPr wrap="square" rtlCol="0" anchor="ctr">
        <a:spAutoFit/>
      </a:bodyPr>
      <a:lstStyle>
        <a:defPPr algn="l">
          <a:lnSpc>
            <a:spcPct val="120000"/>
          </a:lnSpc>
          <a:defRPr sz="4200" b="1" dirty="0">
            <a:latin typeface="Times New Roman" pitchFamily="18" charset="0"/>
            <a:ea typeface="楷体" pitchFamily="49" charset="-122"/>
          </a:defRPr>
        </a:defPPr>
      </a:lstStyle>
    </a:spDef>
    <a:lnDef>
      <a:spPr>
        <a:ln w="571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4800" b="1" dirty="0" err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795</Words>
  <Application>Microsoft Office PowerPoint</Application>
  <PresentationFormat>宽屏</PresentationFormat>
  <Paragraphs>159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等线</vt:lpstr>
      <vt:lpstr>方正黑体_GBK</vt:lpstr>
      <vt:lpstr>黑体</vt:lpstr>
      <vt:lpstr>楷体</vt:lpstr>
      <vt:lpstr>宋体</vt:lpstr>
      <vt:lpstr>Franklin Gothic Book</vt:lpstr>
      <vt:lpstr>Times New Roman</vt:lpstr>
      <vt:lpstr>1_剪切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/>
  <cp:revision>1</cp:revision>
  <dcterms:created xsi:type="dcterms:W3CDTF">2025-06-23T09:52:04Z</dcterms:created>
  <dcterms:modified xsi:type="dcterms:W3CDTF">2025-06-23T10:08:52Z</dcterms:modified>
  <cp:category>状元成才路</cp:category>
  <cp:contentStatus>状元成才路</cp:contentStatus>
</cp:coreProperties>
</file>